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7E82F9-56BA-424C-B7FD-D529CF01F061}">
  <a:tblStyle styleId="{867E82F9-56BA-424C-B7FD-D529CF01F0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4e04e5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4e04e5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c48eb7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c48eb7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4e04e52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4e04e5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4e04e5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4e04e5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e04e5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4e04e5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c48eb72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2c48eb7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7ca970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7ca970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8d3d51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8d3d51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8d3d51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8d3d51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7ca970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7ca970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48eb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48eb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8d3d51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8d3d51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8d3d51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8d3d51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8d3d51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8d3d51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8d3d518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8d3d51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7ca970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7ca970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8d3d51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38d3d51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4e04e5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4e04e5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48eb7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48eb7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4e04e5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4e04e5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4e04e5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4e04e5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4e04e5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4e04e5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4e04e5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4e04e5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4e04e5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4e04e5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7ca970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7ca970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code.fr/caesar-cipher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Discussion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Classical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668475"/>
            <a:ext cx="76881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Prepared by Admin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23/09/19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One Time Pad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Aka a technique that cannot be cracked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Same method as Vigenere Cipher but </a:t>
            </a:r>
            <a:r>
              <a:rPr lang="zh-TW" sz="1800"/>
              <a:t>guarantees several features</a:t>
            </a:r>
            <a:r>
              <a:rPr lang="zh-TW" sz="1800"/>
              <a:t>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key is randomly generated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length of key is the same as the plaintext (not by the means of repeat)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the key should be only used once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</a:t>
            </a:r>
            <a:r>
              <a:rPr lang="zh-TW"/>
              <a:t>II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Transposition Cipher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Transposition Cipher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Rearrange the plaintext sequence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Rail Fence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Row Transposition Cipher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Rail Fence Cipher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the plaintext horizontally, the number of rows depends on the given key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i.e., plaintext = “meetmetoday”, key = 3, ciphertext = “mttaemoyeed”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80350"/>
            <a:ext cx="36385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Row Transposition Cipher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 the message with a number of columns which the number depends on the length of the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The key contains a string of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i.e., plaintext = “I LOVE MARTIN AND HONG KONG ADD OIL” , Key = 2,5,1,3,6,4,8,7,9,10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ciphertext: ONAINNVDDMOOLAGEHDRGLANITK_IO_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5030275" y="335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{867E82F9-56BA-424C-B7FD-D529CF01F061}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  <a:gridCol w="306275"/>
                <a:gridCol w="306275"/>
                <a:gridCol w="306275"/>
                <a:gridCol w="306275"/>
                <a:gridCol w="387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</a:t>
            </a:r>
            <a:r>
              <a:rPr lang="zh-TW"/>
              <a:t>III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Attack Method (Cryptoanalysis)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r>
              <a:rPr lang="zh-TW"/>
              <a:t>rute Force attack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simple and effective way to break the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By theory, it can break any kind of password (and of course…,the only matter is </a:t>
            </a:r>
            <a:r>
              <a:rPr b="1" lang="zh-TW"/>
              <a:t>time</a:t>
            </a:r>
            <a:r>
              <a:rPr lang="zh-TW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It’s very easy to break the ciphertext if the ciphertext only have less combination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Example for this attack method: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Plaintext = “I AM A BOY”, Key = 5, Ciphertext = N FR F GTD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Brute Force attack (Caesar Cipher)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Ciphertext = N FR F GTD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Brute Force Attack tool :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https://www.dcode.fr/caesar-cipher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the brute force attack, we can see that the key is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Reverse Plaintext = I AM A BOY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In Caesar Cipher, it only contain 26 probability (break by few second)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613" y="2078863"/>
            <a:ext cx="11144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6342400" y="3729975"/>
            <a:ext cx="1114500" cy="17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brute force attack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80094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the combination of the ciphertext is very long, the time for brute force can be </a:t>
            </a:r>
            <a:r>
              <a:rPr lang="zh-TW"/>
              <a:t>exponential </a:t>
            </a:r>
            <a:r>
              <a:rPr lang="zh-TW"/>
              <a:t>increase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let computer can try 5000 password in second(aircreak-ng in normal computer)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password contain 8 digits(hk phone number), conbination = (10^8)/5000 = 20000 sec to break it (5 hours)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however, if we use the complex password (12 </a:t>
            </a:r>
            <a:r>
              <a:rPr lang="zh-TW"/>
              <a:t>character contain digit, letter and common symbol</a:t>
            </a:r>
            <a:r>
              <a:rPr lang="zh-TW"/>
              <a:t>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((10+20+26+26)^12) = 92420056270299898187776 combination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Which means, it take </a:t>
            </a:r>
            <a:r>
              <a:rPr b="1" lang="zh-TW"/>
              <a:t>586124151892 year</a:t>
            </a:r>
            <a:r>
              <a:rPr lang="zh-TW"/>
              <a:t> to break this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</a:t>
            </a:r>
            <a:r>
              <a:rPr lang="zh-TW"/>
              <a:t>etter Frequency Analysis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most common one is english letter frequency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efficiency </a:t>
            </a:r>
            <a:r>
              <a:rPr lang="zh-TW"/>
              <a:t>dependence on the length of ciphertext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If you have enough length, you can break any type of ciphertext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124" y="2078875"/>
            <a:ext cx="3405450" cy="27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Substitution Cipher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Transposition Cipher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Attack Method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</a:t>
            </a:r>
            <a:r>
              <a:rPr lang="zh-TW"/>
              <a:t>substitution</a:t>
            </a:r>
            <a:r>
              <a:rPr lang="zh-TW"/>
              <a:t>)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Ciphertext = LIVITCSWPIYVEWHEVSRIQMXLEYVEOIEWHRXEXIPFEMVEWHKVSTYLXZIXLIKIIXPIJVSZEYPERRGERIMWQLMGLMXQERIWGPSRIHMXQEREKIETXMJTPRGEVEKEITREWHEXXLEXXMZITWAWSQWXSWEXTVEPMRXRSJGSTVRIEYVIEXCVMUIMWERGMIWXMJMGCSMWXSJOMIQXLIVIQIVIXQSVSTWHKPEGARCSXRWIEVSWIIBXVIZMXFSJXLIKEGAEWHEPSWYSWIWIEVXLISXLIVXLIRGEPIRQIVIIBGIIHMWYPFLEVHEWHYPSRRFQMXLEPPXLIECCIEVEWGISJKTVWMRLIHYSPHXLIQIMYLXSJXLIMWRIGXQEROIVFVIZEVAEKPIEWHXEAMWYEPPXLMWYRMWXSGSWRMHIVEXMSWMGSTPHLEVHPFKPEZINTCMXIVJSVLMRSCMWMSWVIRCIGXMWYM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Analysis(substitution)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770175" cy="2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75" y="2078875"/>
            <a:ext cx="3770176" cy="2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Frequency Analysis(substitution)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review the previous graph: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subsititution match: abcdefghijklmnopqrstuvwxyz =&gt; ekghijylmnapzwscdvrxtoqbfu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Plaintext: </a:t>
            </a:r>
            <a:r>
              <a:rPr lang="zh-TW"/>
              <a:t>Hereupon Legrand arose, with a grave and stately air, and brought me the beetle from a glass case in which it was enclosed. It was a beautiful scarabaeus, and, at that time, unknown to naturalists—of course a great prize in a scientific point of view. 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</a:t>
            </a:r>
            <a:r>
              <a:rPr lang="zh-TW"/>
              <a:t>Frequency Analysis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Theoretically</a:t>
            </a:r>
            <a:r>
              <a:rPr lang="zh-TW"/>
              <a:t>, this method can solve any type of </a:t>
            </a:r>
            <a:r>
              <a:rPr lang="zh-TW"/>
              <a:t>substitution</a:t>
            </a:r>
            <a:r>
              <a:rPr lang="zh-TW"/>
              <a:t> cipter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However, if the probability of each letter appear is random, this method will become useless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Type of encryption method can avoid this method: Transposition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Known plaintext attack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condition for using this method - you have to obtain the encryption machine or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By this method, if you’re clever enough, you can break all kind of classical cipher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That’s one of the reason why the encryption machine </a:t>
            </a:r>
            <a:r>
              <a:rPr b="1" lang="zh-TW"/>
              <a:t>was</a:t>
            </a:r>
            <a:r>
              <a:rPr lang="zh-TW"/>
              <a:t> one of the top secret in the past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Commonly appear in CTF challenge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of known plaintext attack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let say we have a machine to perform the encryption, and the machine system look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Plaintext = “I AM A BOY” -&gt; Machine -&gt; Ciphertext = AB_MO_IAY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To break it, just key in this Plaintext = “ABCDEFGHI” -&gt; Machine -&gt; BEHCFIADG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Such that, we can know that’s the transposition encryption (BEH = 1, CFI = 2, ADG = 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And the inverse plaintext = IAY + AB_ + MO_ =&gt; I AM A BOY__ =&gt; I AM A BOY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After this method, we also know that the key is 312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 of today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Substitution Cipher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Substitution Cipher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Replace the letters with different items (maybe letters / symbols)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The following three substitution cipher will be discussed in later slides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caesar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Vigenere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normal substitution cipher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one-time pad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Caesar Cipher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Shift each letter in alphabetical order with the given shift value (key) 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Algorithm: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Let E be encryption function while D be decryption function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 stands for the plaintext, C for the ciphertext and k for the key value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E</a:t>
            </a:r>
            <a:r>
              <a:rPr baseline="-25000" lang="zh-TW" sz="1800">
                <a:highlight>
                  <a:srgbClr val="FFFFFF"/>
                </a:highlight>
              </a:rPr>
              <a:t>k</a:t>
            </a:r>
            <a:r>
              <a:rPr lang="zh-TW" sz="1800">
                <a:highlight>
                  <a:srgbClr val="FFFFFF"/>
                </a:highlight>
              </a:rPr>
              <a:t>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= 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+k) mod 26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D</a:t>
            </a:r>
            <a:r>
              <a:rPr baseline="-25000" lang="zh-TW" sz="1800">
                <a:highlight>
                  <a:srgbClr val="FFFFFF"/>
                </a:highlight>
              </a:rPr>
              <a:t>k</a:t>
            </a:r>
            <a:r>
              <a:rPr lang="zh-TW" sz="1800">
                <a:highlight>
                  <a:srgbClr val="FFFFFF"/>
                </a:highlight>
              </a:rPr>
              <a:t>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)=(C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-k) mod 26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Caesar Cipher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349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i.e., plaintext = “ABC”, key = 3</a:t>
            </a:r>
            <a:endParaRPr sz="18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457450"/>
            <a:ext cx="37528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945300" y="2043250"/>
            <a:ext cx="365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i.e., plaintext = “Y”, key = 3</a:t>
            </a:r>
            <a:endParaRPr sz="18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825" y="3017150"/>
            <a:ext cx="33337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Vigenere Cipher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Similar to Caesar Cipher!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E</a:t>
            </a:r>
            <a:r>
              <a:rPr baseline="-25000" lang="zh-TW" sz="1800">
                <a:highlight>
                  <a:srgbClr val="FFFFFF"/>
                </a:highlight>
              </a:rPr>
              <a:t>ki</a:t>
            </a:r>
            <a:r>
              <a:rPr lang="zh-TW" sz="1800">
                <a:highlight>
                  <a:srgbClr val="FFFFFF"/>
                </a:highlight>
              </a:rPr>
              <a:t>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= (P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+k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mod 26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highlight>
                  <a:srgbClr val="FFFFFF"/>
                </a:highlight>
              </a:rPr>
              <a:t>P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 = D</a:t>
            </a:r>
            <a:r>
              <a:rPr baseline="-25000" lang="zh-TW" sz="1800">
                <a:highlight>
                  <a:srgbClr val="FFFFFF"/>
                </a:highlight>
              </a:rPr>
              <a:t>ki</a:t>
            </a:r>
            <a:r>
              <a:rPr lang="zh-TW" sz="1800">
                <a:highlight>
                  <a:srgbClr val="FFFFFF"/>
                </a:highlight>
              </a:rPr>
              <a:t>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)=(C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-k</a:t>
            </a:r>
            <a:r>
              <a:rPr baseline="-25000" lang="zh-TW" sz="1800">
                <a:highlight>
                  <a:srgbClr val="FFFFFF"/>
                </a:highlight>
              </a:rPr>
              <a:t>i</a:t>
            </a:r>
            <a:r>
              <a:rPr lang="zh-TW" sz="1800">
                <a:highlight>
                  <a:srgbClr val="FFFFFF"/>
                </a:highlight>
              </a:rPr>
              <a:t>) mod 26</a:t>
            </a:r>
            <a:endParaRPr sz="18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25" y="625750"/>
            <a:ext cx="4452649" cy="44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Vigenere Cipher 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Plaintext = “easy”, key = “not”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repeat the key so the length remain the same -&gt; key = “notn”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According to previous algorithm: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e + n mod 26 =&gt; r, 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a + o mod 26 =&gt; o,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s + t mod 26 =&gt; l,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FFFFFF"/>
                </a:highlight>
              </a:rPr>
              <a:t>y + n mod 26 =&gt; l 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General </a:t>
            </a:r>
            <a:r>
              <a:rPr lang="zh-TW"/>
              <a:t>substitution cipher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Using another letter or symbol to replace the </a:t>
            </a:r>
            <a:r>
              <a:rPr lang="zh-TW"/>
              <a:t>original</a:t>
            </a:r>
            <a:r>
              <a:rPr lang="zh-TW"/>
              <a:t> plaintext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E.G: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ABCDEFGHIJKLMNOPQRSTUVWXYZ -&gt; QWERTYVIOPASDFGHJKLZXCUBNM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Plaintext = “I LOVE MARTIN AND CTF”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Ciphertext = “OAGTUDQXLOFQFREXY”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