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 id="2147483678" r:id="rId2"/>
  </p:sldMasterIdLst>
  <p:notesMasterIdLst>
    <p:notesMasterId r:id="rId36"/>
  </p:notesMasterIdLst>
  <p:handoutMasterIdLst>
    <p:handoutMasterId r:id="rId37"/>
  </p:handoutMasterIdLst>
  <p:sldIdLst>
    <p:sldId id="484" r:id="rId3"/>
    <p:sldId id="429" r:id="rId4"/>
    <p:sldId id="430" r:id="rId5"/>
    <p:sldId id="431" r:id="rId6"/>
    <p:sldId id="432" r:id="rId7"/>
    <p:sldId id="542" r:id="rId8"/>
    <p:sldId id="478" r:id="rId9"/>
    <p:sldId id="433" r:id="rId10"/>
    <p:sldId id="479" r:id="rId11"/>
    <p:sldId id="434" r:id="rId12"/>
    <p:sldId id="435" r:id="rId13"/>
    <p:sldId id="480" r:id="rId14"/>
    <p:sldId id="473" r:id="rId15"/>
    <p:sldId id="436" r:id="rId16"/>
    <p:sldId id="559" r:id="rId17"/>
    <p:sldId id="545" r:id="rId18"/>
    <p:sldId id="546" r:id="rId19"/>
    <p:sldId id="547" r:id="rId20"/>
    <p:sldId id="548" r:id="rId21"/>
    <p:sldId id="549" r:id="rId22"/>
    <p:sldId id="550" r:id="rId23"/>
    <p:sldId id="551" r:id="rId24"/>
    <p:sldId id="552" r:id="rId25"/>
    <p:sldId id="553" r:id="rId26"/>
    <p:sldId id="554" r:id="rId27"/>
    <p:sldId id="556" r:id="rId28"/>
    <p:sldId id="557" r:id="rId29"/>
    <p:sldId id="558" r:id="rId30"/>
    <p:sldId id="521" r:id="rId31"/>
    <p:sldId id="522" r:id="rId32"/>
    <p:sldId id="560" r:id="rId33"/>
    <p:sldId id="561" r:id="rId34"/>
    <p:sldId id="424" r:id="rId35"/>
  </p:sldIdLst>
  <p:sldSz cx="11879263" cy="7921625"/>
  <p:notesSz cx="7099300" cy="10234613"/>
  <p:custDataLst>
    <p:tags r:id="rId38"/>
  </p:custDataLst>
  <p:defaultTextStyle>
    <a:defPPr>
      <a:defRPr lang="en-US"/>
    </a:defPPr>
    <a:lvl1pPr algn="ctr" rtl="0" fontAlgn="base">
      <a:spcBef>
        <a:spcPct val="0"/>
      </a:spcBef>
      <a:spcAft>
        <a:spcPct val="0"/>
      </a:spcAft>
      <a:defRPr sz="1500" kern="1200">
        <a:solidFill>
          <a:schemeClr val="tx2"/>
        </a:solidFill>
        <a:latin typeface="Tempus Sans ITC" pitchFamily="82" charset="0"/>
        <a:ea typeface="+mn-ea"/>
        <a:cs typeface="+mn-cs"/>
      </a:defRPr>
    </a:lvl1pPr>
    <a:lvl2pPr marL="565561" algn="ctr" rtl="0" fontAlgn="base">
      <a:spcBef>
        <a:spcPct val="0"/>
      </a:spcBef>
      <a:spcAft>
        <a:spcPct val="0"/>
      </a:spcAft>
      <a:defRPr sz="1500" kern="1200">
        <a:solidFill>
          <a:schemeClr val="tx2"/>
        </a:solidFill>
        <a:latin typeface="Tempus Sans ITC" pitchFamily="82" charset="0"/>
        <a:ea typeface="+mn-ea"/>
        <a:cs typeface="+mn-cs"/>
      </a:defRPr>
    </a:lvl2pPr>
    <a:lvl3pPr marL="1131126" algn="ctr" rtl="0" fontAlgn="base">
      <a:spcBef>
        <a:spcPct val="0"/>
      </a:spcBef>
      <a:spcAft>
        <a:spcPct val="0"/>
      </a:spcAft>
      <a:defRPr sz="1500" kern="1200">
        <a:solidFill>
          <a:schemeClr val="tx2"/>
        </a:solidFill>
        <a:latin typeface="Tempus Sans ITC" pitchFamily="82" charset="0"/>
        <a:ea typeface="+mn-ea"/>
        <a:cs typeface="+mn-cs"/>
      </a:defRPr>
    </a:lvl3pPr>
    <a:lvl4pPr marL="1696685" algn="ctr" rtl="0" fontAlgn="base">
      <a:spcBef>
        <a:spcPct val="0"/>
      </a:spcBef>
      <a:spcAft>
        <a:spcPct val="0"/>
      </a:spcAft>
      <a:defRPr sz="1500" kern="1200">
        <a:solidFill>
          <a:schemeClr val="tx2"/>
        </a:solidFill>
        <a:latin typeface="Tempus Sans ITC" pitchFamily="82" charset="0"/>
        <a:ea typeface="+mn-ea"/>
        <a:cs typeface="+mn-cs"/>
      </a:defRPr>
    </a:lvl4pPr>
    <a:lvl5pPr marL="2262251" algn="ctr" rtl="0" fontAlgn="base">
      <a:spcBef>
        <a:spcPct val="0"/>
      </a:spcBef>
      <a:spcAft>
        <a:spcPct val="0"/>
      </a:spcAft>
      <a:defRPr sz="1500" kern="1200">
        <a:solidFill>
          <a:schemeClr val="tx2"/>
        </a:solidFill>
        <a:latin typeface="Tempus Sans ITC" pitchFamily="82" charset="0"/>
        <a:ea typeface="+mn-ea"/>
        <a:cs typeface="+mn-cs"/>
      </a:defRPr>
    </a:lvl5pPr>
    <a:lvl6pPr marL="2827813" algn="l" defTabSz="1131126" rtl="0" eaLnBrk="1" latinLnBrk="0" hangingPunct="1">
      <a:defRPr sz="1500" kern="1200">
        <a:solidFill>
          <a:schemeClr val="tx2"/>
        </a:solidFill>
        <a:latin typeface="Tempus Sans ITC" pitchFamily="82" charset="0"/>
        <a:ea typeface="+mn-ea"/>
        <a:cs typeface="+mn-cs"/>
      </a:defRPr>
    </a:lvl6pPr>
    <a:lvl7pPr marL="3393374" algn="l" defTabSz="1131126" rtl="0" eaLnBrk="1" latinLnBrk="0" hangingPunct="1">
      <a:defRPr sz="1500" kern="1200">
        <a:solidFill>
          <a:schemeClr val="tx2"/>
        </a:solidFill>
        <a:latin typeface="Tempus Sans ITC" pitchFamily="82" charset="0"/>
        <a:ea typeface="+mn-ea"/>
        <a:cs typeface="+mn-cs"/>
      </a:defRPr>
    </a:lvl7pPr>
    <a:lvl8pPr marL="3958938" algn="l" defTabSz="1131126" rtl="0" eaLnBrk="1" latinLnBrk="0" hangingPunct="1">
      <a:defRPr sz="1500" kern="1200">
        <a:solidFill>
          <a:schemeClr val="tx2"/>
        </a:solidFill>
        <a:latin typeface="Tempus Sans ITC" pitchFamily="82" charset="0"/>
        <a:ea typeface="+mn-ea"/>
        <a:cs typeface="+mn-cs"/>
      </a:defRPr>
    </a:lvl8pPr>
    <a:lvl9pPr marL="4524504" algn="l" defTabSz="1131126" rtl="0" eaLnBrk="1" latinLnBrk="0" hangingPunct="1">
      <a:defRPr sz="1500" kern="1200">
        <a:solidFill>
          <a:schemeClr val="tx2"/>
        </a:solidFill>
        <a:latin typeface="Tempus Sans ITC" pitchFamily="82" charset="0"/>
        <a:ea typeface="+mn-ea"/>
        <a:cs typeface="+mn-cs"/>
      </a:defRPr>
    </a:lvl9pPr>
  </p:defaultTextStyle>
  <p:extLst>
    <p:ext uri="{EFAFB233-063F-42B5-8137-9DF3F51BA10A}">
      <p15:sldGuideLst xmlns:p15="http://schemas.microsoft.com/office/powerpoint/2012/main">
        <p15:guide id="1" orient="horz" pos="2495">
          <p15:clr>
            <a:srgbClr val="A4A3A4"/>
          </p15:clr>
        </p15:guide>
        <p15:guide id="2" pos="374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scaleToFitPaper="1"/>
  <p:showPr showNarration="1">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CC9900"/>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351"/>
    <p:restoredTop sz="74783" autoAdjust="0"/>
  </p:normalViewPr>
  <p:slideViewPr>
    <p:cSldViewPr>
      <p:cViewPr varScale="1">
        <p:scale>
          <a:sx n="127" d="100"/>
          <a:sy n="127" d="100"/>
        </p:scale>
        <p:origin x="2512" y="192"/>
      </p:cViewPr>
      <p:guideLst>
        <p:guide orient="horz" pos="2495"/>
        <p:guide pos="3742"/>
      </p:guideLst>
    </p:cSldViewPr>
  </p:slideViewPr>
  <p:notesTextViewPr>
    <p:cViewPr>
      <p:scale>
        <a:sx n="125" d="100"/>
        <a:sy n="125" d="100"/>
      </p:scale>
      <p:origin x="0" y="0"/>
    </p:cViewPr>
  </p:notesTextViewPr>
  <p:sorterViewPr>
    <p:cViewPr>
      <p:scale>
        <a:sx n="100" d="100"/>
        <a:sy n="100" d="100"/>
      </p:scale>
      <p:origin x="0" y="24221"/>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presProps" Target="presProps.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handoutMaster" Target="handoutMasters/handoutMaster1.xml"/><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5570" name="Rectangle 2"/>
          <p:cNvSpPr>
            <a:spLocks noGrp="1" noChangeArrowheads="1"/>
          </p:cNvSpPr>
          <p:nvPr>
            <p:ph type="hdr" sz="quarter"/>
          </p:nvPr>
        </p:nvSpPr>
        <p:spPr bwMode="auto">
          <a:xfrm>
            <a:off x="0" y="0"/>
            <a:ext cx="3076363" cy="510332"/>
          </a:xfrm>
          <a:prstGeom prst="rect">
            <a:avLst/>
          </a:prstGeom>
          <a:noFill/>
          <a:ln w="9525">
            <a:noFill/>
            <a:miter lim="800000"/>
            <a:headEnd/>
            <a:tailEnd/>
          </a:ln>
          <a:effectLst/>
        </p:spPr>
        <p:txBody>
          <a:bodyPr vert="horz" wrap="square" lIns="97335" tIns="48668" rIns="97335" bIns="48668" numCol="1" anchor="t" anchorCtr="0" compatLnSpc="1">
            <a:prstTxWarp prst="textNoShape">
              <a:avLst/>
            </a:prstTxWarp>
          </a:bodyPr>
          <a:lstStyle>
            <a:lvl1pPr algn="l" defTabSz="972546">
              <a:defRPr sz="1100">
                <a:solidFill>
                  <a:schemeClr val="tx1"/>
                </a:solidFill>
                <a:latin typeface="Arial" charset="0"/>
              </a:defRPr>
            </a:lvl1pPr>
          </a:lstStyle>
          <a:p>
            <a:endParaRPr lang="en-US"/>
          </a:p>
        </p:txBody>
      </p:sp>
      <p:sp>
        <p:nvSpPr>
          <p:cNvPr id="365571" name="Rectangle 3"/>
          <p:cNvSpPr>
            <a:spLocks noGrp="1" noChangeArrowheads="1"/>
          </p:cNvSpPr>
          <p:nvPr>
            <p:ph type="dt" sz="quarter" idx="1"/>
          </p:nvPr>
        </p:nvSpPr>
        <p:spPr bwMode="auto">
          <a:xfrm>
            <a:off x="4021294" y="0"/>
            <a:ext cx="3076363" cy="510332"/>
          </a:xfrm>
          <a:prstGeom prst="rect">
            <a:avLst/>
          </a:prstGeom>
          <a:noFill/>
          <a:ln w="9525">
            <a:noFill/>
            <a:miter lim="800000"/>
            <a:headEnd/>
            <a:tailEnd/>
          </a:ln>
          <a:effectLst/>
        </p:spPr>
        <p:txBody>
          <a:bodyPr vert="horz" wrap="square" lIns="97335" tIns="48668" rIns="97335" bIns="48668" numCol="1" anchor="t" anchorCtr="0" compatLnSpc="1">
            <a:prstTxWarp prst="textNoShape">
              <a:avLst/>
            </a:prstTxWarp>
          </a:bodyPr>
          <a:lstStyle>
            <a:lvl1pPr algn="r" defTabSz="972546">
              <a:defRPr sz="1100">
                <a:solidFill>
                  <a:schemeClr val="tx1"/>
                </a:solidFill>
                <a:latin typeface="Arial" charset="0"/>
              </a:defRPr>
            </a:lvl1pPr>
          </a:lstStyle>
          <a:p>
            <a:endParaRPr lang="en-US"/>
          </a:p>
        </p:txBody>
      </p:sp>
      <p:sp>
        <p:nvSpPr>
          <p:cNvPr id="365572" name="Rectangle 4"/>
          <p:cNvSpPr>
            <a:spLocks noGrp="1" noChangeArrowheads="1"/>
          </p:cNvSpPr>
          <p:nvPr>
            <p:ph type="ftr" sz="quarter" idx="2"/>
          </p:nvPr>
        </p:nvSpPr>
        <p:spPr bwMode="auto">
          <a:xfrm>
            <a:off x="0" y="9722534"/>
            <a:ext cx="3076363" cy="510332"/>
          </a:xfrm>
          <a:prstGeom prst="rect">
            <a:avLst/>
          </a:prstGeom>
          <a:noFill/>
          <a:ln w="9525">
            <a:noFill/>
            <a:miter lim="800000"/>
            <a:headEnd/>
            <a:tailEnd/>
          </a:ln>
          <a:effectLst/>
        </p:spPr>
        <p:txBody>
          <a:bodyPr vert="horz" wrap="square" lIns="97335" tIns="48668" rIns="97335" bIns="48668" numCol="1" anchor="b" anchorCtr="0" compatLnSpc="1">
            <a:prstTxWarp prst="textNoShape">
              <a:avLst/>
            </a:prstTxWarp>
          </a:bodyPr>
          <a:lstStyle>
            <a:lvl1pPr algn="l" defTabSz="972546">
              <a:defRPr sz="1100">
                <a:solidFill>
                  <a:schemeClr val="tx1"/>
                </a:solidFill>
                <a:latin typeface="Arial" charset="0"/>
              </a:defRPr>
            </a:lvl1pPr>
          </a:lstStyle>
          <a:p>
            <a:endParaRPr lang="en-US"/>
          </a:p>
        </p:txBody>
      </p:sp>
      <p:sp>
        <p:nvSpPr>
          <p:cNvPr id="365573" name="Rectangle 5"/>
          <p:cNvSpPr>
            <a:spLocks noGrp="1" noChangeArrowheads="1"/>
          </p:cNvSpPr>
          <p:nvPr>
            <p:ph type="sldNum" sz="quarter" idx="3"/>
          </p:nvPr>
        </p:nvSpPr>
        <p:spPr bwMode="auto">
          <a:xfrm>
            <a:off x="4021294" y="9722534"/>
            <a:ext cx="3076363" cy="510332"/>
          </a:xfrm>
          <a:prstGeom prst="rect">
            <a:avLst/>
          </a:prstGeom>
          <a:noFill/>
          <a:ln w="9525">
            <a:noFill/>
            <a:miter lim="800000"/>
            <a:headEnd/>
            <a:tailEnd/>
          </a:ln>
          <a:effectLst/>
        </p:spPr>
        <p:txBody>
          <a:bodyPr vert="horz" wrap="square" lIns="97335" tIns="48668" rIns="97335" bIns="48668" numCol="1" anchor="b" anchorCtr="0" compatLnSpc="1">
            <a:prstTxWarp prst="textNoShape">
              <a:avLst/>
            </a:prstTxWarp>
          </a:bodyPr>
          <a:lstStyle>
            <a:lvl1pPr algn="r" defTabSz="972546">
              <a:defRPr sz="1100">
                <a:solidFill>
                  <a:schemeClr val="tx1"/>
                </a:solidFill>
                <a:latin typeface="Arial" charset="0"/>
              </a:defRPr>
            </a:lvl1pPr>
          </a:lstStyle>
          <a:p>
            <a:fld id="{2D8CA0BC-0227-4EC0-BFD0-03DE60C18AD2}" type="slidenum">
              <a:rPr lang="en-US"/>
              <a:pPr/>
              <a:t>‹#›</a:t>
            </a:fld>
            <a:endParaRPr lang="en-US"/>
          </a:p>
        </p:txBody>
      </p:sp>
    </p:spTree>
    <p:extLst>
      <p:ext uri="{BB962C8B-B14F-4D97-AF65-F5344CB8AC3E}">
        <p14:creationId xmlns:p14="http://schemas.microsoft.com/office/powerpoint/2010/main" val="27097454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8050" name="Rectangle 2"/>
          <p:cNvSpPr>
            <a:spLocks noGrp="1" noChangeArrowheads="1"/>
          </p:cNvSpPr>
          <p:nvPr>
            <p:ph type="hdr" sz="quarter"/>
          </p:nvPr>
        </p:nvSpPr>
        <p:spPr bwMode="auto">
          <a:xfrm>
            <a:off x="0" y="0"/>
            <a:ext cx="3076363" cy="512081"/>
          </a:xfrm>
          <a:prstGeom prst="rect">
            <a:avLst/>
          </a:prstGeom>
          <a:noFill/>
          <a:ln w="9525">
            <a:noFill/>
            <a:miter lim="800000"/>
            <a:headEnd/>
            <a:tailEnd/>
          </a:ln>
          <a:effectLst/>
        </p:spPr>
        <p:txBody>
          <a:bodyPr vert="horz" wrap="square" lIns="98434" tIns="49217" rIns="98434" bIns="49217" numCol="1" anchor="t" anchorCtr="0" compatLnSpc="1">
            <a:prstTxWarp prst="textNoShape">
              <a:avLst/>
            </a:prstTxWarp>
          </a:bodyPr>
          <a:lstStyle>
            <a:lvl1pPr algn="l" defTabSz="986172">
              <a:defRPr sz="1100">
                <a:solidFill>
                  <a:schemeClr val="tx1"/>
                </a:solidFill>
                <a:latin typeface="Arial" charset="0"/>
              </a:defRPr>
            </a:lvl1pPr>
          </a:lstStyle>
          <a:p>
            <a:endParaRPr lang="en-US"/>
          </a:p>
        </p:txBody>
      </p:sp>
      <p:sp>
        <p:nvSpPr>
          <p:cNvPr id="258051" name="Rectangle 3"/>
          <p:cNvSpPr>
            <a:spLocks noGrp="1" noChangeArrowheads="1"/>
          </p:cNvSpPr>
          <p:nvPr>
            <p:ph type="dt" idx="1"/>
          </p:nvPr>
        </p:nvSpPr>
        <p:spPr bwMode="auto">
          <a:xfrm>
            <a:off x="4021294" y="0"/>
            <a:ext cx="3076363" cy="512081"/>
          </a:xfrm>
          <a:prstGeom prst="rect">
            <a:avLst/>
          </a:prstGeom>
          <a:noFill/>
          <a:ln w="9525">
            <a:noFill/>
            <a:miter lim="800000"/>
            <a:headEnd/>
            <a:tailEnd/>
          </a:ln>
          <a:effectLst/>
        </p:spPr>
        <p:txBody>
          <a:bodyPr vert="horz" wrap="square" lIns="98434" tIns="49217" rIns="98434" bIns="49217" numCol="1" anchor="t" anchorCtr="0" compatLnSpc="1">
            <a:prstTxWarp prst="textNoShape">
              <a:avLst/>
            </a:prstTxWarp>
          </a:bodyPr>
          <a:lstStyle>
            <a:lvl1pPr algn="r" defTabSz="986172">
              <a:defRPr sz="1100">
                <a:solidFill>
                  <a:schemeClr val="tx1"/>
                </a:solidFill>
                <a:latin typeface="Arial" charset="0"/>
              </a:defRPr>
            </a:lvl1pPr>
          </a:lstStyle>
          <a:p>
            <a:endParaRPr lang="en-US"/>
          </a:p>
        </p:txBody>
      </p:sp>
      <p:sp>
        <p:nvSpPr>
          <p:cNvPr id="258052" name="Rectangle 4"/>
          <p:cNvSpPr>
            <a:spLocks noGrp="1" noRot="1" noChangeAspect="1" noChangeArrowheads="1" noTextEdit="1"/>
          </p:cNvSpPr>
          <p:nvPr>
            <p:ph type="sldImg" idx="2"/>
          </p:nvPr>
        </p:nvSpPr>
        <p:spPr bwMode="auto">
          <a:xfrm>
            <a:off x="674688" y="766763"/>
            <a:ext cx="5754687" cy="3838575"/>
          </a:xfrm>
          <a:prstGeom prst="rect">
            <a:avLst/>
          </a:prstGeom>
          <a:noFill/>
          <a:ln w="9525">
            <a:solidFill>
              <a:srgbClr val="000000"/>
            </a:solidFill>
            <a:miter lim="800000"/>
            <a:headEnd/>
            <a:tailEnd/>
          </a:ln>
          <a:effectLst/>
        </p:spPr>
      </p:sp>
      <p:sp>
        <p:nvSpPr>
          <p:cNvPr id="258053" name="Rectangle 5"/>
          <p:cNvSpPr>
            <a:spLocks noGrp="1" noChangeArrowheads="1"/>
          </p:cNvSpPr>
          <p:nvPr>
            <p:ph type="body" sz="quarter" idx="3"/>
          </p:nvPr>
        </p:nvSpPr>
        <p:spPr bwMode="auto">
          <a:xfrm>
            <a:off x="711576" y="4862142"/>
            <a:ext cx="5676153" cy="4605227"/>
          </a:xfrm>
          <a:prstGeom prst="rect">
            <a:avLst/>
          </a:prstGeom>
          <a:noFill/>
          <a:ln w="9525">
            <a:noFill/>
            <a:miter lim="800000"/>
            <a:headEnd/>
            <a:tailEnd/>
          </a:ln>
          <a:effectLst/>
        </p:spPr>
        <p:txBody>
          <a:bodyPr vert="horz" wrap="square" lIns="98434" tIns="49217" rIns="98434" bIns="49217"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58054" name="Rectangle 6"/>
          <p:cNvSpPr>
            <a:spLocks noGrp="1" noChangeArrowheads="1"/>
          </p:cNvSpPr>
          <p:nvPr>
            <p:ph type="ftr" sz="quarter" idx="4"/>
          </p:nvPr>
        </p:nvSpPr>
        <p:spPr bwMode="auto">
          <a:xfrm>
            <a:off x="0" y="9720785"/>
            <a:ext cx="3076363" cy="512081"/>
          </a:xfrm>
          <a:prstGeom prst="rect">
            <a:avLst/>
          </a:prstGeom>
          <a:noFill/>
          <a:ln w="9525">
            <a:noFill/>
            <a:miter lim="800000"/>
            <a:headEnd/>
            <a:tailEnd/>
          </a:ln>
          <a:effectLst/>
        </p:spPr>
        <p:txBody>
          <a:bodyPr vert="horz" wrap="square" lIns="98434" tIns="49217" rIns="98434" bIns="49217" numCol="1" anchor="b" anchorCtr="0" compatLnSpc="1">
            <a:prstTxWarp prst="textNoShape">
              <a:avLst/>
            </a:prstTxWarp>
          </a:bodyPr>
          <a:lstStyle>
            <a:lvl1pPr algn="l" defTabSz="986172">
              <a:defRPr sz="1100">
                <a:solidFill>
                  <a:schemeClr val="tx1"/>
                </a:solidFill>
                <a:latin typeface="Arial" charset="0"/>
              </a:defRPr>
            </a:lvl1pPr>
          </a:lstStyle>
          <a:p>
            <a:endParaRPr lang="en-US"/>
          </a:p>
        </p:txBody>
      </p:sp>
      <p:sp>
        <p:nvSpPr>
          <p:cNvPr id="258055" name="Rectangle 7"/>
          <p:cNvSpPr>
            <a:spLocks noGrp="1" noChangeArrowheads="1"/>
          </p:cNvSpPr>
          <p:nvPr>
            <p:ph type="sldNum" sz="quarter" idx="5"/>
          </p:nvPr>
        </p:nvSpPr>
        <p:spPr bwMode="auto">
          <a:xfrm>
            <a:off x="4021294" y="9720785"/>
            <a:ext cx="3076363" cy="512081"/>
          </a:xfrm>
          <a:prstGeom prst="rect">
            <a:avLst/>
          </a:prstGeom>
          <a:noFill/>
          <a:ln w="9525">
            <a:noFill/>
            <a:miter lim="800000"/>
            <a:headEnd/>
            <a:tailEnd/>
          </a:ln>
          <a:effectLst/>
        </p:spPr>
        <p:txBody>
          <a:bodyPr vert="horz" wrap="square" lIns="98434" tIns="49217" rIns="98434" bIns="49217" numCol="1" anchor="b" anchorCtr="0" compatLnSpc="1">
            <a:prstTxWarp prst="textNoShape">
              <a:avLst/>
            </a:prstTxWarp>
          </a:bodyPr>
          <a:lstStyle>
            <a:lvl1pPr algn="r" defTabSz="986172">
              <a:defRPr sz="1100">
                <a:solidFill>
                  <a:schemeClr val="tx1"/>
                </a:solidFill>
                <a:latin typeface="Arial" charset="0"/>
              </a:defRPr>
            </a:lvl1pPr>
          </a:lstStyle>
          <a:p>
            <a:fld id="{E6C47E0B-2958-48CC-BA4E-C350203CF107}" type="slidenum">
              <a:rPr lang="en-US"/>
              <a:pPr/>
              <a:t>‹#›</a:t>
            </a:fld>
            <a:endParaRPr lang="en-US"/>
          </a:p>
        </p:txBody>
      </p:sp>
    </p:spTree>
    <p:extLst>
      <p:ext uri="{BB962C8B-B14F-4D97-AF65-F5344CB8AC3E}">
        <p14:creationId xmlns:p14="http://schemas.microsoft.com/office/powerpoint/2010/main" val="703376269"/>
      </p:ext>
    </p:extLst>
  </p:cSld>
  <p:clrMap bg1="lt1" tx1="dk1" bg2="lt2" tx2="dk2" accent1="accent1" accent2="accent2" accent3="accent3" accent4="accent4" accent5="accent5" accent6="accent6" hlink="hlink" folHlink="folHlink"/>
  <p:hf hdr="0" ftr="0" dt="0"/>
  <p:notesStyle>
    <a:lvl1pPr algn="l" rtl="0" fontAlgn="base">
      <a:spcBef>
        <a:spcPct val="30000"/>
      </a:spcBef>
      <a:spcAft>
        <a:spcPct val="0"/>
      </a:spcAft>
      <a:defRPr sz="1500" kern="1200">
        <a:solidFill>
          <a:schemeClr val="tx1"/>
        </a:solidFill>
        <a:latin typeface="Arial" charset="0"/>
        <a:ea typeface="+mn-ea"/>
        <a:cs typeface="+mn-cs"/>
      </a:defRPr>
    </a:lvl1pPr>
    <a:lvl2pPr marL="565561" algn="l" rtl="0" fontAlgn="base">
      <a:spcBef>
        <a:spcPct val="30000"/>
      </a:spcBef>
      <a:spcAft>
        <a:spcPct val="0"/>
      </a:spcAft>
      <a:defRPr sz="1500" kern="1200">
        <a:solidFill>
          <a:schemeClr val="tx1"/>
        </a:solidFill>
        <a:latin typeface="Arial" charset="0"/>
        <a:ea typeface="+mn-ea"/>
        <a:cs typeface="+mn-cs"/>
      </a:defRPr>
    </a:lvl2pPr>
    <a:lvl3pPr marL="1131126" algn="l" rtl="0" fontAlgn="base">
      <a:spcBef>
        <a:spcPct val="30000"/>
      </a:spcBef>
      <a:spcAft>
        <a:spcPct val="0"/>
      </a:spcAft>
      <a:defRPr sz="1500" kern="1200">
        <a:solidFill>
          <a:schemeClr val="tx1"/>
        </a:solidFill>
        <a:latin typeface="Arial" charset="0"/>
        <a:ea typeface="+mn-ea"/>
        <a:cs typeface="+mn-cs"/>
      </a:defRPr>
    </a:lvl3pPr>
    <a:lvl4pPr marL="1696685" algn="l" rtl="0" fontAlgn="base">
      <a:spcBef>
        <a:spcPct val="30000"/>
      </a:spcBef>
      <a:spcAft>
        <a:spcPct val="0"/>
      </a:spcAft>
      <a:defRPr sz="1500" kern="1200">
        <a:solidFill>
          <a:schemeClr val="tx1"/>
        </a:solidFill>
        <a:latin typeface="Arial" charset="0"/>
        <a:ea typeface="+mn-ea"/>
        <a:cs typeface="+mn-cs"/>
      </a:defRPr>
    </a:lvl4pPr>
    <a:lvl5pPr marL="2262251" algn="l" rtl="0" fontAlgn="base">
      <a:spcBef>
        <a:spcPct val="30000"/>
      </a:spcBef>
      <a:spcAft>
        <a:spcPct val="0"/>
      </a:spcAft>
      <a:defRPr sz="1500" kern="1200">
        <a:solidFill>
          <a:schemeClr val="tx1"/>
        </a:solidFill>
        <a:latin typeface="Arial" charset="0"/>
        <a:ea typeface="+mn-ea"/>
        <a:cs typeface="+mn-cs"/>
      </a:defRPr>
    </a:lvl5pPr>
    <a:lvl6pPr marL="2827813" algn="l" defTabSz="1131126" rtl="0" eaLnBrk="1" latinLnBrk="0" hangingPunct="1">
      <a:defRPr sz="1500" kern="1200">
        <a:solidFill>
          <a:schemeClr val="tx1"/>
        </a:solidFill>
        <a:latin typeface="+mn-lt"/>
        <a:ea typeface="+mn-ea"/>
        <a:cs typeface="+mn-cs"/>
      </a:defRPr>
    </a:lvl6pPr>
    <a:lvl7pPr marL="3393374" algn="l" defTabSz="1131126" rtl="0" eaLnBrk="1" latinLnBrk="0" hangingPunct="1">
      <a:defRPr sz="1500" kern="1200">
        <a:solidFill>
          <a:schemeClr val="tx1"/>
        </a:solidFill>
        <a:latin typeface="+mn-lt"/>
        <a:ea typeface="+mn-ea"/>
        <a:cs typeface="+mn-cs"/>
      </a:defRPr>
    </a:lvl7pPr>
    <a:lvl8pPr marL="3958938" algn="l" defTabSz="1131126" rtl="0" eaLnBrk="1" latinLnBrk="0" hangingPunct="1">
      <a:defRPr sz="1500" kern="1200">
        <a:solidFill>
          <a:schemeClr val="tx1"/>
        </a:solidFill>
        <a:latin typeface="+mn-lt"/>
        <a:ea typeface="+mn-ea"/>
        <a:cs typeface="+mn-cs"/>
      </a:defRPr>
    </a:lvl8pPr>
    <a:lvl9pPr marL="4524504" algn="l" defTabSz="1131126" rtl="0" eaLnBrk="1" latinLnBrk="0" hangingPunct="1">
      <a:defRPr sz="15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Information</a:t>
            </a:r>
            <a:r>
              <a:rPr lang="en-US" baseline="0" dirty="0"/>
              <a:t> extraction concerns the extraction of isolated facts, such as ISA relationships. Taxonomy induction aims at extracting related facts and organizing them in a structured knowledge basis, e.g. a hierarchical taxonomy. It is a special case of the more general ontology induction, which organizes knowledge using arbitrary relationships.</a:t>
            </a:r>
            <a:endParaRPr lang="en-US"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2</a:t>
            </a:fld>
            <a:endParaRPr lang="en-US"/>
          </a:p>
        </p:txBody>
      </p:sp>
    </p:spTree>
    <p:extLst>
      <p:ext uri="{BB962C8B-B14F-4D97-AF65-F5344CB8AC3E}">
        <p14:creationId xmlns:p14="http://schemas.microsoft.com/office/powerpoint/2010/main" val="9590185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example shows how powerful this method</a:t>
            </a:r>
            <a:r>
              <a:rPr lang="en-US" baseline="0" dirty="0"/>
              <a:t> to test a direction of a relationship is.</a:t>
            </a:r>
            <a:endParaRPr lang="en-US"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12</a:t>
            </a:fld>
            <a:endParaRPr lang="en-US"/>
          </a:p>
        </p:txBody>
      </p:sp>
    </p:spTree>
    <p:extLst>
      <p:ext uri="{BB962C8B-B14F-4D97-AF65-F5344CB8AC3E}">
        <p14:creationId xmlns:p14="http://schemas.microsoft.com/office/powerpoint/2010/main" val="1330608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adding all possible relationships</a:t>
            </a:r>
            <a:r>
              <a:rPr lang="en-US" baseline="0" dirty="0"/>
              <a:t> to the set of concepts, we obtain a a graph that contains many redundant paths, including many of the induced transitive relationships. The method would, for example, find that animal ISA chordate, and chordate is a vertebrate, but also that animal is a vertebrate. In the last step such redundant relationships are removed.</a:t>
            </a:r>
            <a:endParaRPr lang="en-US"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13</a:t>
            </a:fld>
            <a:endParaRPr lang="en-US"/>
          </a:p>
        </p:txBody>
      </p:sp>
    </p:spTree>
    <p:extLst>
      <p:ext uri="{BB962C8B-B14F-4D97-AF65-F5344CB8AC3E}">
        <p14:creationId xmlns:p14="http://schemas.microsoft.com/office/powerpoint/2010/main" val="2254893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cleaning</a:t>
            </a:r>
            <a:r>
              <a:rPr lang="en-US" baseline="0" dirty="0"/>
              <a:t> up the taxonomy graph, first the basic and root concepts are identified, which are the ones that are not hypernym of another concept, resp. have no hypernym. Then for every possible pair of a root concept and a basic concept all paths between the two are extracted, and only the longest one (or the longest ones) is retained.</a:t>
            </a:r>
            <a:endParaRPr lang="en-US"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14</a:t>
            </a:fld>
            <a:endParaRPr lang="en-US"/>
          </a:p>
        </p:txBody>
      </p:sp>
    </p:spTree>
    <p:extLst>
      <p:ext uri="{BB962C8B-B14F-4D97-AF65-F5344CB8AC3E}">
        <p14:creationId xmlns:p14="http://schemas.microsoft.com/office/powerpoint/2010/main" val="2906498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will present now a more advanced technique for automated taxonomy induction that we recently developed. It takes advantage of different advances in the available tools, but also incorporates some very fundamental ideas that have not been taken into account in the literature and largely help to improve the quality of results. The main ideas are the following:</a:t>
            </a:r>
          </a:p>
          <a:p>
            <a:pPr marL="342900" indent="-342900">
              <a:buAutoNum type="arabicPeriod"/>
            </a:pPr>
            <a:r>
              <a:rPr lang="en-US" dirty="0"/>
              <a:t>Instead of starting from a clean predefined set of seed terms, the method starts from a document corpus and uses </a:t>
            </a:r>
            <a:r>
              <a:rPr lang="en-US" dirty="0" err="1"/>
              <a:t>keyphrase</a:t>
            </a:r>
            <a:r>
              <a:rPr lang="en-US" dirty="0"/>
              <a:t> extraction to generate an initial vocabulary. This vocabulary may be noisy, but the method will help to clean it up while generating the taxonomy.</a:t>
            </a:r>
          </a:p>
          <a:p>
            <a:pPr marL="342900" indent="-342900">
              <a:buAutoNum type="arabicPeriod"/>
            </a:pPr>
            <a:r>
              <a:rPr lang="en-US" dirty="0"/>
              <a:t>Instead of querying the Web, the method uses a Hypernym database that has been generating from analyzing a Web corpus.</a:t>
            </a:r>
          </a:p>
          <a:p>
            <a:pPr marL="342900" indent="-342900">
              <a:buAutoNum type="arabicPeriod"/>
            </a:pPr>
            <a:r>
              <a:rPr lang="en-US" dirty="0"/>
              <a:t>Instead of performing simple statistics, the method uses various machine learning techniques for inducing the taxonomy.</a:t>
            </a:r>
          </a:p>
        </p:txBody>
      </p:sp>
      <p:sp>
        <p:nvSpPr>
          <p:cNvPr id="4" name="Slide Number Placeholder 3"/>
          <p:cNvSpPr>
            <a:spLocks noGrp="1"/>
          </p:cNvSpPr>
          <p:nvPr>
            <p:ph type="sldNum" sz="quarter" idx="10"/>
          </p:nvPr>
        </p:nvSpPr>
        <p:spPr/>
        <p:txBody>
          <a:bodyPr/>
          <a:lstStyle/>
          <a:p>
            <a:fld id="{E6C47E0B-2958-48CC-BA4E-C350203CF107}" type="slidenum">
              <a:rPr lang="en-US" smtClean="0"/>
              <a:pPr/>
              <a:t>16</a:t>
            </a:fld>
            <a:endParaRPr lang="en-US"/>
          </a:p>
        </p:txBody>
      </p:sp>
    </p:spTree>
    <p:extLst>
      <p:ext uri="{BB962C8B-B14F-4D97-AF65-F5344CB8AC3E}">
        <p14:creationId xmlns:p14="http://schemas.microsoft.com/office/powerpoint/2010/main" val="20498495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already seen </a:t>
            </a:r>
            <a:r>
              <a:rPr lang="en-US" dirty="0" err="1"/>
              <a:t>WebIsADB</a:t>
            </a:r>
            <a:r>
              <a:rPr lang="en-US" dirty="0"/>
              <a:t> that is used in this method for determining potential hypernym relationships.</a:t>
            </a:r>
          </a:p>
        </p:txBody>
      </p:sp>
      <p:sp>
        <p:nvSpPr>
          <p:cNvPr id="4" name="Slide Number Placeholder 3"/>
          <p:cNvSpPr>
            <a:spLocks noGrp="1"/>
          </p:cNvSpPr>
          <p:nvPr>
            <p:ph type="sldNum" sz="quarter" idx="10"/>
          </p:nvPr>
        </p:nvSpPr>
        <p:spPr/>
        <p:txBody>
          <a:bodyPr/>
          <a:lstStyle/>
          <a:p>
            <a:fld id="{E6C47E0B-2958-48CC-BA4E-C350203CF107}" type="slidenum">
              <a:rPr lang="en-US" smtClean="0"/>
              <a:pPr/>
              <a:t>17</a:t>
            </a:fld>
            <a:endParaRPr lang="en-US"/>
          </a:p>
        </p:txBody>
      </p:sp>
    </p:spTree>
    <p:extLst>
      <p:ext uri="{BB962C8B-B14F-4D97-AF65-F5344CB8AC3E}">
        <p14:creationId xmlns:p14="http://schemas.microsoft.com/office/powerpoint/2010/main" val="18863886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WebISDB</a:t>
            </a:r>
            <a:r>
              <a:rPr lang="en-US" dirty="0"/>
              <a:t> provides statistics of how often a term is in a possible hypernym relationship with another term. The example shows that the same term can be related to different terms at different levels of abstraction.</a:t>
            </a:r>
          </a:p>
        </p:txBody>
      </p:sp>
      <p:sp>
        <p:nvSpPr>
          <p:cNvPr id="4" name="Slide Number Placeholder 3"/>
          <p:cNvSpPr>
            <a:spLocks noGrp="1"/>
          </p:cNvSpPr>
          <p:nvPr>
            <p:ph type="sldNum" sz="quarter" idx="10"/>
          </p:nvPr>
        </p:nvSpPr>
        <p:spPr/>
        <p:txBody>
          <a:bodyPr/>
          <a:lstStyle/>
          <a:p>
            <a:fld id="{E6C47E0B-2958-48CC-BA4E-C350203CF107}" type="slidenum">
              <a:rPr lang="en-US" smtClean="0"/>
              <a:pPr/>
              <a:t>18</a:t>
            </a:fld>
            <a:endParaRPr lang="en-US"/>
          </a:p>
        </p:txBody>
      </p:sp>
    </p:spTree>
    <p:extLst>
      <p:ext uri="{BB962C8B-B14F-4D97-AF65-F5344CB8AC3E}">
        <p14:creationId xmlns:p14="http://schemas.microsoft.com/office/powerpoint/2010/main" val="24038886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particular the second assumption is important. Considering only individual hypernym relationships for assessing correctness means that contextual knowledge, i.e., the other relationships the terms have, is not considered and thus important information is lost.</a:t>
            </a:r>
          </a:p>
        </p:txBody>
      </p:sp>
      <p:sp>
        <p:nvSpPr>
          <p:cNvPr id="4" name="Slide Number Placeholder 3"/>
          <p:cNvSpPr>
            <a:spLocks noGrp="1"/>
          </p:cNvSpPr>
          <p:nvPr>
            <p:ph type="sldNum" sz="quarter" idx="10"/>
          </p:nvPr>
        </p:nvSpPr>
        <p:spPr/>
        <p:txBody>
          <a:bodyPr/>
          <a:lstStyle/>
          <a:p>
            <a:fld id="{E6C47E0B-2958-48CC-BA4E-C350203CF107}" type="slidenum">
              <a:rPr lang="en-US" smtClean="0"/>
              <a:pPr/>
              <a:t>19</a:t>
            </a:fld>
            <a:endParaRPr lang="en-US"/>
          </a:p>
        </p:txBody>
      </p:sp>
    </p:spTree>
    <p:extLst>
      <p:ext uri="{BB962C8B-B14F-4D97-AF65-F5344CB8AC3E}">
        <p14:creationId xmlns:p14="http://schemas.microsoft.com/office/powerpoint/2010/main" val="12168583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Considering only individual hypernym relationships frequently results in semantic drift, in particular at the higher levels of the taxonomy.</a:t>
            </a:r>
          </a:p>
        </p:txBody>
      </p:sp>
      <p:sp>
        <p:nvSpPr>
          <p:cNvPr id="4" name="Slide Number Placeholder 3"/>
          <p:cNvSpPr>
            <a:spLocks noGrp="1"/>
          </p:cNvSpPr>
          <p:nvPr>
            <p:ph type="sldNum" sz="quarter" idx="10"/>
          </p:nvPr>
        </p:nvSpPr>
        <p:spPr/>
        <p:txBody>
          <a:bodyPr/>
          <a:lstStyle/>
          <a:p>
            <a:fld id="{E6C47E0B-2958-48CC-BA4E-C350203CF107}" type="slidenum">
              <a:rPr lang="en-US" smtClean="0"/>
              <a:pPr/>
              <a:t>20</a:t>
            </a:fld>
            <a:endParaRPr lang="en-US"/>
          </a:p>
        </p:txBody>
      </p:sp>
    </p:spTree>
    <p:extLst>
      <p:ext uri="{BB962C8B-B14F-4D97-AF65-F5344CB8AC3E}">
        <p14:creationId xmlns:p14="http://schemas.microsoft.com/office/powerpoint/2010/main" val="41365880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Based on the two key observations, two key ideas are applied in order to achieve better performance in taxonomy induction. Both ideas are based on the approach of exploiting more contextual information when performing the taxonomy induction task.</a:t>
            </a:r>
          </a:p>
        </p:txBody>
      </p:sp>
      <p:sp>
        <p:nvSpPr>
          <p:cNvPr id="4" name="Slide Number Placeholder 3"/>
          <p:cNvSpPr>
            <a:spLocks noGrp="1"/>
          </p:cNvSpPr>
          <p:nvPr>
            <p:ph type="sldNum" sz="quarter" idx="10"/>
          </p:nvPr>
        </p:nvSpPr>
        <p:spPr/>
        <p:txBody>
          <a:bodyPr/>
          <a:lstStyle/>
          <a:p>
            <a:fld id="{E6C47E0B-2958-48CC-BA4E-C350203CF107}" type="slidenum">
              <a:rPr lang="en-US" smtClean="0"/>
              <a:pPr/>
              <a:t>21</a:t>
            </a:fld>
            <a:endParaRPr lang="en-US"/>
          </a:p>
        </p:txBody>
      </p:sp>
    </p:spTree>
    <p:extLst>
      <p:ext uri="{BB962C8B-B14F-4D97-AF65-F5344CB8AC3E}">
        <p14:creationId xmlns:p14="http://schemas.microsoft.com/office/powerpoint/2010/main" val="32670962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basic approach of the method is to induce for each term in the vocabulary a DAG that consists of hypernym paths from the term to a root concept. In the approach it is assumed that for every hypernym of the term only a single path is generated. Each of the paths can correspond to a different sense of the term.</a:t>
            </a:r>
          </a:p>
        </p:txBody>
      </p:sp>
      <p:sp>
        <p:nvSpPr>
          <p:cNvPr id="4" name="Slide Number Placeholder 3"/>
          <p:cNvSpPr>
            <a:spLocks noGrp="1"/>
          </p:cNvSpPr>
          <p:nvPr>
            <p:ph type="sldNum" sz="quarter" idx="10"/>
          </p:nvPr>
        </p:nvSpPr>
        <p:spPr/>
        <p:txBody>
          <a:bodyPr/>
          <a:lstStyle/>
          <a:p>
            <a:fld id="{E6C47E0B-2958-48CC-BA4E-C350203CF107}" type="slidenum">
              <a:rPr lang="en-US" smtClean="0"/>
              <a:pPr/>
              <a:t>22</a:t>
            </a:fld>
            <a:endParaRPr lang="en-US"/>
          </a:p>
        </p:txBody>
      </p:sp>
    </p:spTree>
    <p:extLst>
      <p:ext uri="{BB962C8B-B14F-4D97-AF65-F5344CB8AC3E}">
        <p14:creationId xmlns:p14="http://schemas.microsoft.com/office/powerpoint/2010/main" val="17047786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of the advantages of taxonomy induction (and more generally ontology induction) is the possibility to</a:t>
            </a:r>
            <a:r>
              <a:rPr lang="en-US" baseline="0" dirty="0"/>
              <a:t> perform inferences on the extracted knowledge. For example, in a ISA hierarchy, lower nodes in the hierarchy can inherit properties from higher nodes, thus these extra facts need not to be learnt separately.</a:t>
            </a:r>
          </a:p>
          <a:p>
            <a:endParaRPr lang="en-US" baseline="0" dirty="0"/>
          </a:p>
          <a:p>
            <a:r>
              <a:rPr lang="en-US" baseline="0" dirty="0"/>
              <a:t>One of the challenges in taxonomy induction is the fact that there is no notion of “correct” taxonomy. A taxonomy strongly depends in its intended use and on the specific perspective of the user on the domain. Integrating all possible perspectives into one single global taxonomy would not be feasible and useful, as the resulting taxonomy would potentially be too complex to be used.</a:t>
            </a:r>
            <a:endParaRPr lang="en-US"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3</a:t>
            </a:fld>
            <a:endParaRPr lang="en-US"/>
          </a:p>
        </p:txBody>
      </p:sp>
    </p:spTree>
    <p:extLst>
      <p:ext uri="{BB962C8B-B14F-4D97-AF65-F5344CB8AC3E}">
        <p14:creationId xmlns:p14="http://schemas.microsoft.com/office/powerpoint/2010/main" val="184553586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Ideally, we would find the most likely graph structure, given the evidence E provided in the hypernym database. Since it is not feasible to explore the complete space of all possible graphs, we will apply an independence assumption. We assume that the different paths from a leaf to the root of a hypernym graph are independent of each other (which is of course not correct, since the paths are in general overlapping). But in this way we need no more to estimate the probability of a graph, but only those of path. Note that this is still a weaker independence assumption than the one being made when assuming that al hypernym edges are independent of each other.</a:t>
            </a:r>
          </a:p>
        </p:txBody>
      </p:sp>
      <p:sp>
        <p:nvSpPr>
          <p:cNvPr id="4" name="Slide Number Placeholder 3"/>
          <p:cNvSpPr>
            <a:spLocks noGrp="1"/>
          </p:cNvSpPr>
          <p:nvPr>
            <p:ph type="sldNum" sz="quarter" idx="10"/>
          </p:nvPr>
        </p:nvSpPr>
        <p:spPr/>
        <p:txBody>
          <a:bodyPr/>
          <a:lstStyle/>
          <a:p>
            <a:fld id="{E6C47E0B-2958-48CC-BA4E-C350203CF107}" type="slidenum">
              <a:rPr lang="en-US" smtClean="0"/>
              <a:pPr/>
              <a:t>23</a:t>
            </a:fld>
            <a:endParaRPr lang="en-US"/>
          </a:p>
        </p:txBody>
      </p:sp>
    </p:spTree>
    <p:extLst>
      <p:ext uri="{BB962C8B-B14F-4D97-AF65-F5344CB8AC3E}">
        <p14:creationId xmlns:p14="http://schemas.microsoft.com/office/powerpoint/2010/main" val="13953980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dirty="0"/>
              <a:t>Problem: </a:t>
            </a:r>
            <a:br>
              <a:rPr lang="en-US" dirty="0"/>
            </a:br>
            <a:r>
              <a:rPr lang="en-US" dirty="0"/>
              <a:t>for term </a:t>
            </a:r>
            <a:r>
              <a:rPr lang="en-US" i="1" dirty="0"/>
              <a:t>t</a:t>
            </a:r>
            <a:r>
              <a:rPr lang="en-US" dirty="0"/>
              <a:t>, find best subsequence with first edge </a:t>
            </a:r>
            <a:r>
              <a:rPr lang="en-US" i="1" dirty="0" err="1"/>
              <a:t>t</a:t>
            </a:r>
            <a:r>
              <a:rPr lang="en-US" dirty="0" err="1"/>
              <a:t>→</a:t>
            </a:r>
            <a:r>
              <a:rPr lang="en-US" i="1" dirty="0" err="1"/>
              <a:t>h</a:t>
            </a:r>
            <a:endParaRPr lang="en-US" i="1" dirty="0"/>
          </a:p>
          <a:p>
            <a:endParaRPr lang="en-US"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29</a:t>
            </a:fld>
            <a:endParaRPr lang="en-US"/>
          </a:p>
        </p:txBody>
      </p:sp>
    </p:spTree>
    <p:extLst>
      <p:ext uri="{BB962C8B-B14F-4D97-AF65-F5344CB8AC3E}">
        <p14:creationId xmlns:p14="http://schemas.microsoft.com/office/powerpoint/2010/main" val="15311457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p>
            <a:fld id="{FC745992-2E39-4D65-A6CC-2BA9BEB27562}" type="slidenum">
              <a:rPr lang="en-US"/>
              <a:pPr/>
              <a:t>33</a:t>
            </a:fld>
            <a:endParaRPr lang="en-US"/>
          </a:p>
        </p:txBody>
      </p:sp>
      <p:sp>
        <p:nvSpPr>
          <p:cNvPr id="100355" name="Rectangle 2"/>
          <p:cNvSpPr>
            <a:spLocks noGrp="1" noRot="1" noChangeAspect="1" noChangeArrowheads="1" noTextEdit="1"/>
          </p:cNvSpPr>
          <p:nvPr>
            <p:ph type="sldImg"/>
          </p:nvPr>
        </p:nvSpPr>
        <p:spPr>
          <a:xfrm>
            <a:off x="674688" y="766763"/>
            <a:ext cx="5754687" cy="3838575"/>
          </a:xfrm>
          <a:ln cap="flat"/>
        </p:spPr>
      </p:sp>
      <p:sp>
        <p:nvSpPr>
          <p:cNvPr id="100356" name="Rectangle 3"/>
          <p:cNvSpPr>
            <a:spLocks noGrp="1" noChangeArrowheads="1"/>
          </p:cNvSpPr>
          <p:nvPr>
            <p:ph type="body" idx="1"/>
          </p:nvPr>
        </p:nvSpPr>
        <p:spPr>
          <a:noFill/>
          <a:ln/>
        </p:spPr>
        <p:txBody>
          <a:bodyPr/>
          <a:lstStyle/>
          <a:p>
            <a:endParaRPr lang="fr-FR"/>
          </a:p>
        </p:txBody>
      </p:sp>
    </p:spTree>
    <p:extLst>
      <p:ext uri="{BB962C8B-B14F-4D97-AF65-F5344CB8AC3E}">
        <p14:creationId xmlns:p14="http://schemas.microsoft.com/office/powerpoint/2010/main" val="5414454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present in the following one</a:t>
            </a:r>
            <a:r>
              <a:rPr lang="en-US" baseline="0" dirty="0"/>
              <a:t> specific approach to taxonomy induction, which was one of the first approaches proposed in the field. It starts from the assumption that one general concept (e.g. animals) and at least on basic concept of the taxonomy (e.g. lion) are provided as input. From this starting point the task is to identify more relevant concepts (represented as terms), establish the hypernym and hyponym relationships, filter out </a:t>
            </a:r>
            <a:r>
              <a:rPr lang="en-US" baseline="0" dirty="0" err="1"/>
              <a:t>erronous</a:t>
            </a:r>
            <a:r>
              <a:rPr lang="en-US" baseline="0" dirty="0"/>
              <a:t> terms and relations and finally induce an overall taxonomy structure. The figure illustrates the process: at the bottom level first more related terms are identified. Then intermediate concepts, more abstract than the basic concepts are identified. From this data finally the taxonomy will be induced.</a:t>
            </a:r>
            <a:endParaRPr lang="en-US"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4</a:t>
            </a:fld>
            <a:endParaRPr lang="en-US"/>
          </a:p>
        </p:txBody>
      </p:sp>
    </p:spTree>
    <p:extLst>
      <p:ext uri="{BB962C8B-B14F-4D97-AF65-F5344CB8AC3E}">
        <p14:creationId xmlns:p14="http://schemas.microsoft.com/office/powerpoint/2010/main" val="5875105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basic</a:t>
            </a:r>
            <a:r>
              <a:rPr lang="en-US" baseline="0" dirty="0"/>
              <a:t> idea is to learn terms and relationships by querying a Web search engine. As patterns language template capturing hypernym relationships are used. This is analogous to the approach with Hearst patterns for extracting ISA relationships. However, as in a first phase on has to detect more relevant terms, so-called double anchored patterns are used, that relate one (known) term to another (unknown) term of the same class of concepts. One example of such a pattern would be “c such as s and X”, where c and s would be known and from the result the term at position X would be a new term from the same class of concepts as c. Using such patterns new terms can be harvested by recursively applying the pattern to the terms known so far.</a:t>
            </a:r>
            <a:endParaRPr lang="en-US" dirty="0"/>
          </a:p>
          <a:p>
            <a:endParaRPr lang="en-US"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5</a:t>
            </a:fld>
            <a:endParaRPr lang="en-US"/>
          </a:p>
        </p:txBody>
      </p:sp>
    </p:spTree>
    <p:extLst>
      <p:ext uri="{BB962C8B-B14F-4D97-AF65-F5344CB8AC3E}">
        <p14:creationId xmlns:p14="http://schemas.microsoft.com/office/powerpoint/2010/main" val="16064314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an example of how</a:t>
            </a:r>
            <a:r>
              <a:rPr lang="en-US" baseline="0" dirty="0"/>
              <a:t> terms related to an initial term “lion” would be found using double-anchored patterns.</a:t>
            </a:r>
            <a:endParaRPr lang="en-US"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7</a:t>
            </a:fld>
            <a:endParaRPr lang="en-US"/>
          </a:p>
        </p:txBody>
      </p:sp>
    </p:spTree>
    <p:extLst>
      <p:ext uri="{BB962C8B-B14F-4D97-AF65-F5344CB8AC3E}">
        <p14:creationId xmlns:p14="http://schemas.microsoft.com/office/powerpoint/2010/main" val="10319797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Once the search for terms is completed, hypernyms</a:t>
            </a:r>
            <a:r>
              <a:rPr lang="en-US" baseline="0" dirty="0"/>
              <a:t> can be searched by using the same patterns, but now be putting a variable X in the place of the concept, and using the basic terms found so far. In this search only terms that have been leading to the discovery of other basic concepts are being used, which is expressed by the condition w(t) &gt; 0.</a:t>
            </a:r>
          </a:p>
          <a:p>
            <a:endParaRPr lang="en-US" baseline="0" dirty="0"/>
          </a:p>
          <a:p>
            <a:r>
              <a:rPr lang="en-US" baseline="0" dirty="0"/>
              <a:t>Once the search for higher level concepts is completed, a filtering step is performed. The concepts found are ranked by the number of times they have been discovered starting from different term pairs and only the highest ranked concepts are retained.</a:t>
            </a:r>
            <a:endParaRPr lang="en-US"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8</a:t>
            </a:fld>
            <a:endParaRPr lang="en-US"/>
          </a:p>
        </p:txBody>
      </p:sp>
    </p:spTree>
    <p:extLst>
      <p:ext uri="{BB962C8B-B14F-4D97-AF65-F5344CB8AC3E}">
        <p14:creationId xmlns:p14="http://schemas.microsoft.com/office/powerpoint/2010/main" val="10260097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 few examples of how higher level concepts related to the basic concepts “lion” and “tiger” can be found.</a:t>
            </a:r>
          </a:p>
        </p:txBody>
      </p:sp>
      <p:sp>
        <p:nvSpPr>
          <p:cNvPr id="4" name="Slide Number Placeholder 3"/>
          <p:cNvSpPr>
            <a:spLocks noGrp="1"/>
          </p:cNvSpPr>
          <p:nvPr>
            <p:ph type="sldNum" sz="quarter" idx="10"/>
          </p:nvPr>
        </p:nvSpPr>
        <p:spPr/>
        <p:txBody>
          <a:bodyPr/>
          <a:lstStyle/>
          <a:p>
            <a:fld id="{E6C47E0B-2958-48CC-BA4E-C350203CF107}" type="slidenum">
              <a:rPr lang="en-US" smtClean="0"/>
              <a:pPr/>
              <a:t>9</a:t>
            </a:fld>
            <a:endParaRPr lang="en-US"/>
          </a:p>
        </p:txBody>
      </p:sp>
    </p:spTree>
    <p:extLst>
      <p:ext uri="{BB962C8B-B14F-4D97-AF65-F5344CB8AC3E}">
        <p14:creationId xmlns:p14="http://schemas.microsoft.com/office/powerpoint/2010/main" val="16251104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a result of the two previous</a:t>
            </a:r>
            <a:r>
              <a:rPr lang="en-US" baseline="0" dirty="0"/>
              <a:t> step we obtain basic data on terms for basic concepts T and higher level concepts C, together with hypernym relationships indicated by dotted arrows.</a:t>
            </a:r>
            <a:endParaRPr lang="en-US"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10</a:t>
            </a:fld>
            <a:endParaRPr lang="en-US"/>
          </a:p>
        </p:txBody>
      </p:sp>
    </p:spTree>
    <p:extLst>
      <p:ext uri="{BB962C8B-B14F-4D97-AF65-F5344CB8AC3E}">
        <p14:creationId xmlns:p14="http://schemas.microsoft.com/office/powerpoint/2010/main" val="19259642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500" kern="1200" dirty="0">
                <a:solidFill>
                  <a:schemeClr val="tx1"/>
                </a:solidFill>
                <a:effectLst/>
                <a:latin typeface="Arial" charset="0"/>
                <a:ea typeface="+mn-ea"/>
                <a:cs typeface="+mn-cs"/>
              </a:rPr>
              <a:t>In the steps performed</a:t>
            </a:r>
            <a:r>
              <a:rPr lang="en-US" sz="1500" kern="1200" baseline="0" dirty="0">
                <a:solidFill>
                  <a:schemeClr val="tx1"/>
                </a:solidFill>
                <a:effectLst/>
                <a:latin typeface="Arial" charset="0"/>
                <a:ea typeface="+mn-ea"/>
                <a:cs typeface="+mn-cs"/>
              </a:rPr>
              <a:t> so far, many possible relationships among higher level concepts and basic concepts and higher level concepts may not have been discovered. For discovering those again queries against a search engine are performed, testing the two possible directions of a hypernym relationship for each pair of terms. The alternative that produces more results in the search is considered as being the correct one. As templates we can use any of the Hearst patterns, such as </a:t>
            </a:r>
            <a:r>
              <a:rPr lang="en-US" sz="1500" kern="1200" dirty="0">
                <a:solidFill>
                  <a:schemeClr val="tx1"/>
                </a:solidFill>
                <a:effectLst/>
                <a:latin typeface="Arial" charset="0"/>
                <a:ea typeface="+mn-ea"/>
                <a:cs typeface="+mn-cs"/>
              </a:rPr>
              <a:t>“X such as</a:t>
            </a:r>
            <a:r>
              <a:rPr lang="en-US" sz="1500" kern="1200" baseline="0" dirty="0">
                <a:solidFill>
                  <a:schemeClr val="tx1"/>
                </a:solidFill>
                <a:effectLst/>
                <a:latin typeface="Arial" charset="0"/>
                <a:ea typeface="+mn-ea"/>
                <a:cs typeface="+mn-cs"/>
              </a:rPr>
              <a:t> </a:t>
            </a:r>
            <a:r>
              <a:rPr lang="en-US" sz="1500" kern="1200" dirty="0">
                <a:solidFill>
                  <a:schemeClr val="tx1"/>
                </a:solidFill>
                <a:effectLst/>
                <a:latin typeface="Arial" charset="0"/>
                <a:ea typeface="+mn-ea"/>
                <a:cs typeface="+mn-cs"/>
              </a:rPr>
              <a:t>Y”, “X are Y that”, “X including Y”, “X like Y”,</a:t>
            </a:r>
            <a:r>
              <a:rPr lang="en-US" sz="1500" kern="1200" baseline="0" dirty="0">
                <a:solidFill>
                  <a:schemeClr val="tx1"/>
                </a:solidFill>
                <a:effectLst/>
                <a:latin typeface="Arial" charset="0"/>
                <a:ea typeface="+mn-ea"/>
                <a:cs typeface="+mn-cs"/>
              </a:rPr>
              <a:t> </a:t>
            </a:r>
            <a:r>
              <a:rPr lang="en-US" sz="1500" kern="1200" dirty="0">
                <a:solidFill>
                  <a:schemeClr val="tx1"/>
                </a:solidFill>
                <a:effectLst/>
                <a:latin typeface="Arial" charset="0"/>
                <a:ea typeface="+mn-ea"/>
                <a:cs typeface="+mn-cs"/>
              </a:rPr>
              <a:t>“such X as Y” </a:t>
            </a:r>
            <a:r>
              <a:rPr lang="en-US" sz="1500" kern="1200" dirty="0" err="1">
                <a:solidFill>
                  <a:schemeClr val="tx1"/>
                </a:solidFill>
                <a:effectLst/>
                <a:latin typeface="Arial" charset="0"/>
                <a:ea typeface="+mn-ea"/>
                <a:cs typeface="+mn-cs"/>
              </a:rPr>
              <a:t>etc</a:t>
            </a:r>
            <a:endParaRPr lang="en-US" sz="1500" kern="1200" dirty="0">
              <a:solidFill>
                <a:schemeClr val="tx1"/>
              </a:solidFill>
              <a:effectLst/>
              <a:latin typeface="Arial"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11</a:t>
            </a:fld>
            <a:endParaRPr lang="en-US"/>
          </a:p>
        </p:txBody>
      </p:sp>
    </p:spTree>
    <p:extLst>
      <p:ext uri="{BB962C8B-B14F-4D97-AF65-F5344CB8AC3E}">
        <p14:creationId xmlns:p14="http://schemas.microsoft.com/office/powerpoint/2010/main" val="2291849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90945" y="2460842"/>
            <a:ext cx="10097374" cy="1698015"/>
          </a:xfrm>
        </p:spPr>
        <p:txBody>
          <a:bodyPr/>
          <a:lstStyle/>
          <a:p>
            <a:r>
              <a:rPr lang="en-US"/>
              <a:t>Click to edit Master title style</a:t>
            </a:r>
            <a:endParaRPr lang="fr-CH"/>
          </a:p>
        </p:txBody>
      </p:sp>
      <p:sp>
        <p:nvSpPr>
          <p:cNvPr id="3" name="Subtitle 2"/>
          <p:cNvSpPr>
            <a:spLocks noGrp="1"/>
          </p:cNvSpPr>
          <p:nvPr>
            <p:ph type="subTitle" idx="1"/>
          </p:nvPr>
        </p:nvSpPr>
        <p:spPr>
          <a:xfrm>
            <a:off x="1781890" y="4488921"/>
            <a:ext cx="8315484" cy="2024415"/>
          </a:xfrm>
        </p:spPr>
        <p:txBody>
          <a:bodyPr/>
          <a:lstStyle>
            <a:lvl1pPr marL="0" indent="0" algn="ctr">
              <a:buNone/>
              <a:defRPr/>
            </a:lvl1pPr>
            <a:lvl2pPr marL="565561" indent="0" algn="ctr">
              <a:buNone/>
              <a:defRPr/>
            </a:lvl2pPr>
            <a:lvl3pPr marL="1131126" indent="0" algn="ctr">
              <a:buNone/>
              <a:defRPr/>
            </a:lvl3pPr>
            <a:lvl4pPr marL="1696685" indent="0" algn="ctr">
              <a:buNone/>
              <a:defRPr/>
            </a:lvl4pPr>
            <a:lvl5pPr marL="2262251" indent="0" algn="ctr">
              <a:buNone/>
              <a:defRPr/>
            </a:lvl5pPr>
            <a:lvl6pPr marL="2827813" indent="0" algn="ctr">
              <a:buNone/>
              <a:defRPr/>
            </a:lvl6pPr>
            <a:lvl7pPr marL="3393374" indent="0" algn="ctr">
              <a:buNone/>
              <a:defRPr/>
            </a:lvl7pPr>
            <a:lvl8pPr marL="3958938" indent="0" algn="ctr">
              <a:buNone/>
              <a:defRPr/>
            </a:lvl8pPr>
            <a:lvl9pPr marL="4524504" indent="0" algn="ctr">
              <a:buNone/>
              <a:defRPr/>
            </a:lvl9pPr>
          </a:lstStyle>
          <a:p>
            <a:r>
              <a:rPr lang="en-US"/>
              <a:t>Click to edit Master subtitle style</a:t>
            </a:r>
            <a:endParaRPr lang="fr-CH"/>
          </a:p>
        </p:txBody>
      </p:sp>
      <p:sp>
        <p:nvSpPr>
          <p:cNvPr id="4" name="Footer Placeholder 3"/>
          <p:cNvSpPr>
            <a:spLocks noGrp="1"/>
          </p:cNvSpPr>
          <p:nvPr>
            <p:ph type="ftr" sz="quarter" idx="10"/>
          </p:nvPr>
        </p:nvSpPr>
        <p:spPr/>
        <p:txBody>
          <a:bodyPr/>
          <a:lstStyle>
            <a:lvl1pPr>
              <a:defRPr/>
            </a:lvl1pPr>
          </a:lstStyle>
          <a:p>
            <a:r>
              <a:rPr lang="fr-CH"/>
              <a:t>©2019, Karl Aberer, EPFL-IC, Laboratoire de systèmes d'informations répartis </a:t>
            </a:r>
            <a:endParaRPr lang="en-GB"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CH"/>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Footer Placeholder 3"/>
          <p:cNvSpPr>
            <a:spLocks noGrp="1"/>
          </p:cNvSpPr>
          <p:nvPr>
            <p:ph type="ftr" sz="quarter" idx="10"/>
          </p:nvPr>
        </p:nvSpPr>
        <p:spPr/>
        <p:txBody>
          <a:bodyPr/>
          <a:lstStyle>
            <a:lvl1pPr>
              <a:defRPr/>
            </a:lvl1pPr>
          </a:lstStyle>
          <a:p>
            <a:r>
              <a:rPr lang="fr-CH"/>
              <a:t>©2019, Karl Aberer, EPFL-IC, Laboratoire de systèmes d'informations répartis </a:t>
            </a:r>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17547" y="352072"/>
            <a:ext cx="2705832" cy="7006605"/>
          </a:xfrm>
        </p:spPr>
        <p:txBody>
          <a:bodyPr vert="eaVert"/>
          <a:lstStyle/>
          <a:p>
            <a:r>
              <a:rPr lang="en-US"/>
              <a:t>Click to edit Master title style</a:t>
            </a:r>
            <a:endParaRPr lang="fr-CH"/>
          </a:p>
        </p:txBody>
      </p:sp>
      <p:sp>
        <p:nvSpPr>
          <p:cNvPr id="3" name="Vertical Text Placeholder 2"/>
          <p:cNvSpPr>
            <a:spLocks noGrp="1"/>
          </p:cNvSpPr>
          <p:nvPr>
            <p:ph type="body" orient="vert" idx="1"/>
          </p:nvPr>
        </p:nvSpPr>
        <p:spPr>
          <a:xfrm>
            <a:off x="197988" y="352072"/>
            <a:ext cx="7921572" cy="70066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Footer Placeholder 3"/>
          <p:cNvSpPr>
            <a:spLocks noGrp="1"/>
          </p:cNvSpPr>
          <p:nvPr>
            <p:ph type="ftr" sz="quarter" idx="10"/>
          </p:nvPr>
        </p:nvSpPr>
        <p:spPr/>
        <p:txBody>
          <a:bodyPr/>
          <a:lstStyle>
            <a:lvl1pPr>
              <a:defRPr/>
            </a:lvl1pPr>
          </a:lstStyle>
          <a:p>
            <a:r>
              <a:rPr lang="fr-CH"/>
              <a:t>©2019, Karl Aberer, EPFL-IC, Laboratoire de systèmes d'informations répartis </a:t>
            </a:r>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97987" y="352072"/>
            <a:ext cx="10790331" cy="1056217"/>
          </a:xfrm>
        </p:spPr>
        <p:txBody>
          <a:bodyPr/>
          <a:lstStyle/>
          <a:p>
            <a:r>
              <a:rPr lang="en-US"/>
              <a:t>Click to edit Master title style</a:t>
            </a:r>
            <a:endParaRPr lang="fr-CH"/>
          </a:p>
        </p:txBody>
      </p:sp>
      <p:sp>
        <p:nvSpPr>
          <p:cNvPr id="3" name="Table Placeholder 2"/>
          <p:cNvSpPr>
            <a:spLocks noGrp="1"/>
          </p:cNvSpPr>
          <p:nvPr>
            <p:ph type="tbl" idx="1"/>
          </p:nvPr>
        </p:nvSpPr>
        <p:spPr>
          <a:xfrm>
            <a:off x="233048" y="1549485"/>
            <a:ext cx="10790331" cy="5809192"/>
          </a:xfrm>
        </p:spPr>
        <p:txBody>
          <a:bodyPr/>
          <a:lstStyle/>
          <a:p>
            <a:endParaRPr lang="fr-CH"/>
          </a:p>
        </p:txBody>
      </p:sp>
      <p:sp>
        <p:nvSpPr>
          <p:cNvPr id="4" name="Footer Placeholder 3"/>
          <p:cNvSpPr>
            <a:spLocks noGrp="1"/>
          </p:cNvSpPr>
          <p:nvPr>
            <p:ph type="ftr" sz="quarter" idx="10"/>
          </p:nvPr>
        </p:nvSpPr>
        <p:spPr>
          <a:xfrm>
            <a:off x="197988" y="7481535"/>
            <a:ext cx="7622527" cy="264054"/>
          </a:xfrm>
        </p:spPr>
        <p:txBody>
          <a:bodyPr/>
          <a:lstStyle>
            <a:lvl1pPr>
              <a:defRPr/>
            </a:lvl1pPr>
          </a:lstStyle>
          <a:p>
            <a:r>
              <a:rPr lang="fr-CH"/>
              <a:t>©2019, Karl Aberer, EPFL-IC, Laboratoire de systèmes d'informations répartis </a:t>
            </a:r>
            <a:endParaRPr lang="en-GB"/>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97987" y="352072"/>
            <a:ext cx="10790331" cy="1056217"/>
          </a:xfrm>
        </p:spPr>
        <p:txBody>
          <a:bodyPr/>
          <a:lstStyle/>
          <a:p>
            <a:r>
              <a:rPr lang="en-US"/>
              <a:t>Click to edit Master title style</a:t>
            </a:r>
            <a:endParaRPr lang="fr-CH"/>
          </a:p>
        </p:txBody>
      </p:sp>
      <p:sp>
        <p:nvSpPr>
          <p:cNvPr id="3" name="Text Placeholder 2"/>
          <p:cNvSpPr>
            <a:spLocks noGrp="1"/>
          </p:cNvSpPr>
          <p:nvPr>
            <p:ph type="body" sz="half" idx="1"/>
          </p:nvPr>
        </p:nvSpPr>
        <p:spPr>
          <a:xfrm>
            <a:off x="233050" y="1549485"/>
            <a:ext cx="5296171" cy="58091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Content Placeholder 3"/>
          <p:cNvSpPr>
            <a:spLocks noGrp="1"/>
          </p:cNvSpPr>
          <p:nvPr>
            <p:ph sz="quarter" idx="2"/>
          </p:nvPr>
        </p:nvSpPr>
        <p:spPr>
          <a:xfrm>
            <a:off x="5727208" y="1549485"/>
            <a:ext cx="5296171" cy="281657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5" name="Content Placeholder 4"/>
          <p:cNvSpPr>
            <a:spLocks noGrp="1"/>
          </p:cNvSpPr>
          <p:nvPr>
            <p:ph sz="quarter" idx="3"/>
          </p:nvPr>
        </p:nvSpPr>
        <p:spPr>
          <a:xfrm>
            <a:off x="5727208" y="4542099"/>
            <a:ext cx="5296171" cy="281657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6" name="Footer Placeholder 5"/>
          <p:cNvSpPr>
            <a:spLocks noGrp="1"/>
          </p:cNvSpPr>
          <p:nvPr>
            <p:ph type="ftr" sz="quarter" idx="10"/>
          </p:nvPr>
        </p:nvSpPr>
        <p:spPr>
          <a:xfrm>
            <a:off x="197988" y="7481535"/>
            <a:ext cx="7622527" cy="264054"/>
          </a:xfrm>
        </p:spPr>
        <p:txBody>
          <a:bodyPr/>
          <a:lstStyle>
            <a:lvl1pPr>
              <a:defRPr/>
            </a:lvl1pPr>
          </a:lstStyle>
          <a:p>
            <a:r>
              <a:rPr lang="fr-CH"/>
              <a:t>©2019, Karl Aberer, EPFL-IC, Laboratoire de systèmes d'informations répartis </a:t>
            </a:r>
            <a:endParaRPr lang="en-GB"/>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7987" y="352072"/>
            <a:ext cx="10790331" cy="1056217"/>
          </a:xfrm>
        </p:spPr>
        <p:txBody>
          <a:bodyPr/>
          <a:lstStyle/>
          <a:p>
            <a:r>
              <a:rPr lang="en-US"/>
              <a:t>Click to edit Master title style</a:t>
            </a:r>
            <a:endParaRPr lang="fr-CH"/>
          </a:p>
        </p:txBody>
      </p:sp>
      <p:sp>
        <p:nvSpPr>
          <p:cNvPr id="3" name="Text Placeholder 2"/>
          <p:cNvSpPr>
            <a:spLocks noGrp="1"/>
          </p:cNvSpPr>
          <p:nvPr>
            <p:ph type="body" sz="half" idx="1"/>
          </p:nvPr>
        </p:nvSpPr>
        <p:spPr>
          <a:xfrm>
            <a:off x="233050" y="1549485"/>
            <a:ext cx="5296171" cy="58091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Content Placeholder 3"/>
          <p:cNvSpPr>
            <a:spLocks noGrp="1"/>
          </p:cNvSpPr>
          <p:nvPr>
            <p:ph sz="half" idx="2"/>
          </p:nvPr>
        </p:nvSpPr>
        <p:spPr>
          <a:xfrm>
            <a:off x="5727208" y="1549485"/>
            <a:ext cx="5296171" cy="58091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5" name="Footer Placeholder 4"/>
          <p:cNvSpPr>
            <a:spLocks noGrp="1"/>
          </p:cNvSpPr>
          <p:nvPr>
            <p:ph type="ftr" sz="quarter" idx="10"/>
          </p:nvPr>
        </p:nvSpPr>
        <p:spPr>
          <a:xfrm>
            <a:off x="197988" y="7481535"/>
            <a:ext cx="7622527" cy="264054"/>
          </a:xfrm>
        </p:spPr>
        <p:txBody>
          <a:bodyPr/>
          <a:lstStyle>
            <a:lvl1pPr>
              <a:defRPr/>
            </a:lvl1pPr>
          </a:lstStyle>
          <a:p>
            <a:r>
              <a:rPr lang="fr-CH"/>
              <a:t>©2019, Karl Aberer, EPFL-IC, Laboratoire de systèmes d'informations répartis </a:t>
            </a:r>
            <a:endParaRPr lang="en-GB"/>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ltLang="en-US"/>
          </a:p>
        </p:txBody>
      </p:sp>
      <p:sp>
        <p:nvSpPr>
          <p:cNvPr id="5" name="Footer Placeholder 4"/>
          <p:cNvSpPr>
            <a:spLocks noGrp="1"/>
          </p:cNvSpPr>
          <p:nvPr>
            <p:ph type="ftr" sz="quarter" idx="11"/>
          </p:nvPr>
        </p:nvSpPr>
        <p:spPr/>
        <p:txBody>
          <a:bodyPr/>
          <a:lstStyle>
            <a:lvl1pPr>
              <a:defRPr/>
            </a:lvl1pPr>
          </a:lstStyle>
          <a:p>
            <a:pPr>
              <a:defRPr/>
            </a:pPr>
            <a:r>
              <a:rPr lang="en-US"/>
              <a:t>©2019, Karl Aberer, EPFL-IC, Laboratoire de systèmes d'informations répartis </a:t>
            </a:r>
          </a:p>
        </p:txBody>
      </p:sp>
      <p:sp>
        <p:nvSpPr>
          <p:cNvPr id="6" name="Slide Number Placeholder 5"/>
          <p:cNvSpPr>
            <a:spLocks noGrp="1"/>
          </p:cNvSpPr>
          <p:nvPr>
            <p:ph type="sldNum" sz="quarter" idx="12"/>
          </p:nvPr>
        </p:nvSpPr>
        <p:spPr/>
        <p:txBody>
          <a:bodyPr/>
          <a:lstStyle>
            <a:lvl1pPr>
              <a:defRPr/>
            </a:lvl1pPr>
          </a:lstStyle>
          <a:p>
            <a:pPr>
              <a:defRPr/>
            </a:pPr>
            <a:fld id="{AEE9D37E-32C4-9F43-BA05-A6B11B0AC12B}" type="slidenum">
              <a:rPr lang="en-US" altLang="en-US"/>
              <a:pPr>
                <a:defRPr/>
              </a:pPr>
              <a:t>‹#›</a:t>
            </a:fld>
            <a:endParaRPr lang="en-US" altLang="en-US"/>
          </a:p>
        </p:txBody>
      </p:sp>
    </p:spTree>
    <p:extLst>
      <p:ext uri="{BB962C8B-B14F-4D97-AF65-F5344CB8AC3E}">
        <p14:creationId xmlns:p14="http://schemas.microsoft.com/office/powerpoint/2010/main" val="35392910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CH"/>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Footer Placeholder 3"/>
          <p:cNvSpPr>
            <a:spLocks noGrp="1"/>
          </p:cNvSpPr>
          <p:nvPr>
            <p:ph type="ftr" sz="quarter" idx="10"/>
          </p:nvPr>
        </p:nvSpPr>
        <p:spPr/>
        <p:txBody>
          <a:bodyPr/>
          <a:lstStyle>
            <a:lvl1pPr>
              <a:defRPr/>
            </a:lvl1pPr>
          </a:lstStyle>
          <a:p>
            <a:r>
              <a:rPr lang="fr-CH"/>
              <a:t>©2019, Karl Aberer, EPFL-IC, Laboratoire de systèmes d'informations répartis </a:t>
            </a:r>
            <a:endParaRPr lang="en-GB"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38380" y="5090379"/>
            <a:ext cx="10097374" cy="1573323"/>
          </a:xfrm>
        </p:spPr>
        <p:txBody>
          <a:bodyPr anchor="t"/>
          <a:lstStyle>
            <a:lvl1pPr algn="l">
              <a:defRPr sz="4900" b="1" cap="all"/>
            </a:lvl1pPr>
          </a:lstStyle>
          <a:p>
            <a:r>
              <a:rPr lang="en-US"/>
              <a:t>Click to edit Master title style</a:t>
            </a:r>
            <a:endParaRPr lang="fr-CH"/>
          </a:p>
        </p:txBody>
      </p:sp>
      <p:sp>
        <p:nvSpPr>
          <p:cNvPr id="3" name="Text Placeholder 2"/>
          <p:cNvSpPr>
            <a:spLocks noGrp="1"/>
          </p:cNvSpPr>
          <p:nvPr>
            <p:ph type="body" idx="1"/>
          </p:nvPr>
        </p:nvSpPr>
        <p:spPr>
          <a:xfrm>
            <a:off x="938380" y="3357525"/>
            <a:ext cx="10097374" cy="1732855"/>
          </a:xfrm>
        </p:spPr>
        <p:txBody>
          <a:bodyPr anchor="b"/>
          <a:lstStyle>
            <a:lvl1pPr marL="0" indent="0">
              <a:buNone/>
              <a:defRPr sz="2500"/>
            </a:lvl1pPr>
            <a:lvl2pPr marL="565561" indent="0">
              <a:buNone/>
              <a:defRPr sz="2200"/>
            </a:lvl2pPr>
            <a:lvl3pPr marL="1131126" indent="0">
              <a:buNone/>
              <a:defRPr sz="2000"/>
            </a:lvl3pPr>
            <a:lvl4pPr marL="1696685" indent="0">
              <a:buNone/>
              <a:defRPr sz="1700"/>
            </a:lvl4pPr>
            <a:lvl5pPr marL="2262251" indent="0">
              <a:buNone/>
              <a:defRPr sz="1700"/>
            </a:lvl5pPr>
            <a:lvl6pPr marL="2827813" indent="0">
              <a:buNone/>
              <a:defRPr sz="1700"/>
            </a:lvl6pPr>
            <a:lvl7pPr marL="3393374" indent="0">
              <a:buNone/>
              <a:defRPr sz="1700"/>
            </a:lvl7pPr>
            <a:lvl8pPr marL="3958938" indent="0">
              <a:buNone/>
              <a:defRPr sz="1700"/>
            </a:lvl8pPr>
            <a:lvl9pPr marL="4524504" indent="0">
              <a:buNone/>
              <a:defRPr sz="1700"/>
            </a:lvl9pPr>
          </a:lstStyle>
          <a:p>
            <a:pPr lvl="0"/>
            <a:r>
              <a:rPr lang="en-US"/>
              <a:t>Click to edit Master text styles</a:t>
            </a:r>
          </a:p>
        </p:txBody>
      </p:sp>
      <p:sp>
        <p:nvSpPr>
          <p:cNvPr id="4" name="Footer Placeholder 3"/>
          <p:cNvSpPr>
            <a:spLocks noGrp="1"/>
          </p:cNvSpPr>
          <p:nvPr>
            <p:ph type="ftr" sz="quarter" idx="10"/>
          </p:nvPr>
        </p:nvSpPr>
        <p:spPr/>
        <p:txBody>
          <a:bodyPr/>
          <a:lstStyle>
            <a:lvl1pPr>
              <a:defRPr/>
            </a:lvl1pPr>
          </a:lstStyle>
          <a:p>
            <a:r>
              <a:rPr lang="fr-CH"/>
              <a:t>©2019, Karl Aberer, EPFL-IC, Laboratoire de systèmes d'informations répartis </a:t>
            </a:r>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CH"/>
          </a:p>
        </p:txBody>
      </p:sp>
      <p:sp>
        <p:nvSpPr>
          <p:cNvPr id="3" name="Content Placeholder 2"/>
          <p:cNvSpPr>
            <a:spLocks noGrp="1"/>
          </p:cNvSpPr>
          <p:nvPr>
            <p:ph sz="half" idx="1"/>
          </p:nvPr>
        </p:nvSpPr>
        <p:spPr>
          <a:xfrm>
            <a:off x="233050" y="1549485"/>
            <a:ext cx="5296171" cy="5809192"/>
          </a:xfrm>
        </p:spPr>
        <p:txBody>
          <a:bodyPr/>
          <a:lstStyle>
            <a:lvl1pPr>
              <a:defRPr sz="3500"/>
            </a:lvl1pPr>
            <a:lvl2pPr>
              <a:defRPr sz="3000"/>
            </a:lvl2pPr>
            <a:lvl3pPr>
              <a:defRPr sz="2500"/>
            </a:lvl3pPr>
            <a:lvl4pPr>
              <a:defRPr sz="2200"/>
            </a:lvl4pPr>
            <a:lvl5pPr>
              <a:defRPr sz="2200"/>
            </a:lvl5pPr>
            <a:lvl6pPr>
              <a:defRPr sz="2200"/>
            </a:lvl6pPr>
            <a:lvl7pPr>
              <a:defRPr sz="2200"/>
            </a:lvl7pPr>
            <a:lvl8pPr>
              <a:defRPr sz="2200"/>
            </a:lvl8pPr>
            <a:lvl9pPr>
              <a:defRPr sz="2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Content Placeholder 3"/>
          <p:cNvSpPr>
            <a:spLocks noGrp="1"/>
          </p:cNvSpPr>
          <p:nvPr>
            <p:ph sz="half" idx="2"/>
          </p:nvPr>
        </p:nvSpPr>
        <p:spPr>
          <a:xfrm>
            <a:off x="5727208" y="1549485"/>
            <a:ext cx="5296171" cy="5809192"/>
          </a:xfrm>
        </p:spPr>
        <p:txBody>
          <a:bodyPr/>
          <a:lstStyle>
            <a:lvl1pPr>
              <a:defRPr sz="3500"/>
            </a:lvl1pPr>
            <a:lvl2pPr>
              <a:defRPr sz="3000"/>
            </a:lvl2pPr>
            <a:lvl3pPr>
              <a:defRPr sz="2500"/>
            </a:lvl3pPr>
            <a:lvl4pPr>
              <a:defRPr sz="2200"/>
            </a:lvl4pPr>
            <a:lvl5pPr>
              <a:defRPr sz="2200"/>
            </a:lvl5pPr>
            <a:lvl6pPr>
              <a:defRPr sz="2200"/>
            </a:lvl6pPr>
            <a:lvl7pPr>
              <a:defRPr sz="2200"/>
            </a:lvl7pPr>
            <a:lvl8pPr>
              <a:defRPr sz="2200"/>
            </a:lvl8pPr>
            <a:lvl9pPr>
              <a:defRPr sz="2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5" name="Footer Placeholder 4"/>
          <p:cNvSpPr>
            <a:spLocks noGrp="1"/>
          </p:cNvSpPr>
          <p:nvPr>
            <p:ph type="ftr" sz="quarter" idx="10"/>
          </p:nvPr>
        </p:nvSpPr>
        <p:spPr/>
        <p:txBody>
          <a:bodyPr/>
          <a:lstStyle>
            <a:lvl1pPr>
              <a:defRPr/>
            </a:lvl1pPr>
          </a:lstStyle>
          <a:p>
            <a:r>
              <a:rPr lang="fr-CH"/>
              <a:t>©2019, Karl Aberer, EPFL-IC, Laboratoire de systèmes d'informations répartis </a:t>
            </a:r>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93963" y="317232"/>
            <a:ext cx="10691337" cy="1320271"/>
          </a:xfrm>
        </p:spPr>
        <p:txBody>
          <a:bodyPr/>
          <a:lstStyle>
            <a:lvl1pPr>
              <a:defRPr/>
            </a:lvl1pPr>
          </a:lstStyle>
          <a:p>
            <a:r>
              <a:rPr lang="en-US"/>
              <a:t>Click to edit Master title style</a:t>
            </a:r>
            <a:endParaRPr lang="fr-CH"/>
          </a:p>
        </p:txBody>
      </p:sp>
      <p:sp>
        <p:nvSpPr>
          <p:cNvPr id="3" name="Text Placeholder 2"/>
          <p:cNvSpPr>
            <a:spLocks noGrp="1"/>
          </p:cNvSpPr>
          <p:nvPr>
            <p:ph type="body" idx="1"/>
          </p:nvPr>
        </p:nvSpPr>
        <p:spPr>
          <a:xfrm>
            <a:off x="593963" y="1773198"/>
            <a:ext cx="5248738" cy="738984"/>
          </a:xfrm>
        </p:spPr>
        <p:txBody>
          <a:bodyPr anchor="b"/>
          <a:lstStyle>
            <a:lvl1pPr marL="0" indent="0">
              <a:buNone/>
              <a:defRPr sz="3000" b="1"/>
            </a:lvl1pPr>
            <a:lvl2pPr marL="565561" indent="0">
              <a:buNone/>
              <a:defRPr sz="2500" b="1"/>
            </a:lvl2pPr>
            <a:lvl3pPr marL="1131126" indent="0">
              <a:buNone/>
              <a:defRPr sz="2200" b="1"/>
            </a:lvl3pPr>
            <a:lvl4pPr marL="1696685" indent="0">
              <a:buNone/>
              <a:defRPr sz="2000" b="1"/>
            </a:lvl4pPr>
            <a:lvl5pPr marL="2262251" indent="0">
              <a:buNone/>
              <a:defRPr sz="2000" b="1"/>
            </a:lvl5pPr>
            <a:lvl6pPr marL="2827813" indent="0">
              <a:buNone/>
              <a:defRPr sz="2000" b="1"/>
            </a:lvl6pPr>
            <a:lvl7pPr marL="3393374" indent="0">
              <a:buNone/>
              <a:defRPr sz="2000" b="1"/>
            </a:lvl7pPr>
            <a:lvl8pPr marL="3958938" indent="0">
              <a:buNone/>
              <a:defRPr sz="2000" b="1"/>
            </a:lvl8pPr>
            <a:lvl9pPr marL="4524504" indent="0">
              <a:buNone/>
              <a:defRPr sz="2000" b="1"/>
            </a:lvl9pPr>
          </a:lstStyle>
          <a:p>
            <a:pPr lvl="0"/>
            <a:r>
              <a:rPr lang="en-US"/>
              <a:t>Click to edit Master text styles</a:t>
            </a:r>
          </a:p>
        </p:txBody>
      </p:sp>
      <p:sp>
        <p:nvSpPr>
          <p:cNvPr id="4" name="Content Placeholder 3"/>
          <p:cNvSpPr>
            <a:spLocks noGrp="1"/>
          </p:cNvSpPr>
          <p:nvPr>
            <p:ph sz="half" idx="2"/>
          </p:nvPr>
        </p:nvSpPr>
        <p:spPr>
          <a:xfrm>
            <a:off x="593963" y="2512182"/>
            <a:ext cx="5248738" cy="4564104"/>
          </a:xfrm>
        </p:spPr>
        <p:txBody>
          <a:bodyPr/>
          <a:lstStyle>
            <a:lvl1pPr>
              <a:defRPr sz="3000"/>
            </a:lvl1pPr>
            <a:lvl2pPr>
              <a:defRPr sz="25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5" name="Text Placeholder 4"/>
          <p:cNvSpPr>
            <a:spLocks noGrp="1"/>
          </p:cNvSpPr>
          <p:nvPr>
            <p:ph type="body" sz="quarter" idx="3"/>
          </p:nvPr>
        </p:nvSpPr>
        <p:spPr>
          <a:xfrm>
            <a:off x="6034509" y="1773198"/>
            <a:ext cx="5250799" cy="738984"/>
          </a:xfrm>
        </p:spPr>
        <p:txBody>
          <a:bodyPr anchor="b"/>
          <a:lstStyle>
            <a:lvl1pPr marL="0" indent="0">
              <a:buNone/>
              <a:defRPr sz="3000" b="1"/>
            </a:lvl1pPr>
            <a:lvl2pPr marL="565561" indent="0">
              <a:buNone/>
              <a:defRPr sz="2500" b="1"/>
            </a:lvl2pPr>
            <a:lvl3pPr marL="1131126" indent="0">
              <a:buNone/>
              <a:defRPr sz="2200" b="1"/>
            </a:lvl3pPr>
            <a:lvl4pPr marL="1696685" indent="0">
              <a:buNone/>
              <a:defRPr sz="2000" b="1"/>
            </a:lvl4pPr>
            <a:lvl5pPr marL="2262251" indent="0">
              <a:buNone/>
              <a:defRPr sz="2000" b="1"/>
            </a:lvl5pPr>
            <a:lvl6pPr marL="2827813" indent="0">
              <a:buNone/>
              <a:defRPr sz="2000" b="1"/>
            </a:lvl6pPr>
            <a:lvl7pPr marL="3393374" indent="0">
              <a:buNone/>
              <a:defRPr sz="2000" b="1"/>
            </a:lvl7pPr>
            <a:lvl8pPr marL="3958938" indent="0">
              <a:buNone/>
              <a:defRPr sz="2000" b="1"/>
            </a:lvl8pPr>
            <a:lvl9pPr marL="4524504" indent="0">
              <a:buNone/>
              <a:defRPr sz="2000" b="1"/>
            </a:lvl9pPr>
          </a:lstStyle>
          <a:p>
            <a:pPr lvl="0"/>
            <a:r>
              <a:rPr lang="en-US"/>
              <a:t>Click to edit Master text styles</a:t>
            </a:r>
          </a:p>
        </p:txBody>
      </p:sp>
      <p:sp>
        <p:nvSpPr>
          <p:cNvPr id="6" name="Content Placeholder 5"/>
          <p:cNvSpPr>
            <a:spLocks noGrp="1"/>
          </p:cNvSpPr>
          <p:nvPr>
            <p:ph sz="quarter" idx="4"/>
          </p:nvPr>
        </p:nvSpPr>
        <p:spPr>
          <a:xfrm>
            <a:off x="6034509" y="2512182"/>
            <a:ext cx="5250799" cy="4564104"/>
          </a:xfrm>
        </p:spPr>
        <p:txBody>
          <a:bodyPr/>
          <a:lstStyle>
            <a:lvl1pPr>
              <a:defRPr sz="3000"/>
            </a:lvl1pPr>
            <a:lvl2pPr>
              <a:defRPr sz="25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7" name="Footer Placeholder 6"/>
          <p:cNvSpPr>
            <a:spLocks noGrp="1"/>
          </p:cNvSpPr>
          <p:nvPr>
            <p:ph type="ftr" sz="quarter" idx="10"/>
          </p:nvPr>
        </p:nvSpPr>
        <p:spPr/>
        <p:txBody>
          <a:bodyPr/>
          <a:lstStyle>
            <a:lvl1pPr>
              <a:defRPr/>
            </a:lvl1pPr>
          </a:lstStyle>
          <a:p>
            <a:r>
              <a:rPr lang="fr-CH"/>
              <a:t>©2019, Karl Aberer, EPFL-IC, Laboratoire de systèmes d'informations répartis </a:t>
            </a:r>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CH"/>
          </a:p>
        </p:txBody>
      </p:sp>
      <p:sp>
        <p:nvSpPr>
          <p:cNvPr id="3" name="Footer Placeholder 2"/>
          <p:cNvSpPr>
            <a:spLocks noGrp="1"/>
          </p:cNvSpPr>
          <p:nvPr>
            <p:ph type="ftr" sz="quarter" idx="10"/>
          </p:nvPr>
        </p:nvSpPr>
        <p:spPr/>
        <p:txBody>
          <a:bodyPr/>
          <a:lstStyle>
            <a:lvl1pPr>
              <a:defRPr/>
            </a:lvl1pPr>
          </a:lstStyle>
          <a:p>
            <a:r>
              <a:rPr lang="fr-CH"/>
              <a:t>©2019, Karl Aberer, EPFL-IC, Laboratoire de systèmes d'informations répartis </a:t>
            </a:r>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r>
              <a:rPr lang="fr-CH"/>
              <a:t>©2019, Karl Aberer, EPFL-IC, Laboratoire de systèmes d'informations répartis </a:t>
            </a:r>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3971" y="315399"/>
            <a:ext cx="3908196" cy="1342275"/>
          </a:xfrm>
        </p:spPr>
        <p:txBody>
          <a:bodyPr anchor="b"/>
          <a:lstStyle>
            <a:lvl1pPr algn="l">
              <a:defRPr sz="2500" b="1"/>
            </a:lvl1pPr>
          </a:lstStyle>
          <a:p>
            <a:r>
              <a:rPr lang="en-US"/>
              <a:t>Click to edit Master title style</a:t>
            </a:r>
            <a:endParaRPr lang="fr-CH"/>
          </a:p>
        </p:txBody>
      </p:sp>
      <p:sp>
        <p:nvSpPr>
          <p:cNvPr id="3" name="Content Placeholder 2"/>
          <p:cNvSpPr>
            <a:spLocks noGrp="1"/>
          </p:cNvSpPr>
          <p:nvPr>
            <p:ph idx="1"/>
          </p:nvPr>
        </p:nvSpPr>
        <p:spPr>
          <a:xfrm>
            <a:off x="4644462" y="315399"/>
            <a:ext cx="6640838" cy="6760887"/>
          </a:xfrm>
        </p:spPr>
        <p:txBody>
          <a:bodyPr/>
          <a:lstStyle>
            <a:lvl1pPr>
              <a:defRPr sz="4000"/>
            </a:lvl1pPr>
            <a:lvl2pPr>
              <a:defRPr sz="3500"/>
            </a:lvl2pPr>
            <a:lvl3pPr>
              <a:defRPr sz="3000"/>
            </a:lvl3pPr>
            <a:lvl4pPr>
              <a:defRPr sz="2500"/>
            </a:lvl4pPr>
            <a:lvl5pPr>
              <a:defRPr sz="2500"/>
            </a:lvl5pPr>
            <a:lvl6pPr>
              <a:defRPr sz="2500"/>
            </a:lvl6pPr>
            <a:lvl7pPr>
              <a:defRPr sz="2500"/>
            </a:lvl7pPr>
            <a:lvl8pPr>
              <a:defRPr sz="2500"/>
            </a:lvl8pPr>
            <a:lvl9pPr>
              <a:defRPr sz="2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Text Placeholder 3"/>
          <p:cNvSpPr>
            <a:spLocks noGrp="1"/>
          </p:cNvSpPr>
          <p:nvPr>
            <p:ph type="body" sz="half" idx="2"/>
          </p:nvPr>
        </p:nvSpPr>
        <p:spPr>
          <a:xfrm>
            <a:off x="593971" y="1657676"/>
            <a:ext cx="3908196" cy="5418612"/>
          </a:xfrm>
        </p:spPr>
        <p:txBody>
          <a:bodyPr/>
          <a:lstStyle>
            <a:lvl1pPr marL="0" indent="0">
              <a:buNone/>
              <a:defRPr sz="1700"/>
            </a:lvl1pPr>
            <a:lvl2pPr marL="565561" indent="0">
              <a:buNone/>
              <a:defRPr sz="1500"/>
            </a:lvl2pPr>
            <a:lvl3pPr marL="1131126" indent="0">
              <a:buNone/>
              <a:defRPr sz="1200"/>
            </a:lvl3pPr>
            <a:lvl4pPr marL="1696685" indent="0">
              <a:buNone/>
              <a:defRPr sz="1100"/>
            </a:lvl4pPr>
            <a:lvl5pPr marL="2262251" indent="0">
              <a:buNone/>
              <a:defRPr sz="1100"/>
            </a:lvl5pPr>
            <a:lvl6pPr marL="2827813" indent="0">
              <a:buNone/>
              <a:defRPr sz="1100"/>
            </a:lvl6pPr>
            <a:lvl7pPr marL="3393374" indent="0">
              <a:buNone/>
              <a:defRPr sz="1100"/>
            </a:lvl7pPr>
            <a:lvl8pPr marL="3958938" indent="0">
              <a:buNone/>
              <a:defRPr sz="1100"/>
            </a:lvl8pPr>
            <a:lvl9pPr marL="4524504" indent="0">
              <a:buNone/>
              <a:defRPr sz="1100"/>
            </a:lvl9pPr>
          </a:lstStyle>
          <a:p>
            <a:pPr lvl="0"/>
            <a:r>
              <a:rPr lang="en-US"/>
              <a:t>Click to edit Master text styles</a:t>
            </a:r>
          </a:p>
        </p:txBody>
      </p:sp>
      <p:sp>
        <p:nvSpPr>
          <p:cNvPr id="5" name="Footer Placeholder 4"/>
          <p:cNvSpPr>
            <a:spLocks noGrp="1"/>
          </p:cNvSpPr>
          <p:nvPr>
            <p:ph type="ftr" sz="quarter" idx="10"/>
          </p:nvPr>
        </p:nvSpPr>
        <p:spPr/>
        <p:txBody>
          <a:bodyPr/>
          <a:lstStyle>
            <a:lvl1pPr>
              <a:defRPr/>
            </a:lvl1pPr>
          </a:lstStyle>
          <a:p>
            <a:r>
              <a:rPr lang="fr-CH"/>
              <a:t>©2019, Karl Aberer, EPFL-IC, Laboratoire de systèmes d'informations répartis </a:t>
            </a:r>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28419" y="5545137"/>
            <a:ext cx="7127558" cy="654635"/>
          </a:xfrm>
        </p:spPr>
        <p:txBody>
          <a:bodyPr anchor="b"/>
          <a:lstStyle>
            <a:lvl1pPr algn="l">
              <a:defRPr sz="2500" b="1"/>
            </a:lvl1pPr>
          </a:lstStyle>
          <a:p>
            <a:r>
              <a:rPr lang="en-US"/>
              <a:t>Click to edit Master title style</a:t>
            </a:r>
            <a:endParaRPr lang="fr-CH"/>
          </a:p>
        </p:txBody>
      </p:sp>
      <p:sp>
        <p:nvSpPr>
          <p:cNvPr id="3" name="Picture Placeholder 2"/>
          <p:cNvSpPr>
            <a:spLocks noGrp="1"/>
          </p:cNvSpPr>
          <p:nvPr>
            <p:ph type="pic" idx="1"/>
          </p:nvPr>
        </p:nvSpPr>
        <p:spPr>
          <a:xfrm>
            <a:off x="2328419" y="707812"/>
            <a:ext cx="7127558" cy="4752975"/>
          </a:xfrm>
        </p:spPr>
        <p:txBody>
          <a:bodyPr/>
          <a:lstStyle>
            <a:lvl1pPr marL="0" indent="0">
              <a:buNone/>
              <a:defRPr sz="4000"/>
            </a:lvl1pPr>
            <a:lvl2pPr marL="565561" indent="0">
              <a:buNone/>
              <a:defRPr sz="3500"/>
            </a:lvl2pPr>
            <a:lvl3pPr marL="1131126" indent="0">
              <a:buNone/>
              <a:defRPr sz="3000"/>
            </a:lvl3pPr>
            <a:lvl4pPr marL="1696685" indent="0">
              <a:buNone/>
              <a:defRPr sz="2500"/>
            </a:lvl4pPr>
            <a:lvl5pPr marL="2262251" indent="0">
              <a:buNone/>
              <a:defRPr sz="2500"/>
            </a:lvl5pPr>
            <a:lvl6pPr marL="2827813" indent="0">
              <a:buNone/>
              <a:defRPr sz="2500"/>
            </a:lvl6pPr>
            <a:lvl7pPr marL="3393374" indent="0">
              <a:buNone/>
              <a:defRPr sz="2500"/>
            </a:lvl7pPr>
            <a:lvl8pPr marL="3958938" indent="0">
              <a:buNone/>
              <a:defRPr sz="2500"/>
            </a:lvl8pPr>
            <a:lvl9pPr marL="4524504" indent="0">
              <a:buNone/>
              <a:defRPr sz="2500"/>
            </a:lvl9pPr>
          </a:lstStyle>
          <a:p>
            <a:endParaRPr lang="fr-CH"/>
          </a:p>
        </p:txBody>
      </p:sp>
      <p:sp>
        <p:nvSpPr>
          <p:cNvPr id="4" name="Text Placeholder 3"/>
          <p:cNvSpPr>
            <a:spLocks noGrp="1"/>
          </p:cNvSpPr>
          <p:nvPr>
            <p:ph type="body" sz="half" idx="2"/>
          </p:nvPr>
        </p:nvSpPr>
        <p:spPr>
          <a:xfrm>
            <a:off x="2328419" y="6199772"/>
            <a:ext cx="7127558" cy="929690"/>
          </a:xfrm>
        </p:spPr>
        <p:txBody>
          <a:bodyPr/>
          <a:lstStyle>
            <a:lvl1pPr marL="0" indent="0">
              <a:buNone/>
              <a:defRPr sz="1700"/>
            </a:lvl1pPr>
            <a:lvl2pPr marL="565561" indent="0">
              <a:buNone/>
              <a:defRPr sz="1500"/>
            </a:lvl2pPr>
            <a:lvl3pPr marL="1131126" indent="0">
              <a:buNone/>
              <a:defRPr sz="1200"/>
            </a:lvl3pPr>
            <a:lvl4pPr marL="1696685" indent="0">
              <a:buNone/>
              <a:defRPr sz="1100"/>
            </a:lvl4pPr>
            <a:lvl5pPr marL="2262251" indent="0">
              <a:buNone/>
              <a:defRPr sz="1100"/>
            </a:lvl5pPr>
            <a:lvl6pPr marL="2827813" indent="0">
              <a:buNone/>
              <a:defRPr sz="1100"/>
            </a:lvl6pPr>
            <a:lvl7pPr marL="3393374" indent="0">
              <a:buNone/>
              <a:defRPr sz="1100"/>
            </a:lvl7pPr>
            <a:lvl8pPr marL="3958938" indent="0">
              <a:buNone/>
              <a:defRPr sz="1100"/>
            </a:lvl8pPr>
            <a:lvl9pPr marL="4524504" indent="0">
              <a:buNone/>
              <a:defRPr sz="1100"/>
            </a:lvl9pPr>
          </a:lstStyle>
          <a:p>
            <a:pPr lvl="0"/>
            <a:r>
              <a:rPr lang="en-US"/>
              <a:t>Click to edit Master text styles</a:t>
            </a:r>
          </a:p>
        </p:txBody>
      </p:sp>
      <p:sp>
        <p:nvSpPr>
          <p:cNvPr id="5" name="Footer Placeholder 4"/>
          <p:cNvSpPr>
            <a:spLocks noGrp="1"/>
          </p:cNvSpPr>
          <p:nvPr>
            <p:ph type="ftr" sz="quarter" idx="10"/>
          </p:nvPr>
        </p:nvSpPr>
        <p:spPr/>
        <p:txBody>
          <a:bodyPr/>
          <a:lstStyle>
            <a:lvl1pPr>
              <a:defRPr/>
            </a:lvl1pPr>
          </a:lstStyle>
          <a:p>
            <a:r>
              <a:rPr lang="fr-CH"/>
              <a:t>©2019, Karl Aberer, EPFL-IC, Laboratoire de systèmes d'informations répartis </a:t>
            </a:r>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bwMode="auto">
          <a:xfrm>
            <a:off x="197987" y="352072"/>
            <a:ext cx="10790331" cy="1056217"/>
          </a:xfrm>
          <a:prstGeom prst="rect">
            <a:avLst/>
          </a:prstGeom>
          <a:noFill/>
          <a:ln w="9525">
            <a:noFill/>
            <a:miter lim="800000"/>
            <a:headEnd/>
            <a:tailEnd/>
          </a:ln>
          <a:effectLst/>
        </p:spPr>
        <p:txBody>
          <a:bodyPr vert="horz" wrap="square" lIns="113111" tIns="56558" rIns="113111" bIns="56558" numCol="1" anchor="ctr" anchorCtr="0" compatLnSpc="1">
            <a:prstTxWarp prst="textNoShape">
              <a:avLst/>
            </a:prstTxWarp>
          </a:bodyPr>
          <a:lstStyle/>
          <a:p>
            <a:pPr lvl="0"/>
            <a:endParaRPr lang="en-GB" dirty="0"/>
          </a:p>
        </p:txBody>
      </p:sp>
      <p:sp>
        <p:nvSpPr>
          <p:cNvPr id="5123" name="Rectangle 3"/>
          <p:cNvSpPr>
            <a:spLocks noGrp="1" noChangeArrowheads="1"/>
          </p:cNvSpPr>
          <p:nvPr>
            <p:ph type="body" idx="1"/>
          </p:nvPr>
        </p:nvSpPr>
        <p:spPr bwMode="auto">
          <a:xfrm>
            <a:off x="233048" y="1549485"/>
            <a:ext cx="10790331" cy="5809192"/>
          </a:xfrm>
          <a:prstGeom prst="rect">
            <a:avLst/>
          </a:prstGeom>
          <a:noFill/>
          <a:ln w="9525">
            <a:noFill/>
            <a:miter lim="800000"/>
            <a:headEnd/>
            <a:tailEnd/>
          </a:ln>
          <a:effectLst/>
        </p:spPr>
        <p:txBody>
          <a:bodyPr vert="horz" wrap="square" lIns="113111" tIns="56558" rIns="113111" bIns="56558" numCol="1" anchor="t" anchorCtr="0" compatLnSpc="1">
            <a:prstTxWarp prst="textNoShape">
              <a:avLst/>
            </a:prstTxWarp>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5124" name="Rectangle 4"/>
          <p:cNvSpPr>
            <a:spLocks noGrp="1" noChangeArrowheads="1"/>
          </p:cNvSpPr>
          <p:nvPr>
            <p:ph type="ftr" sz="quarter" idx="3"/>
          </p:nvPr>
        </p:nvSpPr>
        <p:spPr bwMode="auto">
          <a:xfrm>
            <a:off x="197988" y="7481535"/>
            <a:ext cx="7622527" cy="264054"/>
          </a:xfrm>
          <a:prstGeom prst="rect">
            <a:avLst/>
          </a:prstGeom>
          <a:noFill/>
          <a:ln w="9525">
            <a:noFill/>
            <a:miter lim="800000"/>
            <a:headEnd/>
            <a:tailEnd/>
          </a:ln>
          <a:effectLst/>
        </p:spPr>
        <p:txBody>
          <a:bodyPr vert="horz" wrap="square" lIns="113111" tIns="56558" rIns="113111" bIns="56558" numCol="1" anchor="t" anchorCtr="0" compatLnSpc="1">
            <a:prstTxWarp prst="textNoShape">
              <a:avLst/>
            </a:prstTxWarp>
          </a:bodyPr>
          <a:lstStyle>
            <a:lvl1pPr algn="l">
              <a:defRPr sz="1100">
                <a:solidFill>
                  <a:schemeClr val="tx1"/>
                </a:solidFill>
                <a:latin typeface="Verdana" charset="0"/>
              </a:defRPr>
            </a:lvl1pPr>
          </a:lstStyle>
          <a:p>
            <a:r>
              <a:rPr lang="fr-CH"/>
              <a:t>©2019, Karl Aberer, EPFL-IC, Laboratoire de systèmes d'informations répartis </a:t>
            </a:r>
            <a:endParaRPr lang="en-GB" dirty="0"/>
          </a:p>
        </p:txBody>
      </p:sp>
      <p:sp>
        <p:nvSpPr>
          <p:cNvPr id="5127" name="Rectangle 7"/>
          <p:cNvSpPr>
            <a:spLocks noChangeArrowheads="1"/>
          </p:cNvSpPr>
          <p:nvPr userDrawn="1"/>
        </p:nvSpPr>
        <p:spPr bwMode="auto">
          <a:xfrm>
            <a:off x="8515535" y="7454030"/>
            <a:ext cx="2474846" cy="264054"/>
          </a:xfrm>
          <a:prstGeom prst="rect">
            <a:avLst/>
          </a:prstGeom>
          <a:noFill/>
          <a:ln w="9525">
            <a:noFill/>
            <a:miter lim="800000"/>
            <a:headEnd/>
            <a:tailEnd/>
          </a:ln>
          <a:effectLst/>
        </p:spPr>
        <p:txBody>
          <a:bodyPr lIns="113898" tIns="56949" rIns="113898" bIns="56949"/>
          <a:lstStyle/>
          <a:p>
            <a:pPr algn="r"/>
            <a:r>
              <a:rPr lang="en-US" sz="1100" dirty="0">
                <a:solidFill>
                  <a:schemeClr val="tx1"/>
                </a:solidFill>
                <a:latin typeface="Verdana" charset="0"/>
              </a:rPr>
              <a:t>Information Extraction- </a:t>
            </a:r>
            <a:fld id="{FBCEA208-1882-4C4A-B71F-4FA789A04155}" type="slidenum">
              <a:rPr lang="en-US" sz="1100">
                <a:solidFill>
                  <a:schemeClr val="tx1"/>
                </a:solidFill>
                <a:latin typeface="Verdana" charset="0"/>
              </a:rPr>
              <a:pPr algn="r"/>
              <a:t>‹#›</a:t>
            </a:fld>
            <a:endParaRPr lang="en-US" sz="1100" dirty="0">
              <a:solidFill>
                <a:schemeClr val="tx1"/>
              </a:solidFill>
              <a:latin typeface="Verdana" charset="0"/>
            </a:endParaRP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Lst>
  <p:hf sldNum="0" hdr="0" dt="0"/>
  <p:txStyles>
    <p:titleStyle>
      <a:lvl1pPr algn="l" rtl="0" fontAlgn="base">
        <a:spcBef>
          <a:spcPct val="0"/>
        </a:spcBef>
        <a:spcAft>
          <a:spcPct val="0"/>
        </a:spcAft>
        <a:defRPr sz="4500" b="1">
          <a:solidFill>
            <a:schemeClr val="tx2"/>
          </a:solidFill>
          <a:latin typeface="Calibri"/>
          <a:ea typeface="+mj-ea"/>
          <a:cs typeface="Calibri"/>
        </a:defRPr>
      </a:lvl1pPr>
      <a:lvl2pPr algn="ctr" rtl="0" fontAlgn="base">
        <a:spcBef>
          <a:spcPct val="0"/>
        </a:spcBef>
        <a:spcAft>
          <a:spcPct val="0"/>
        </a:spcAft>
        <a:defRPr sz="3000">
          <a:solidFill>
            <a:schemeClr val="tx2"/>
          </a:solidFill>
          <a:latin typeface="Comic Sans MS" charset="0"/>
        </a:defRPr>
      </a:lvl2pPr>
      <a:lvl3pPr algn="ctr" rtl="0" fontAlgn="base">
        <a:spcBef>
          <a:spcPct val="0"/>
        </a:spcBef>
        <a:spcAft>
          <a:spcPct val="0"/>
        </a:spcAft>
        <a:defRPr sz="3000">
          <a:solidFill>
            <a:schemeClr val="tx2"/>
          </a:solidFill>
          <a:latin typeface="Comic Sans MS" charset="0"/>
        </a:defRPr>
      </a:lvl3pPr>
      <a:lvl4pPr algn="ctr" rtl="0" fontAlgn="base">
        <a:spcBef>
          <a:spcPct val="0"/>
        </a:spcBef>
        <a:spcAft>
          <a:spcPct val="0"/>
        </a:spcAft>
        <a:defRPr sz="3000">
          <a:solidFill>
            <a:schemeClr val="tx2"/>
          </a:solidFill>
          <a:latin typeface="Comic Sans MS" charset="0"/>
        </a:defRPr>
      </a:lvl4pPr>
      <a:lvl5pPr algn="ctr" rtl="0" fontAlgn="base">
        <a:spcBef>
          <a:spcPct val="0"/>
        </a:spcBef>
        <a:spcAft>
          <a:spcPct val="0"/>
        </a:spcAft>
        <a:defRPr sz="3000">
          <a:solidFill>
            <a:schemeClr val="tx2"/>
          </a:solidFill>
          <a:latin typeface="Comic Sans MS" charset="0"/>
        </a:defRPr>
      </a:lvl5pPr>
      <a:lvl6pPr marL="565561" algn="ctr" rtl="0" fontAlgn="base">
        <a:spcBef>
          <a:spcPct val="0"/>
        </a:spcBef>
        <a:spcAft>
          <a:spcPct val="0"/>
        </a:spcAft>
        <a:defRPr sz="3000">
          <a:solidFill>
            <a:schemeClr val="tx2"/>
          </a:solidFill>
          <a:latin typeface="Comic Sans MS" charset="0"/>
        </a:defRPr>
      </a:lvl6pPr>
      <a:lvl7pPr marL="1131126" algn="ctr" rtl="0" fontAlgn="base">
        <a:spcBef>
          <a:spcPct val="0"/>
        </a:spcBef>
        <a:spcAft>
          <a:spcPct val="0"/>
        </a:spcAft>
        <a:defRPr sz="3000">
          <a:solidFill>
            <a:schemeClr val="tx2"/>
          </a:solidFill>
          <a:latin typeface="Comic Sans MS" charset="0"/>
        </a:defRPr>
      </a:lvl7pPr>
      <a:lvl8pPr marL="1696685" algn="ctr" rtl="0" fontAlgn="base">
        <a:spcBef>
          <a:spcPct val="0"/>
        </a:spcBef>
        <a:spcAft>
          <a:spcPct val="0"/>
        </a:spcAft>
        <a:defRPr sz="3000">
          <a:solidFill>
            <a:schemeClr val="tx2"/>
          </a:solidFill>
          <a:latin typeface="Comic Sans MS" charset="0"/>
        </a:defRPr>
      </a:lvl8pPr>
      <a:lvl9pPr marL="2262251" algn="ctr" rtl="0" fontAlgn="base">
        <a:spcBef>
          <a:spcPct val="0"/>
        </a:spcBef>
        <a:spcAft>
          <a:spcPct val="0"/>
        </a:spcAft>
        <a:defRPr sz="3000">
          <a:solidFill>
            <a:schemeClr val="tx2"/>
          </a:solidFill>
          <a:latin typeface="Comic Sans MS" charset="0"/>
        </a:defRPr>
      </a:lvl9pPr>
    </p:titleStyle>
    <p:bodyStyle>
      <a:lvl1pPr marL="0" indent="0" algn="l" rtl="0" fontAlgn="base">
        <a:spcBef>
          <a:spcPct val="20000"/>
        </a:spcBef>
        <a:spcAft>
          <a:spcPct val="0"/>
        </a:spcAft>
        <a:buNone/>
        <a:defRPr sz="3500">
          <a:solidFill>
            <a:schemeClr val="tx1"/>
          </a:solidFill>
          <a:latin typeface="Calibri"/>
          <a:ea typeface="+mn-ea"/>
          <a:cs typeface="Calibri"/>
        </a:defRPr>
      </a:lvl1pPr>
      <a:lvl2pPr marL="919040" indent="-353476" algn="l" rtl="0" fontAlgn="base">
        <a:spcBef>
          <a:spcPct val="20000"/>
        </a:spcBef>
        <a:spcAft>
          <a:spcPct val="0"/>
        </a:spcAft>
        <a:buChar char="–"/>
        <a:defRPr sz="3000">
          <a:solidFill>
            <a:schemeClr val="tx1"/>
          </a:solidFill>
          <a:latin typeface="Calibri"/>
          <a:cs typeface="Calibri"/>
        </a:defRPr>
      </a:lvl2pPr>
      <a:lvl3pPr marL="1413908" indent="-282781" algn="l" rtl="0" fontAlgn="base">
        <a:spcBef>
          <a:spcPct val="20000"/>
        </a:spcBef>
        <a:spcAft>
          <a:spcPct val="0"/>
        </a:spcAft>
        <a:buChar char="•"/>
        <a:defRPr sz="2500">
          <a:solidFill>
            <a:schemeClr val="tx1"/>
          </a:solidFill>
          <a:latin typeface="Calibri"/>
          <a:cs typeface="Calibri"/>
        </a:defRPr>
      </a:lvl3pPr>
      <a:lvl4pPr marL="1979469" indent="-282781" algn="l" rtl="0" fontAlgn="base">
        <a:spcBef>
          <a:spcPct val="20000"/>
        </a:spcBef>
        <a:spcAft>
          <a:spcPct val="0"/>
        </a:spcAft>
        <a:buChar char="–"/>
        <a:defRPr sz="2200">
          <a:solidFill>
            <a:schemeClr val="tx1"/>
          </a:solidFill>
          <a:latin typeface="Calibri"/>
          <a:cs typeface="Calibri"/>
        </a:defRPr>
      </a:lvl4pPr>
      <a:lvl5pPr marL="2545032" indent="-282781" algn="l" rtl="0" fontAlgn="base">
        <a:spcBef>
          <a:spcPct val="20000"/>
        </a:spcBef>
        <a:spcAft>
          <a:spcPct val="0"/>
        </a:spcAft>
        <a:buChar char="»"/>
        <a:defRPr sz="2200">
          <a:solidFill>
            <a:schemeClr val="tx1"/>
          </a:solidFill>
          <a:latin typeface="Calibri"/>
          <a:cs typeface="Calibri"/>
        </a:defRPr>
      </a:lvl5pPr>
      <a:lvl6pPr marL="3110593" indent="-282781" algn="l" rtl="0" fontAlgn="base">
        <a:spcBef>
          <a:spcPct val="20000"/>
        </a:spcBef>
        <a:spcAft>
          <a:spcPct val="0"/>
        </a:spcAft>
        <a:buChar char="»"/>
        <a:defRPr sz="1500">
          <a:solidFill>
            <a:schemeClr val="tx1"/>
          </a:solidFill>
          <a:latin typeface="+mn-lt"/>
        </a:defRPr>
      </a:lvl6pPr>
      <a:lvl7pPr marL="3676156" indent="-282781" algn="l" rtl="0" fontAlgn="base">
        <a:spcBef>
          <a:spcPct val="20000"/>
        </a:spcBef>
        <a:spcAft>
          <a:spcPct val="0"/>
        </a:spcAft>
        <a:buChar char="»"/>
        <a:defRPr sz="1500">
          <a:solidFill>
            <a:schemeClr val="tx1"/>
          </a:solidFill>
          <a:latin typeface="+mn-lt"/>
        </a:defRPr>
      </a:lvl7pPr>
      <a:lvl8pPr marL="4241719" indent="-282781" algn="l" rtl="0" fontAlgn="base">
        <a:spcBef>
          <a:spcPct val="20000"/>
        </a:spcBef>
        <a:spcAft>
          <a:spcPct val="0"/>
        </a:spcAft>
        <a:buChar char="»"/>
        <a:defRPr sz="1500">
          <a:solidFill>
            <a:schemeClr val="tx1"/>
          </a:solidFill>
          <a:latin typeface="+mn-lt"/>
        </a:defRPr>
      </a:lvl8pPr>
      <a:lvl9pPr marL="4807282" indent="-282781" algn="l" rtl="0" fontAlgn="base">
        <a:spcBef>
          <a:spcPct val="20000"/>
        </a:spcBef>
        <a:spcAft>
          <a:spcPct val="0"/>
        </a:spcAft>
        <a:buChar char="»"/>
        <a:defRPr sz="1500">
          <a:solidFill>
            <a:schemeClr val="tx1"/>
          </a:solidFill>
          <a:latin typeface="+mn-lt"/>
        </a:defRPr>
      </a:lvl9pPr>
    </p:bodyStyle>
    <p:otherStyle>
      <a:defPPr>
        <a:defRPr lang="fr-FR"/>
      </a:defPPr>
      <a:lvl1pPr marL="0" algn="l" defTabSz="1131126" rtl="0" eaLnBrk="1" latinLnBrk="0" hangingPunct="1">
        <a:defRPr sz="2200" kern="1200">
          <a:solidFill>
            <a:schemeClr val="tx1"/>
          </a:solidFill>
          <a:latin typeface="+mn-lt"/>
          <a:ea typeface="+mn-ea"/>
          <a:cs typeface="+mn-cs"/>
        </a:defRPr>
      </a:lvl1pPr>
      <a:lvl2pPr marL="565561" algn="l" defTabSz="1131126" rtl="0" eaLnBrk="1" latinLnBrk="0" hangingPunct="1">
        <a:defRPr sz="2200" kern="1200">
          <a:solidFill>
            <a:schemeClr val="tx1"/>
          </a:solidFill>
          <a:latin typeface="+mn-lt"/>
          <a:ea typeface="+mn-ea"/>
          <a:cs typeface="+mn-cs"/>
        </a:defRPr>
      </a:lvl2pPr>
      <a:lvl3pPr marL="1131126" algn="l" defTabSz="1131126" rtl="0" eaLnBrk="1" latinLnBrk="0" hangingPunct="1">
        <a:defRPr sz="2200" kern="1200">
          <a:solidFill>
            <a:schemeClr val="tx1"/>
          </a:solidFill>
          <a:latin typeface="+mn-lt"/>
          <a:ea typeface="+mn-ea"/>
          <a:cs typeface="+mn-cs"/>
        </a:defRPr>
      </a:lvl3pPr>
      <a:lvl4pPr marL="1696685" algn="l" defTabSz="1131126" rtl="0" eaLnBrk="1" latinLnBrk="0" hangingPunct="1">
        <a:defRPr sz="2200" kern="1200">
          <a:solidFill>
            <a:schemeClr val="tx1"/>
          </a:solidFill>
          <a:latin typeface="+mn-lt"/>
          <a:ea typeface="+mn-ea"/>
          <a:cs typeface="+mn-cs"/>
        </a:defRPr>
      </a:lvl4pPr>
      <a:lvl5pPr marL="2262251" algn="l" defTabSz="1131126" rtl="0" eaLnBrk="1" latinLnBrk="0" hangingPunct="1">
        <a:defRPr sz="2200" kern="1200">
          <a:solidFill>
            <a:schemeClr val="tx1"/>
          </a:solidFill>
          <a:latin typeface="+mn-lt"/>
          <a:ea typeface="+mn-ea"/>
          <a:cs typeface="+mn-cs"/>
        </a:defRPr>
      </a:lvl5pPr>
      <a:lvl6pPr marL="2827813" algn="l" defTabSz="1131126" rtl="0" eaLnBrk="1" latinLnBrk="0" hangingPunct="1">
        <a:defRPr sz="2200" kern="1200">
          <a:solidFill>
            <a:schemeClr val="tx1"/>
          </a:solidFill>
          <a:latin typeface="+mn-lt"/>
          <a:ea typeface="+mn-ea"/>
          <a:cs typeface="+mn-cs"/>
        </a:defRPr>
      </a:lvl6pPr>
      <a:lvl7pPr marL="3393374" algn="l" defTabSz="1131126" rtl="0" eaLnBrk="1" latinLnBrk="0" hangingPunct="1">
        <a:defRPr sz="2200" kern="1200">
          <a:solidFill>
            <a:schemeClr val="tx1"/>
          </a:solidFill>
          <a:latin typeface="+mn-lt"/>
          <a:ea typeface="+mn-ea"/>
          <a:cs typeface="+mn-cs"/>
        </a:defRPr>
      </a:lvl7pPr>
      <a:lvl8pPr marL="3958938" algn="l" defTabSz="1131126" rtl="0" eaLnBrk="1" latinLnBrk="0" hangingPunct="1">
        <a:defRPr sz="2200" kern="1200">
          <a:solidFill>
            <a:schemeClr val="tx1"/>
          </a:solidFill>
          <a:latin typeface="+mn-lt"/>
          <a:ea typeface="+mn-ea"/>
          <a:cs typeface="+mn-cs"/>
        </a:defRPr>
      </a:lvl8pPr>
      <a:lvl9pPr marL="4524504" algn="l" defTabSz="1131126" rtl="0" eaLnBrk="1" latinLnBrk="0" hangingPunct="1">
        <a:defRPr sz="22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593963" y="317232"/>
            <a:ext cx="10691337" cy="1320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593963" y="1848380"/>
            <a:ext cx="10691337" cy="52279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593963" y="7342173"/>
            <a:ext cx="2771828" cy="421753"/>
          </a:xfrm>
          <a:prstGeom prst="rect">
            <a:avLst/>
          </a:prstGeom>
        </p:spPr>
        <p:txBody>
          <a:bodyPr vert="horz" wrap="square" lIns="91440" tIns="45720" rIns="91440" bIns="45720" numCol="1" anchor="ctr" anchorCtr="0" compatLnSpc="1">
            <a:prstTxWarp prst="textNoShape">
              <a:avLst/>
            </a:prstTxWarp>
          </a:bodyPr>
          <a:lstStyle>
            <a:lvl1pPr eaLnBrk="1" hangingPunct="1">
              <a:defRPr sz="1386">
                <a:solidFill>
                  <a:srgbClr val="898989"/>
                </a:solidFill>
                <a:latin typeface="Calibri" panose="020F0502020204030204" pitchFamily="34" charset="0"/>
                <a:ea typeface="MS PGothic" panose="020B0600070205080204" pitchFamily="34" charset="-128"/>
                <a:cs typeface="Arial" panose="020B0604020202020204" pitchFamily="34" charset="0"/>
              </a:defRPr>
            </a:lvl1pPr>
          </a:lstStyle>
          <a:p>
            <a:pPr>
              <a:defRPr/>
            </a:pPr>
            <a:endParaRPr lang="en-US" altLang="en-US"/>
          </a:p>
        </p:txBody>
      </p:sp>
      <p:sp>
        <p:nvSpPr>
          <p:cNvPr id="5" name="Footer Placeholder 4"/>
          <p:cNvSpPr>
            <a:spLocks noGrp="1"/>
          </p:cNvSpPr>
          <p:nvPr>
            <p:ph type="ftr" sz="quarter" idx="3"/>
          </p:nvPr>
        </p:nvSpPr>
        <p:spPr>
          <a:xfrm>
            <a:off x="4058748" y="7342173"/>
            <a:ext cx="3761767" cy="421753"/>
          </a:xfrm>
          <a:prstGeom prst="rect">
            <a:avLst/>
          </a:prstGeom>
        </p:spPr>
        <p:txBody>
          <a:bodyPr vert="horz" lIns="91440" tIns="45720" rIns="91440" bIns="45720" rtlCol="0" anchor="ctr"/>
          <a:lstStyle>
            <a:lvl1pPr algn="ctr" eaLnBrk="1" fontAlgn="auto" hangingPunct="1">
              <a:spcBef>
                <a:spcPts val="0"/>
              </a:spcBef>
              <a:spcAft>
                <a:spcPts val="0"/>
              </a:spcAft>
              <a:defRPr sz="1386">
                <a:solidFill>
                  <a:schemeClr val="tx1">
                    <a:tint val="75000"/>
                  </a:schemeClr>
                </a:solidFill>
                <a:latin typeface="+mn-lt"/>
                <a:ea typeface="+mn-ea"/>
                <a:cs typeface="+mn-cs"/>
              </a:defRPr>
            </a:lvl1pPr>
          </a:lstStyle>
          <a:p>
            <a:pPr>
              <a:defRPr/>
            </a:pPr>
            <a:r>
              <a:rPr lang="en-US"/>
              <a:t>©2019, Karl Aberer, EPFL-IC, Laboratoire de systèmes d'informations répartis </a:t>
            </a:r>
          </a:p>
        </p:txBody>
      </p:sp>
      <p:sp>
        <p:nvSpPr>
          <p:cNvPr id="6" name="Slide Number Placeholder 5"/>
          <p:cNvSpPr>
            <a:spLocks noGrp="1"/>
          </p:cNvSpPr>
          <p:nvPr>
            <p:ph type="sldNum" sz="quarter" idx="4"/>
          </p:nvPr>
        </p:nvSpPr>
        <p:spPr>
          <a:xfrm>
            <a:off x="8513472" y="7342173"/>
            <a:ext cx="2771828" cy="421753"/>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386">
                <a:solidFill>
                  <a:srgbClr val="898989"/>
                </a:solidFill>
                <a:latin typeface="Calibri" panose="020F0502020204030204" pitchFamily="34" charset="0"/>
                <a:ea typeface="MS PGothic" panose="020B0600070205080204" pitchFamily="34" charset="-128"/>
                <a:cs typeface="Arial" panose="020B0604020202020204" pitchFamily="34" charset="0"/>
              </a:defRPr>
            </a:lvl1pPr>
          </a:lstStyle>
          <a:p>
            <a:pPr>
              <a:defRPr/>
            </a:pPr>
            <a:fld id="{CC256786-8D57-8246-AA93-4446B24F3951}" type="slidenum">
              <a:rPr lang="en-US" altLang="en-US"/>
              <a:pPr>
                <a:defRPr/>
              </a:pPr>
              <a:t>‹#›</a:t>
            </a:fld>
            <a:endParaRPr lang="en-US" altLang="en-US"/>
          </a:p>
        </p:txBody>
      </p:sp>
    </p:spTree>
    <p:extLst>
      <p:ext uri="{BB962C8B-B14F-4D97-AF65-F5344CB8AC3E}">
        <p14:creationId xmlns:p14="http://schemas.microsoft.com/office/powerpoint/2010/main" val="2985080931"/>
      </p:ext>
    </p:extLst>
  </p:cSld>
  <p:clrMap bg1="lt1" tx1="dk1" bg2="lt2" tx2="dk2" accent1="accent1" accent2="accent2" accent3="accent3" accent4="accent4" accent5="accent5" accent6="accent6" hlink="hlink" folHlink="folHlink"/>
  <p:sldLayoutIdLst>
    <p:sldLayoutId id="2147483679" r:id="rId1"/>
  </p:sldLayoutIdLst>
  <p:hf sldNum="0" hdr="0" dt="0"/>
  <p:txStyles>
    <p:titleStyle>
      <a:lvl1pPr algn="ctr" rtl="0" eaLnBrk="1" fontAlgn="base" hangingPunct="1">
        <a:spcBef>
          <a:spcPct val="0"/>
        </a:spcBef>
        <a:spcAft>
          <a:spcPct val="0"/>
        </a:spcAft>
        <a:defRPr sz="5082" kern="1200">
          <a:solidFill>
            <a:schemeClr val="tx1"/>
          </a:solidFill>
          <a:latin typeface="+mj-lt"/>
          <a:ea typeface="MS PGothic" pitchFamily="34" charset="-128"/>
          <a:cs typeface="MS PGothic" charset="0"/>
        </a:defRPr>
      </a:lvl1pPr>
      <a:lvl2pPr algn="ctr" rtl="0" eaLnBrk="1" fontAlgn="base" hangingPunct="1">
        <a:spcBef>
          <a:spcPct val="0"/>
        </a:spcBef>
        <a:spcAft>
          <a:spcPct val="0"/>
        </a:spcAft>
        <a:defRPr sz="5082">
          <a:solidFill>
            <a:schemeClr val="tx1"/>
          </a:solidFill>
          <a:latin typeface="Calibri" charset="0"/>
          <a:ea typeface="MS PGothic" pitchFamily="34" charset="-128"/>
          <a:cs typeface="MS PGothic" charset="0"/>
        </a:defRPr>
      </a:lvl2pPr>
      <a:lvl3pPr algn="ctr" rtl="0" eaLnBrk="1" fontAlgn="base" hangingPunct="1">
        <a:spcBef>
          <a:spcPct val="0"/>
        </a:spcBef>
        <a:spcAft>
          <a:spcPct val="0"/>
        </a:spcAft>
        <a:defRPr sz="5082">
          <a:solidFill>
            <a:schemeClr val="tx1"/>
          </a:solidFill>
          <a:latin typeface="Calibri" charset="0"/>
          <a:ea typeface="MS PGothic" pitchFamily="34" charset="-128"/>
          <a:cs typeface="MS PGothic" charset="0"/>
        </a:defRPr>
      </a:lvl3pPr>
      <a:lvl4pPr algn="ctr" rtl="0" eaLnBrk="1" fontAlgn="base" hangingPunct="1">
        <a:spcBef>
          <a:spcPct val="0"/>
        </a:spcBef>
        <a:spcAft>
          <a:spcPct val="0"/>
        </a:spcAft>
        <a:defRPr sz="5082">
          <a:solidFill>
            <a:schemeClr val="tx1"/>
          </a:solidFill>
          <a:latin typeface="Calibri" charset="0"/>
          <a:ea typeface="MS PGothic" pitchFamily="34" charset="-128"/>
          <a:cs typeface="MS PGothic" charset="0"/>
        </a:defRPr>
      </a:lvl4pPr>
      <a:lvl5pPr algn="ctr" rtl="0" eaLnBrk="1" fontAlgn="base" hangingPunct="1">
        <a:spcBef>
          <a:spcPct val="0"/>
        </a:spcBef>
        <a:spcAft>
          <a:spcPct val="0"/>
        </a:spcAft>
        <a:defRPr sz="5082">
          <a:solidFill>
            <a:schemeClr val="tx1"/>
          </a:solidFill>
          <a:latin typeface="Calibri" charset="0"/>
          <a:ea typeface="MS PGothic" pitchFamily="34" charset="-128"/>
          <a:cs typeface="MS PGothic" charset="0"/>
        </a:defRPr>
      </a:lvl5pPr>
      <a:lvl6pPr marL="528112" algn="ctr" rtl="0" eaLnBrk="1" fontAlgn="base" hangingPunct="1">
        <a:spcBef>
          <a:spcPct val="0"/>
        </a:spcBef>
        <a:spcAft>
          <a:spcPct val="0"/>
        </a:spcAft>
        <a:defRPr sz="5082">
          <a:solidFill>
            <a:schemeClr val="tx1"/>
          </a:solidFill>
          <a:latin typeface="Calibri" charset="0"/>
          <a:ea typeface="ＭＳ Ｐゴシック" charset="0"/>
        </a:defRPr>
      </a:lvl6pPr>
      <a:lvl7pPr marL="1056223" algn="ctr" rtl="0" eaLnBrk="1" fontAlgn="base" hangingPunct="1">
        <a:spcBef>
          <a:spcPct val="0"/>
        </a:spcBef>
        <a:spcAft>
          <a:spcPct val="0"/>
        </a:spcAft>
        <a:defRPr sz="5082">
          <a:solidFill>
            <a:schemeClr val="tx1"/>
          </a:solidFill>
          <a:latin typeface="Calibri" charset="0"/>
          <a:ea typeface="ＭＳ Ｐゴシック" charset="0"/>
        </a:defRPr>
      </a:lvl7pPr>
      <a:lvl8pPr marL="1584335" algn="ctr" rtl="0" eaLnBrk="1" fontAlgn="base" hangingPunct="1">
        <a:spcBef>
          <a:spcPct val="0"/>
        </a:spcBef>
        <a:spcAft>
          <a:spcPct val="0"/>
        </a:spcAft>
        <a:defRPr sz="5082">
          <a:solidFill>
            <a:schemeClr val="tx1"/>
          </a:solidFill>
          <a:latin typeface="Calibri" charset="0"/>
          <a:ea typeface="ＭＳ Ｐゴシック" charset="0"/>
        </a:defRPr>
      </a:lvl8pPr>
      <a:lvl9pPr marL="2112447" algn="ctr" rtl="0" eaLnBrk="1" fontAlgn="base" hangingPunct="1">
        <a:spcBef>
          <a:spcPct val="0"/>
        </a:spcBef>
        <a:spcAft>
          <a:spcPct val="0"/>
        </a:spcAft>
        <a:defRPr sz="5082">
          <a:solidFill>
            <a:schemeClr val="tx1"/>
          </a:solidFill>
          <a:latin typeface="Calibri" charset="0"/>
          <a:ea typeface="ＭＳ Ｐゴシック" charset="0"/>
        </a:defRPr>
      </a:lvl9pPr>
    </p:titleStyle>
    <p:bodyStyle>
      <a:lvl1pPr marL="396084" indent="-396084" algn="l" rtl="0" eaLnBrk="1" fontAlgn="base" hangingPunct="1">
        <a:spcBef>
          <a:spcPct val="20000"/>
        </a:spcBef>
        <a:spcAft>
          <a:spcPct val="0"/>
        </a:spcAft>
        <a:buFont typeface="Arial" charset="0"/>
        <a:buChar char="•"/>
        <a:defRPr sz="3696" kern="1200">
          <a:solidFill>
            <a:schemeClr val="tx1"/>
          </a:solidFill>
          <a:latin typeface="+mn-lt"/>
          <a:ea typeface="MS PGothic" pitchFamily="34" charset="-128"/>
          <a:cs typeface="MS PGothic" charset="0"/>
        </a:defRPr>
      </a:lvl1pPr>
      <a:lvl2pPr marL="858182" indent="-330070" algn="l" rtl="0" eaLnBrk="1" fontAlgn="base" hangingPunct="1">
        <a:spcBef>
          <a:spcPct val="20000"/>
        </a:spcBef>
        <a:spcAft>
          <a:spcPct val="0"/>
        </a:spcAft>
        <a:buFont typeface="Arial" charset="0"/>
        <a:buChar char="–"/>
        <a:defRPr sz="3234" kern="1200">
          <a:solidFill>
            <a:schemeClr val="tx1"/>
          </a:solidFill>
          <a:latin typeface="+mn-lt"/>
          <a:ea typeface="MS PGothic" pitchFamily="34" charset="-128"/>
          <a:cs typeface="MS PGothic" charset="0"/>
        </a:defRPr>
      </a:lvl2pPr>
      <a:lvl3pPr marL="1320279" indent="-264056" algn="l" rtl="0" eaLnBrk="1" fontAlgn="base" hangingPunct="1">
        <a:spcBef>
          <a:spcPct val="20000"/>
        </a:spcBef>
        <a:spcAft>
          <a:spcPct val="0"/>
        </a:spcAft>
        <a:buFont typeface="Arial" charset="0"/>
        <a:buChar char="•"/>
        <a:defRPr sz="2772" kern="1200">
          <a:solidFill>
            <a:schemeClr val="tx1"/>
          </a:solidFill>
          <a:latin typeface="+mn-lt"/>
          <a:ea typeface="MS PGothic" pitchFamily="34" charset="-128"/>
          <a:cs typeface="MS PGothic" charset="0"/>
        </a:defRPr>
      </a:lvl3pPr>
      <a:lvl4pPr marL="1848391" indent="-264056" algn="l" rtl="0" eaLnBrk="1" fontAlgn="base" hangingPunct="1">
        <a:spcBef>
          <a:spcPct val="20000"/>
        </a:spcBef>
        <a:spcAft>
          <a:spcPct val="0"/>
        </a:spcAft>
        <a:buFont typeface="Arial" charset="0"/>
        <a:buChar char="–"/>
        <a:defRPr sz="2310" kern="1200">
          <a:solidFill>
            <a:schemeClr val="tx1"/>
          </a:solidFill>
          <a:latin typeface="+mn-lt"/>
          <a:ea typeface="MS PGothic" pitchFamily="34" charset="-128"/>
          <a:cs typeface="MS PGothic" charset="0"/>
        </a:defRPr>
      </a:lvl4pPr>
      <a:lvl5pPr marL="2376503" indent="-264056" algn="l" rtl="0" eaLnBrk="1" fontAlgn="base" hangingPunct="1">
        <a:spcBef>
          <a:spcPct val="20000"/>
        </a:spcBef>
        <a:spcAft>
          <a:spcPct val="0"/>
        </a:spcAft>
        <a:buFont typeface="Arial" charset="0"/>
        <a:buChar char="»"/>
        <a:defRPr sz="2310" kern="1200">
          <a:solidFill>
            <a:schemeClr val="tx1"/>
          </a:solidFill>
          <a:latin typeface="+mn-lt"/>
          <a:ea typeface="MS PGothic" pitchFamily="34" charset="-128"/>
          <a:cs typeface="MS PGothic" charset="0"/>
        </a:defRPr>
      </a:lvl5pPr>
      <a:lvl6pPr marL="2904614" indent="-264056" algn="l" defTabSz="1056223" rtl="0" eaLnBrk="1" latinLnBrk="0" hangingPunct="1">
        <a:spcBef>
          <a:spcPct val="20000"/>
        </a:spcBef>
        <a:buFont typeface="Arial" pitchFamily="34" charset="0"/>
        <a:buChar char="•"/>
        <a:defRPr sz="2310" kern="1200">
          <a:solidFill>
            <a:schemeClr val="tx1"/>
          </a:solidFill>
          <a:latin typeface="+mn-lt"/>
          <a:ea typeface="+mn-ea"/>
          <a:cs typeface="+mn-cs"/>
        </a:defRPr>
      </a:lvl6pPr>
      <a:lvl7pPr marL="3432726" indent="-264056" algn="l" defTabSz="1056223" rtl="0" eaLnBrk="1" latinLnBrk="0" hangingPunct="1">
        <a:spcBef>
          <a:spcPct val="20000"/>
        </a:spcBef>
        <a:buFont typeface="Arial" pitchFamily="34" charset="0"/>
        <a:buChar char="•"/>
        <a:defRPr sz="2310" kern="1200">
          <a:solidFill>
            <a:schemeClr val="tx1"/>
          </a:solidFill>
          <a:latin typeface="+mn-lt"/>
          <a:ea typeface="+mn-ea"/>
          <a:cs typeface="+mn-cs"/>
        </a:defRPr>
      </a:lvl7pPr>
      <a:lvl8pPr marL="3960838" indent="-264056" algn="l" defTabSz="1056223" rtl="0" eaLnBrk="1" latinLnBrk="0" hangingPunct="1">
        <a:spcBef>
          <a:spcPct val="20000"/>
        </a:spcBef>
        <a:buFont typeface="Arial" pitchFamily="34" charset="0"/>
        <a:buChar char="•"/>
        <a:defRPr sz="2310" kern="1200">
          <a:solidFill>
            <a:schemeClr val="tx1"/>
          </a:solidFill>
          <a:latin typeface="+mn-lt"/>
          <a:ea typeface="+mn-ea"/>
          <a:cs typeface="+mn-cs"/>
        </a:defRPr>
      </a:lvl8pPr>
      <a:lvl9pPr marL="4488950" indent="-264056" algn="l" defTabSz="1056223" rtl="0" eaLnBrk="1" latinLnBrk="0" hangingPunct="1">
        <a:spcBef>
          <a:spcPct val="20000"/>
        </a:spcBef>
        <a:buFont typeface="Arial" pitchFamily="34" charset="0"/>
        <a:buChar char="•"/>
        <a:defRPr sz="2310" kern="1200">
          <a:solidFill>
            <a:schemeClr val="tx1"/>
          </a:solidFill>
          <a:latin typeface="+mn-lt"/>
          <a:ea typeface="+mn-ea"/>
          <a:cs typeface="+mn-cs"/>
        </a:defRPr>
      </a:lvl9pPr>
    </p:bodyStyle>
    <p:otherStyle>
      <a:defPPr>
        <a:defRPr lang="en-US"/>
      </a:defPPr>
      <a:lvl1pPr marL="0" algn="l" defTabSz="1056223" rtl="0" eaLnBrk="1" latinLnBrk="0" hangingPunct="1">
        <a:defRPr sz="2079" kern="1200">
          <a:solidFill>
            <a:schemeClr val="tx1"/>
          </a:solidFill>
          <a:latin typeface="+mn-lt"/>
          <a:ea typeface="+mn-ea"/>
          <a:cs typeface="+mn-cs"/>
        </a:defRPr>
      </a:lvl1pPr>
      <a:lvl2pPr marL="528112" algn="l" defTabSz="1056223" rtl="0" eaLnBrk="1" latinLnBrk="0" hangingPunct="1">
        <a:defRPr sz="2079" kern="1200">
          <a:solidFill>
            <a:schemeClr val="tx1"/>
          </a:solidFill>
          <a:latin typeface="+mn-lt"/>
          <a:ea typeface="+mn-ea"/>
          <a:cs typeface="+mn-cs"/>
        </a:defRPr>
      </a:lvl2pPr>
      <a:lvl3pPr marL="1056223" algn="l" defTabSz="1056223" rtl="0" eaLnBrk="1" latinLnBrk="0" hangingPunct="1">
        <a:defRPr sz="2079" kern="1200">
          <a:solidFill>
            <a:schemeClr val="tx1"/>
          </a:solidFill>
          <a:latin typeface="+mn-lt"/>
          <a:ea typeface="+mn-ea"/>
          <a:cs typeface="+mn-cs"/>
        </a:defRPr>
      </a:lvl3pPr>
      <a:lvl4pPr marL="1584335" algn="l" defTabSz="1056223" rtl="0" eaLnBrk="1" latinLnBrk="0" hangingPunct="1">
        <a:defRPr sz="2079" kern="1200">
          <a:solidFill>
            <a:schemeClr val="tx1"/>
          </a:solidFill>
          <a:latin typeface="+mn-lt"/>
          <a:ea typeface="+mn-ea"/>
          <a:cs typeface="+mn-cs"/>
        </a:defRPr>
      </a:lvl4pPr>
      <a:lvl5pPr marL="2112447" algn="l" defTabSz="1056223" rtl="0" eaLnBrk="1" latinLnBrk="0" hangingPunct="1">
        <a:defRPr sz="2079" kern="1200">
          <a:solidFill>
            <a:schemeClr val="tx1"/>
          </a:solidFill>
          <a:latin typeface="+mn-lt"/>
          <a:ea typeface="+mn-ea"/>
          <a:cs typeface="+mn-cs"/>
        </a:defRPr>
      </a:lvl5pPr>
      <a:lvl6pPr marL="2640559" algn="l" defTabSz="1056223" rtl="0" eaLnBrk="1" latinLnBrk="0" hangingPunct="1">
        <a:defRPr sz="2079" kern="1200">
          <a:solidFill>
            <a:schemeClr val="tx1"/>
          </a:solidFill>
          <a:latin typeface="+mn-lt"/>
          <a:ea typeface="+mn-ea"/>
          <a:cs typeface="+mn-cs"/>
        </a:defRPr>
      </a:lvl6pPr>
      <a:lvl7pPr marL="3168670" algn="l" defTabSz="1056223" rtl="0" eaLnBrk="1" latinLnBrk="0" hangingPunct="1">
        <a:defRPr sz="2079" kern="1200">
          <a:solidFill>
            <a:schemeClr val="tx1"/>
          </a:solidFill>
          <a:latin typeface="+mn-lt"/>
          <a:ea typeface="+mn-ea"/>
          <a:cs typeface="+mn-cs"/>
        </a:defRPr>
      </a:lvl7pPr>
      <a:lvl8pPr marL="3696782" algn="l" defTabSz="1056223" rtl="0" eaLnBrk="1" latinLnBrk="0" hangingPunct="1">
        <a:defRPr sz="2079" kern="1200">
          <a:solidFill>
            <a:schemeClr val="tx1"/>
          </a:solidFill>
          <a:latin typeface="+mn-lt"/>
          <a:ea typeface="+mn-ea"/>
          <a:cs typeface="+mn-cs"/>
        </a:defRPr>
      </a:lvl8pPr>
      <a:lvl9pPr marL="4224894" algn="l" defTabSz="1056223" rtl="0" eaLnBrk="1" latinLnBrk="0" hangingPunct="1">
        <a:defRPr sz="207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tags" Target="../tags/tag2.xml"/><Relationship Id="rId5" Type="http://schemas.openxmlformats.org/officeDocument/2006/relationships/image" Target="../media/image11.png"/><Relationship Id="rId4"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4. Taxonomy induction</a:t>
            </a:r>
          </a:p>
        </p:txBody>
      </p:sp>
      <p:sp>
        <p:nvSpPr>
          <p:cNvPr id="6" name="Text Placeholder 5"/>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fr-CH"/>
              <a:t>©2019, Karl Aberer, EPFL-IC, Laboratoire de systèmes d'informations répartis </a:t>
            </a:r>
            <a:endParaRPr lang="en-GB" dirty="0"/>
          </a:p>
        </p:txBody>
      </p:sp>
    </p:spTree>
    <p:extLst>
      <p:ext uri="{BB962C8B-B14F-4D97-AF65-F5344CB8AC3E}">
        <p14:creationId xmlns:p14="http://schemas.microsoft.com/office/powerpoint/2010/main" val="1989054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Result</a:t>
            </a:r>
          </a:p>
        </p:txBody>
      </p:sp>
      <p:sp>
        <p:nvSpPr>
          <p:cNvPr id="4" name="Footer Placeholder 3"/>
          <p:cNvSpPr>
            <a:spLocks noGrp="1"/>
          </p:cNvSpPr>
          <p:nvPr>
            <p:ph type="ftr" sz="quarter" idx="10"/>
          </p:nvPr>
        </p:nvSpPr>
        <p:spPr/>
        <p:txBody>
          <a:bodyPr/>
          <a:lstStyle/>
          <a:p>
            <a:r>
              <a:rPr lang="fr-CH"/>
              <a:t>©2019, Karl Aberer, EPFL-IC, Laboratoire de systèmes d'informations répartis </a:t>
            </a:r>
            <a:endParaRPr lang="en-GB"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5055" y="1800572"/>
            <a:ext cx="7920880" cy="5084525"/>
          </a:xfrm>
          <a:prstGeom prst="rect">
            <a:avLst/>
          </a:prstGeom>
        </p:spPr>
      </p:pic>
      <p:sp>
        <p:nvSpPr>
          <p:cNvPr id="6" name="TextBox 5"/>
          <p:cNvSpPr txBox="1"/>
          <p:nvPr/>
        </p:nvSpPr>
        <p:spPr>
          <a:xfrm>
            <a:off x="8675935" y="5034016"/>
            <a:ext cx="2731582" cy="461665"/>
          </a:xfrm>
          <a:prstGeom prst="rect">
            <a:avLst/>
          </a:prstGeom>
          <a:noFill/>
        </p:spPr>
        <p:txBody>
          <a:bodyPr wrap="none" rtlCol="0">
            <a:spAutoFit/>
          </a:bodyPr>
          <a:lstStyle/>
          <a:p>
            <a:r>
              <a:rPr lang="en-US" sz="2400" dirty="0">
                <a:latin typeface="Calibri" charset="0"/>
                <a:ea typeface="Calibri" charset="0"/>
                <a:cs typeface="Calibri" charset="0"/>
              </a:rPr>
              <a:t>Discovery of terms T</a:t>
            </a:r>
          </a:p>
        </p:txBody>
      </p:sp>
      <p:sp>
        <p:nvSpPr>
          <p:cNvPr id="7" name="TextBox 6"/>
          <p:cNvSpPr txBox="1"/>
          <p:nvPr/>
        </p:nvSpPr>
        <p:spPr>
          <a:xfrm>
            <a:off x="8458492" y="3377832"/>
            <a:ext cx="3136564" cy="461665"/>
          </a:xfrm>
          <a:prstGeom prst="rect">
            <a:avLst/>
          </a:prstGeom>
          <a:noFill/>
        </p:spPr>
        <p:txBody>
          <a:bodyPr wrap="none" rtlCol="0">
            <a:spAutoFit/>
          </a:bodyPr>
          <a:lstStyle/>
          <a:p>
            <a:r>
              <a:rPr lang="en-US" sz="2400" dirty="0">
                <a:latin typeface="Calibri" charset="0"/>
                <a:ea typeface="Calibri" charset="0"/>
                <a:cs typeface="Calibri" charset="0"/>
              </a:rPr>
              <a:t>Discovery of concepts C</a:t>
            </a:r>
          </a:p>
        </p:txBody>
      </p:sp>
    </p:spTree>
    <p:extLst>
      <p:ext uri="{BB962C8B-B14F-4D97-AF65-F5344CB8AC3E}">
        <p14:creationId xmlns:p14="http://schemas.microsoft.com/office/powerpoint/2010/main" val="6052482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Inducing Hypernym Graph</a:t>
            </a:r>
          </a:p>
        </p:txBody>
      </p:sp>
      <p:sp>
        <p:nvSpPr>
          <p:cNvPr id="3" name="Content Placeholder 2"/>
          <p:cNvSpPr>
            <a:spLocks noGrp="1"/>
          </p:cNvSpPr>
          <p:nvPr>
            <p:ph idx="1"/>
          </p:nvPr>
        </p:nvSpPr>
        <p:spPr/>
        <p:txBody>
          <a:bodyPr/>
          <a:lstStyle/>
          <a:p>
            <a:r>
              <a:rPr lang="en-US" dirty="0"/>
              <a:t>Many possible relationships among concepts and terms have likely not been discovered</a:t>
            </a:r>
          </a:p>
          <a:p>
            <a:endParaRPr lang="en-US" sz="3200" dirty="0"/>
          </a:p>
          <a:p>
            <a:endParaRPr lang="en-US" sz="3200" dirty="0"/>
          </a:p>
          <a:p>
            <a:endParaRPr lang="en-US" sz="3200" dirty="0"/>
          </a:p>
          <a:p>
            <a:endParaRPr lang="en-US" sz="3200" dirty="0"/>
          </a:p>
          <a:p>
            <a:endParaRPr lang="en-US" sz="3200" dirty="0"/>
          </a:p>
          <a:p>
            <a:endParaRPr lang="en-US" dirty="0"/>
          </a:p>
          <a:p>
            <a:endParaRPr lang="en-US" dirty="0"/>
          </a:p>
          <a:p>
            <a:r>
              <a:rPr lang="en-US" dirty="0"/>
              <a:t>Result: A directed hypernym graph H</a:t>
            </a:r>
          </a:p>
        </p:txBody>
      </p:sp>
      <p:sp>
        <p:nvSpPr>
          <p:cNvPr id="4" name="Footer Placeholder 3"/>
          <p:cNvSpPr>
            <a:spLocks noGrp="1"/>
          </p:cNvSpPr>
          <p:nvPr>
            <p:ph type="ftr" sz="quarter" idx="10"/>
          </p:nvPr>
        </p:nvSpPr>
        <p:spPr/>
        <p:txBody>
          <a:bodyPr/>
          <a:lstStyle/>
          <a:p>
            <a:r>
              <a:rPr lang="fr-CH"/>
              <a:t>©2019, Karl Aberer, EPFL-IC, Laboratoire de systèmes d'informations répartis </a:t>
            </a:r>
            <a:endParaRPr lang="en-GB" dirty="0"/>
          </a:p>
        </p:txBody>
      </p:sp>
      <p:sp>
        <p:nvSpPr>
          <p:cNvPr id="5" name="Rectangle 4"/>
          <p:cNvSpPr/>
          <p:nvPr/>
        </p:nvSpPr>
        <p:spPr bwMode="auto">
          <a:xfrm>
            <a:off x="323007" y="2880692"/>
            <a:ext cx="11017224" cy="3960440"/>
          </a:xfrm>
          <a:prstGeom prst="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lvl="0" algn="l">
              <a:spcBef>
                <a:spcPct val="20000"/>
              </a:spcBef>
            </a:pPr>
            <a:r>
              <a:rPr lang="en-US" sz="3200" kern="0" dirty="0">
                <a:solidFill>
                  <a:srgbClr val="000000"/>
                </a:solidFill>
                <a:latin typeface="Calibri"/>
                <a:cs typeface="Calibri"/>
              </a:rPr>
              <a:t>For each pair t</a:t>
            </a:r>
            <a:r>
              <a:rPr lang="en-US" sz="3200" kern="0" baseline="-25000" dirty="0">
                <a:solidFill>
                  <a:srgbClr val="000000"/>
                </a:solidFill>
                <a:latin typeface="Calibri"/>
                <a:cs typeface="Calibri"/>
              </a:rPr>
              <a:t>1</a:t>
            </a:r>
            <a:r>
              <a:rPr lang="en-US" sz="3200" kern="0" dirty="0">
                <a:solidFill>
                  <a:srgbClr val="000000"/>
                </a:solidFill>
                <a:latin typeface="Calibri"/>
                <a:cs typeface="Calibri"/>
              </a:rPr>
              <a:t>, t</a:t>
            </a:r>
            <a:r>
              <a:rPr lang="en-US" sz="3200" kern="0" baseline="-25000" dirty="0">
                <a:solidFill>
                  <a:srgbClr val="000000"/>
                </a:solidFill>
                <a:latin typeface="Calibri"/>
                <a:cs typeface="Calibri"/>
              </a:rPr>
              <a:t>2</a:t>
            </a:r>
            <a:r>
              <a:rPr lang="en-US" sz="3200" kern="0" dirty="0">
                <a:solidFill>
                  <a:srgbClr val="000000"/>
                </a:solidFill>
                <a:latin typeface="Calibri"/>
                <a:cs typeface="Calibri"/>
              </a:rPr>
              <a:t> in T ∪ C</a:t>
            </a:r>
          </a:p>
          <a:p>
            <a:pPr lvl="0" algn="l">
              <a:spcBef>
                <a:spcPct val="20000"/>
              </a:spcBef>
            </a:pPr>
            <a:r>
              <a:rPr lang="en-US" sz="3200" kern="0" dirty="0">
                <a:solidFill>
                  <a:srgbClr val="000000"/>
                </a:solidFill>
                <a:latin typeface="Calibri"/>
                <a:cs typeface="Calibri"/>
              </a:rPr>
              <a:t>	Construct query q</a:t>
            </a:r>
            <a:r>
              <a:rPr lang="en-US" sz="3200" kern="0" baseline="-25000" dirty="0">
                <a:solidFill>
                  <a:srgbClr val="000000"/>
                </a:solidFill>
                <a:latin typeface="Calibri"/>
                <a:cs typeface="Calibri"/>
              </a:rPr>
              <a:t>1</a:t>
            </a:r>
            <a:r>
              <a:rPr lang="en-US" sz="3200" kern="0" dirty="0">
                <a:solidFill>
                  <a:srgbClr val="000000"/>
                </a:solidFill>
                <a:latin typeface="Calibri"/>
                <a:cs typeface="Calibri"/>
              </a:rPr>
              <a:t> = h(t</a:t>
            </a:r>
            <a:r>
              <a:rPr lang="en-US" sz="3200" kern="0" baseline="-25000" dirty="0">
                <a:solidFill>
                  <a:srgbClr val="000000"/>
                </a:solidFill>
                <a:latin typeface="Calibri"/>
                <a:cs typeface="Calibri"/>
              </a:rPr>
              <a:t>1</a:t>
            </a:r>
            <a:r>
              <a:rPr lang="en-US" sz="3200" kern="0" dirty="0">
                <a:solidFill>
                  <a:srgbClr val="000000"/>
                </a:solidFill>
                <a:latin typeface="Calibri"/>
                <a:cs typeface="Calibri"/>
              </a:rPr>
              <a:t>, t</a:t>
            </a:r>
            <a:r>
              <a:rPr lang="en-US" sz="3200" kern="0" baseline="-25000" dirty="0">
                <a:solidFill>
                  <a:srgbClr val="000000"/>
                </a:solidFill>
                <a:latin typeface="Calibri"/>
                <a:cs typeface="Calibri"/>
              </a:rPr>
              <a:t>2</a:t>
            </a:r>
            <a:r>
              <a:rPr lang="en-US" sz="3200" kern="0" dirty="0">
                <a:solidFill>
                  <a:srgbClr val="000000"/>
                </a:solidFill>
                <a:latin typeface="Calibri"/>
                <a:cs typeface="Calibri"/>
              </a:rPr>
              <a:t>) and q</a:t>
            </a:r>
            <a:r>
              <a:rPr lang="en-US" sz="3200" kern="0" baseline="-25000" dirty="0">
                <a:solidFill>
                  <a:srgbClr val="000000"/>
                </a:solidFill>
                <a:latin typeface="Calibri"/>
                <a:cs typeface="Calibri"/>
              </a:rPr>
              <a:t>2</a:t>
            </a:r>
            <a:r>
              <a:rPr lang="en-US" sz="3200" kern="0" dirty="0">
                <a:solidFill>
                  <a:srgbClr val="000000"/>
                </a:solidFill>
                <a:latin typeface="Calibri"/>
                <a:cs typeface="Calibri"/>
              </a:rPr>
              <a:t> = h(t</a:t>
            </a:r>
            <a:r>
              <a:rPr lang="en-US" sz="3200" kern="0" baseline="-25000" dirty="0">
                <a:solidFill>
                  <a:srgbClr val="000000"/>
                </a:solidFill>
                <a:latin typeface="Calibri"/>
                <a:cs typeface="Calibri"/>
              </a:rPr>
              <a:t>2</a:t>
            </a:r>
            <a:r>
              <a:rPr lang="en-US" sz="3200" kern="0" dirty="0">
                <a:solidFill>
                  <a:srgbClr val="000000"/>
                </a:solidFill>
                <a:latin typeface="Calibri"/>
                <a:cs typeface="Calibri"/>
              </a:rPr>
              <a:t>, t</a:t>
            </a:r>
            <a:r>
              <a:rPr lang="en-US" sz="3200" kern="0" baseline="-25000" dirty="0">
                <a:solidFill>
                  <a:srgbClr val="000000"/>
                </a:solidFill>
                <a:latin typeface="Calibri"/>
                <a:cs typeface="Calibri"/>
              </a:rPr>
              <a:t>1</a:t>
            </a:r>
            <a:r>
              <a:rPr lang="en-US" sz="3200" kern="0" dirty="0">
                <a:solidFill>
                  <a:srgbClr val="000000"/>
                </a:solidFill>
                <a:latin typeface="Calibri"/>
                <a:cs typeface="Calibri"/>
              </a:rPr>
              <a:t>)</a:t>
            </a:r>
            <a:br>
              <a:rPr lang="en-US" sz="3200" kern="0" dirty="0">
                <a:solidFill>
                  <a:srgbClr val="000000"/>
                </a:solidFill>
                <a:latin typeface="Calibri"/>
                <a:cs typeface="Calibri"/>
              </a:rPr>
            </a:br>
            <a:r>
              <a:rPr lang="en-US" sz="3200" kern="0" dirty="0">
                <a:solidFill>
                  <a:srgbClr val="000000"/>
                </a:solidFill>
                <a:latin typeface="Calibri"/>
                <a:cs typeface="Calibri"/>
              </a:rPr>
              <a:t>	with Hearst pattern h(X, Y), e.g., h(X, Y) = “X such as Y”</a:t>
            </a:r>
          </a:p>
          <a:p>
            <a:pPr lvl="0" algn="l">
              <a:spcBef>
                <a:spcPct val="20000"/>
              </a:spcBef>
            </a:pPr>
            <a:r>
              <a:rPr lang="en-US" sz="3200" kern="0" dirty="0">
                <a:solidFill>
                  <a:srgbClr val="000000"/>
                </a:solidFill>
                <a:latin typeface="Calibri"/>
                <a:cs typeface="Calibri"/>
              </a:rPr>
              <a:t>	Submit query to search engine and count number of results</a:t>
            </a:r>
          </a:p>
          <a:p>
            <a:pPr lvl="0" algn="l">
              <a:spcBef>
                <a:spcPct val="20000"/>
              </a:spcBef>
            </a:pPr>
            <a:r>
              <a:rPr lang="en-US" sz="3200" kern="0" dirty="0">
                <a:solidFill>
                  <a:srgbClr val="000000"/>
                </a:solidFill>
                <a:latin typeface="Calibri"/>
                <a:cs typeface="Calibri"/>
              </a:rPr>
              <a:t>If #results(q</a:t>
            </a:r>
            <a:r>
              <a:rPr lang="en-US" sz="3200" kern="0" baseline="-25000" dirty="0">
                <a:solidFill>
                  <a:srgbClr val="000000"/>
                </a:solidFill>
                <a:latin typeface="Calibri"/>
                <a:cs typeface="Calibri"/>
              </a:rPr>
              <a:t>1</a:t>
            </a:r>
            <a:r>
              <a:rPr lang="en-US" sz="3200" kern="0" dirty="0">
                <a:solidFill>
                  <a:srgbClr val="000000"/>
                </a:solidFill>
                <a:latin typeface="Calibri"/>
                <a:cs typeface="Calibri"/>
              </a:rPr>
              <a:t>) &gt; #results(q</a:t>
            </a:r>
            <a:r>
              <a:rPr lang="en-US" sz="3200" kern="0" baseline="-25000" dirty="0">
                <a:solidFill>
                  <a:srgbClr val="000000"/>
                </a:solidFill>
                <a:latin typeface="Calibri"/>
                <a:cs typeface="Calibri"/>
              </a:rPr>
              <a:t>2</a:t>
            </a:r>
            <a:r>
              <a:rPr lang="en-US" sz="3200" kern="0" dirty="0">
                <a:solidFill>
                  <a:srgbClr val="000000"/>
                </a:solidFill>
                <a:latin typeface="Calibri"/>
                <a:cs typeface="Calibri"/>
              </a:rPr>
              <a:t>) </a:t>
            </a:r>
            <a:br>
              <a:rPr lang="en-US" sz="3200" kern="0" dirty="0">
                <a:solidFill>
                  <a:srgbClr val="000000"/>
                </a:solidFill>
                <a:latin typeface="Calibri"/>
                <a:cs typeface="Calibri"/>
              </a:rPr>
            </a:br>
            <a:r>
              <a:rPr lang="en-US" sz="3200" kern="0" dirty="0">
                <a:solidFill>
                  <a:srgbClr val="000000"/>
                </a:solidFill>
                <a:latin typeface="Calibri"/>
                <a:cs typeface="Calibri"/>
              </a:rPr>
              <a:t>	then add </a:t>
            </a:r>
            <a:r>
              <a:rPr lang="en-US" sz="3200" i="1" kern="0" dirty="0">
                <a:solidFill>
                  <a:srgbClr val="000000"/>
                </a:solidFill>
                <a:latin typeface="Calibri"/>
                <a:cs typeface="Calibri"/>
              </a:rPr>
              <a:t>t</a:t>
            </a:r>
            <a:r>
              <a:rPr lang="en-US" sz="3200" i="1" kern="0" baseline="-25000" dirty="0">
                <a:solidFill>
                  <a:srgbClr val="000000"/>
                </a:solidFill>
                <a:latin typeface="Calibri"/>
                <a:cs typeface="Calibri"/>
              </a:rPr>
              <a:t>1</a:t>
            </a:r>
            <a:r>
              <a:rPr lang="en-US" sz="3200" i="1" kern="0" dirty="0">
                <a:solidFill>
                  <a:srgbClr val="000000"/>
                </a:solidFill>
                <a:latin typeface="Calibri"/>
                <a:cs typeface="Calibri"/>
              </a:rPr>
              <a:t> ISA t</a:t>
            </a:r>
            <a:r>
              <a:rPr lang="en-US" sz="3200" i="1" kern="0" baseline="-25000" dirty="0">
                <a:solidFill>
                  <a:srgbClr val="000000"/>
                </a:solidFill>
                <a:latin typeface="Calibri"/>
                <a:cs typeface="Calibri"/>
              </a:rPr>
              <a:t>2</a:t>
            </a:r>
            <a:r>
              <a:rPr lang="en-US" sz="3200" i="1" kern="0" dirty="0">
                <a:solidFill>
                  <a:srgbClr val="000000"/>
                </a:solidFill>
                <a:latin typeface="Calibri"/>
                <a:cs typeface="Calibri"/>
              </a:rPr>
              <a:t> </a:t>
            </a:r>
            <a:r>
              <a:rPr lang="en-US" sz="3200" kern="0" dirty="0">
                <a:solidFill>
                  <a:srgbClr val="000000"/>
                </a:solidFill>
                <a:latin typeface="Calibri"/>
                <a:cs typeface="Calibri"/>
              </a:rPr>
              <a:t>to H</a:t>
            </a:r>
            <a:br>
              <a:rPr lang="en-US" sz="3200" kern="0" dirty="0">
                <a:solidFill>
                  <a:srgbClr val="000000"/>
                </a:solidFill>
                <a:latin typeface="Calibri"/>
                <a:cs typeface="Calibri"/>
              </a:rPr>
            </a:br>
            <a:r>
              <a:rPr lang="en-US" sz="3200" kern="0" dirty="0">
                <a:solidFill>
                  <a:srgbClr val="000000"/>
                </a:solidFill>
                <a:latin typeface="Calibri"/>
                <a:cs typeface="Calibri"/>
              </a:rPr>
              <a:t>	else add </a:t>
            </a:r>
            <a:r>
              <a:rPr lang="en-US" sz="3200" i="1" kern="0" dirty="0">
                <a:solidFill>
                  <a:srgbClr val="000000"/>
                </a:solidFill>
                <a:latin typeface="Calibri"/>
                <a:cs typeface="Calibri"/>
              </a:rPr>
              <a:t>t</a:t>
            </a:r>
            <a:r>
              <a:rPr lang="en-US" sz="3200" i="1" kern="0" baseline="-25000" dirty="0">
                <a:solidFill>
                  <a:srgbClr val="000000"/>
                </a:solidFill>
                <a:latin typeface="Calibri"/>
                <a:cs typeface="Calibri"/>
              </a:rPr>
              <a:t>2</a:t>
            </a:r>
            <a:r>
              <a:rPr lang="en-US" sz="3200" i="1" kern="0" dirty="0">
                <a:solidFill>
                  <a:srgbClr val="000000"/>
                </a:solidFill>
                <a:latin typeface="Calibri"/>
                <a:cs typeface="Calibri"/>
              </a:rPr>
              <a:t> ISA t</a:t>
            </a:r>
            <a:r>
              <a:rPr lang="en-US" sz="3200" i="1" kern="0" baseline="-25000" dirty="0">
                <a:solidFill>
                  <a:srgbClr val="000000"/>
                </a:solidFill>
                <a:latin typeface="Calibri"/>
                <a:cs typeface="Calibri"/>
              </a:rPr>
              <a:t>1</a:t>
            </a:r>
            <a:r>
              <a:rPr lang="en-US" sz="3200" i="1" kern="0" dirty="0">
                <a:solidFill>
                  <a:srgbClr val="000000"/>
                </a:solidFill>
                <a:latin typeface="Calibri"/>
                <a:cs typeface="Calibri"/>
              </a:rPr>
              <a:t> </a:t>
            </a:r>
            <a:r>
              <a:rPr lang="en-US" sz="3200" kern="0" dirty="0">
                <a:solidFill>
                  <a:srgbClr val="000000"/>
                </a:solidFill>
                <a:latin typeface="Calibri"/>
                <a:cs typeface="Calibri"/>
              </a:rPr>
              <a:t>to H</a:t>
            </a:r>
          </a:p>
        </p:txBody>
      </p:sp>
    </p:spTree>
    <p:extLst>
      <p:ext uri="{BB962C8B-B14F-4D97-AF65-F5344CB8AC3E}">
        <p14:creationId xmlns:p14="http://schemas.microsoft.com/office/powerpoint/2010/main" val="7129143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39031" y="1989834"/>
            <a:ext cx="8521700" cy="1995262"/>
          </a:xfrm>
        </p:spPr>
      </p:pic>
      <p:sp>
        <p:nvSpPr>
          <p:cNvPr id="4" name="Footer Placeholder 3"/>
          <p:cNvSpPr>
            <a:spLocks noGrp="1"/>
          </p:cNvSpPr>
          <p:nvPr>
            <p:ph type="ftr" sz="quarter" idx="10"/>
          </p:nvPr>
        </p:nvSpPr>
        <p:spPr/>
        <p:txBody>
          <a:bodyPr/>
          <a:lstStyle/>
          <a:p>
            <a:r>
              <a:rPr lang="fr-CH"/>
              <a:t>©2019, Karl Aberer, EPFL-IC, Laboratoire de systèmes d'informations répartis </a:t>
            </a:r>
            <a:endParaRPr lang="en-GB" dirty="0"/>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9031" y="4464868"/>
            <a:ext cx="8521700" cy="2057400"/>
          </a:xfrm>
          <a:prstGeom prst="rect">
            <a:avLst/>
          </a:prstGeom>
        </p:spPr>
      </p:pic>
      <p:sp>
        <p:nvSpPr>
          <p:cNvPr id="3" name="Oval 2"/>
          <p:cNvSpPr/>
          <p:nvPr/>
        </p:nvSpPr>
        <p:spPr bwMode="auto">
          <a:xfrm>
            <a:off x="323007" y="3600772"/>
            <a:ext cx="2664296" cy="384324"/>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a:ln>
                <a:noFill/>
              </a:ln>
              <a:solidFill>
                <a:schemeClr val="tx2"/>
              </a:solidFill>
              <a:effectLst/>
              <a:latin typeface="Tempus Sans ITC" pitchFamily="82" charset="0"/>
            </a:endParaRPr>
          </a:p>
        </p:txBody>
      </p:sp>
      <p:sp>
        <p:nvSpPr>
          <p:cNvPr id="7" name="Oval 6"/>
          <p:cNvSpPr/>
          <p:nvPr/>
        </p:nvSpPr>
        <p:spPr bwMode="auto">
          <a:xfrm>
            <a:off x="683047" y="5985417"/>
            <a:ext cx="2880320" cy="384324"/>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a:ln>
                <a:noFill/>
              </a:ln>
              <a:solidFill>
                <a:schemeClr val="tx2"/>
              </a:solidFill>
              <a:effectLst/>
              <a:latin typeface="Tempus Sans ITC" pitchFamily="82" charset="0"/>
            </a:endParaRPr>
          </a:p>
        </p:txBody>
      </p:sp>
    </p:spTree>
    <p:extLst>
      <p:ext uri="{BB962C8B-B14F-4D97-AF65-F5344CB8AC3E}">
        <p14:creationId xmlns:p14="http://schemas.microsoft.com/office/powerpoint/2010/main" val="13779233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4" name="Footer Placeholder 3"/>
          <p:cNvSpPr>
            <a:spLocks noGrp="1"/>
          </p:cNvSpPr>
          <p:nvPr>
            <p:ph type="ftr" sz="quarter" idx="10"/>
          </p:nvPr>
        </p:nvSpPr>
        <p:spPr/>
        <p:txBody>
          <a:bodyPr/>
          <a:lstStyle/>
          <a:p>
            <a:r>
              <a:rPr lang="fr-CH"/>
              <a:t>©2019, Karl Aberer, EPFL-IC, Laboratoire de systèmes d'informations répartis </a:t>
            </a:r>
            <a:endParaRPr lang="en-GB" dirty="0"/>
          </a:p>
        </p:txBody>
      </p:sp>
      <p:pic>
        <p:nvPicPr>
          <p:cNvPr id="7" name="Content Placehold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64481" y="2155031"/>
            <a:ext cx="8128000" cy="4597400"/>
          </a:xfrm>
        </p:spPr>
      </p:pic>
      <p:sp>
        <p:nvSpPr>
          <p:cNvPr id="8" name="TextBox 7"/>
          <p:cNvSpPr txBox="1"/>
          <p:nvPr/>
        </p:nvSpPr>
        <p:spPr>
          <a:xfrm>
            <a:off x="1236898" y="1656556"/>
            <a:ext cx="1571777" cy="523220"/>
          </a:xfrm>
          <a:prstGeom prst="rect">
            <a:avLst/>
          </a:prstGeom>
          <a:noFill/>
        </p:spPr>
        <p:txBody>
          <a:bodyPr wrap="none" rtlCol="0">
            <a:spAutoFit/>
          </a:bodyPr>
          <a:lstStyle/>
          <a:p>
            <a:r>
              <a:rPr lang="en-US" sz="2800">
                <a:latin typeface="Calibri" charset="0"/>
                <a:ea typeface="Calibri" charset="0"/>
                <a:cs typeface="Calibri" charset="0"/>
              </a:rPr>
              <a:t>Shortcuts</a:t>
            </a:r>
          </a:p>
        </p:txBody>
      </p:sp>
      <p:cxnSp>
        <p:nvCxnSpPr>
          <p:cNvPr id="10" name="Straight Arrow Connector 9"/>
          <p:cNvCxnSpPr>
            <a:stCxn id="8" idx="2"/>
          </p:cNvCxnSpPr>
          <p:nvPr/>
        </p:nvCxnSpPr>
        <p:spPr bwMode="auto">
          <a:xfrm>
            <a:off x="2022787" y="2179776"/>
            <a:ext cx="1036524" cy="1420996"/>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1" name="Straight Arrow Connector 10"/>
          <p:cNvCxnSpPr/>
          <p:nvPr/>
        </p:nvCxnSpPr>
        <p:spPr bwMode="auto">
          <a:xfrm>
            <a:off x="2022786" y="2204521"/>
            <a:ext cx="2980741" cy="776759"/>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4" name="Straight Arrow Connector 13"/>
          <p:cNvCxnSpPr/>
          <p:nvPr/>
        </p:nvCxnSpPr>
        <p:spPr bwMode="auto">
          <a:xfrm>
            <a:off x="2022785" y="2204521"/>
            <a:ext cx="1036526" cy="2836411"/>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7" name="Rectangle 16"/>
          <p:cNvSpPr/>
          <p:nvPr/>
        </p:nvSpPr>
        <p:spPr>
          <a:xfrm>
            <a:off x="2195215" y="6773075"/>
            <a:ext cx="7295587" cy="630942"/>
          </a:xfrm>
          <a:prstGeom prst="rect">
            <a:avLst/>
          </a:prstGeom>
        </p:spPr>
        <p:txBody>
          <a:bodyPr wrap="none">
            <a:spAutoFit/>
          </a:bodyPr>
          <a:lstStyle/>
          <a:p>
            <a:pPr lvl="0" algn="l">
              <a:spcBef>
                <a:spcPct val="20000"/>
              </a:spcBef>
            </a:pPr>
            <a:r>
              <a:rPr lang="en-US" sz="3500" kern="0">
                <a:solidFill>
                  <a:srgbClr val="000000"/>
                </a:solidFill>
                <a:latin typeface="Calibri"/>
                <a:cs typeface="Calibri"/>
              </a:rPr>
              <a:t>Graph H: may contain redundant paths</a:t>
            </a:r>
            <a:endParaRPr lang="en-US" sz="3500" kern="0" dirty="0">
              <a:solidFill>
                <a:srgbClr val="000000"/>
              </a:solidFill>
              <a:latin typeface="Calibri"/>
              <a:cs typeface="Calibri"/>
            </a:endParaRPr>
          </a:p>
        </p:txBody>
      </p:sp>
    </p:spTree>
    <p:extLst>
      <p:ext uri="{BB962C8B-B14F-4D97-AF65-F5344CB8AC3E}">
        <p14:creationId xmlns:p14="http://schemas.microsoft.com/office/powerpoint/2010/main" val="3777432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Cleaning the Hypernym Graph</a:t>
            </a:r>
          </a:p>
        </p:txBody>
      </p:sp>
      <p:sp>
        <p:nvSpPr>
          <p:cNvPr id="3" name="Content Placeholder 2"/>
          <p:cNvSpPr>
            <a:spLocks noGrp="1"/>
          </p:cNvSpPr>
          <p:nvPr>
            <p:ph idx="1"/>
          </p:nvPr>
        </p:nvSpPr>
        <p:spPr/>
        <p:txBody>
          <a:bodyPr/>
          <a:lstStyle/>
          <a:p>
            <a:pPr marL="514350" indent="-514350">
              <a:buAutoNum type="arabicPeriod"/>
            </a:pPr>
            <a:r>
              <a:rPr lang="en-US" dirty="0"/>
              <a:t>Determine all </a:t>
            </a:r>
            <a:r>
              <a:rPr lang="en-US" b="1" dirty="0"/>
              <a:t>basic concepts</a:t>
            </a:r>
            <a:endParaRPr lang="en-US" dirty="0"/>
          </a:p>
          <a:p>
            <a:pPr marL="1433390" lvl="1" indent="-514350"/>
            <a:r>
              <a:rPr lang="en-US" dirty="0"/>
              <a:t>Not hypernym of another concept</a:t>
            </a:r>
          </a:p>
          <a:p>
            <a:pPr marL="514350" indent="-514350">
              <a:buAutoNum type="arabicPeriod"/>
            </a:pPr>
            <a:r>
              <a:rPr lang="en-US" dirty="0"/>
              <a:t>Determine all </a:t>
            </a:r>
            <a:r>
              <a:rPr lang="en-US" b="1" dirty="0"/>
              <a:t>root concepts </a:t>
            </a:r>
          </a:p>
          <a:p>
            <a:pPr marL="1433390" lvl="1" indent="-514350"/>
            <a:r>
              <a:rPr lang="en-US" dirty="0"/>
              <a:t>Have no hypernyms</a:t>
            </a:r>
          </a:p>
          <a:p>
            <a:pPr marL="514350" indent="-514350">
              <a:buAutoNum type="arabicPeriod"/>
            </a:pPr>
            <a:r>
              <a:rPr lang="en-US" dirty="0"/>
              <a:t>For each basic concepts - root concept pair:</a:t>
            </a:r>
          </a:p>
          <a:p>
            <a:pPr marL="1433390" lvl="1" indent="-514350"/>
            <a:r>
              <a:rPr lang="en-US" dirty="0"/>
              <a:t>Select all hypernym paths that connect them</a:t>
            </a:r>
          </a:p>
          <a:p>
            <a:pPr marL="514350" indent="-514350">
              <a:buAutoNum type="arabicPeriod"/>
            </a:pPr>
            <a:r>
              <a:rPr lang="en-US" dirty="0"/>
              <a:t>Choose the longest hypernym paths for the final taxonomy</a:t>
            </a:r>
          </a:p>
        </p:txBody>
      </p:sp>
      <p:sp>
        <p:nvSpPr>
          <p:cNvPr id="4" name="Footer Placeholder 3"/>
          <p:cNvSpPr>
            <a:spLocks noGrp="1"/>
          </p:cNvSpPr>
          <p:nvPr>
            <p:ph type="ftr" sz="quarter" idx="10"/>
          </p:nvPr>
        </p:nvSpPr>
        <p:spPr/>
        <p:txBody>
          <a:bodyPr/>
          <a:lstStyle/>
          <a:p>
            <a:r>
              <a:rPr lang="fr-CH"/>
              <a:t>©2019, Karl Aberer, EPFL-IC, Laboratoire de systèmes d'informations répartis </a:t>
            </a:r>
            <a:endParaRPr lang="en-GB" dirty="0"/>
          </a:p>
        </p:txBody>
      </p:sp>
    </p:spTree>
    <p:extLst>
      <p:ext uri="{BB962C8B-B14F-4D97-AF65-F5344CB8AC3E}">
        <p14:creationId xmlns:p14="http://schemas.microsoft.com/office/powerpoint/2010/main" val="20208549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PQuestion" title="Question Text"/>
          <p:cNvSpPr>
            <a:spLocks noGrp="1"/>
          </p:cNvSpPr>
          <p:nvPr>
            <p:ph type="title"/>
          </p:nvPr>
        </p:nvSpPr>
        <p:spPr/>
        <p:txBody>
          <a:bodyPr/>
          <a:lstStyle/>
          <a:p>
            <a:r>
              <a:rPr lang="en-US" dirty="0"/>
              <a:t>If t has no Hypernym ..</a:t>
            </a:r>
            <a:endParaRPr lang="en-US" altLang="en-US" dirty="0">
              <a:ea typeface="MS PGothic" charset="-128"/>
            </a:endParaRPr>
          </a:p>
        </p:txBody>
      </p:sp>
      <p:sp>
        <p:nvSpPr>
          <p:cNvPr id="13314" name="TPAnswers" title="Answer Text"/>
          <p:cNvSpPr>
            <a:spLocks noGrp="1"/>
          </p:cNvSpPr>
          <p:nvPr>
            <p:ph idx="1"/>
            <p:custDataLst>
              <p:tags r:id="rId2"/>
            </p:custDataLst>
          </p:nvPr>
        </p:nvSpPr>
        <p:spPr>
          <a:xfrm>
            <a:off x="1186656" y="1848379"/>
            <a:ext cx="4752975" cy="5227906"/>
          </a:xfrm>
        </p:spPr>
        <p:txBody>
          <a:bodyPr>
            <a:normAutofit/>
          </a:bodyPr>
          <a:lstStyle/>
          <a:p>
            <a:pPr marL="742950" indent="-742950">
              <a:buFont typeface="+mj-lt"/>
              <a:buAutoNum type="alphaUcPeriod"/>
            </a:pPr>
            <a:r>
              <a:rPr lang="en-US" sz="3200" dirty="0"/>
              <a:t>It is a root concept</a:t>
            </a:r>
          </a:p>
          <a:p>
            <a:pPr marL="742950" indent="-742950">
              <a:buFont typeface="+mj-lt"/>
              <a:buAutoNum type="alphaUcPeriod"/>
            </a:pPr>
            <a:r>
              <a:rPr lang="en-US" sz="3200" dirty="0"/>
              <a:t>It cannot match c such as t and X</a:t>
            </a:r>
          </a:p>
          <a:p>
            <a:pPr marL="742950" indent="-742950">
              <a:buFont typeface="+mj-lt"/>
              <a:buAutoNum type="alphaUcPeriod"/>
            </a:pPr>
            <a:r>
              <a:rPr lang="en-US" sz="3200" dirty="0"/>
              <a:t>It is identical to the initial root concept</a:t>
            </a:r>
          </a:p>
          <a:p>
            <a:pPr marL="742950" indent="-742950">
              <a:buFont typeface="+mj-lt"/>
              <a:buAutoNum type="alphaUcPeriod"/>
            </a:pPr>
            <a:r>
              <a:rPr lang="en-US" sz="3200" dirty="0"/>
              <a:t>It is a basic concept</a:t>
            </a:r>
          </a:p>
        </p:txBody>
      </p:sp>
      <p:pic>
        <p:nvPicPr>
          <p:cNvPr id="7" name="TPChart" title="Results Chart">
            <a:extLst>
              <a:ext uri="{FF2B5EF4-FFF2-40B4-BE49-F238E27FC236}">
                <a16:creationId xmlns:a16="http://schemas.microsoft.com/office/drawing/2014/main" id="{91538EA9-1D93-1D4B-9BCD-54799C6771B3}"/>
              </a:ext>
            </a:extLst>
          </p:cNvPr>
          <p:cNvPicPr>
            <a:picLocks/>
          </p:cNvPicPr>
          <p:nvPr>
            <p:custDataLst>
              <p:tags r:id="rId3"/>
            </p:custDataLst>
          </p:nvPr>
        </p:nvPicPr>
        <p:blipFill>
          <a:blip r:embed="rId5">
            <a:extLst>
              <a:ext uri="{28A0092B-C50C-407E-A947-70E740481C1C}">
                <a14:useLocalDpi xmlns:a14="http://schemas.microsoft.com/office/drawing/2010/main" val="0"/>
              </a:ext>
            </a:extLst>
          </a:blip>
          <a:stretch>
            <a:fillRect/>
          </a:stretch>
        </p:blipFill>
        <p:spPr>
          <a:xfrm>
            <a:off x="6188029" y="1848379"/>
            <a:ext cx="5296841" cy="5958946"/>
          </a:xfrm>
          <a:prstGeom prst="rect">
            <a:avLst/>
          </a:prstGeom>
        </p:spPr>
      </p:pic>
      <p:sp>
        <p:nvSpPr>
          <p:cNvPr id="2" name="Footer Placeholder 1">
            <a:extLst>
              <a:ext uri="{FF2B5EF4-FFF2-40B4-BE49-F238E27FC236}">
                <a16:creationId xmlns:a16="http://schemas.microsoft.com/office/drawing/2014/main" id="{B8B4D41F-8371-1D4B-B900-4C3637E6AC7A}"/>
              </a:ext>
            </a:extLst>
          </p:cNvPr>
          <p:cNvSpPr>
            <a:spLocks noGrp="1"/>
          </p:cNvSpPr>
          <p:nvPr>
            <p:ph type="ftr" sz="quarter" idx="11"/>
          </p:nvPr>
        </p:nvSpPr>
        <p:spPr/>
        <p:txBody>
          <a:bodyPr/>
          <a:lstStyle/>
          <a:p>
            <a:pPr>
              <a:defRPr/>
            </a:pPr>
            <a:r>
              <a:rPr lang="en-US"/>
              <a:t>©2019, Karl Aberer, EPFL-IC, Laboratoire de systèmes d'informations répartis </a:t>
            </a:r>
          </a:p>
        </p:txBody>
      </p:sp>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CAD4B-ABAB-F543-B197-CDB59BC98800}"/>
              </a:ext>
            </a:extLst>
          </p:cNvPr>
          <p:cNvSpPr>
            <a:spLocks noGrp="1"/>
          </p:cNvSpPr>
          <p:nvPr>
            <p:ph type="title"/>
          </p:nvPr>
        </p:nvSpPr>
        <p:spPr/>
        <p:txBody>
          <a:bodyPr/>
          <a:lstStyle/>
          <a:p>
            <a:r>
              <a:rPr lang="en-US" dirty="0"/>
              <a:t>Taxonomy Induction: 7 years later</a:t>
            </a:r>
          </a:p>
        </p:txBody>
      </p:sp>
      <p:sp>
        <p:nvSpPr>
          <p:cNvPr id="4" name="Footer Placeholder 3">
            <a:extLst>
              <a:ext uri="{FF2B5EF4-FFF2-40B4-BE49-F238E27FC236}">
                <a16:creationId xmlns:a16="http://schemas.microsoft.com/office/drawing/2014/main" id="{6C0AAF07-7CDE-D543-BED4-5BE1DB7936CF}"/>
              </a:ext>
            </a:extLst>
          </p:cNvPr>
          <p:cNvSpPr>
            <a:spLocks noGrp="1"/>
          </p:cNvSpPr>
          <p:nvPr>
            <p:ph type="ftr" sz="quarter" idx="10"/>
          </p:nvPr>
        </p:nvSpPr>
        <p:spPr/>
        <p:txBody>
          <a:bodyPr/>
          <a:lstStyle/>
          <a:p>
            <a:r>
              <a:rPr lang="fr-CH"/>
              <a:t>©2019, Karl Aberer, EPFL-IC, Laboratoire de systèmes d'informations répartis </a:t>
            </a:r>
            <a:endParaRPr lang="en-GB" dirty="0"/>
          </a:p>
        </p:txBody>
      </p:sp>
      <p:pic>
        <p:nvPicPr>
          <p:cNvPr id="5" name="Picture 4">
            <a:extLst>
              <a:ext uri="{FF2B5EF4-FFF2-40B4-BE49-F238E27FC236}">
                <a16:creationId xmlns:a16="http://schemas.microsoft.com/office/drawing/2014/main" id="{39199199-9D9A-CF49-8836-FBE13B50FF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3087" y="2880692"/>
            <a:ext cx="9284881" cy="3787495"/>
          </a:xfrm>
          <a:prstGeom prst="rect">
            <a:avLst/>
          </a:prstGeom>
        </p:spPr>
      </p:pic>
      <p:sp>
        <p:nvSpPr>
          <p:cNvPr id="6" name="Rectangle 5">
            <a:extLst>
              <a:ext uri="{FF2B5EF4-FFF2-40B4-BE49-F238E27FC236}">
                <a16:creationId xmlns:a16="http://schemas.microsoft.com/office/drawing/2014/main" id="{E7E6C724-0D66-2A42-9798-FCD4279E0786}"/>
              </a:ext>
            </a:extLst>
          </p:cNvPr>
          <p:cNvSpPr/>
          <p:nvPr/>
        </p:nvSpPr>
        <p:spPr>
          <a:xfrm>
            <a:off x="7474908" y="2678112"/>
            <a:ext cx="2118472" cy="572358"/>
          </a:xfrm>
          <a:prstGeom prst="rect">
            <a:avLst/>
          </a:prstGeom>
          <a:solidFill>
            <a:srgbClr val="04E414"/>
          </a:solidFill>
          <a:ln>
            <a:solidFill>
              <a:schemeClr val="bg1"/>
            </a:solidFill>
          </a:ln>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86" dirty="0">
                <a:solidFill>
                  <a:schemeClr val="tx1">
                    <a:lumMod val="75000"/>
                    <a:lumOff val="25000"/>
                  </a:schemeClr>
                </a:solidFill>
                <a:latin typeface="Calibri" charset="0"/>
                <a:ea typeface="Calibri" charset="0"/>
                <a:cs typeface="Calibri" charset="0"/>
              </a:rPr>
              <a:t>Probabilistic models</a:t>
            </a:r>
          </a:p>
          <a:p>
            <a:pPr algn="ctr"/>
            <a:r>
              <a:rPr lang="en-US" sz="1386" dirty="0">
                <a:solidFill>
                  <a:schemeClr val="tx1">
                    <a:lumMod val="75000"/>
                    <a:lumOff val="25000"/>
                  </a:schemeClr>
                </a:solidFill>
                <a:latin typeface="Calibri" charset="0"/>
                <a:ea typeface="Calibri" charset="0"/>
                <a:cs typeface="Calibri" charset="0"/>
              </a:rPr>
              <a:t>Machine Learning</a:t>
            </a:r>
          </a:p>
        </p:txBody>
      </p:sp>
      <p:sp>
        <p:nvSpPr>
          <p:cNvPr id="7" name="Rectangle 6">
            <a:extLst>
              <a:ext uri="{FF2B5EF4-FFF2-40B4-BE49-F238E27FC236}">
                <a16:creationId xmlns:a16="http://schemas.microsoft.com/office/drawing/2014/main" id="{E9D5246A-F4AB-3D45-AF7B-86815CD816F6}"/>
              </a:ext>
            </a:extLst>
          </p:cNvPr>
          <p:cNvSpPr/>
          <p:nvPr/>
        </p:nvSpPr>
        <p:spPr>
          <a:xfrm>
            <a:off x="1340945" y="2653154"/>
            <a:ext cx="1985913" cy="572359"/>
          </a:xfrm>
          <a:prstGeom prst="rect">
            <a:avLst/>
          </a:prstGeom>
          <a:solidFill>
            <a:srgbClr val="04E414"/>
          </a:solidFill>
          <a:ln>
            <a:solidFill>
              <a:schemeClr val="bg1"/>
            </a:solidFill>
          </a:ln>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86">
                <a:solidFill>
                  <a:schemeClr val="tx1">
                    <a:lumMod val="75000"/>
                    <a:lumOff val="25000"/>
                  </a:schemeClr>
                </a:solidFill>
                <a:latin typeface="Calibri" charset="0"/>
                <a:ea typeface="Calibri" charset="0"/>
                <a:cs typeface="Calibri" charset="0"/>
              </a:rPr>
              <a:t>Probabilistic </a:t>
            </a:r>
          </a:p>
          <a:p>
            <a:pPr algn="ctr"/>
            <a:r>
              <a:rPr lang="en-US" sz="1386" dirty="0">
                <a:solidFill>
                  <a:schemeClr val="tx1">
                    <a:lumMod val="75000"/>
                    <a:lumOff val="25000"/>
                  </a:schemeClr>
                </a:solidFill>
                <a:latin typeface="Calibri" charset="0"/>
                <a:ea typeface="Calibri" charset="0"/>
                <a:cs typeface="Calibri" charset="0"/>
              </a:rPr>
              <a:t>models</a:t>
            </a:r>
          </a:p>
        </p:txBody>
      </p:sp>
      <p:sp>
        <p:nvSpPr>
          <p:cNvPr id="8" name="Can 7">
            <a:extLst>
              <a:ext uri="{FF2B5EF4-FFF2-40B4-BE49-F238E27FC236}">
                <a16:creationId xmlns:a16="http://schemas.microsoft.com/office/drawing/2014/main" id="{45DC615E-0FF6-9B42-8D88-53F40C45B450}"/>
              </a:ext>
            </a:extLst>
          </p:cNvPr>
          <p:cNvSpPr/>
          <p:nvPr/>
        </p:nvSpPr>
        <p:spPr>
          <a:xfrm>
            <a:off x="1491401" y="4611158"/>
            <a:ext cx="842501" cy="835120"/>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71" dirty="0">
                <a:latin typeface="Calibri" charset="0"/>
                <a:ea typeface="Calibri" charset="0"/>
                <a:cs typeface="Calibri" charset="0"/>
              </a:rPr>
              <a:t>Domain</a:t>
            </a:r>
          </a:p>
          <a:p>
            <a:pPr algn="ctr"/>
            <a:r>
              <a:rPr lang="en-US" sz="1271" dirty="0">
                <a:latin typeface="Calibri" charset="0"/>
                <a:ea typeface="Calibri" charset="0"/>
                <a:cs typeface="Calibri" charset="0"/>
              </a:rPr>
              <a:t>Corpus</a:t>
            </a:r>
          </a:p>
        </p:txBody>
      </p:sp>
      <p:sp>
        <p:nvSpPr>
          <p:cNvPr id="9" name="Can 8">
            <a:extLst>
              <a:ext uri="{FF2B5EF4-FFF2-40B4-BE49-F238E27FC236}">
                <a16:creationId xmlns:a16="http://schemas.microsoft.com/office/drawing/2014/main" id="{E2DA7C10-7BC7-D449-83D3-A6F40A395E2C}"/>
              </a:ext>
            </a:extLst>
          </p:cNvPr>
          <p:cNvSpPr/>
          <p:nvPr/>
        </p:nvSpPr>
        <p:spPr>
          <a:xfrm>
            <a:off x="3791749" y="5672906"/>
            <a:ext cx="998470" cy="835120"/>
          </a:xfrm>
          <a:prstGeom prst="can">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71" dirty="0">
                <a:latin typeface="Calibri" charset="0"/>
                <a:ea typeface="Calibri" charset="0"/>
                <a:cs typeface="Calibri" charset="0"/>
              </a:rPr>
              <a:t>Web</a:t>
            </a:r>
          </a:p>
          <a:p>
            <a:pPr algn="ctr"/>
            <a:r>
              <a:rPr lang="en-US" sz="1271" dirty="0">
                <a:latin typeface="Calibri" charset="0"/>
                <a:ea typeface="Calibri" charset="0"/>
                <a:cs typeface="Calibri" charset="0"/>
              </a:rPr>
              <a:t>Corpus</a:t>
            </a:r>
          </a:p>
        </p:txBody>
      </p:sp>
      <p:sp>
        <p:nvSpPr>
          <p:cNvPr id="10" name="Rectangle 9">
            <a:extLst>
              <a:ext uri="{FF2B5EF4-FFF2-40B4-BE49-F238E27FC236}">
                <a16:creationId xmlns:a16="http://schemas.microsoft.com/office/drawing/2014/main" id="{1BB94303-6E07-674A-B915-A6F32D52EA39}"/>
              </a:ext>
            </a:extLst>
          </p:cNvPr>
          <p:cNvSpPr/>
          <p:nvPr/>
        </p:nvSpPr>
        <p:spPr>
          <a:xfrm>
            <a:off x="4393697" y="2689091"/>
            <a:ext cx="1985913" cy="572359"/>
          </a:xfrm>
          <a:prstGeom prst="rect">
            <a:avLst/>
          </a:prstGeom>
          <a:solidFill>
            <a:srgbClr val="04E414"/>
          </a:solidFill>
          <a:ln>
            <a:solidFill>
              <a:schemeClr val="bg1"/>
            </a:solidFill>
          </a:ln>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86" dirty="0">
                <a:solidFill>
                  <a:schemeClr val="tx1">
                    <a:lumMod val="75000"/>
                    <a:lumOff val="25000"/>
                  </a:schemeClr>
                </a:solidFill>
                <a:latin typeface="Calibri" charset="0"/>
                <a:ea typeface="Calibri" charset="0"/>
                <a:cs typeface="Calibri" charset="0"/>
              </a:rPr>
              <a:t>Big Data Processing</a:t>
            </a:r>
          </a:p>
        </p:txBody>
      </p:sp>
      <p:sp>
        <p:nvSpPr>
          <p:cNvPr id="11" name="TextBox 10">
            <a:extLst>
              <a:ext uri="{FF2B5EF4-FFF2-40B4-BE49-F238E27FC236}">
                <a16:creationId xmlns:a16="http://schemas.microsoft.com/office/drawing/2014/main" id="{1389EFEF-9E50-E54B-98DA-458CCF415C93}"/>
              </a:ext>
            </a:extLst>
          </p:cNvPr>
          <p:cNvSpPr txBox="1"/>
          <p:nvPr/>
        </p:nvSpPr>
        <p:spPr>
          <a:xfrm>
            <a:off x="1157357" y="1644535"/>
            <a:ext cx="2575578" cy="830997"/>
          </a:xfrm>
          <a:prstGeom prst="rect">
            <a:avLst/>
          </a:prstGeom>
          <a:noFill/>
        </p:spPr>
        <p:txBody>
          <a:bodyPr wrap="none" rtlCol="0">
            <a:spAutoFit/>
          </a:bodyPr>
          <a:lstStyle/>
          <a:p>
            <a:r>
              <a:rPr lang="en-US" sz="2400" dirty="0">
                <a:latin typeface="Calibri" charset="0"/>
                <a:ea typeface="Calibri" charset="0"/>
                <a:cs typeface="Calibri" charset="0"/>
              </a:rPr>
              <a:t>1. Seed term </a:t>
            </a:r>
            <a:br>
              <a:rPr lang="en-US" sz="2400" dirty="0">
                <a:latin typeface="Calibri" charset="0"/>
                <a:ea typeface="Calibri" charset="0"/>
                <a:cs typeface="Calibri" charset="0"/>
              </a:rPr>
            </a:br>
            <a:r>
              <a:rPr lang="en-US" sz="2400" dirty="0">
                <a:latin typeface="Calibri" charset="0"/>
                <a:ea typeface="Calibri" charset="0"/>
                <a:cs typeface="Calibri" charset="0"/>
              </a:rPr>
              <a:t>→ Seed vocabulary</a:t>
            </a:r>
          </a:p>
        </p:txBody>
      </p:sp>
      <p:sp>
        <p:nvSpPr>
          <p:cNvPr id="12" name="TextBox 11">
            <a:extLst>
              <a:ext uri="{FF2B5EF4-FFF2-40B4-BE49-F238E27FC236}">
                <a16:creationId xmlns:a16="http://schemas.microsoft.com/office/drawing/2014/main" id="{3E7E4A42-5A6E-C142-8095-991A4DE5CC62}"/>
              </a:ext>
            </a:extLst>
          </p:cNvPr>
          <p:cNvSpPr txBox="1"/>
          <p:nvPr/>
        </p:nvSpPr>
        <p:spPr>
          <a:xfrm>
            <a:off x="3761592" y="1655514"/>
            <a:ext cx="3250122" cy="830997"/>
          </a:xfrm>
          <a:prstGeom prst="rect">
            <a:avLst/>
          </a:prstGeom>
          <a:noFill/>
        </p:spPr>
        <p:txBody>
          <a:bodyPr wrap="none" rtlCol="0">
            <a:spAutoFit/>
          </a:bodyPr>
          <a:lstStyle/>
          <a:p>
            <a:r>
              <a:rPr lang="en-US" sz="2400" dirty="0">
                <a:latin typeface="Calibri" charset="0"/>
                <a:ea typeface="Calibri" charset="0"/>
                <a:cs typeface="Calibri" charset="0"/>
              </a:rPr>
              <a:t>2. Web querying</a:t>
            </a:r>
            <a:br>
              <a:rPr lang="en-US" sz="2400" dirty="0">
                <a:latin typeface="Calibri" charset="0"/>
                <a:ea typeface="Calibri" charset="0"/>
                <a:cs typeface="Calibri" charset="0"/>
              </a:rPr>
            </a:br>
            <a:r>
              <a:rPr lang="en-US" sz="2400" dirty="0">
                <a:latin typeface="Calibri" charset="0"/>
                <a:ea typeface="Calibri" charset="0"/>
                <a:cs typeface="Calibri" charset="0"/>
              </a:rPr>
              <a:t> → Web corpus analytics</a:t>
            </a:r>
          </a:p>
        </p:txBody>
      </p:sp>
      <p:sp>
        <p:nvSpPr>
          <p:cNvPr id="13" name="TextBox 12">
            <a:extLst>
              <a:ext uri="{FF2B5EF4-FFF2-40B4-BE49-F238E27FC236}">
                <a16:creationId xmlns:a16="http://schemas.microsoft.com/office/drawing/2014/main" id="{9184160E-A719-2D4B-A0CC-97640D6ECDE0}"/>
              </a:ext>
            </a:extLst>
          </p:cNvPr>
          <p:cNvSpPr txBox="1"/>
          <p:nvPr/>
        </p:nvSpPr>
        <p:spPr>
          <a:xfrm>
            <a:off x="7390455" y="1655514"/>
            <a:ext cx="2707794" cy="830997"/>
          </a:xfrm>
          <a:prstGeom prst="rect">
            <a:avLst/>
          </a:prstGeom>
          <a:noFill/>
        </p:spPr>
        <p:txBody>
          <a:bodyPr wrap="none" rtlCol="0">
            <a:spAutoFit/>
          </a:bodyPr>
          <a:lstStyle/>
          <a:p>
            <a:r>
              <a:rPr lang="en-US" sz="2400" dirty="0">
                <a:latin typeface="Calibri" charset="0"/>
                <a:ea typeface="Calibri" charset="0"/>
                <a:cs typeface="Calibri" charset="0"/>
              </a:rPr>
              <a:t>3. Basic statistics</a:t>
            </a:r>
          </a:p>
          <a:p>
            <a:r>
              <a:rPr lang="en-US" sz="2400" dirty="0">
                <a:latin typeface="Calibri" charset="0"/>
                <a:ea typeface="Calibri" charset="0"/>
                <a:cs typeface="Calibri" charset="0"/>
              </a:rPr>
              <a:t>→ Machine learning</a:t>
            </a:r>
          </a:p>
        </p:txBody>
      </p:sp>
      <p:sp>
        <p:nvSpPr>
          <p:cNvPr id="14" name="Rectangle 13">
            <a:extLst>
              <a:ext uri="{FF2B5EF4-FFF2-40B4-BE49-F238E27FC236}">
                <a16:creationId xmlns:a16="http://schemas.microsoft.com/office/drawing/2014/main" id="{F9510CCC-D578-1D40-8B99-AF2CC2ABF554}"/>
              </a:ext>
            </a:extLst>
          </p:cNvPr>
          <p:cNvSpPr/>
          <p:nvPr/>
        </p:nvSpPr>
        <p:spPr>
          <a:xfrm>
            <a:off x="611039" y="6726413"/>
            <a:ext cx="10729192" cy="323165"/>
          </a:xfrm>
          <a:prstGeom prst="rect">
            <a:avLst/>
          </a:prstGeom>
        </p:spPr>
        <p:txBody>
          <a:bodyPr wrap="square">
            <a:spAutoFit/>
          </a:bodyPr>
          <a:lstStyle/>
          <a:p>
            <a:pPr algn="l"/>
            <a:r>
              <a:rPr lang="en-US" dirty="0">
                <a:solidFill>
                  <a:srgbClr val="222222"/>
                </a:solidFill>
                <a:latin typeface="Arial" charset="0"/>
              </a:rPr>
              <a:t>Gupta, Amit, et al. "Taxonomy Induction using Hypernym Subsequences.”, CIKM 2017</a:t>
            </a:r>
            <a:endParaRPr lang="en-US" dirty="0"/>
          </a:p>
        </p:txBody>
      </p:sp>
    </p:spTree>
    <p:extLst>
      <p:ext uri="{BB962C8B-B14F-4D97-AF65-F5344CB8AC3E}">
        <p14:creationId xmlns:p14="http://schemas.microsoft.com/office/powerpoint/2010/main" val="2418878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5146D-DAF3-B740-9710-20410ED1C3E9}"/>
              </a:ext>
            </a:extLst>
          </p:cNvPr>
          <p:cNvSpPr>
            <a:spLocks noGrp="1"/>
          </p:cNvSpPr>
          <p:nvPr>
            <p:ph type="title"/>
          </p:nvPr>
        </p:nvSpPr>
        <p:spPr/>
        <p:txBody>
          <a:bodyPr/>
          <a:lstStyle/>
          <a:p>
            <a:r>
              <a:rPr lang="en-US" dirty="0"/>
              <a:t>Hypernym Extraction: </a:t>
            </a:r>
            <a:r>
              <a:rPr lang="en-US" dirty="0" err="1"/>
              <a:t>WebIsADB</a:t>
            </a:r>
            <a:endParaRPr lang="en-US" dirty="0"/>
          </a:p>
        </p:txBody>
      </p:sp>
      <p:sp>
        <p:nvSpPr>
          <p:cNvPr id="4" name="Footer Placeholder 3">
            <a:extLst>
              <a:ext uri="{FF2B5EF4-FFF2-40B4-BE49-F238E27FC236}">
                <a16:creationId xmlns:a16="http://schemas.microsoft.com/office/drawing/2014/main" id="{24DD0540-4A5B-9B43-8151-09E997846126}"/>
              </a:ext>
            </a:extLst>
          </p:cNvPr>
          <p:cNvSpPr>
            <a:spLocks noGrp="1"/>
          </p:cNvSpPr>
          <p:nvPr>
            <p:ph type="ftr" sz="quarter" idx="10"/>
          </p:nvPr>
        </p:nvSpPr>
        <p:spPr/>
        <p:txBody>
          <a:bodyPr/>
          <a:lstStyle/>
          <a:p>
            <a:r>
              <a:rPr lang="fr-CH"/>
              <a:t>©2019, Karl Aberer, EPFL-IC, Laboratoire de systèmes d'informations répartis </a:t>
            </a:r>
            <a:endParaRPr lang="en-GB" dirty="0"/>
          </a:p>
        </p:txBody>
      </p:sp>
      <p:sp>
        <p:nvSpPr>
          <p:cNvPr id="5" name="Rectangle 4">
            <a:extLst>
              <a:ext uri="{FF2B5EF4-FFF2-40B4-BE49-F238E27FC236}">
                <a16:creationId xmlns:a16="http://schemas.microsoft.com/office/drawing/2014/main" id="{FD9BDE26-2E14-CC4B-AF13-AD7C1C7CA21C}"/>
              </a:ext>
            </a:extLst>
          </p:cNvPr>
          <p:cNvSpPr/>
          <p:nvPr/>
        </p:nvSpPr>
        <p:spPr>
          <a:xfrm>
            <a:off x="5812152" y="5256956"/>
            <a:ext cx="3604769" cy="369332"/>
          </a:xfrm>
          <a:prstGeom prst="rect">
            <a:avLst/>
          </a:prstGeom>
        </p:spPr>
        <p:txBody>
          <a:bodyPr wrap="none">
            <a:spAutoFit/>
          </a:bodyPr>
          <a:lstStyle/>
          <a:p>
            <a:r>
              <a:rPr lang="en-US" sz="1800" dirty="0">
                <a:latin typeface="Calibri" charset="0"/>
                <a:ea typeface="Calibri" charset="0"/>
                <a:cs typeface="Calibri" charset="0"/>
              </a:rPr>
              <a:t>http://</a:t>
            </a:r>
            <a:r>
              <a:rPr lang="en-US" sz="1800" dirty="0" err="1">
                <a:latin typeface="Calibri" charset="0"/>
                <a:ea typeface="Calibri" charset="0"/>
                <a:cs typeface="Calibri" charset="0"/>
              </a:rPr>
              <a:t>webdatacommons.org</a:t>
            </a:r>
            <a:r>
              <a:rPr lang="en-US" sz="1800" dirty="0">
                <a:latin typeface="Calibri" charset="0"/>
                <a:ea typeface="Calibri" charset="0"/>
                <a:cs typeface="Calibri" charset="0"/>
              </a:rPr>
              <a:t>/</a:t>
            </a:r>
            <a:r>
              <a:rPr lang="en-US" sz="1800" dirty="0" err="1">
                <a:latin typeface="Calibri" charset="0"/>
                <a:ea typeface="Calibri" charset="0"/>
                <a:cs typeface="Calibri" charset="0"/>
              </a:rPr>
              <a:t>isadb</a:t>
            </a:r>
            <a:r>
              <a:rPr lang="en-US" sz="1800" dirty="0">
                <a:latin typeface="Calibri" charset="0"/>
                <a:ea typeface="Calibri" charset="0"/>
                <a:cs typeface="Calibri" charset="0"/>
              </a:rPr>
              <a:t>/</a:t>
            </a:r>
          </a:p>
        </p:txBody>
      </p:sp>
      <p:pic>
        <p:nvPicPr>
          <p:cNvPr id="6" name="Content Placeholder 6">
            <a:extLst>
              <a:ext uri="{FF2B5EF4-FFF2-40B4-BE49-F238E27FC236}">
                <a16:creationId xmlns:a16="http://schemas.microsoft.com/office/drawing/2014/main" id="{64E97CD5-E6F3-6443-9B32-E590F8ACF8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467023" y="1655758"/>
            <a:ext cx="5136791" cy="5079268"/>
          </a:xfrm>
          <a:prstGeom prst="rect">
            <a:avLst/>
          </a:prstGeom>
          <a:noFill/>
          <a:ln w="9525">
            <a:noFill/>
            <a:miter lim="800000"/>
            <a:headEnd/>
            <a:tailEnd/>
          </a:ln>
          <a:effectLst/>
        </p:spPr>
      </p:pic>
      <p:sp>
        <p:nvSpPr>
          <p:cNvPr id="7" name="Rectangle 6">
            <a:extLst>
              <a:ext uri="{FF2B5EF4-FFF2-40B4-BE49-F238E27FC236}">
                <a16:creationId xmlns:a16="http://schemas.microsoft.com/office/drawing/2014/main" id="{27ECB782-8E85-7147-B189-C90DAF49548F}"/>
              </a:ext>
            </a:extLst>
          </p:cNvPr>
          <p:cNvSpPr/>
          <p:nvPr/>
        </p:nvSpPr>
        <p:spPr>
          <a:xfrm>
            <a:off x="5812152" y="5707652"/>
            <a:ext cx="5176166" cy="1015663"/>
          </a:xfrm>
          <a:prstGeom prst="rect">
            <a:avLst/>
          </a:prstGeom>
        </p:spPr>
        <p:txBody>
          <a:bodyPr wrap="square">
            <a:spAutoFit/>
          </a:bodyPr>
          <a:lstStyle/>
          <a:p>
            <a:pPr algn="l"/>
            <a:r>
              <a:rPr lang="en-US" dirty="0" err="1">
                <a:solidFill>
                  <a:srgbClr val="222222"/>
                </a:solidFill>
                <a:latin typeface="Arial" charset="0"/>
              </a:rPr>
              <a:t>Seitner</a:t>
            </a:r>
            <a:r>
              <a:rPr lang="en-US" dirty="0">
                <a:solidFill>
                  <a:srgbClr val="222222"/>
                </a:solidFill>
                <a:latin typeface="Arial" charset="0"/>
              </a:rPr>
              <a:t>, J., </a:t>
            </a:r>
            <a:r>
              <a:rPr lang="en-US" dirty="0" err="1">
                <a:solidFill>
                  <a:srgbClr val="222222"/>
                </a:solidFill>
                <a:latin typeface="Arial" charset="0"/>
              </a:rPr>
              <a:t>Bizer</a:t>
            </a:r>
            <a:r>
              <a:rPr lang="en-US" dirty="0">
                <a:solidFill>
                  <a:srgbClr val="222222"/>
                </a:solidFill>
                <a:latin typeface="Arial" charset="0"/>
              </a:rPr>
              <a:t>, C., Eckert, K., </a:t>
            </a:r>
            <a:r>
              <a:rPr lang="en-US" dirty="0" err="1">
                <a:solidFill>
                  <a:srgbClr val="222222"/>
                </a:solidFill>
                <a:latin typeface="Arial" charset="0"/>
              </a:rPr>
              <a:t>Faralli</a:t>
            </a:r>
            <a:r>
              <a:rPr lang="en-US" dirty="0">
                <a:solidFill>
                  <a:srgbClr val="222222"/>
                </a:solidFill>
                <a:latin typeface="Arial" charset="0"/>
              </a:rPr>
              <a:t>, S., </a:t>
            </a:r>
            <a:r>
              <a:rPr lang="en-US" dirty="0" err="1">
                <a:solidFill>
                  <a:srgbClr val="222222"/>
                </a:solidFill>
                <a:latin typeface="Arial" charset="0"/>
              </a:rPr>
              <a:t>Meusel</a:t>
            </a:r>
            <a:r>
              <a:rPr lang="en-US" dirty="0">
                <a:solidFill>
                  <a:srgbClr val="222222"/>
                </a:solidFill>
                <a:latin typeface="Arial" charset="0"/>
              </a:rPr>
              <a:t>, R., </a:t>
            </a:r>
            <a:r>
              <a:rPr lang="en-US" dirty="0" err="1">
                <a:solidFill>
                  <a:srgbClr val="222222"/>
                </a:solidFill>
                <a:latin typeface="Arial" charset="0"/>
              </a:rPr>
              <a:t>Paulheim</a:t>
            </a:r>
            <a:r>
              <a:rPr lang="en-US" dirty="0">
                <a:solidFill>
                  <a:srgbClr val="222222"/>
                </a:solidFill>
                <a:latin typeface="Arial" charset="0"/>
              </a:rPr>
              <a:t>, H. and </a:t>
            </a:r>
            <a:r>
              <a:rPr lang="en-US" dirty="0" err="1">
                <a:solidFill>
                  <a:srgbClr val="222222"/>
                </a:solidFill>
                <a:latin typeface="Arial" charset="0"/>
              </a:rPr>
              <a:t>Ponzetto</a:t>
            </a:r>
            <a:r>
              <a:rPr lang="en-US" dirty="0">
                <a:solidFill>
                  <a:srgbClr val="222222"/>
                </a:solidFill>
                <a:latin typeface="Arial" charset="0"/>
              </a:rPr>
              <a:t>, S.P., A Large </a:t>
            </a:r>
            <a:r>
              <a:rPr lang="en-US" dirty="0" err="1">
                <a:solidFill>
                  <a:srgbClr val="222222"/>
                </a:solidFill>
                <a:latin typeface="Arial" charset="0"/>
              </a:rPr>
              <a:t>DataBase</a:t>
            </a:r>
            <a:r>
              <a:rPr lang="en-US" dirty="0">
                <a:solidFill>
                  <a:srgbClr val="222222"/>
                </a:solidFill>
                <a:latin typeface="Arial" charset="0"/>
              </a:rPr>
              <a:t> of </a:t>
            </a:r>
            <a:r>
              <a:rPr lang="en-US" dirty="0" err="1">
                <a:solidFill>
                  <a:srgbClr val="222222"/>
                </a:solidFill>
                <a:latin typeface="Arial" charset="0"/>
              </a:rPr>
              <a:t>Hypernymy</a:t>
            </a:r>
            <a:r>
              <a:rPr lang="en-US" dirty="0">
                <a:solidFill>
                  <a:srgbClr val="222222"/>
                </a:solidFill>
                <a:latin typeface="Arial" charset="0"/>
              </a:rPr>
              <a:t> Relations Extracted from the Web. In </a:t>
            </a:r>
            <a:r>
              <a:rPr lang="en-US" i="1" dirty="0">
                <a:solidFill>
                  <a:srgbClr val="222222"/>
                </a:solidFill>
                <a:latin typeface="Arial" charset="0"/>
              </a:rPr>
              <a:t>LREC</a:t>
            </a:r>
            <a:r>
              <a:rPr lang="en-US" dirty="0">
                <a:solidFill>
                  <a:srgbClr val="222222"/>
                </a:solidFill>
                <a:latin typeface="Arial" charset="0"/>
              </a:rPr>
              <a:t> 2016</a:t>
            </a:r>
            <a:endParaRPr lang="en-US" dirty="0"/>
          </a:p>
        </p:txBody>
      </p:sp>
    </p:spTree>
    <p:extLst>
      <p:ext uri="{BB962C8B-B14F-4D97-AF65-F5344CB8AC3E}">
        <p14:creationId xmlns:p14="http://schemas.microsoft.com/office/powerpoint/2010/main" val="23967494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4D69B-503D-3A42-A9F4-E78B89107B97}"/>
              </a:ext>
            </a:extLst>
          </p:cNvPr>
          <p:cNvSpPr>
            <a:spLocks noGrp="1"/>
          </p:cNvSpPr>
          <p:nvPr>
            <p:ph type="title"/>
          </p:nvPr>
        </p:nvSpPr>
        <p:spPr/>
        <p:txBody>
          <a:bodyPr/>
          <a:lstStyle/>
          <a:p>
            <a:r>
              <a:rPr lang="en-US" dirty="0"/>
              <a:t>Example: Hypernyms for “apple”</a:t>
            </a:r>
          </a:p>
        </p:txBody>
      </p:sp>
      <p:sp>
        <p:nvSpPr>
          <p:cNvPr id="4" name="Footer Placeholder 3">
            <a:extLst>
              <a:ext uri="{FF2B5EF4-FFF2-40B4-BE49-F238E27FC236}">
                <a16:creationId xmlns:a16="http://schemas.microsoft.com/office/drawing/2014/main" id="{E86CCECB-9AB8-D14A-AAC9-27AB5C19783D}"/>
              </a:ext>
            </a:extLst>
          </p:cNvPr>
          <p:cNvSpPr>
            <a:spLocks noGrp="1"/>
          </p:cNvSpPr>
          <p:nvPr>
            <p:ph type="ftr" sz="quarter" idx="10"/>
          </p:nvPr>
        </p:nvSpPr>
        <p:spPr/>
        <p:txBody>
          <a:bodyPr/>
          <a:lstStyle/>
          <a:p>
            <a:r>
              <a:rPr lang="fr-CH"/>
              <a:t>©2019, Karl Aberer, EPFL-IC, Laboratoire de systèmes d'informations répartis </a:t>
            </a:r>
            <a:endParaRPr lang="en-GB" dirty="0"/>
          </a:p>
        </p:txBody>
      </p:sp>
      <p:pic>
        <p:nvPicPr>
          <p:cNvPr id="5" name="Content Placeholder 4">
            <a:extLst>
              <a:ext uri="{FF2B5EF4-FFF2-40B4-BE49-F238E27FC236}">
                <a16:creationId xmlns:a16="http://schemas.microsoft.com/office/drawing/2014/main" id="{54E80EEC-D7C6-824D-970F-F2C55C3E5E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3009163" y="1727776"/>
            <a:ext cx="5184576" cy="3547341"/>
          </a:xfrm>
          <a:prstGeom prst="rect">
            <a:avLst/>
          </a:prstGeom>
          <a:noFill/>
          <a:ln w="9525">
            <a:noFill/>
            <a:miter lim="800000"/>
            <a:headEnd/>
            <a:tailEnd/>
          </a:ln>
          <a:effectLst/>
        </p:spPr>
      </p:pic>
      <p:sp>
        <p:nvSpPr>
          <p:cNvPr id="6" name="TextBox 5">
            <a:extLst>
              <a:ext uri="{FF2B5EF4-FFF2-40B4-BE49-F238E27FC236}">
                <a16:creationId xmlns:a16="http://schemas.microsoft.com/office/drawing/2014/main" id="{9C3665E6-0C7E-E141-9168-6C50355FA09F}"/>
              </a:ext>
            </a:extLst>
          </p:cNvPr>
          <p:cNvSpPr txBox="1"/>
          <p:nvPr/>
        </p:nvSpPr>
        <p:spPr>
          <a:xfrm>
            <a:off x="1129169" y="5897246"/>
            <a:ext cx="8944564" cy="954107"/>
          </a:xfrm>
          <a:prstGeom prst="rect">
            <a:avLst/>
          </a:prstGeom>
          <a:noFill/>
        </p:spPr>
        <p:txBody>
          <a:bodyPr wrap="none" rtlCol="0">
            <a:spAutoFit/>
          </a:bodyPr>
          <a:lstStyle/>
          <a:p>
            <a:r>
              <a:rPr lang="en-US" sz="2800" dirty="0">
                <a:latin typeface="Calibri" charset="0"/>
                <a:ea typeface="Calibri" charset="0"/>
                <a:cs typeface="Calibri" charset="0"/>
              </a:rPr>
              <a:t>Note that hypernyms occur at difference level of abstraction</a:t>
            </a:r>
          </a:p>
          <a:p>
            <a:r>
              <a:rPr lang="en-US" sz="2800" dirty="0">
                <a:latin typeface="Calibri" charset="0"/>
                <a:ea typeface="Calibri" charset="0"/>
                <a:cs typeface="Calibri" charset="0"/>
              </a:rPr>
              <a:t>e.g. apple </a:t>
            </a:r>
            <a:r>
              <a:rPr lang="mr-IN" sz="2800" dirty="0">
                <a:latin typeface="Calibri" charset="0"/>
                <a:ea typeface="Calibri" charset="0"/>
                <a:cs typeface="Calibri" charset="0"/>
              </a:rPr>
              <a:t>–</a:t>
            </a:r>
            <a:r>
              <a:rPr lang="en-US" sz="2800" dirty="0">
                <a:latin typeface="Calibri" charset="0"/>
                <a:ea typeface="Calibri" charset="0"/>
                <a:cs typeface="Calibri" charset="0"/>
              </a:rPr>
              <a:t> fruit </a:t>
            </a:r>
            <a:r>
              <a:rPr lang="mr-IN" sz="2800" dirty="0">
                <a:latin typeface="Calibri" charset="0"/>
                <a:ea typeface="Calibri" charset="0"/>
                <a:cs typeface="Calibri" charset="0"/>
              </a:rPr>
              <a:t>–</a:t>
            </a:r>
            <a:r>
              <a:rPr lang="en-US" sz="2800" dirty="0">
                <a:latin typeface="Calibri" charset="0"/>
                <a:ea typeface="Calibri" charset="0"/>
                <a:cs typeface="Calibri" charset="0"/>
              </a:rPr>
              <a:t> food</a:t>
            </a:r>
          </a:p>
        </p:txBody>
      </p:sp>
    </p:spTree>
    <p:extLst>
      <p:ext uri="{BB962C8B-B14F-4D97-AF65-F5344CB8AC3E}">
        <p14:creationId xmlns:p14="http://schemas.microsoft.com/office/powerpoint/2010/main" val="2776365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9D564-5AA9-EE46-8302-1F60923B00D7}"/>
              </a:ext>
            </a:extLst>
          </p:cNvPr>
          <p:cNvSpPr>
            <a:spLocks noGrp="1"/>
          </p:cNvSpPr>
          <p:nvPr>
            <p:ph type="title"/>
          </p:nvPr>
        </p:nvSpPr>
        <p:spPr/>
        <p:txBody>
          <a:bodyPr/>
          <a:lstStyle/>
          <a:p>
            <a:r>
              <a:rPr lang="en-US" dirty="0"/>
              <a:t>Key Observations</a:t>
            </a:r>
          </a:p>
        </p:txBody>
      </p:sp>
      <p:sp>
        <p:nvSpPr>
          <p:cNvPr id="3" name="Content Placeholder 2">
            <a:extLst>
              <a:ext uri="{FF2B5EF4-FFF2-40B4-BE49-F238E27FC236}">
                <a16:creationId xmlns:a16="http://schemas.microsoft.com/office/drawing/2014/main" id="{1DC6D8F5-7C73-8F45-A6F4-27990197FF64}"/>
              </a:ext>
            </a:extLst>
          </p:cNvPr>
          <p:cNvSpPr>
            <a:spLocks noGrp="1"/>
          </p:cNvSpPr>
          <p:nvPr>
            <p:ph idx="1"/>
          </p:nvPr>
        </p:nvSpPr>
        <p:spPr/>
        <p:txBody>
          <a:bodyPr/>
          <a:lstStyle/>
          <a:p>
            <a:r>
              <a:rPr lang="en-US" sz="3200" dirty="0"/>
              <a:t>Current approaches in the literature make two main assumptions</a:t>
            </a:r>
          </a:p>
          <a:p>
            <a:pPr marL="514350" indent="-514350">
              <a:buAutoNum type="arabicPeriod"/>
            </a:pPr>
            <a:r>
              <a:rPr lang="en-US" sz="3200" dirty="0"/>
              <a:t>The vocabulary is free of noise</a:t>
            </a:r>
          </a:p>
          <a:p>
            <a:pPr marL="1433390" lvl="1" indent="-514350"/>
            <a:r>
              <a:rPr lang="en-US" sz="2800" dirty="0"/>
              <a:t>Requires manual cleaning step before taxonomy induction</a:t>
            </a:r>
          </a:p>
          <a:p>
            <a:pPr marL="514350" indent="-514350">
              <a:buFontTx/>
              <a:buAutoNum type="arabicPeriod"/>
            </a:pPr>
            <a:r>
              <a:rPr lang="en-US" sz="3200" dirty="0"/>
              <a:t>They assess taxonomy quality by estimating the probability of </a:t>
            </a:r>
            <a:r>
              <a:rPr lang="en-US" sz="3200" u="sng" dirty="0"/>
              <a:t>correctness of individual hypernym relationships</a:t>
            </a:r>
          </a:p>
          <a:p>
            <a:pPr marL="1433390" lvl="1" indent="-514350"/>
            <a:r>
              <a:rPr lang="en-US" sz="2800" dirty="0"/>
              <a:t>There is evidence that this works not well for more general terms</a:t>
            </a:r>
          </a:p>
          <a:p>
            <a:endParaRPr lang="en-US" sz="3200" dirty="0"/>
          </a:p>
        </p:txBody>
      </p:sp>
      <p:sp>
        <p:nvSpPr>
          <p:cNvPr id="4" name="Footer Placeholder 3">
            <a:extLst>
              <a:ext uri="{FF2B5EF4-FFF2-40B4-BE49-F238E27FC236}">
                <a16:creationId xmlns:a16="http://schemas.microsoft.com/office/drawing/2014/main" id="{18562145-FCCF-4745-9B0B-3661CD15740D}"/>
              </a:ext>
            </a:extLst>
          </p:cNvPr>
          <p:cNvSpPr>
            <a:spLocks noGrp="1"/>
          </p:cNvSpPr>
          <p:nvPr>
            <p:ph type="ftr" sz="quarter" idx="10"/>
          </p:nvPr>
        </p:nvSpPr>
        <p:spPr/>
        <p:txBody>
          <a:bodyPr/>
          <a:lstStyle/>
          <a:p>
            <a:r>
              <a:rPr lang="fr-CH"/>
              <a:t>©2019, Karl Aberer, EPFL-IC, Laboratoire de systèmes d'informations répartis </a:t>
            </a:r>
            <a:endParaRPr lang="en-GB" dirty="0"/>
          </a:p>
        </p:txBody>
      </p:sp>
    </p:spTree>
    <p:extLst>
      <p:ext uri="{BB962C8B-B14F-4D97-AF65-F5344CB8AC3E}">
        <p14:creationId xmlns:p14="http://schemas.microsoft.com/office/powerpoint/2010/main" val="8156712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Taxonomy Induction</a:t>
            </a:r>
          </a:p>
        </p:txBody>
      </p:sp>
      <p:sp>
        <p:nvSpPr>
          <p:cNvPr id="3" name="Content Placeholder 2"/>
          <p:cNvSpPr>
            <a:spLocks noGrp="1"/>
          </p:cNvSpPr>
          <p:nvPr>
            <p:ph idx="1"/>
          </p:nvPr>
        </p:nvSpPr>
        <p:spPr/>
        <p:txBody>
          <a:bodyPr/>
          <a:lstStyle/>
          <a:p>
            <a:r>
              <a:rPr lang="en-US" dirty="0"/>
              <a:t>Information extraction</a:t>
            </a:r>
          </a:p>
          <a:p>
            <a:pPr marL="457200" indent="-457200">
              <a:buFont typeface="Arial" charset="0"/>
              <a:buChar char="•"/>
            </a:pPr>
            <a:r>
              <a:rPr lang="en-US" dirty="0"/>
              <a:t>Extract isolated facts from documents, </a:t>
            </a:r>
            <a:br>
              <a:rPr lang="en-US" dirty="0"/>
            </a:br>
            <a:r>
              <a:rPr lang="en-US" dirty="0"/>
              <a:t>e.g., </a:t>
            </a:r>
            <a:r>
              <a:rPr lang="en-US" i="1" dirty="0"/>
              <a:t>lion ISA animal</a:t>
            </a:r>
          </a:p>
          <a:p>
            <a:r>
              <a:rPr lang="en-US" dirty="0"/>
              <a:t>Taxonomy induction</a:t>
            </a:r>
          </a:p>
          <a:p>
            <a:pPr marL="457200" indent="-457200">
              <a:buFont typeface="Arial" charset="0"/>
              <a:buChar char="•"/>
            </a:pPr>
            <a:r>
              <a:rPr lang="en-US" dirty="0"/>
              <a:t>Extract related facts </a:t>
            </a:r>
            <a:br>
              <a:rPr lang="en-US" dirty="0"/>
            </a:br>
            <a:r>
              <a:rPr lang="en-US" dirty="0"/>
              <a:t>from documents,</a:t>
            </a:r>
            <a:br>
              <a:rPr lang="en-US" dirty="0"/>
            </a:br>
            <a:r>
              <a:rPr lang="en-US" dirty="0"/>
              <a:t>e.g., classification of</a:t>
            </a:r>
            <a:br>
              <a:rPr lang="en-US" dirty="0"/>
            </a:br>
            <a:r>
              <a:rPr lang="en-US" dirty="0"/>
              <a:t>animals </a:t>
            </a:r>
          </a:p>
        </p:txBody>
      </p:sp>
      <p:sp>
        <p:nvSpPr>
          <p:cNvPr id="4" name="Footer Placeholder 3"/>
          <p:cNvSpPr>
            <a:spLocks noGrp="1"/>
          </p:cNvSpPr>
          <p:nvPr>
            <p:ph type="ftr" sz="quarter" idx="10"/>
          </p:nvPr>
        </p:nvSpPr>
        <p:spPr/>
        <p:txBody>
          <a:bodyPr/>
          <a:lstStyle/>
          <a:p>
            <a:r>
              <a:rPr lang="fr-CH"/>
              <a:t>©2019, Karl Aberer, EPFL-IC, Laboratoire de systèmes d'informations répartis </a:t>
            </a:r>
            <a:endParaRPr lang="en-GB" dirty="0"/>
          </a:p>
        </p:txBody>
      </p:sp>
      <p:pic>
        <p:nvPicPr>
          <p:cNvPr id="5" name="Picture 4"/>
          <p:cNvPicPr>
            <a:picLocks noChangeAspect="1"/>
          </p:cNvPicPr>
          <p:nvPr/>
        </p:nvPicPr>
        <p:blipFill>
          <a:blip r:embed="rId3"/>
          <a:stretch>
            <a:fillRect/>
          </a:stretch>
        </p:blipFill>
        <p:spPr>
          <a:xfrm>
            <a:off x="5493582" y="3096715"/>
            <a:ext cx="5126569" cy="3992475"/>
          </a:xfrm>
          <a:prstGeom prst="rect">
            <a:avLst/>
          </a:prstGeom>
        </p:spPr>
      </p:pic>
    </p:spTree>
    <p:extLst>
      <p:ext uri="{BB962C8B-B14F-4D97-AF65-F5344CB8AC3E}">
        <p14:creationId xmlns:p14="http://schemas.microsoft.com/office/powerpoint/2010/main" val="16290735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66321-178C-D343-BE10-0CD6CED337D3}"/>
              </a:ext>
            </a:extLst>
          </p:cNvPr>
          <p:cNvSpPr>
            <a:spLocks noGrp="1"/>
          </p:cNvSpPr>
          <p:nvPr>
            <p:ph type="title"/>
          </p:nvPr>
        </p:nvSpPr>
        <p:spPr/>
        <p:txBody>
          <a:bodyPr/>
          <a:lstStyle/>
          <a:p>
            <a:r>
              <a:rPr lang="en-US" dirty="0"/>
              <a:t>Semantic Drift in Generalization</a:t>
            </a:r>
          </a:p>
        </p:txBody>
      </p:sp>
      <p:sp>
        <p:nvSpPr>
          <p:cNvPr id="4" name="Footer Placeholder 3">
            <a:extLst>
              <a:ext uri="{FF2B5EF4-FFF2-40B4-BE49-F238E27FC236}">
                <a16:creationId xmlns:a16="http://schemas.microsoft.com/office/drawing/2014/main" id="{3CBD6EF2-F7A9-6744-B547-28A13CBC05F0}"/>
              </a:ext>
            </a:extLst>
          </p:cNvPr>
          <p:cNvSpPr>
            <a:spLocks noGrp="1"/>
          </p:cNvSpPr>
          <p:nvPr>
            <p:ph type="ftr" sz="quarter" idx="10"/>
          </p:nvPr>
        </p:nvSpPr>
        <p:spPr/>
        <p:txBody>
          <a:bodyPr/>
          <a:lstStyle/>
          <a:p>
            <a:r>
              <a:rPr lang="fr-CH"/>
              <a:t>©2019, Karl Aberer, EPFL-IC, Laboratoire de systèmes d'informations répartis </a:t>
            </a:r>
            <a:endParaRPr lang="en-GB" dirty="0"/>
          </a:p>
        </p:txBody>
      </p:sp>
      <p:pic>
        <p:nvPicPr>
          <p:cNvPr id="5" name="Content Placeholder 4">
            <a:extLst>
              <a:ext uri="{FF2B5EF4-FFF2-40B4-BE49-F238E27FC236}">
                <a16:creationId xmlns:a16="http://schemas.microsoft.com/office/drawing/2014/main" id="{6EC42398-89DE-F347-B12B-5C94862A07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233363" y="3104952"/>
            <a:ext cx="10790237" cy="2697559"/>
          </a:xfrm>
          <a:prstGeom prst="rect">
            <a:avLst/>
          </a:prstGeom>
          <a:noFill/>
          <a:ln w="9525">
            <a:noFill/>
            <a:miter lim="800000"/>
            <a:headEnd/>
            <a:tailEnd/>
          </a:ln>
          <a:effectLst/>
        </p:spPr>
      </p:pic>
    </p:spTree>
    <p:extLst>
      <p:ext uri="{BB962C8B-B14F-4D97-AF65-F5344CB8AC3E}">
        <p14:creationId xmlns:p14="http://schemas.microsoft.com/office/powerpoint/2010/main" val="3043803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D1CBE-2A78-C745-BA05-C3EF3D882CB7}"/>
              </a:ext>
            </a:extLst>
          </p:cNvPr>
          <p:cNvSpPr>
            <a:spLocks noGrp="1"/>
          </p:cNvSpPr>
          <p:nvPr>
            <p:ph type="title"/>
          </p:nvPr>
        </p:nvSpPr>
        <p:spPr/>
        <p:txBody>
          <a:bodyPr/>
          <a:lstStyle/>
          <a:p>
            <a:r>
              <a:rPr lang="en-US" dirty="0"/>
              <a:t>Key Ideas</a:t>
            </a:r>
          </a:p>
        </p:txBody>
      </p:sp>
      <p:sp>
        <p:nvSpPr>
          <p:cNvPr id="3" name="Content Placeholder 2">
            <a:extLst>
              <a:ext uri="{FF2B5EF4-FFF2-40B4-BE49-F238E27FC236}">
                <a16:creationId xmlns:a16="http://schemas.microsoft.com/office/drawing/2014/main" id="{F8C560BA-FB47-3340-96C6-606DBC809265}"/>
              </a:ext>
            </a:extLst>
          </p:cNvPr>
          <p:cNvSpPr>
            <a:spLocks noGrp="1"/>
          </p:cNvSpPr>
          <p:nvPr>
            <p:ph idx="1"/>
          </p:nvPr>
        </p:nvSpPr>
        <p:spPr/>
        <p:txBody>
          <a:bodyPr/>
          <a:lstStyle/>
          <a:p>
            <a:pPr marL="514350" indent="-514350">
              <a:buAutoNum type="arabicPeriod"/>
            </a:pPr>
            <a:r>
              <a:rPr lang="en-US" dirty="0"/>
              <a:t>Allow noisy vocabulary, but clean the resulting taxonomy after induction</a:t>
            </a:r>
          </a:p>
          <a:p>
            <a:pPr marL="1433390" lvl="1" indent="-514350"/>
            <a:r>
              <a:rPr lang="en-US" dirty="0"/>
              <a:t>After taxonomy induction more information is available to identify noisy terms</a:t>
            </a:r>
            <a:br>
              <a:rPr lang="en-US" dirty="0"/>
            </a:br>
            <a:endParaRPr lang="en-US" dirty="0"/>
          </a:p>
          <a:p>
            <a:pPr marL="514350" indent="-514350">
              <a:buFont typeface="+mj-lt"/>
              <a:buAutoNum type="arabicPeriod"/>
            </a:pPr>
            <a:r>
              <a:rPr lang="en-US" dirty="0"/>
              <a:t>Estimate the probability of </a:t>
            </a:r>
            <a:r>
              <a:rPr lang="en-US" u="sng" dirty="0"/>
              <a:t>correctness of a complete path of hypernym relationships</a:t>
            </a:r>
            <a:r>
              <a:rPr lang="en-US" dirty="0"/>
              <a:t>!</a:t>
            </a:r>
          </a:p>
          <a:p>
            <a:pPr marL="1433390" lvl="1" indent="-514350"/>
            <a:r>
              <a:rPr lang="en-US" dirty="0"/>
              <a:t>More contextual information is exploited in assessing the correctness of hypernym relationships</a:t>
            </a:r>
          </a:p>
          <a:p>
            <a:endParaRPr lang="en-US" dirty="0"/>
          </a:p>
        </p:txBody>
      </p:sp>
      <p:sp>
        <p:nvSpPr>
          <p:cNvPr id="4" name="Footer Placeholder 3">
            <a:extLst>
              <a:ext uri="{FF2B5EF4-FFF2-40B4-BE49-F238E27FC236}">
                <a16:creationId xmlns:a16="http://schemas.microsoft.com/office/drawing/2014/main" id="{74D5752A-7964-E949-B12E-E406014279D8}"/>
              </a:ext>
            </a:extLst>
          </p:cNvPr>
          <p:cNvSpPr>
            <a:spLocks noGrp="1"/>
          </p:cNvSpPr>
          <p:nvPr>
            <p:ph type="ftr" sz="quarter" idx="10"/>
          </p:nvPr>
        </p:nvSpPr>
        <p:spPr/>
        <p:txBody>
          <a:bodyPr/>
          <a:lstStyle/>
          <a:p>
            <a:r>
              <a:rPr lang="fr-CH"/>
              <a:t>©2019, Karl Aberer, EPFL-IC, Laboratoire de systèmes d'informations répartis </a:t>
            </a:r>
            <a:endParaRPr lang="en-GB" dirty="0"/>
          </a:p>
        </p:txBody>
      </p:sp>
    </p:spTree>
    <p:extLst>
      <p:ext uri="{BB962C8B-B14F-4D97-AF65-F5344CB8AC3E}">
        <p14:creationId xmlns:p14="http://schemas.microsoft.com/office/powerpoint/2010/main" val="15785004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15E5F-09BB-0040-85D7-DF40A57F1280}"/>
              </a:ext>
            </a:extLst>
          </p:cNvPr>
          <p:cNvSpPr>
            <a:spLocks noGrp="1"/>
          </p:cNvSpPr>
          <p:nvPr>
            <p:ph type="title"/>
          </p:nvPr>
        </p:nvSpPr>
        <p:spPr/>
        <p:txBody>
          <a:bodyPr/>
          <a:lstStyle/>
          <a:p>
            <a:r>
              <a:rPr lang="en-US" dirty="0"/>
              <a:t>Approach</a:t>
            </a:r>
          </a:p>
        </p:txBody>
      </p:sp>
      <p:sp>
        <p:nvSpPr>
          <p:cNvPr id="3" name="Content Placeholder 2">
            <a:extLst>
              <a:ext uri="{FF2B5EF4-FFF2-40B4-BE49-F238E27FC236}">
                <a16:creationId xmlns:a16="http://schemas.microsoft.com/office/drawing/2014/main" id="{5D58B7E5-A174-6D47-99D0-5BA985747509}"/>
              </a:ext>
            </a:extLst>
          </p:cNvPr>
          <p:cNvSpPr>
            <a:spLocks noGrp="1"/>
          </p:cNvSpPr>
          <p:nvPr>
            <p:ph idx="1"/>
          </p:nvPr>
        </p:nvSpPr>
        <p:spPr/>
        <p:txBody>
          <a:bodyPr/>
          <a:lstStyle/>
          <a:p>
            <a:r>
              <a:rPr lang="en-US" dirty="0"/>
              <a:t>Find a DAG of generalizations</a:t>
            </a:r>
          </a:p>
          <a:p>
            <a:pPr marL="457200" indent="-457200">
              <a:buFont typeface="Arial" charset="0"/>
              <a:buChar char="•"/>
            </a:pPr>
            <a:r>
              <a:rPr lang="en-US" dirty="0"/>
              <a:t>Starting from one seed term in the vocabulary, e.g., “apple"</a:t>
            </a:r>
          </a:p>
          <a:p>
            <a:pPr marL="457200" indent="-457200">
              <a:buFont typeface="Arial" charset="0"/>
              <a:buChar char="•"/>
            </a:pPr>
            <a:r>
              <a:rPr lang="en-US" dirty="0"/>
              <a:t>Only one path for each hypernym of the seed term</a:t>
            </a:r>
          </a:p>
          <a:p>
            <a:endParaRPr lang="en-US" dirty="0"/>
          </a:p>
        </p:txBody>
      </p:sp>
      <p:sp>
        <p:nvSpPr>
          <p:cNvPr id="4" name="Footer Placeholder 3">
            <a:extLst>
              <a:ext uri="{FF2B5EF4-FFF2-40B4-BE49-F238E27FC236}">
                <a16:creationId xmlns:a16="http://schemas.microsoft.com/office/drawing/2014/main" id="{DA4F1EBA-B927-DA41-8B54-C153672619F0}"/>
              </a:ext>
            </a:extLst>
          </p:cNvPr>
          <p:cNvSpPr>
            <a:spLocks noGrp="1"/>
          </p:cNvSpPr>
          <p:nvPr>
            <p:ph type="ftr" sz="quarter" idx="10"/>
          </p:nvPr>
        </p:nvSpPr>
        <p:spPr/>
        <p:txBody>
          <a:bodyPr/>
          <a:lstStyle/>
          <a:p>
            <a:r>
              <a:rPr lang="fr-CH"/>
              <a:t>©2019, Karl Aberer, EPFL-IC, Laboratoire de systèmes d'informations répartis </a:t>
            </a:r>
            <a:endParaRPr lang="en-GB" dirty="0"/>
          </a:p>
        </p:txBody>
      </p:sp>
      <p:pic>
        <p:nvPicPr>
          <p:cNvPr id="5" name="Picture 2" descr="creen Shot 2017-02-21 at 22.36.45.png">
            <a:extLst>
              <a:ext uri="{FF2B5EF4-FFF2-40B4-BE49-F238E27FC236}">
                <a16:creationId xmlns:a16="http://schemas.microsoft.com/office/drawing/2014/main" id="{E4BF8DE3-79F5-914A-918F-DAB1A872AB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91759" y="4032820"/>
            <a:ext cx="3186024" cy="293711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creen Shot 2017-02-21 at 22.08.01.png">
            <a:extLst>
              <a:ext uri="{FF2B5EF4-FFF2-40B4-BE49-F238E27FC236}">
                <a16:creationId xmlns:a16="http://schemas.microsoft.com/office/drawing/2014/main" id="{51F2AF73-E77C-8849-8B01-56335D3BE14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7143" y="4198473"/>
            <a:ext cx="2642808" cy="2605809"/>
          </a:xfrm>
          <a:prstGeom prst="rect">
            <a:avLst/>
          </a:prstGeom>
          <a:noFill/>
          <a:extLst>
            <a:ext uri="{909E8E84-426E-40DD-AFC4-6F175D3DCCD1}">
              <a14:hiddenFill xmlns:a14="http://schemas.microsoft.com/office/drawing/2010/main">
                <a:solidFill>
                  <a:srgbClr val="FFFFFF"/>
                </a:solidFill>
              </a14:hiddenFill>
            </a:ext>
          </a:extLst>
        </p:spPr>
      </p:pic>
      <p:sp>
        <p:nvSpPr>
          <p:cNvPr id="7" name="Right Arrow 6">
            <a:extLst>
              <a:ext uri="{FF2B5EF4-FFF2-40B4-BE49-F238E27FC236}">
                <a16:creationId xmlns:a16="http://schemas.microsoft.com/office/drawing/2014/main" id="{B9B5A789-0DE6-0847-B9E0-2697325F6F2C}"/>
              </a:ext>
            </a:extLst>
          </p:cNvPr>
          <p:cNvSpPr/>
          <p:nvPr/>
        </p:nvSpPr>
        <p:spPr bwMode="auto">
          <a:xfrm>
            <a:off x="4787503" y="5112940"/>
            <a:ext cx="1656184" cy="576064"/>
          </a:xfrm>
          <a:prstGeom prst="rightArrow">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a:ln>
                <a:noFill/>
              </a:ln>
              <a:solidFill>
                <a:schemeClr val="tx2"/>
              </a:solidFill>
              <a:effectLst/>
              <a:latin typeface="Tempus Sans ITC" pitchFamily="82" charset="0"/>
            </a:endParaRPr>
          </a:p>
        </p:txBody>
      </p:sp>
      <p:sp>
        <p:nvSpPr>
          <p:cNvPr id="8" name="TextBox 7">
            <a:extLst>
              <a:ext uri="{FF2B5EF4-FFF2-40B4-BE49-F238E27FC236}">
                <a16:creationId xmlns:a16="http://schemas.microsoft.com/office/drawing/2014/main" id="{31059B00-1D71-1B41-AF10-6DC8E6595299}"/>
              </a:ext>
            </a:extLst>
          </p:cNvPr>
          <p:cNvSpPr txBox="1"/>
          <p:nvPr/>
        </p:nvSpPr>
        <p:spPr>
          <a:xfrm>
            <a:off x="1999751" y="6862115"/>
            <a:ext cx="1737592" cy="523220"/>
          </a:xfrm>
          <a:prstGeom prst="rect">
            <a:avLst/>
          </a:prstGeom>
          <a:noFill/>
        </p:spPr>
        <p:txBody>
          <a:bodyPr wrap="none" rtlCol="0">
            <a:spAutoFit/>
          </a:bodyPr>
          <a:lstStyle/>
          <a:p>
            <a:r>
              <a:rPr lang="en-US" sz="2800" dirty="0"/>
              <a:t>Evidence E</a:t>
            </a:r>
          </a:p>
        </p:txBody>
      </p:sp>
      <p:sp>
        <p:nvSpPr>
          <p:cNvPr id="9" name="TextBox 8">
            <a:extLst>
              <a:ext uri="{FF2B5EF4-FFF2-40B4-BE49-F238E27FC236}">
                <a16:creationId xmlns:a16="http://schemas.microsoft.com/office/drawing/2014/main" id="{2B4937DD-73C8-9548-8624-4406AD906046}"/>
              </a:ext>
            </a:extLst>
          </p:cNvPr>
          <p:cNvSpPr txBox="1"/>
          <p:nvPr/>
        </p:nvSpPr>
        <p:spPr>
          <a:xfrm>
            <a:off x="7771633" y="6862115"/>
            <a:ext cx="1385957" cy="523220"/>
          </a:xfrm>
          <a:prstGeom prst="rect">
            <a:avLst/>
          </a:prstGeom>
          <a:noFill/>
        </p:spPr>
        <p:txBody>
          <a:bodyPr wrap="none" rtlCol="0">
            <a:spAutoFit/>
          </a:bodyPr>
          <a:lstStyle/>
          <a:p>
            <a:r>
              <a:rPr lang="en-US" sz="2800" dirty="0"/>
              <a:t>Graph G</a:t>
            </a:r>
          </a:p>
        </p:txBody>
      </p:sp>
    </p:spTree>
    <p:extLst>
      <p:ext uri="{BB962C8B-B14F-4D97-AF65-F5344CB8AC3E}">
        <p14:creationId xmlns:p14="http://schemas.microsoft.com/office/powerpoint/2010/main" val="30896422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11ED9-0B7C-8948-9B35-182A3800425A}"/>
              </a:ext>
            </a:extLst>
          </p:cNvPr>
          <p:cNvSpPr>
            <a:spLocks noGrp="1"/>
          </p:cNvSpPr>
          <p:nvPr>
            <p:ph type="title"/>
          </p:nvPr>
        </p:nvSpPr>
        <p:spPr/>
        <p:txBody>
          <a:bodyPr/>
          <a:lstStyle/>
          <a:p>
            <a:r>
              <a:rPr lang="en-US" dirty="0"/>
              <a:t>Probabilistic Model</a:t>
            </a:r>
          </a:p>
        </p:txBody>
      </p:sp>
      <p:sp>
        <p:nvSpPr>
          <p:cNvPr id="3" name="Content Placeholder 2">
            <a:extLst>
              <a:ext uri="{FF2B5EF4-FFF2-40B4-BE49-F238E27FC236}">
                <a16:creationId xmlns:a16="http://schemas.microsoft.com/office/drawing/2014/main" id="{87FF407F-2991-E149-AB4C-A261FC1CAC4A}"/>
              </a:ext>
            </a:extLst>
          </p:cNvPr>
          <p:cNvSpPr>
            <a:spLocks noGrp="1"/>
          </p:cNvSpPr>
          <p:nvPr>
            <p:ph idx="1"/>
          </p:nvPr>
        </p:nvSpPr>
        <p:spPr/>
        <p:txBody>
          <a:bodyPr/>
          <a:lstStyle/>
          <a:p>
            <a:r>
              <a:rPr lang="en-GB" sz="3200" dirty="0"/>
              <a:t>Ideally: given the evidence E, find the most probable Graph G 	</a:t>
            </a:r>
            <a:r>
              <a:rPr lang="en-GB" sz="3200" i="1" dirty="0" err="1"/>
              <a:t>argmax</a:t>
            </a:r>
            <a:r>
              <a:rPr lang="en-GB" sz="3200" i="1" baseline="-25000" dirty="0" err="1"/>
              <a:t>G</a:t>
            </a:r>
            <a:r>
              <a:rPr lang="en-GB" sz="3200" i="1" dirty="0"/>
              <a:t> P(G|E)</a:t>
            </a:r>
            <a:r>
              <a:rPr lang="en-GB" sz="3200" dirty="0"/>
              <a:t> 	(not feasible)</a:t>
            </a:r>
          </a:p>
          <a:p>
            <a:endParaRPr lang="en-GB" sz="3200" dirty="0"/>
          </a:p>
          <a:p>
            <a:r>
              <a:rPr lang="en-GB" sz="3200" dirty="0" err="1"/>
              <a:t>Aproximation</a:t>
            </a:r>
            <a:r>
              <a:rPr lang="en-GB" sz="3200" dirty="0"/>
              <a:t>: </a:t>
            </a:r>
            <a:r>
              <a:rPr lang="en-GB" sz="3200" i="1" dirty="0" err="1"/>
              <a:t>argmax</a:t>
            </a:r>
            <a:r>
              <a:rPr lang="en-GB" sz="3200" i="1" baseline="-25000" dirty="0" err="1"/>
              <a:t>G</a:t>
            </a:r>
            <a:r>
              <a:rPr lang="en-GB" sz="3200" i="1" dirty="0"/>
              <a:t> P(G|E)</a:t>
            </a:r>
            <a:r>
              <a:rPr lang="en-GB" sz="3200" dirty="0"/>
              <a:t> = </a:t>
            </a:r>
            <a:r>
              <a:rPr lang="en-GB" sz="3200" i="1" dirty="0" err="1"/>
              <a:t>argmax</a:t>
            </a:r>
            <a:r>
              <a:rPr lang="en-GB" sz="3200" i="1" baseline="-25000" dirty="0" err="1"/>
              <a:t>G</a:t>
            </a:r>
            <a:r>
              <a:rPr lang="en-GB" sz="3200" i="1" dirty="0"/>
              <a:t> ∏</a:t>
            </a:r>
            <a:r>
              <a:rPr lang="en-GB" sz="3200" i="1" baseline="-25000" dirty="0" err="1"/>
              <a:t>i</a:t>
            </a:r>
            <a:r>
              <a:rPr lang="en-GB" sz="3200" i="1" dirty="0"/>
              <a:t> P(</a:t>
            </a:r>
            <a:r>
              <a:rPr lang="en-GB" sz="3200" i="1" dirty="0" err="1"/>
              <a:t>E|S</a:t>
            </a:r>
            <a:r>
              <a:rPr lang="en-GB" sz="3200" i="1" baseline="-25000" dirty="0" err="1"/>
              <a:t>i</a:t>
            </a:r>
            <a:r>
              <a:rPr lang="en-GB" sz="3200" i="1" dirty="0"/>
              <a:t>) </a:t>
            </a:r>
            <a:r>
              <a:rPr lang="en-GB" sz="3200" dirty="0"/>
              <a:t>× </a:t>
            </a:r>
            <a:r>
              <a:rPr lang="en-GB" sz="3200" i="1" dirty="0"/>
              <a:t>P(S</a:t>
            </a:r>
            <a:r>
              <a:rPr lang="en-GB" sz="3200" i="1" baseline="-25000" dirty="0"/>
              <a:t>i</a:t>
            </a:r>
            <a:r>
              <a:rPr lang="en-GB" sz="3200" i="1" dirty="0"/>
              <a:t>)</a:t>
            </a:r>
          </a:p>
          <a:p>
            <a:r>
              <a:rPr lang="en-GB" sz="3200" dirty="0"/>
              <a:t>where S</a:t>
            </a:r>
            <a:r>
              <a:rPr lang="en-GB" sz="3200" baseline="-25000" dirty="0"/>
              <a:t>i</a:t>
            </a:r>
            <a:r>
              <a:rPr lang="en-GB" sz="3200" dirty="0"/>
              <a:t> subsequence from seed term to a root</a:t>
            </a:r>
          </a:p>
          <a:p>
            <a:endParaRPr lang="en-GB" sz="3200" dirty="0"/>
          </a:p>
          <a:p>
            <a:r>
              <a:rPr lang="en-GB" sz="3200" dirty="0"/>
              <a:t>An independence assumption</a:t>
            </a:r>
          </a:p>
          <a:p>
            <a:pPr marL="457200" indent="-457200">
              <a:buFont typeface="Arial" panose="020B0604020202020204" pitchFamily="34" charset="0"/>
              <a:buChar char="•"/>
            </a:pPr>
            <a:r>
              <a:rPr lang="en-GB" sz="2800" dirty="0"/>
              <a:t>But weaker than assuming all hypernym edges are independent of each other!</a:t>
            </a:r>
          </a:p>
          <a:p>
            <a:endParaRPr lang="en-GB" sz="2200" dirty="0"/>
          </a:p>
          <a:p>
            <a:r>
              <a:rPr lang="en-GB" sz="3200" dirty="0"/>
              <a:t>Need to estimate </a:t>
            </a:r>
            <a:r>
              <a:rPr lang="en-GB" sz="3200" i="1" dirty="0"/>
              <a:t>P(</a:t>
            </a:r>
            <a:r>
              <a:rPr lang="en-GB" sz="3200" i="1" dirty="0" err="1"/>
              <a:t>E|S</a:t>
            </a:r>
            <a:r>
              <a:rPr lang="en-GB" sz="3200" i="1" baseline="-25000" dirty="0" err="1"/>
              <a:t>i</a:t>
            </a:r>
            <a:r>
              <a:rPr lang="en-GB" sz="3200" i="1" dirty="0"/>
              <a:t>) </a:t>
            </a:r>
            <a:r>
              <a:rPr lang="en-GB" sz="3200" dirty="0"/>
              <a:t>and </a:t>
            </a:r>
            <a:r>
              <a:rPr lang="en-GB" sz="3200" i="1" dirty="0"/>
              <a:t>P(S</a:t>
            </a:r>
            <a:r>
              <a:rPr lang="en-GB" sz="3200" i="1" baseline="-25000" dirty="0"/>
              <a:t>i</a:t>
            </a:r>
            <a:r>
              <a:rPr lang="en-GB" sz="3200" i="1" dirty="0"/>
              <a:t>)</a:t>
            </a:r>
          </a:p>
          <a:p>
            <a:endParaRPr lang="hr-HR" sz="2200" dirty="0"/>
          </a:p>
          <a:p>
            <a:endParaRPr lang="en-US" dirty="0"/>
          </a:p>
        </p:txBody>
      </p:sp>
      <p:sp>
        <p:nvSpPr>
          <p:cNvPr id="4" name="Footer Placeholder 3">
            <a:extLst>
              <a:ext uri="{FF2B5EF4-FFF2-40B4-BE49-F238E27FC236}">
                <a16:creationId xmlns:a16="http://schemas.microsoft.com/office/drawing/2014/main" id="{C929C05B-88A0-6E40-B944-72092B410904}"/>
              </a:ext>
            </a:extLst>
          </p:cNvPr>
          <p:cNvSpPr>
            <a:spLocks noGrp="1"/>
          </p:cNvSpPr>
          <p:nvPr>
            <p:ph type="ftr" sz="quarter" idx="10"/>
          </p:nvPr>
        </p:nvSpPr>
        <p:spPr/>
        <p:txBody>
          <a:bodyPr/>
          <a:lstStyle/>
          <a:p>
            <a:r>
              <a:rPr lang="fr-CH"/>
              <a:t>©2019, Karl Aberer, EPFL-IC, Laboratoire de systèmes d'informations répartis </a:t>
            </a:r>
            <a:endParaRPr lang="en-GB" dirty="0"/>
          </a:p>
        </p:txBody>
      </p:sp>
    </p:spTree>
    <p:extLst>
      <p:ext uri="{BB962C8B-B14F-4D97-AF65-F5344CB8AC3E}">
        <p14:creationId xmlns:p14="http://schemas.microsoft.com/office/powerpoint/2010/main" val="27302943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EB981-584C-194C-96C4-A4EAFD0B2190}"/>
              </a:ext>
            </a:extLst>
          </p:cNvPr>
          <p:cNvSpPr>
            <a:spLocks noGrp="1"/>
          </p:cNvSpPr>
          <p:nvPr>
            <p:ph type="title"/>
          </p:nvPr>
        </p:nvSpPr>
        <p:spPr/>
        <p:txBody>
          <a:bodyPr/>
          <a:lstStyle/>
          <a:p>
            <a:r>
              <a:rPr lang="en-US" dirty="0"/>
              <a:t>Solution Strategy</a:t>
            </a:r>
          </a:p>
        </p:txBody>
      </p:sp>
      <p:sp>
        <p:nvSpPr>
          <p:cNvPr id="3" name="Content Placeholder 2">
            <a:extLst>
              <a:ext uri="{FF2B5EF4-FFF2-40B4-BE49-F238E27FC236}">
                <a16:creationId xmlns:a16="http://schemas.microsoft.com/office/drawing/2014/main" id="{B969DA66-0ACE-B340-A70D-E8B83AB98884}"/>
              </a:ext>
            </a:extLst>
          </p:cNvPr>
          <p:cNvSpPr>
            <a:spLocks noGrp="1"/>
          </p:cNvSpPr>
          <p:nvPr>
            <p:ph idx="1"/>
          </p:nvPr>
        </p:nvSpPr>
        <p:spPr/>
        <p:txBody>
          <a:bodyPr/>
          <a:lstStyle/>
          <a:p>
            <a:pPr marL="514350" indent="-514350">
              <a:buAutoNum type="arabicPeriod"/>
            </a:pPr>
            <a:r>
              <a:rPr lang="en-US" dirty="0"/>
              <a:t>Estimation of probabilities of subsequences</a:t>
            </a:r>
          </a:p>
          <a:p>
            <a:pPr marL="514350" indent="-514350">
              <a:buAutoNum type="arabicPeriod"/>
            </a:pPr>
            <a:r>
              <a:rPr lang="en-US" dirty="0"/>
              <a:t>Search strategy for subsequences</a:t>
            </a:r>
          </a:p>
          <a:p>
            <a:pPr marL="514350" indent="-514350">
              <a:buAutoNum type="arabicPeriod"/>
            </a:pPr>
            <a:r>
              <a:rPr lang="en-US" dirty="0"/>
              <a:t>Optimizing the resulting DAG</a:t>
            </a:r>
          </a:p>
          <a:p>
            <a:endParaRPr lang="en-US" dirty="0"/>
          </a:p>
        </p:txBody>
      </p:sp>
      <p:sp>
        <p:nvSpPr>
          <p:cNvPr id="4" name="Footer Placeholder 3">
            <a:extLst>
              <a:ext uri="{FF2B5EF4-FFF2-40B4-BE49-F238E27FC236}">
                <a16:creationId xmlns:a16="http://schemas.microsoft.com/office/drawing/2014/main" id="{BDCE1B40-376B-B344-AD74-DB3FFCF6F67F}"/>
              </a:ext>
            </a:extLst>
          </p:cNvPr>
          <p:cNvSpPr>
            <a:spLocks noGrp="1"/>
          </p:cNvSpPr>
          <p:nvPr>
            <p:ph type="ftr" sz="quarter" idx="10"/>
          </p:nvPr>
        </p:nvSpPr>
        <p:spPr/>
        <p:txBody>
          <a:bodyPr/>
          <a:lstStyle/>
          <a:p>
            <a:r>
              <a:rPr lang="fr-CH"/>
              <a:t>©2019, Karl Aberer, EPFL-IC, Laboratoire de systèmes d'informations répartis </a:t>
            </a:r>
            <a:endParaRPr lang="en-GB" dirty="0"/>
          </a:p>
        </p:txBody>
      </p:sp>
    </p:spTree>
    <p:extLst>
      <p:ext uri="{BB962C8B-B14F-4D97-AF65-F5344CB8AC3E}">
        <p14:creationId xmlns:p14="http://schemas.microsoft.com/office/powerpoint/2010/main" val="34567492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A0699-05DF-5D41-88C1-37210C7EDEB7}"/>
              </a:ext>
            </a:extLst>
          </p:cNvPr>
          <p:cNvSpPr>
            <a:spLocks noGrp="1"/>
          </p:cNvSpPr>
          <p:nvPr>
            <p:ph type="title"/>
          </p:nvPr>
        </p:nvSpPr>
        <p:spPr/>
        <p:txBody>
          <a:bodyPr/>
          <a:lstStyle/>
          <a:p>
            <a:r>
              <a:rPr lang="en-US" dirty="0"/>
              <a:t>Probability Estimation: P(S) </a:t>
            </a:r>
          </a:p>
        </p:txBody>
      </p:sp>
      <p:sp>
        <p:nvSpPr>
          <p:cNvPr id="3" name="Content Placeholder 2">
            <a:extLst>
              <a:ext uri="{FF2B5EF4-FFF2-40B4-BE49-F238E27FC236}">
                <a16:creationId xmlns:a16="http://schemas.microsoft.com/office/drawing/2014/main" id="{2B6F56AC-FC18-3B42-A6D5-C97E663B91AF}"/>
              </a:ext>
            </a:extLst>
          </p:cNvPr>
          <p:cNvSpPr>
            <a:spLocks noGrp="1"/>
          </p:cNvSpPr>
          <p:nvPr>
            <p:ph idx="1"/>
          </p:nvPr>
        </p:nvSpPr>
        <p:spPr/>
        <p:txBody>
          <a:bodyPr/>
          <a:lstStyle/>
          <a:p>
            <a:pPr marL="0" lvl="1" indent="0">
              <a:buNone/>
            </a:pPr>
            <a:r>
              <a:rPr lang="fr-CH" sz="3200" dirty="0"/>
              <a:t>For </a:t>
            </a:r>
            <a:r>
              <a:rPr lang="mr-IN" sz="3200" dirty="0" err="1"/>
              <a:t>S</a:t>
            </a:r>
            <a:r>
              <a:rPr lang="mr-IN" sz="3200" dirty="0"/>
              <a:t> = </a:t>
            </a:r>
            <a:r>
              <a:rPr lang="mr-IN" sz="3200" dirty="0" err="1"/>
              <a:t>t</a:t>
            </a:r>
            <a:r>
              <a:rPr lang="fr-CH" sz="3200" dirty="0"/>
              <a:t> →</a:t>
            </a:r>
            <a:r>
              <a:rPr lang="mr-IN" sz="3200" dirty="0"/>
              <a:t> h</a:t>
            </a:r>
            <a:r>
              <a:rPr lang="mr-IN" sz="3200" baseline="-25000" dirty="0"/>
              <a:t>1</a:t>
            </a:r>
            <a:r>
              <a:rPr lang="mr-IN" sz="3200" dirty="0"/>
              <a:t> </a:t>
            </a:r>
            <a:r>
              <a:rPr lang="fr-CH" sz="3200" dirty="0"/>
              <a:t>→</a:t>
            </a:r>
            <a:r>
              <a:rPr lang="mr-IN" sz="3200" dirty="0"/>
              <a:t> h</a:t>
            </a:r>
            <a:r>
              <a:rPr lang="mr-IN" sz="3200" baseline="-25000" dirty="0"/>
              <a:t>2</a:t>
            </a:r>
            <a:r>
              <a:rPr lang="mr-IN" sz="3200" dirty="0"/>
              <a:t> </a:t>
            </a:r>
            <a:r>
              <a:rPr lang="fr-CH" sz="3200" dirty="0"/>
              <a:t>→</a:t>
            </a:r>
            <a:r>
              <a:rPr lang="mr-IN" sz="3200" dirty="0"/>
              <a:t> h</a:t>
            </a:r>
            <a:r>
              <a:rPr lang="mr-IN" sz="3200" baseline="-25000" dirty="0"/>
              <a:t>3</a:t>
            </a:r>
            <a:r>
              <a:rPr lang="mr-IN" sz="3200" dirty="0"/>
              <a:t> </a:t>
            </a:r>
            <a:r>
              <a:rPr lang="fr-CH" sz="3200" dirty="0"/>
              <a:t>→ </a:t>
            </a:r>
            <a:r>
              <a:rPr lang="mr-IN" sz="3200" dirty="0"/>
              <a:t>… </a:t>
            </a:r>
            <a:r>
              <a:rPr lang="fr-CH" sz="3200" dirty="0"/>
              <a:t>→</a:t>
            </a:r>
            <a:r>
              <a:rPr lang="mr-IN" sz="3200" dirty="0"/>
              <a:t>  </a:t>
            </a:r>
            <a:r>
              <a:rPr lang="mr-IN" sz="3200" dirty="0" err="1"/>
              <a:t>h</a:t>
            </a:r>
            <a:r>
              <a:rPr lang="mr-IN" sz="3200" baseline="-25000" dirty="0" err="1"/>
              <a:t>n</a:t>
            </a:r>
            <a:endParaRPr lang="fr-CH" sz="3200" dirty="0"/>
          </a:p>
          <a:p>
            <a:pPr marL="0" lvl="1" indent="0">
              <a:buNone/>
            </a:pPr>
            <a:r>
              <a:rPr lang="fr-CH" sz="3200" dirty="0"/>
              <a:t>	</a:t>
            </a:r>
            <a:r>
              <a:rPr lang="mr-IN" sz="3200" dirty="0" err="1"/>
              <a:t>P</a:t>
            </a:r>
            <a:r>
              <a:rPr lang="mr-IN" sz="3200" dirty="0"/>
              <a:t>(</a:t>
            </a:r>
            <a:r>
              <a:rPr lang="mr-IN" sz="3200" dirty="0" err="1"/>
              <a:t>S</a:t>
            </a:r>
            <a:r>
              <a:rPr lang="mr-IN" sz="3200" dirty="0"/>
              <a:t>)</a:t>
            </a:r>
            <a:r>
              <a:rPr lang="fr-CH" sz="3200" dirty="0"/>
              <a:t> = </a:t>
            </a:r>
            <a:r>
              <a:rPr lang="mr-IN" sz="3200" dirty="0" err="1"/>
              <a:t>P</a:t>
            </a:r>
            <a:r>
              <a:rPr lang="mr-IN" sz="3200" dirty="0"/>
              <a:t>(</a:t>
            </a:r>
            <a:r>
              <a:rPr lang="mr-IN" sz="3200" dirty="0" err="1"/>
              <a:t>t</a:t>
            </a:r>
            <a:r>
              <a:rPr lang="mr-IN" sz="3200" dirty="0"/>
              <a:t>,</a:t>
            </a:r>
            <a:r>
              <a:rPr lang="fr-CH" sz="3200" dirty="0"/>
              <a:t> </a:t>
            </a:r>
            <a:r>
              <a:rPr lang="mr-IN" sz="3200" dirty="0"/>
              <a:t>h</a:t>
            </a:r>
            <a:r>
              <a:rPr lang="mr-IN" sz="3200" baseline="-25000" dirty="0"/>
              <a:t>1</a:t>
            </a:r>
            <a:r>
              <a:rPr lang="mr-IN" sz="3200" dirty="0"/>
              <a:t>) </a:t>
            </a:r>
            <a:r>
              <a:rPr lang="mr-IN" sz="3200" dirty="0" err="1"/>
              <a:t>x</a:t>
            </a:r>
            <a:r>
              <a:rPr lang="mr-IN" sz="3200" dirty="0"/>
              <a:t> </a:t>
            </a:r>
            <a:r>
              <a:rPr lang="mr-IN" sz="3200" dirty="0" err="1"/>
              <a:t>P</a:t>
            </a:r>
            <a:r>
              <a:rPr lang="mr-IN" sz="3200" dirty="0"/>
              <a:t>(h</a:t>
            </a:r>
            <a:r>
              <a:rPr lang="mr-IN" sz="3200" baseline="-25000" dirty="0"/>
              <a:t>1</a:t>
            </a:r>
            <a:r>
              <a:rPr lang="mr-IN" sz="3200" dirty="0"/>
              <a:t>, h</a:t>
            </a:r>
            <a:r>
              <a:rPr lang="mr-IN" sz="3200" baseline="-25000" dirty="0"/>
              <a:t>2</a:t>
            </a:r>
            <a:r>
              <a:rPr lang="mr-IN" sz="3200" dirty="0"/>
              <a:t>) </a:t>
            </a:r>
            <a:r>
              <a:rPr lang="fr-CH" sz="3200" dirty="0"/>
              <a:t>x </a:t>
            </a:r>
            <a:r>
              <a:rPr lang="mr-IN" sz="3200" dirty="0"/>
              <a:t>… </a:t>
            </a:r>
            <a:r>
              <a:rPr lang="fr-CH" sz="3200" dirty="0"/>
              <a:t>x </a:t>
            </a:r>
            <a:r>
              <a:rPr lang="mr-IN" sz="3200" dirty="0" err="1"/>
              <a:t>P</a:t>
            </a:r>
            <a:r>
              <a:rPr lang="mr-IN" sz="3200" dirty="0"/>
              <a:t>(h</a:t>
            </a:r>
            <a:r>
              <a:rPr lang="mr-IN" sz="3200" baseline="-25000" dirty="0"/>
              <a:t>n-1</a:t>
            </a:r>
            <a:r>
              <a:rPr lang="mr-IN" sz="3200" dirty="0"/>
              <a:t>, </a:t>
            </a:r>
            <a:r>
              <a:rPr lang="mr-IN" sz="3200" dirty="0" err="1"/>
              <a:t>h</a:t>
            </a:r>
            <a:r>
              <a:rPr lang="mr-IN" sz="3200" baseline="-25000" dirty="0" err="1"/>
              <a:t>n</a:t>
            </a:r>
            <a:r>
              <a:rPr lang="mr-IN" sz="3200" dirty="0"/>
              <a:t>)</a:t>
            </a:r>
          </a:p>
          <a:p>
            <a:endParaRPr lang="mr-IN" sz="3200" dirty="0"/>
          </a:p>
          <a:p>
            <a:r>
              <a:rPr lang="mr-IN" sz="3200" dirty="0" err="1"/>
              <a:t>P</a:t>
            </a:r>
            <a:r>
              <a:rPr lang="mr-IN" sz="3200" dirty="0"/>
              <a:t>(</a:t>
            </a:r>
            <a:r>
              <a:rPr lang="mr-IN" sz="3200" dirty="0" err="1"/>
              <a:t>a</a:t>
            </a:r>
            <a:r>
              <a:rPr lang="mr-IN" sz="3200" dirty="0"/>
              <a:t>, </a:t>
            </a:r>
            <a:r>
              <a:rPr lang="mr-IN" sz="3200" dirty="0" err="1"/>
              <a:t>b</a:t>
            </a:r>
            <a:r>
              <a:rPr lang="mr-IN" sz="3200" dirty="0"/>
              <a:t>) - </a:t>
            </a:r>
            <a:r>
              <a:rPr lang="mr-IN" sz="3200" dirty="0" err="1"/>
              <a:t>edge</a:t>
            </a:r>
            <a:r>
              <a:rPr lang="mr-IN" sz="3200" dirty="0"/>
              <a:t> </a:t>
            </a:r>
            <a:r>
              <a:rPr lang="mr-IN" sz="3200" dirty="0" err="1"/>
              <a:t>probability</a:t>
            </a:r>
            <a:endParaRPr lang="mr-IN" sz="3200" dirty="0"/>
          </a:p>
          <a:p>
            <a:endParaRPr lang="en-US" dirty="0"/>
          </a:p>
        </p:txBody>
      </p:sp>
      <p:sp>
        <p:nvSpPr>
          <p:cNvPr id="4" name="Footer Placeholder 3">
            <a:extLst>
              <a:ext uri="{FF2B5EF4-FFF2-40B4-BE49-F238E27FC236}">
                <a16:creationId xmlns:a16="http://schemas.microsoft.com/office/drawing/2014/main" id="{6AE84D09-3D94-614B-BEC6-C36C8CBD1589}"/>
              </a:ext>
            </a:extLst>
          </p:cNvPr>
          <p:cNvSpPr>
            <a:spLocks noGrp="1"/>
          </p:cNvSpPr>
          <p:nvPr>
            <p:ph type="ftr" sz="quarter" idx="10"/>
          </p:nvPr>
        </p:nvSpPr>
        <p:spPr/>
        <p:txBody>
          <a:bodyPr/>
          <a:lstStyle/>
          <a:p>
            <a:r>
              <a:rPr lang="fr-CH"/>
              <a:t>©2019, Karl Aberer, EPFL-IC, Laboratoire de systèmes d'informations répartis </a:t>
            </a:r>
            <a:endParaRPr lang="en-GB" dirty="0"/>
          </a:p>
        </p:txBody>
      </p:sp>
    </p:spTree>
    <p:extLst>
      <p:ext uri="{BB962C8B-B14F-4D97-AF65-F5344CB8AC3E}">
        <p14:creationId xmlns:p14="http://schemas.microsoft.com/office/powerpoint/2010/main" val="13632575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42A89-CA0F-3F4E-92A3-05035FEE9BCF}"/>
              </a:ext>
            </a:extLst>
          </p:cNvPr>
          <p:cNvSpPr>
            <a:spLocks noGrp="1"/>
          </p:cNvSpPr>
          <p:nvPr>
            <p:ph type="title"/>
          </p:nvPr>
        </p:nvSpPr>
        <p:spPr/>
        <p:txBody>
          <a:bodyPr/>
          <a:lstStyle/>
          <a:p>
            <a:r>
              <a:rPr lang="en-US" dirty="0"/>
              <a:t>Edge Probability</a:t>
            </a:r>
          </a:p>
        </p:txBody>
      </p:sp>
      <p:sp>
        <p:nvSpPr>
          <p:cNvPr id="3" name="Content Placeholder 2">
            <a:extLst>
              <a:ext uri="{FF2B5EF4-FFF2-40B4-BE49-F238E27FC236}">
                <a16:creationId xmlns:a16="http://schemas.microsoft.com/office/drawing/2014/main" id="{945580DD-90AC-A642-B187-487B7EF96C61}"/>
              </a:ext>
            </a:extLst>
          </p:cNvPr>
          <p:cNvSpPr>
            <a:spLocks noGrp="1"/>
          </p:cNvSpPr>
          <p:nvPr>
            <p:ph idx="1"/>
          </p:nvPr>
        </p:nvSpPr>
        <p:spPr/>
        <p:txBody>
          <a:bodyPr/>
          <a:lstStyle/>
          <a:p>
            <a:pPr marL="0" lvl="1" indent="0">
              <a:buNone/>
            </a:pPr>
            <a:r>
              <a:rPr lang="mr-IN" sz="3200" dirty="0" err="1"/>
              <a:t>P</a:t>
            </a:r>
            <a:r>
              <a:rPr lang="mr-IN" sz="3200" dirty="0"/>
              <a:t>(</a:t>
            </a:r>
            <a:r>
              <a:rPr lang="mr-IN" sz="3200" dirty="0" err="1"/>
              <a:t>a</a:t>
            </a:r>
            <a:r>
              <a:rPr lang="mr-IN" sz="3200" dirty="0"/>
              <a:t>, </a:t>
            </a:r>
            <a:r>
              <a:rPr lang="mr-IN" sz="3200" dirty="0" err="1"/>
              <a:t>b</a:t>
            </a:r>
            <a:r>
              <a:rPr lang="mr-IN" sz="3200" dirty="0"/>
              <a:t>) ∝ </a:t>
            </a:r>
            <a:r>
              <a:rPr lang="fr-CH" sz="3200" dirty="0" err="1"/>
              <a:t>exp</a:t>
            </a:r>
            <a:r>
              <a:rPr lang="fr-CH" sz="3200" dirty="0"/>
              <a:t>( </a:t>
            </a:r>
            <a:r>
              <a:rPr lang="mr-IN" sz="3200" b="1" dirty="0" err="1"/>
              <a:t>w</a:t>
            </a:r>
            <a:r>
              <a:rPr lang="mr-IN" sz="3200" dirty="0"/>
              <a:t> . </a:t>
            </a:r>
            <a:r>
              <a:rPr lang="mr-IN" sz="3200" dirty="0" err="1"/>
              <a:t>f</a:t>
            </a:r>
            <a:r>
              <a:rPr lang="mr-IN" sz="3200" dirty="0"/>
              <a:t> (</a:t>
            </a:r>
            <a:r>
              <a:rPr lang="mr-IN" sz="3200" dirty="0" err="1"/>
              <a:t>a</a:t>
            </a:r>
            <a:r>
              <a:rPr lang="mr-IN" sz="3200" dirty="0"/>
              <a:t>, </a:t>
            </a:r>
            <a:r>
              <a:rPr lang="mr-IN" sz="3200" dirty="0" err="1"/>
              <a:t>b</a:t>
            </a:r>
            <a:r>
              <a:rPr lang="mr-IN" sz="3200" dirty="0"/>
              <a:t>)</a:t>
            </a:r>
            <a:r>
              <a:rPr lang="fr-CH" sz="3200" dirty="0"/>
              <a:t>)</a:t>
            </a:r>
            <a:endParaRPr lang="en-US" sz="3200" dirty="0"/>
          </a:p>
          <a:p>
            <a:endParaRPr lang="en-US" dirty="0"/>
          </a:p>
          <a:p>
            <a:r>
              <a:rPr lang="en-US" sz="3200" dirty="0"/>
              <a:t>Edge features f(a, b) </a:t>
            </a:r>
          </a:p>
          <a:p>
            <a:pPr marL="457200" indent="-457200">
              <a:buFont typeface="Arial" charset="0"/>
              <a:buChar char="•"/>
            </a:pPr>
            <a:r>
              <a:rPr lang="en-US" sz="2800" dirty="0"/>
              <a:t>Normalized count, n(a, b) = </a:t>
            </a:r>
            <a:r>
              <a:rPr lang="en-US" sz="2800" dirty="0" err="1"/>
              <a:t>freq</a:t>
            </a:r>
            <a:r>
              <a:rPr lang="en-US" sz="2800" dirty="0"/>
              <a:t>(a, b) / </a:t>
            </a:r>
            <a:r>
              <a:rPr lang="en-US" sz="2800" dirty="0" err="1"/>
              <a:t>max</a:t>
            </a:r>
            <a:r>
              <a:rPr lang="en-US" sz="2800" baseline="-25000" dirty="0" err="1"/>
              <a:t>c</a:t>
            </a:r>
            <a:r>
              <a:rPr lang="en-US" sz="2800" dirty="0"/>
              <a:t> (</a:t>
            </a:r>
            <a:r>
              <a:rPr lang="en-US" sz="2800" dirty="0" err="1"/>
              <a:t>freq</a:t>
            </a:r>
            <a:r>
              <a:rPr lang="en-US" sz="2800" dirty="0"/>
              <a:t>(a, c))</a:t>
            </a:r>
          </a:p>
          <a:p>
            <a:pPr marL="457200" indent="-457200">
              <a:buFont typeface="Arial" charset="0"/>
              <a:buChar char="•"/>
            </a:pPr>
            <a:r>
              <a:rPr lang="en-US" sz="2800" dirty="0"/>
              <a:t>Normalized difference</a:t>
            </a:r>
          </a:p>
          <a:p>
            <a:pPr marL="457200" indent="-457200">
              <a:buFont typeface="Arial" charset="0"/>
              <a:buChar char="•"/>
            </a:pPr>
            <a:r>
              <a:rPr lang="en-US" sz="2800" dirty="0"/>
              <a:t>String-based features (prefix, suffix, substring, length)</a:t>
            </a:r>
          </a:p>
          <a:p>
            <a:pPr marL="457200" indent="-457200">
              <a:buFont typeface="Arial" charset="0"/>
              <a:buChar char="•"/>
            </a:pPr>
            <a:r>
              <a:rPr lang="en-US" sz="2800" dirty="0"/>
              <a:t>Generality based features</a:t>
            </a:r>
            <a:endParaRPr lang="en-US" sz="3200" dirty="0"/>
          </a:p>
          <a:p>
            <a:endParaRPr lang="en-US" sz="3200" dirty="0"/>
          </a:p>
          <a:p>
            <a:r>
              <a:rPr lang="en-US" sz="3200" dirty="0"/>
              <a:t>Weights </a:t>
            </a:r>
            <a:r>
              <a:rPr lang="en-US" sz="3200" b="1" dirty="0"/>
              <a:t>w</a:t>
            </a:r>
            <a:r>
              <a:rPr lang="en-US" sz="3200" dirty="0"/>
              <a:t> obtained from a classifier trained on a manually annotated set of edges</a:t>
            </a:r>
          </a:p>
          <a:p>
            <a:endParaRPr lang="en-US" dirty="0"/>
          </a:p>
        </p:txBody>
      </p:sp>
      <p:sp>
        <p:nvSpPr>
          <p:cNvPr id="4" name="Footer Placeholder 3">
            <a:extLst>
              <a:ext uri="{FF2B5EF4-FFF2-40B4-BE49-F238E27FC236}">
                <a16:creationId xmlns:a16="http://schemas.microsoft.com/office/drawing/2014/main" id="{08E45EDD-D41B-BD4D-8EBC-1A0044BC54E8}"/>
              </a:ext>
            </a:extLst>
          </p:cNvPr>
          <p:cNvSpPr>
            <a:spLocks noGrp="1"/>
          </p:cNvSpPr>
          <p:nvPr>
            <p:ph type="ftr" sz="quarter" idx="10"/>
          </p:nvPr>
        </p:nvSpPr>
        <p:spPr/>
        <p:txBody>
          <a:bodyPr/>
          <a:lstStyle/>
          <a:p>
            <a:r>
              <a:rPr lang="fr-CH"/>
              <a:t>©2019, Karl Aberer, EPFL-IC, Laboratoire de systèmes d'informations répartis </a:t>
            </a:r>
            <a:endParaRPr lang="en-GB" dirty="0"/>
          </a:p>
        </p:txBody>
      </p:sp>
    </p:spTree>
    <p:extLst>
      <p:ext uri="{BB962C8B-B14F-4D97-AF65-F5344CB8AC3E}">
        <p14:creationId xmlns:p14="http://schemas.microsoft.com/office/powerpoint/2010/main" val="37434216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30828-01B8-3641-999A-344A4A5BAF1D}"/>
              </a:ext>
            </a:extLst>
          </p:cNvPr>
          <p:cNvSpPr>
            <a:spLocks noGrp="1"/>
          </p:cNvSpPr>
          <p:nvPr>
            <p:ph type="title"/>
          </p:nvPr>
        </p:nvSpPr>
        <p:spPr/>
        <p:txBody>
          <a:bodyPr/>
          <a:lstStyle/>
          <a:p>
            <a:r>
              <a:rPr lang="en-US" dirty="0"/>
              <a:t>Probability Estimation: P(E|S)</a:t>
            </a:r>
          </a:p>
        </p:txBody>
      </p:sp>
      <p:sp>
        <p:nvSpPr>
          <p:cNvPr id="3" name="Content Placeholder 2">
            <a:extLst>
              <a:ext uri="{FF2B5EF4-FFF2-40B4-BE49-F238E27FC236}">
                <a16:creationId xmlns:a16="http://schemas.microsoft.com/office/drawing/2014/main" id="{26458144-716A-A64A-BED0-77D047C4C659}"/>
              </a:ext>
            </a:extLst>
          </p:cNvPr>
          <p:cNvSpPr>
            <a:spLocks noGrp="1"/>
          </p:cNvSpPr>
          <p:nvPr>
            <p:ph idx="1"/>
          </p:nvPr>
        </p:nvSpPr>
        <p:spPr/>
        <p:txBody>
          <a:bodyPr/>
          <a:lstStyle/>
          <a:p>
            <a:pPr marL="0" lvl="1">
              <a:buNone/>
            </a:pPr>
            <a:r>
              <a:rPr lang="fr-CH" sz="3200" dirty="0"/>
              <a:t>For </a:t>
            </a:r>
            <a:r>
              <a:rPr lang="mr-IN" sz="3200" dirty="0" err="1"/>
              <a:t>S</a:t>
            </a:r>
            <a:r>
              <a:rPr lang="mr-IN" sz="3200" dirty="0"/>
              <a:t> = </a:t>
            </a:r>
            <a:r>
              <a:rPr lang="mr-IN" sz="3200" dirty="0" err="1"/>
              <a:t>t</a:t>
            </a:r>
            <a:r>
              <a:rPr lang="fr-CH" sz="3200" dirty="0"/>
              <a:t> →</a:t>
            </a:r>
            <a:r>
              <a:rPr lang="mr-IN" sz="3200" dirty="0"/>
              <a:t> h</a:t>
            </a:r>
            <a:r>
              <a:rPr lang="mr-IN" sz="3200" baseline="-25000" dirty="0"/>
              <a:t>1</a:t>
            </a:r>
            <a:r>
              <a:rPr lang="mr-IN" sz="3200" dirty="0"/>
              <a:t> </a:t>
            </a:r>
            <a:r>
              <a:rPr lang="fr-CH" sz="3200" dirty="0"/>
              <a:t>→</a:t>
            </a:r>
            <a:r>
              <a:rPr lang="mr-IN" sz="3200" dirty="0"/>
              <a:t> h</a:t>
            </a:r>
            <a:r>
              <a:rPr lang="mr-IN" sz="3200" baseline="-25000" dirty="0"/>
              <a:t>2</a:t>
            </a:r>
            <a:r>
              <a:rPr lang="mr-IN" sz="3200" dirty="0"/>
              <a:t> </a:t>
            </a:r>
            <a:r>
              <a:rPr lang="fr-CH" sz="3200" dirty="0"/>
              <a:t>→</a:t>
            </a:r>
            <a:r>
              <a:rPr lang="mr-IN" sz="3200" dirty="0"/>
              <a:t> h</a:t>
            </a:r>
            <a:r>
              <a:rPr lang="mr-IN" sz="3200" baseline="-25000" dirty="0"/>
              <a:t>3</a:t>
            </a:r>
            <a:r>
              <a:rPr lang="mr-IN" sz="3200" dirty="0"/>
              <a:t> </a:t>
            </a:r>
            <a:r>
              <a:rPr lang="fr-CH" sz="3200" dirty="0"/>
              <a:t>→ </a:t>
            </a:r>
            <a:r>
              <a:rPr lang="mr-IN" sz="3200" dirty="0"/>
              <a:t>… </a:t>
            </a:r>
            <a:r>
              <a:rPr lang="fr-CH" sz="3200" dirty="0"/>
              <a:t>→</a:t>
            </a:r>
            <a:r>
              <a:rPr lang="mr-IN" sz="3200" dirty="0"/>
              <a:t>  </a:t>
            </a:r>
            <a:r>
              <a:rPr lang="mr-IN" sz="3200" dirty="0" err="1"/>
              <a:t>h</a:t>
            </a:r>
            <a:r>
              <a:rPr lang="mr-IN" sz="3200" baseline="-25000" dirty="0" err="1"/>
              <a:t>n</a:t>
            </a:r>
            <a:endParaRPr lang="fr-CH" sz="3200" dirty="0"/>
          </a:p>
          <a:p>
            <a:pPr indent="-353476"/>
            <a:r>
              <a:rPr lang="en-US" sz="3200" dirty="0"/>
              <a:t>	P(E|S) = ∑</a:t>
            </a:r>
            <a:r>
              <a:rPr lang="en-US" sz="3200" baseline="-25000" dirty="0"/>
              <a:t>j</a:t>
            </a:r>
            <a:r>
              <a:rPr lang="en-US" sz="3200" dirty="0"/>
              <a:t> P(</a:t>
            </a:r>
            <a:r>
              <a:rPr lang="en-US" sz="3200" dirty="0" err="1"/>
              <a:t>E</a:t>
            </a:r>
            <a:r>
              <a:rPr lang="en-US" sz="3200" baseline="-25000" dirty="0" err="1"/>
              <a:t>j</a:t>
            </a:r>
            <a:r>
              <a:rPr lang="en-US" sz="3200" dirty="0" err="1"/>
              <a:t>|S</a:t>
            </a:r>
            <a:r>
              <a:rPr lang="en-US" sz="3200" dirty="0"/>
              <a:t>)</a:t>
            </a:r>
          </a:p>
          <a:p>
            <a:pPr indent="-353476"/>
            <a:r>
              <a:rPr lang="en-US" sz="3200" dirty="0"/>
              <a:t>	P(</a:t>
            </a:r>
            <a:r>
              <a:rPr lang="en-US" sz="3200" dirty="0" err="1"/>
              <a:t>E</a:t>
            </a:r>
            <a:r>
              <a:rPr lang="en-US" sz="3200" baseline="-25000" dirty="0" err="1"/>
              <a:t>j</a:t>
            </a:r>
            <a:r>
              <a:rPr lang="en-US" sz="3200" dirty="0" err="1"/>
              <a:t>|S</a:t>
            </a:r>
            <a:r>
              <a:rPr lang="en-US" sz="3200" dirty="0"/>
              <a:t>) ∝ max(sim(</a:t>
            </a:r>
            <a:r>
              <a:rPr lang="en-US" sz="3200" dirty="0" err="1"/>
              <a:t>E</a:t>
            </a:r>
            <a:r>
              <a:rPr lang="en-US" sz="3200" baseline="-25000" dirty="0" err="1"/>
              <a:t>j</a:t>
            </a:r>
            <a:r>
              <a:rPr lang="en-US" sz="3200" dirty="0"/>
              <a:t>, h</a:t>
            </a:r>
            <a:r>
              <a:rPr lang="en-US" sz="3200" baseline="-25000" dirty="0"/>
              <a:t>i</a:t>
            </a:r>
            <a:r>
              <a:rPr lang="en-US" sz="3200" dirty="0"/>
              <a:t>))  for all h</a:t>
            </a:r>
            <a:r>
              <a:rPr lang="en-US" sz="3200" baseline="-25000" dirty="0"/>
              <a:t>i</a:t>
            </a:r>
          </a:p>
          <a:p>
            <a:pPr indent="-353476"/>
            <a:r>
              <a:rPr lang="fr-CH" sz="3200" dirty="0"/>
              <a:t>	</a:t>
            </a:r>
            <a:r>
              <a:rPr lang="mr-IN" sz="3200" dirty="0" err="1"/>
              <a:t>sim</a:t>
            </a:r>
            <a:r>
              <a:rPr lang="mr-IN" sz="3200" dirty="0"/>
              <a:t> (</a:t>
            </a:r>
            <a:r>
              <a:rPr lang="mr-IN" sz="3200" dirty="0" err="1"/>
              <a:t>a</a:t>
            </a:r>
            <a:r>
              <a:rPr lang="mr-IN" sz="3200" dirty="0"/>
              <a:t>, </a:t>
            </a:r>
            <a:r>
              <a:rPr lang="mr-IN" sz="3200" dirty="0" err="1"/>
              <a:t>b</a:t>
            </a:r>
            <a:r>
              <a:rPr lang="mr-IN" sz="3200" dirty="0"/>
              <a:t>) = </a:t>
            </a:r>
            <a:r>
              <a:rPr lang="mr-IN" sz="3200" dirty="0" err="1"/>
              <a:t>max</a:t>
            </a:r>
            <a:r>
              <a:rPr lang="mr-IN" sz="3200" dirty="0"/>
              <a:t>(</a:t>
            </a:r>
            <a:r>
              <a:rPr lang="mr-IN" sz="3200" dirty="0" err="1"/>
              <a:t>P</a:t>
            </a:r>
            <a:r>
              <a:rPr lang="mr-IN" sz="3200" dirty="0"/>
              <a:t>(</a:t>
            </a:r>
            <a:r>
              <a:rPr lang="mr-IN" sz="3200" dirty="0" err="1"/>
              <a:t>a</a:t>
            </a:r>
            <a:r>
              <a:rPr lang="mr-IN" sz="3200" dirty="0"/>
              <a:t>, </a:t>
            </a:r>
            <a:r>
              <a:rPr lang="mr-IN" sz="3200" dirty="0" err="1"/>
              <a:t>b</a:t>
            </a:r>
            <a:r>
              <a:rPr lang="mr-IN" sz="3200" dirty="0"/>
              <a:t>), </a:t>
            </a:r>
            <a:r>
              <a:rPr lang="mr-IN" sz="3200" dirty="0" err="1"/>
              <a:t>P</a:t>
            </a:r>
            <a:r>
              <a:rPr lang="mr-IN" sz="3200" dirty="0"/>
              <a:t>(</a:t>
            </a:r>
            <a:r>
              <a:rPr lang="mr-IN" sz="3200" dirty="0" err="1"/>
              <a:t>b</a:t>
            </a:r>
            <a:r>
              <a:rPr lang="mr-IN" sz="3200" dirty="0"/>
              <a:t>, </a:t>
            </a:r>
            <a:r>
              <a:rPr lang="mr-IN" sz="3200" dirty="0" err="1"/>
              <a:t>a</a:t>
            </a:r>
            <a:r>
              <a:rPr lang="mr-IN" sz="3200" dirty="0"/>
              <a:t>)) </a:t>
            </a:r>
            <a:endParaRPr lang="en-US" sz="3200" dirty="0"/>
          </a:p>
          <a:p>
            <a:pPr indent="-353476"/>
            <a:endParaRPr lang="en-US" sz="3200" dirty="0"/>
          </a:p>
          <a:p>
            <a:pPr indent="-353476"/>
            <a:r>
              <a:rPr lang="en-US" sz="3200" dirty="0"/>
              <a:t>Why maximum (and not, e.g., sum)?</a:t>
            </a:r>
          </a:p>
          <a:p>
            <a:pPr lvl="1"/>
            <a:r>
              <a:rPr lang="en-US" sz="2700" dirty="0"/>
              <a:t>Consider S = </a:t>
            </a:r>
            <a:r>
              <a:rPr lang="en-US" sz="2700" i="1" dirty="0" err="1"/>
              <a:t>apple→fruit→food→substance→matter→entity</a:t>
            </a:r>
            <a:endParaRPr lang="en-US" sz="2700" i="1" dirty="0"/>
          </a:p>
          <a:p>
            <a:pPr lvl="1"/>
            <a:r>
              <a:rPr lang="en-US" sz="2700" dirty="0"/>
              <a:t>For the term </a:t>
            </a:r>
            <a:r>
              <a:rPr lang="en-US" sz="2700" dirty="0" err="1"/>
              <a:t>E</a:t>
            </a:r>
            <a:r>
              <a:rPr lang="en-US" sz="2700" baseline="-25000" dirty="0" err="1"/>
              <a:t>j</a:t>
            </a:r>
            <a:r>
              <a:rPr lang="en-US" sz="2700" dirty="0"/>
              <a:t> = </a:t>
            </a:r>
            <a:r>
              <a:rPr lang="en-US" sz="2700" i="1" dirty="0"/>
              <a:t>fruit, </a:t>
            </a:r>
            <a:r>
              <a:rPr lang="en-US" sz="2700" dirty="0"/>
              <a:t>the hypernyms </a:t>
            </a:r>
            <a:r>
              <a:rPr lang="en-US" sz="2700" i="1" dirty="0"/>
              <a:t>matter </a:t>
            </a:r>
            <a:r>
              <a:rPr lang="en-US" sz="2700" dirty="0"/>
              <a:t>and</a:t>
            </a:r>
            <a:r>
              <a:rPr lang="en-US" sz="2700" i="1" dirty="0"/>
              <a:t> entity </a:t>
            </a:r>
            <a:r>
              <a:rPr lang="en-US" sz="2700" dirty="0"/>
              <a:t>occurring in the sequence should not hurt, even when unrelated</a:t>
            </a:r>
          </a:p>
          <a:p>
            <a:endParaRPr lang="en-US" dirty="0"/>
          </a:p>
        </p:txBody>
      </p:sp>
      <p:sp>
        <p:nvSpPr>
          <p:cNvPr id="4" name="Footer Placeholder 3">
            <a:extLst>
              <a:ext uri="{FF2B5EF4-FFF2-40B4-BE49-F238E27FC236}">
                <a16:creationId xmlns:a16="http://schemas.microsoft.com/office/drawing/2014/main" id="{E8BC9264-4019-DF45-AAE8-35088A1B67EA}"/>
              </a:ext>
            </a:extLst>
          </p:cNvPr>
          <p:cNvSpPr>
            <a:spLocks noGrp="1"/>
          </p:cNvSpPr>
          <p:nvPr>
            <p:ph type="ftr" sz="quarter" idx="10"/>
          </p:nvPr>
        </p:nvSpPr>
        <p:spPr/>
        <p:txBody>
          <a:bodyPr/>
          <a:lstStyle/>
          <a:p>
            <a:r>
              <a:rPr lang="fr-CH"/>
              <a:t>©2019, Karl Aberer, EPFL-IC, Laboratoire de systèmes d'informations répartis </a:t>
            </a:r>
            <a:endParaRPr lang="en-GB" dirty="0"/>
          </a:p>
        </p:txBody>
      </p:sp>
    </p:spTree>
    <p:extLst>
      <p:ext uri="{BB962C8B-B14F-4D97-AF65-F5344CB8AC3E}">
        <p14:creationId xmlns:p14="http://schemas.microsoft.com/office/powerpoint/2010/main" val="27060192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A2B18-D359-6C44-9512-5E1003D14EC9}"/>
              </a:ext>
            </a:extLst>
          </p:cNvPr>
          <p:cNvSpPr>
            <a:spLocks noGrp="1"/>
          </p:cNvSpPr>
          <p:nvPr>
            <p:ph type="title"/>
          </p:nvPr>
        </p:nvSpPr>
        <p:spPr/>
        <p:txBody>
          <a:bodyPr/>
          <a:lstStyle/>
          <a:p>
            <a:r>
              <a:rPr lang="en-US" dirty="0"/>
              <a:t>Intuitive Interpretation</a:t>
            </a:r>
          </a:p>
        </p:txBody>
      </p:sp>
      <p:sp>
        <p:nvSpPr>
          <p:cNvPr id="3" name="Content Placeholder 2">
            <a:extLst>
              <a:ext uri="{FF2B5EF4-FFF2-40B4-BE49-F238E27FC236}">
                <a16:creationId xmlns:a16="http://schemas.microsoft.com/office/drawing/2014/main" id="{C57C0CA0-91C4-3B43-BB94-A55E438CBEF8}"/>
              </a:ext>
            </a:extLst>
          </p:cNvPr>
          <p:cNvSpPr>
            <a:spLocks noGrp="1"/>
          </p:cNvSpPr>
          <p:nvPr>
            <p:ph idx="1"/>
          </p:nvPr>
        </p:nvSpPr>
        <p:spPr/>
        <p:txBody>
          <a:bodyPr/>
          <a:lstStyle/>
          <a:p>
            <a:endParaRPr lang="en-US" sz="3200" dirty="0"/>
          </a:p>
          <a:p>
            <a:r>
              <a:rPr lang="en-US" sz="3200" dirty="0" err="1"/>
              <a:t>Pr</a:t>
            </a:r>
            <a:r>
              <a:rPr lang="en-US" sz="3200" dirty="0"/>
              <a:t>(S) promotes subsequences, which consist of individual edges with a larger probability of hypernymy</a:t>
            </a:r>
          </a:p>
          <a:p>
            <a:endParaRPr lang="en-US" sz="3200" dirty="0"/>
          </a:p>
          <a:p>
            <a:r>
              <a:rPr lang="en-US" sz="3200" dirty="0" err="1"/>
              <a:t>Pr</a:t>
            </a:r>
            <a:r>
              <a:rPr lang="en-US" sz="3200" dirty="0"/>
              <a:t>(E|S) promotes subsequences, which contain a larger number of candidate hypernyms from E</a:t>
            </a:r>
          </a:p>
          <a:p>
            <a:endParaRPr lang="en-US" dirty="0"/>
          </a:p>
        </p:txBody>
      </p:sp>
      <p:sp>
        <p:nvSpPr>
          <p:cNvPr id="4" name="Footer Placeholder 3">
            <a:extLst>
              <a:ext uri="{FF2B5EF4-FFF2-40B4-BE49-F238E27FC236}">
                <a16:creationId xmlns:a16="http://schemas.microsoft.com/office/drawing/2014/main" id="{B1D604A8-5B94-3949-A310-E41D97A944B5}"/>
              </a:ext>
            </a:extLst>
          </p:cNvPr>
          <p:cNvSpPr>
            <a:spLocks noGrp="1"/>
          </p:cNvSpPr>
          <p:nvPr>
            <p:ph type="ftr" sz="quarter" idx="10"/>
          </p:nvPr>
        </p:nvSpPr>
        <p:spPr/>
        <p:txBody>
          <a:bodyPr/>
          <a:lstStyle/>
          <a:p>
            <a:r>
              <a:rPr lang="fr-CH"/>
              <a:t>©2019, Karl Aberer, EPFL-IC, Laboratoire de systèmes d'informations répartis </a:t>
            </a:r>
            <a:endParaRPr lang="en-GB" dirty="0"/>
          </a:p>
        </p:txBody>
      </p:sp>
    </p:spTree>
    <p:extLst>
      <p:ext uri="{BB962C8B-B14F-4D97-AF65-F5344CB8AC3E}">
        <p14:creationId xmlns:p14="http://schemas.microsoft.com/office/powerpoint/2010/main" val="29674068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Finding Optimal Subsequences</a:t>
            </a:r>
          </a:p>
        </p:txBody>
      </p:sp>
      <p:sp>
        <p:nvSpPr>
          <p:cNvPr id="3" name="Content Placeholder 2"/>
          <p:cNvSpPr>
            <a:spLocks noGrp="1"/>
          </p:cNvSpPr>
          <p:nvPr>
            <p:ph idx="1"/>
          </p:nvPr>
        </p:nvSpPr>
        <p:spPr/>
        <p:txBody>
          <a:bodyPr/>
          <a:lstStyle/>
          <a:p>
            <a:r>
              <a:rPr lang="en-US" dirty="0"/>
              <a:t>Basic algorithm</a:t>
            </a:r>
          </a:p>
          <a:p>
            <a:pPr marL="514350" indent="-514350">
              <a:buAutoNum type="arabicPeriod"/>
            </a:pPr>
            <a:r>
              <a:rPr lang="en-US" sz="3200" dirty="0"/>
              <a:t>Iterate over all candidate hypernyms h of t</a:t>
            </a:r>
          </a:p>
          <a:p>
            <a:pPr marL="514350" indent="-514350">
              <a:buAutoNum type="arabicPeriod"/>
            </a:pPr>
            <a:r>
              <a:rPr lang="en-US" sz="3200" dirty="0"/>
              <a:t>For each h  perform a depth-limited beam search over the space of possible subsequences by recursively exploring the candidate hypernyms of h</a:t>
            </a:r>
          </a:p>
          <a:p>
            <a:pPr marL="514350" indent="-514350">
              <a:buAutoNum type="arabicPeriod"/>
            </a:pPr>
            <a:r>
              <a:rPr lang="en-US" sz="3200" dirty="0"/>
              <a:t>For each h choose the subsequence S with the highest score</a:t>
            </a:r>
          </a:p>
          <a:p>
            <a:pPr marL="514350" indent="-514350">
              <a:buAutoNum type="arabicPeriod"/>
            </a:pPr>
            <a:r>
              <a:rPr lang="en-US" sz="3200" dirty="0"/>
              <a:t>Choose the top-b candidates based on sequence scores</a:t>
            </a:r>
          </a:p>
          <a:p>
            <a:pPr marL="514350" indent="-514350">
              <a:buAutoNum type="arabicPeriod"/>
            </a:pPr>
            <a:endParaRPr lang="en-US" dirty="0"/>
          </a:p>
        </p:txBody>
      </p:sp>
      <p:sp>
        <p:nvSpPr>
          <p:cNvPr id="4" name="Footer Placeholder 3"/>
          <p:cNvSpPr>
            <a:spLocks noGrp="1"/>
          </p:cNvSpPr>
          <p:nvPr>
            <p:ph type="ftr" sz="quarter" idx="10"/>
          </p:nvPr>
        </p:nvSpPr>
        <p:spPr/>
        <p:txBody>
          <a:bodyPr/>
          <a:lstStyle/>
          <a:p>
            <a:r>
              <a:rPr lang="fr-CH"/>
              <a:t>©2017, Karl Aberer</a:t>
            </a:r>
            <a:endParaRPr lang="en-GB" dirty="0"/>
          </a:p>
        </p:txBody>
      </p:sp>
    </p:spTree>
    <p:extLst>
      <p:ext uri="{BB962C8B-B14F-4D97-AF65-F5344CB8AC3E}">
        <p14:creationId xmlns:p14="http://schemas.microsoft.com/office/powerpoint/2010/main" val="7911155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of Taxonomies</a:t>
            </a:r>
          </a:p>
        </p:txBody>
      </p:sp>
      <p:sp>
        <p:nvSpPr>
          <p:cNvPr id="3" name="Content Placeholder 2"/>
          <p:cNvSpPr>
            <a:spLocks noGrp="1"/>
          </p:cNvSpPr>
          <p:nvPr>
            <p:ph idx="1"/>
          </p:nvPr>
        </p:nvSpPr>
        <p:spPr/>
        <p:txBody>
          <a:bodyPr/>
          <a:lstStyle/>
          <a:p>
            <a:r>
              <a:rPr lang="en-US" dirty="0"/>
              <a:t>Hyponyms (subordinate terms) can inherit properties from hypernyms (more general terms)</a:t>
            </a:r>
          </a:p>
          <a:p>
            <a:pPr marL="457200" indent="-457200">
              <a:buFont typeface="Arial" charset="0"/>
              <a:buChar char="•"/>
            </a:pPr>
            <a:r>
              <a:rPr lang="en-US" dirty="0"/>
              <a:t>Due to transitivity of ISA, no need to learn inferred facts</a:t>
            </a:r>
          </a:p>
          <a:p>
            <a:r>
              <a:rPr lang="en-US" dirty="0"/>
              <a:t>No unique taxonomies</a:t>
            </a:r>
          </a:p>
          <a:p>
            <a:pPr marL="457200" indent="-457200">
              <a:buFont typeface="Arial" charset="0"/>
              <a:buChar char="•"/>
            </a:pPr>
            <a:r>
              <a:rPr lang="en-US" dirty="0"/>
              <a:t>Depending on the perspective and application different taxonomies may be useful:</a:t>
            </a:r>
          </a:p>
          <a:p>
            <a:endParaRPr lang="en-US" sz="2000" dirty="0"/>
          </a:p>
          <a:p>
            <a:r>
              <a:rPr lang="en-US" sz="2000" dirty="0"/>
              <a:t>A tiger and a puppy are both Mammals and hence belong close together in a typical taxonomy, but tiger is a </a:t>
            </a:r>
            <a:r>
              <a:rPr lang="en-US" sz="2000" dirty="0" err="1"/>
              <a:t>WildAnimal</a:t>
            </a:r>
            <a:r>
              <a:rPr lang="en-US" sz="2000" dirty="0"/>
              <a:t> (in the perspective of Animal-Function) and a </a:t>
            </a:r>
            <a:r>
              <a:rPr lang="en-US" sz="2000" dirty="0" err="1"/>
              <a:t>JungleDweller</a:t>
            </a:r>
            <a:r>
              <a:rPr lang="en-US" sz="2000" dirty="0"/>
              <a:t> (in the perspective of Habitat), while a puppy is a Pet (as function) and a </a:t>
            </a:r>
            <a:r>
              <a:rPr lang="en-US" sz="2000" dirty="0" err="1"/>
              <a:t>HouseAnimal</a:t>
            </a:r>
            <a:r>
              <a:rPr lang="en-US" sz="2000" dirty="0"/>
              <a:t> (as habitat), which would place them relatively far from one another</a:t>
            </a:r>
          </a:p>
          <a:p>
            <a:pPr marL="457200" indent="-457200">
              <a:buFont typeface="Arial" charset="0"/>
              <a:buChar char="•"/>
            </a:pPr>
            <a:endParaRPr lang="en-US" dirty="0"/>
          </a:p>
        </p:txBody>
      </p:sp>
      <p:sp>
        <p:nvSpPr>
          <p:cNvPr id="4" name="Footer Placeholder 3"/>
          <p:cNvSpPr>
            <a:spLocks noGrp="1"/>
          </p:cNvSpPr>
          <p:nvPr>
            <p:ph type="ftr" sz="quarter" idx="10"/>
          </p:nvPr>
        </p:nvSpPr>
        <p:spPr/>
        <p:txBody>
          <a:bodyPr/>
          <a:lstStyle/>
          <a:p>
            <a:r>
              <a:rPr lang="fr-CH"/>
              <a:t>©2019, Karl Aberer, EPFL-IC, Laboratoire de systèmes d'informations répartis </a:t>
            </a:r>
            <a:endParaRPr lang="en-GB" dirty="0"/>
          </a:p>
        </p:txBody>
      </p:sp>
    </p:spTree>
    <p:extLst>
      <p:ext uri="{BB962C8B-B14F-4D97-AF65-F5344CB8AC3E}">
        <p14:creationId xmlns:p14="http://schemas.microsoft.com/office/powerpoint/2010/main" val="14877591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Optimizing the Resulting DAG G</a:t>
            </a:r>
          </a:p>
        </p:txBody>
      </p:sp>
      <p:sp>
        <p:nvSpPr>
          <p:cNvPr id="3" name="Content Placeholder 2"/>
          <p:cNvSpPr>
            <a:spLocks noGrp="1"/>
          </p:cNvSpPr>
          <p:nvPr>
            <p:ph idx="1"/>
          </p:nvPr>
        </p:nvSpPr>
        <p:spPr/>
        <p:txBody>
          <a:bodyPr/>
          <a:lstStyle/>
          <a:p>
            <a:r>
              <a:rPr lang="en-US" dirty="0"/>
              <a:t>Objective: prune the DAG composed of the set of subsequences constructed (noise removal)</a:t>
            </a:r>
          </a:p>
          <a:p>
            <a:r>
              <a:rPr lang="en-US" dirty="0"/>
              <a:t>Flow Network Optimization</a:t>
            </a:r>
          </a:p>
          <a:p>
            <a:pPr marL="457200" indent="-457200">
              <a:buFont typeface="Arial" charset="0"/>
              <a:buChar char="•"/>
            </a:pPr>
            <a:r>
              <a:rPr lang="en-US" sz="3200" dirty="0"/>
              <a:t>demand controls how many seed terms should be discarded</a:t>
            </a:r>
          </a:p>
          <a:p>
            <a:pPr marL="457200" indent="-457200">
              <a:buFont typeface="Arial" charset="0"/>
              <a:buChar char="•"/>
            </a:pPr>
            <a:r>
              <a:rPr lang="en-US" sz="3200" dirty="0"/>
              <a:t>Cost related to quality of paths</a:t>
            </a:r>
          </a:p>
        </p:txBody>
      </p:sp>
      <p:sp>
        <p:nvSpPr>
          <p:cNvPr id="4" name="Footer Placeholder 3"/>
          <p:cNvSpPr>
            <a:spLocks noGrp="1"/>
          </p:cNvSpPr>
          <p:nvPr>
            <p:ph type="ftr" sz="quarter" idx="10"/>
          </p:nvPr>
        </p:nvSpPr>
        <p:spPr/>
        <p:txBody>
          <a:bodyPr/>
          <a:lstStyle/>
          <a:p>
            <a:r>
              <a:rPr lang="fr-CH"/>
              <a:t>©2017, Karl Aberer</a:t>
            </a:r>
            <a:endParaRPr lang="en-GB"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3167" y="4574840"/>
            <a:ext cx="7388639" cy="2935591"/>
          </a:xfrm>
          <a:prstGeom prst="rect">
            <a:avLst/>
          </a:prstGeom>
        </p:spPr>
      </p:pic>
    </p:spTree>
    <p:extLst>
      <p:ext uri="{BB962C8B-B14F-4D97-AF65-F5344CB8AC3E}">
        <p14:creationId xmlns:p14="http://schemas.microsoft.com/office/powerpoint/2010/main" val="10709393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539DC-F976-BC4C-B4A0-59721F4F5901}"/>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37992C9F-EDB0-4340-835E-D8F6A9BD98BD}"/>
              </a:ext>
            </a:extLst>
          </p:cNvPr>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id="{74EA1294-8728-9D48-9D42-30768D5D50B0}"/>
              </a:ext>
            </a:extLst>
          </p:cNvPr>
          <p:cNvSpPr>
            <a:spLocks noGrp="1"/>
          </p:cNvSpPr>
          <p:nvPr>
            <p:ph type="ftr" sz="quarter" idx="10"/>
          </p:nvPr>
        </p:nvSpPr>
        <p:spPr/>
        <p:txBody>
          <a:bodyPr/>
          <a:lstStyle/>
          <a:p>
            <a:r>
              <a:rPr lang="fr-CH"/>
              <a:t>©2019, Karl Aberer, EPFL-IC, Laboratoire de systèmes d'informations répartis </a:t>
            </a:r>
            <a:endParaRPr lang="en-GB" dirty="0"/>
          </a:p>
        </p:txBody>
      </p:sp>
      <p:pic>
        <p:nvPicPr>
          <p:cNvPr id="5" name="Picture 4">
            <a:extLst>
              <a:ext uri="{FF2B5EF4-FFF2-40B4-BE49-F238E27FC236}">
                <a16:creationId xmlns:a16="http://schemas.microsoft.com/office/drawing/2014/main" id="{36F4708A-8274-D84A-A9A4-62F8EAD329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84548"/>
            <a:ext cx="11879263" cy="2969816"/>
          </a:xfrm>
          <a:prstGeom prst="rect">
            <a:avLst/>
          </a:prstGeom>
        </p:spPr>
      </p:pic>
      <p:pic>
        <p:nvPicPr>
          <p:cNvPr id="6" name="Picture 5">
            <a:extLst>
              <a:ext uri="{FF2B5EF4-FFF2-40B4-BE49-F238E27FC236}">
                <a16:creationId xmlns:a16="http://schemas.microsoft.com/office/drawing/2014/main" id="{DB65E0B5-2629-A94A-9A3B-B3D4E98EA0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730623"/>
            <a:ext cx="11748549" cy="2870581"/>
          </a:xfrm>
          <a:prstGeom prst="rect">
            <a:avLst/>
          </a:prstGeom>
        </p:spPr>
      </p:pic>
    </p:spTree>
    <p:extLst>
      <p:ext uri="{BB962C8B-B14F-4D97-AF65-F5344CB8AC3E}">
        <p14:creationId xmlns:p14="http://schemas.microsoft.com/office/powerpoint/2010/main" val="22430486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5AE85-EA7A-2B45-B2C3-8EC340AE963E}"/>
              </a:ext>
            </a:extLst>
          </p:cNvPr>
          <p:cNvSpPr>
            <a:spLocks noGrp="1"/>
          </p:cNvSpPr>
          <p:nvPr>
            <p:ph type="title"/>
          </p:nvPr>
        </p:nvSpPr>
        <p:spPr/>
        <p:txBody>
          <a:bodyPr/>
          <a:lstStyle/>
          <a:p>
            <a:r>
              <a:rPr lang="en-US" dirty="0"/>
              <a:t>Example: Resulting Taxonomies</a:t>
            </a:r>
          </a:p>
        </p:txBody>
      </p:sp>
      <p:sp>
        <p:nvSpPr>
          <p:cNvPr id="3" name="Content Placeholder 2">
            <a:extLst>
              <a:ext uri="{FF2B5EF4-FFF2-40B4-BE49-F238E27FC236}">
                <a16:creationId xmlns:a16="http://schemas.microsoft.com/office/drawing/2014/main" id="{9DEB201C-4A34-F244-AD81-170BDB5F8CAB}"/>
              </a:ext>
            </a:extLst>
          </p:cNvPr>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id="{307D3788-0B98-C940-9508-A08740F36D20}"/>
              </a:ext>
            </a:extLst>
          </p:cNvPr>
          <p:cNvSpPr>
            <a:spLocks noGrp="1"/>
          </p:cNvSpPr>
          <p:nvPr>
            <p:ph type="ftr" sz="quarter" idx="10"/>
          </p:nvPr>
        </p:nvSpPr>
        <p:spPr/>
        <p:txBody>
          <a:bodyPr/>
          <a:lstStyle/>
          <a:p>
            <a:r>
              <a:rPr lang="fr-CH"/>
              <a:t>©2019, Karl Aberer, EPFL-IC, Laboratoire de systèmes d'informations répartis </a:t>
            </a:r>
            <a:endParaRPr lang="en-GB" dirty="0"/>
          </a:p>
        </p:txBody>
      </p:sp>
      <p:pic>
        <p:nvPicPr>
          <p:cNvPr id="5" name="Content Placeholder 4">
            <a:extLst>
              <a:ext uri="{FF2B5EF4-FFF2-40B4-BE49-F238E27FC236}">
                <a16:creationId xmlns:a16="http://schemas.microsoft.com/office/drawing/2014/main" id="{BA3F313B-D548-5340-8875-79D96A1D23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971079" y="1428809"/>
            <a:ext cx="9289032" cy="5965433"/>
          </a:xfrm>
          <a:prstGeom prst="rect">
            <a:avLst/>
          </a:prstGeom>
          <a:noFill/>
          <a:ln w="9525">
            <a:noFill/>
            <a:miter lim="800000"/>
            <a:headEnd/>
            <a:tailEnd/>
          </a:ln>
          <a:effectLst/>
        </p:spPr>
      </p:pic>
    </p:spTree>
    <p:extLst>
      <p:ext uri="{BB962C8B-B14F-4D97-AF65-F5344CB8AC3E}">
        <p14:creationId xmlns:p14="http://schemas.microsoft.com/office/powerpoint/2010/main" val="362500550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2"/>
          <p:cNvSpPr>
            <a:spLocks noGrp="1" noChangeArrowheads="1"/>
          </p:cNvSpPr>
          <p:nvPr>
            <p:ph type="title"/>
          </p:nvPr>
        </p:nvSpPr>
        <p:spPr>
          <a:noFill/>
        </p:spPr>
        <p:txBody>
          <a:bodyPr lIns="113898" tIns="56949" rIns="113898" bIns="56949"/>
          <a:lstStyle/>
          <a:p>
            <a:pPr eaLnBrk="1" hangingPunct="1"/>
            <a:r>
              <a:rPr lang="en-US"/>
              <a:t>References</a:t>
            </a:r>
          </a:p>
        </p:txBody>
      </p:sp>
      <p:sp>
        <p:nvSpPr>
          <p:cNvPr id="50180" name="Rectangle 3"/>
          <p:cNvSpPr>
            <a:spLocks noGrp="1" noChangeArrowheads="1"/>
          </p:cNvSpPr>
          <p:nvPr>
            <p:ph type="body" idx="1"/>
          </p:nvPr>
        </p:nvSpPr>
        <p:spPr>
          <a:noFill/>
        </p:spPr>
        <p:txBody>
          <a:bodyPr lIns="113898" tIns="56949" rIns="113898" bIns="56949"/>
          <a:lstStyle/>
          <a:p>
            <a:pPr eaLnBrk="1" hangingPunct="1"/>
            <a:r>
              <a:rPr lang="en-US" sz="2800" dirty="0"/>
              <a:t>Course material based on</a:t>
            </a:r>
          </a:p>
          <a:p>
            <a:pPr lvl="1"/>
            <a:r>
              <a:rPr lang="en-US" sz="2400" dirty="0" err="1"/>
              <a:t>Kozareva</a:t>
            </a:r>
            <a:r>
              <a:rPr lang="en-US" sz="2400" dirty="0"/>
              <a:t>, </a:t>
            </a:r>
            <a:r>
              <a:rPr lang="en-US" sz="2400" dirty="0" err="1"/>
              <a:t>Zornitsa</a:t>
            </a:r>
            <a:r>
              <a:rPr lang="en-US" sz="2400" dirty="0"/>
              <a:t>, and Eduard </a:t>
            </a:r>
            <a:r>
              <a:rPr lang="en-US" sz="2400" dirty="0" err="1"/>
              <a:t>Hovy</a:t>
            </a:r>
            <a:r>
              <a:rPr lang="en-US" sz="2400" dirty="0"/>
              <a:t>. "A semi-supervised method to learn and construct taxonomies using the web." </a:t>
            </a:r>
            <a:r>
              <a:rPr lang="en-US" sz="2400" i="1" dirty="0"/>
              <a:t>Proceedings of the 2010 conference on empirical methods in natural language processing</a:t>
            </a:r>
            <a:r>
              <a:rPr lang="en-US" sz="2400" dirty="0"/>
              <a:t>. Association for Computational Linguistics, 2010.</a:t>
            </a:r>
          </a:p>
          <a:p>
            <a:pPr lvl="1"/>
            <a:r>
              <a:rPr lang="en-US" sz="2400" dirty="0"/>
              <a:t>Gupta, A., </a:t>
            </a:r>
            <a:r>
              <a:rPr lang="en-US" sz="2400" dirty="0" err="1"/>
              <a:t>Lebret</a:t>
            </a:r>
            <a:r>
              <a:rPr lang="en-US" sz="2400" dirty="0"/>
              <a:t>, R., </a:t>
            </a:r>
            <a:r>
              <a:rPr lang="en-US" sz="2400" dirty="0" err="1"/>
              <a:t>Harkous</a:t>
            </a:r>
            <a:r>
              <a:rPr lang="en-US" sz="2400" dirty="0"/>
              <a:t>, H., &amp; </a:t>
            </a:r>
            <a:r>
              <a:rPr lang="en-US" sz="2400" dirty="0" err="1"/>
              <a:t>Aberer</a:t>
            </a:r>
            <a:r>
              <a:rPr lang="en-US" sz="2400" dirty="0"/>
              <a:t>, K. (2017, November). Taxonomy Induction using Hypernym Subsequences. In Proceedings of the 2017 ACM on Conference on Information and Knowledge Management (pp. 1329-1338). ACM.</a:t>
            </a:r>
          </a:p>
          <a:p>
            <a:pPr lvl="1"/>
            <a:r>
              <a:rPr lang="en-US" sz="2400" dirty="0" err="1"/>
              <a:t>Faralli</a:t>
            </a:r>
            <a:r>
              <a:rPr lang="en-US" sz="2400" dirty="0"/>
              <a:t>, Stefano, et al. "A Web application to search a large repository of taxonomic relations from the Web." </a:t>
            </a:r>
            <a:r>
              <a:rPr lang="en-US" sz="2400" i="1" dirty="0"/>
              <a:t>CEUR workshop proceedings</a:t>
            </a:r>
            <a:r>
              <a:rPr lang="en-US" sz="2400" dirty="0"/>
              <a:t>. Vol. 1690. RWTH, 2016.</a:t>
            </a:r>
          </a:p>
          <a:p>
            <a:pPr lvl="1"/>
            <a:endParaRPr lang="en-US" sz="2400" dirty="0"/>
          </a:p>
          <a:p>
            <a:pPr eaLnBrk="1" hangingPunct="1">
              <a:buFontTx/>
              <a:buNone/>
            </a:pPr>
            <a:endParaRPr lang="en-US" sz="1800" dirty="0"/>
          </a:p>
        </p:txBody>
      </p:sp>
      <p:sp>
        <p:nvSpPr>
          <p:cNvPr id="5" name="Footer Placeholder 3"/>
          <p:cNvSpPr>
            <a:spLocks noGrp="1"/>
          </p:cNvSpPr>
          <p:nvPr>
            <p:ph type="ftr" sz="quarter" idx="10"/>
          </p:nvPr>
        </p:nvSpPr>
        <p:spPr>
          <a:xfrm>
            <a:off x="197988" y="7481535"/>
            <a:ext cx="7622527" cy="264054"/>
          </a:xfrm>
          <a:noFill/>
        </p:spPr>
        <p:txBody>
          <a:bodyPr/>
          <a:lstStyle/>
          <a:p>
            <a:r>
              <a:rPr lang="fr-CH"/>
              <a:t>©2019, Karl Aberer, EPFL-IC, Laboratoire de systèmes d'informations répartis </a:t>
            </a:r>
            <a:endParaRPr lang="en-GB" dirty="0"/>
          </a:p>
        </p:txBody>
      </p:sp>
    </p:spTree>
    <p:extLst>
      <p:ext uri="{BB962C8B-B14F-4D97-AF65-F5344CB8AC3E}">
        <p14:creationId xmlns:p14="http://schemas.microsoft.com/office/powerpoint/2010/main" val="10703880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Taxonomy Induction Task</a:t>
            </a:r>
          </a:p>
        </p:txBody>
      </p:sp>
      <p:sp>
        <p:nvSpPr>
          <p:cNvPr id="3" name="Content Placeholder 2"/>
          <p:cNvSpPr>
            <a:spLocks noGrp="1"/>
          </p:cNvSpPr>
          <p:nvPr>
            <p:ph idx="1"/>
          </p:nvPr>
        </p:nvSpPr>
        <p:spPr/>
        <p:txBody>
          <a:bodyPr/>
          <a:lstStyle/>
          <a:p>
            <a:r>
              <a:rPr lang="en-US" dirty="0"/>
              <a:t>Starting from a root concept and a basic concept</a:t>
            </a:r>
          </a:p>
          <a:p>
            <a:pPr marL="514350" indent="-514350">
              <a:buAutoNum type="arabicPeriod"/>
            </a:pPr>
            <a:r>
              <a:rPr lang="en-US" dirty="0"/>
              <a:t>Learn relevant terms and their hypernym / hyponym relationships</a:t>
            </a:r>
          </a:p>
          <a:p>
            <a:pPr marL="514350" indent="-514350">
              <a:buAutoNum type="arabicPeriod"/>
            </a:pPr>
            <a:r>
              <a:rPr lang="en-US" dirty="0"/>
              <a:t>Filter out erroneous terms and relations</a:t>
            </a:r>
          </a:p>
          <a:p>
            <a:pPr marL="514350" indent="-514350">
              <a:buAutoNum type="arabicPeriod"/>
            </a:pPr>
            <a:r>
              <a:rPr lang="en-US" dirty="0"/>
              <a:t>Induce a taxonomy structure</a:t>
            </a:r>
          </a:p>
        </p:txBody>
      </p:sp>
      <p:sp>
        <p:nvSpPr>
          <p:cNvPr id="4" name="Footer Placeholder 3"/>
          <p:cNvSpPr>
            <a:spLocks noGrp="1"/>
          </p:cNvSpPr>
          <p:nvPr>
            <p:ph type="ftr" sz="quarter" idx="10"/>
          </p:nvPr>
        </p:nvSpPr>
        <p:spPr/>
        <p:txBody>
          <a:bodyPr/>
          <a:lstStyle/>
          <a:p>
            <a:r>
              <a:rPr lang="fr-CH"/>
              <a:t>©2019, Karl Aberer, EPFL-IC, Laboratoire de systèmes d'informations répartis </a:t>
            </a:r>
            <a:endParaRPr lang="en-GB"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87703" y="4176836"/>
            <a:ext cx="4824536" cy="3096938"/>
          </a:xfrm>
          <a:prstGeom prst="rect">
            <a:avLst/>
          </a:prstGeom>
        </p:spPr>
      </p:pic>
      <p:sp>
        <p:nvSpPr>
          <p:cNvPr id="6" name="Oval 5"/>
          <p:cNvSpPr/>
          <p:nvPr/>
        </p:nvSpPr>
        <p:spPr bwMode="auto">
          <a:xfrm>
            <a:off x="6731719" y="4176836"/>
            <a:ext cx="936104" cy="36004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a:ln>
                <a:noFill/>
              </a:ln>
              <a:solidFill>
                <a:schemeClr val="tx2"/>
              </a:solidFill>
              <a:effectLst/>
              <a:latin typeface="Tempus Sans ITC" pitchFamily="82" charset="0"/>
            </a:endParaRPr>
          </a:p>
        </p:txBody>
      </p:sp>
      <p:sp>
        <p:nvSpPr>
          <p:cNvPr id="7" name="Oval 6"/>
          <p:cNvSpPr/>
          <p:nvPr/>
        </p:nvSpPr>
        <p:spPr bwMode="auto">
          <a:xfrm>
            <a:off x="6443687" y="6193060"/>
            <a:ext cx="936104" cy="36004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a:ln>
                <a:noFill/>
              </a:ln>
              <a:solidFill>
                <a:schemeClr val="tx2"/>
              </a:solidFill>
              <a:effectLst/>
              <a:latin typeface="Tempus Sans ITC" pitchFamily="82" charset="0"/>
            </a:endParaRPr>
          </a:p>
        </p:txBody>
      </p:sp>
    </p:spTree>
    <p:extLst>
      <p:ext uri="{BB962C8B-B14F-4D97-AF65-F5344CB8AC3E}">
        <p14:creationId xmlns:p14="http://schemas.microsoft.com/office/powerpoint/2010/main" val="3967339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Terms</a:t>
            </a:r>
          </a:p>
        </p:txBody>
      </p:sp>
      <p:sp>
        <p:nvSpPr>
          <p:cNvPr id="3" name="Content Placeholder 2"/>
          <p:cNvSpPr>
            <a:spLocks noGrp="1"/>
          </p:cNvSpPr>
          <p:nvPr>
            <p:ph idx="1"/>
          </p:nvPr>
        </p:nvSpPr>
        <p:spPr/>
        <p:txBody>
          <a:bodyPr/>
          <a:lstStyle/>
          <a:p>
            <a:r>
              <a:rPr lang="en-US" dirty="0"/>
              <a:t>Template approach</a:t>
            </a:r>
          </a:p>
          <a:p>
            <a:pPr lvl="1"/>
            <a:r>
              <a:rPr lang="en-US" dirty="0"/>
              <a:t>Given a </a:t>
            </a:r>
            <a:r>
              <a:rPr lang="en-US" b="1" dirty="0"/>
              <a:t>root</a:t>
            </a:r>
            <a:r>
              <a:rPr lang="en-US" dirty="0"/>
              <a:t> </a:t>
            </a:r>
            <a:r>
              <a:rPr lang="en-US" b="1" dirty="0"/>
              <a:t>concept</a:t>
            </a:r>
            <a:r>
              <a:rPr lang="en-US" dirty="0"/>
              <a:t> </a:t>
            </a:r>
            <a:r>
              <a:rPr lang="en-US" b="1" dirty="0"/>
              <a:t>c</a:t>
            </a:r>
            <a:r>
              <a:rPr lang="en-US" dirty="0"/>
              <a:t> (e.g. animal) and a </a:t>
            </a:r>
            <a:r>
              <a:rPr lang="en-US" b="1" dirty="0"/>
              <a:t>seed s</a:t>
            </a:r>
            <a:r>
              <a:rPr lang="en-US" dirty="0"/>
              <a:t> (e.g. lion)</a:t>
            </a:r>
          </a:p>
          <a:p>
            <a:pPr lvl="1"/>
            <a:r>
              <a:rPr lang="en-US" dirty="0"/>
              <a:t>Hyponym pattern:  P</a:t>
            </a:r>
            <a:r>
              <a:rPr lang="en-US" baseline="-25000" dirty="0"/>
              <a:t>i</a:t>
            </a:r>
            <a:r>
              <a:rPr lang="en-US" dirty="0"/>
              <a:t>(c, s, X) = c such as s and X</a:t>
            </a:r>
          </a:p>
          <a:p>
            <a:pPr lvl="1"/>
            <a:r>
              <a:rPr lang="en-US" dirty="0"/>
              <a:t>Hypernym pattern: P</a:t>
            </a:r>
            <a:r>
              <a:rPr lang="en-US" baseline="-25000" dirty="0"/>
              <a:t>c</a:t>
            </a:r>
            <a:r>
              <a:rPr lang="en-US" dirty="0"/>
              <a:t>(t</a:t>
            </a:r>
            <a:r>
              <a:rPr lang="en-US" baseline="-25000" dirty="0"/>
              <a:t>1</a:t>
            </a:r>
            <a:r>
              <a:rPr lang="en-US" dirty="0"/>
              <a:t>, t</a:t>
            </a:r>
            <a:r>
              <a:rPr lang="en-US" baseline="-25000" dirty="0"/>
              <a:t>2</a:t>
            </a:r>
            <a:r>
              <a:rPr lang="en-US" dirty="0"/>
              <a:t>, X) = X such as t</a:t>
            </a:r>
            <a:r>
              <a:rPr lang="en-US" baseline="-25000" dirty="0"/>
              <a:t>1</a:t>
            </a:r>
            <a:r>
              <a:rPr lang="en-US" dirty="0"/>
              <a:t> and t</a:t>
            </a:r>
            <a:r>
              <a:rPr lang="en-US" baseline="-25000" dirty="0"/>
              <a:t>2</a:t>
            </a:r>
            <a:endParaRPr lang="en-US" dirty="0"/>
          </a:p>
          <a:p>
            <a:endParaRPr lang="en-US" dirty="0"/>
          </a:p>
        </p:txBody>
      </p:sp>
      <p:sp>
        <p:nvSpPr>
          <p:cNvPr id="4" name="Footer Placeholder 3"/>
          <p:cNvSpPr>
            <a:spLocks noGrp="1"/>
          </p:cNvSpPr>
          <p:nvPr>
            <p:ph type="ftr" sz="quarter" idx="10"/>
          </p:nvPr>
        </p:nvSpPr>
        <p:spPr/>
        <p:txBody>
          <a:bodyPr/>
          <a:lstStyle/>
          <a:p>
            <a:r>
              <a:rPr lang="fr-CH"/>
              <a:t>©2019, Karl Aberer, EPFL-IC, Laboratoire de systèmes d'informations répartis </a:t>
            </a:r>
            <a:endParaRPr lang="en-GB" dirty="0"/>
          </a:p>
        </p:txBody>
      </p:sp>
    </p:spTree>
    <p:extLst>
      <p:ext uri="{BB962C8B-B14F-4D97-AF65-F5344CB8AC3E}">
        <p14:creationId xmlns:p14="http://schemas.microsoft.com/office/powerpoint/2010/main" val="3344151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AFD75-BBF4-AC40-8D36-573297B48EE9}"/>
              </a:ext>
            </a:extLst>
          </p:cNvPr>
          <p:cNvSpPr>
            <a:spLocks noGrp="1"/>
          </p:cNvSpPr>
          <p:nvPr>
            <p:ph type="title"/>
          </p:nvPr>
        </p:nvSpPr>
        <p:spPr/>
        <p:txBody>
          <a:bodyPr/>
          <a:lstStyle/>
          <a:p>
            <a:r>
              <a:rPr lang="en-US" dirty="0"/>
              <a:t>Finding Hyponyms</a:t>
            </a:r>
          </a:p>
        </p:txBody>
      </p:sp>
      <p:sp>
        <p:nvSpPr>
          <p:cNvPr id="3" name="Content Placeholder 2">
            <a:extLst>
              <a:ext uri="{FF2B5EF4-FFF2-40B4-BE49-F238E27FC236}">
                <a16:creationId xmlns:a16="http://schemas.microsoft.com/office/drawing/2014/main" id="{AFB43A24-5B10-7741-9664-94777D2D8DDB}"/>
              </a:ext>
            </a:extLst>
          </p:cNvPr>
          <p:cNvSpPr>
            <a:spLocks noGrp="1"/>
          </p:cNvSpPr>
          <p:nvPr>
            <p:ph idx="1"/>
          </p:nvPr>
        </p:nvSpPr>
        <p:spPr/>
        <p:txBody>
          <a:bodyPr/>
          <a:lstStyle/>
          <a:p>
            <a:endParaRPr lang="en-US" dirty="0"/>
          </a:p>
          <a:p>
            <a:r>
              <a:rPr lang="en-US" dirty="0"/>
              <a:t>Recursively harvest new terms using a Web search engine</a:t>
            </a:r>
          </a:p>
          <a:p>
            <a:endParaRPr lang="en-US" dirty="0"/>
          </a:p>
          <a:p>
            <a:endParaRPr lang="en-US" dirty="0"/>
          </a:p>
        </p:txBody>
      </p:sp>
      <p:sp>
        <p:nvSpPr>
          <p:cNvPr id="4" name="Footer Placeholder 3">
            <a:extLst>
              <a:ext uri="{FF2B5EF4-FFF2-40B4-BE49-F238E27FC236}">
                <a16:creationId xmlns:a16="http://schemas.microsoft.com/office/drawing/2014/main" id="{40C6196D-916B-6643-9543-B33F13E2596A}"/>
              </a:ext>
            </a:extLst>
          </p:cNvPr>
          <p:cNvSpPr>
            <a:spLocks noGrp="1"/>
          </p:cNvSpPr>
          <p:nvPr>
            <p:ph type="ftr" sz="quarter" idx="10"/>
          </p:nvPr>
        </p:nvSpPr>
        <p:spPr/>
        <p:txBody>
          <a:bodyPr/>
          <a:lstStyle/>
          <a:p>
            <a:r>
              <a:rPr lang="fr-CH"/>
              <a:t>©2019, Karl Aberer, EPFL-IC, Laboratoire de systèmes d'informations répartis </a:t>
            </a:r>
            <a:endParaRPr lang="en-GB" dirty="0"/>
          </a:p>
        </p:txBody>
      </p:sp>
      <p:sp>
        <p:nvSpPr>
          <p:cNvPr id="5" name="Rectangle 4">
            <a:extLst>
              <a:ext uri="{FF2B5EF4-FFF2-40B4-BE49-F238E27FC236}">
                <a16:creationId xmlns:a16="http://schemas.microsoft.com/office/drawing/2014/main" id="{A7AF60C6-24A7-6E48-929D-E8F7D12E01EA}"/>
              </a:ext>
            </a:extLst>
          </p:cNvPr>
          <p:cNvSpPr/>
          <p:nvPr/>
        </p:nvSpPr>
        <p:spPr bwMode="auto">
          <a:xfrm>
            <a:off x="395015" y="3226302"/>
            <a:ext cx="11017224" cy="2808312"/>
          </a:xfrm>
          <a:prstGeom prst="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565564" lvl="1" algn="l">
              <a:spcBef>
                <a:spcPct val="20000"/>
              </a:spcBef>
            </a:pPr>
            <a:r>
              <a:rPr lang="en-US" sz="3000" kern="0" dirty="0">
                <a:solidFill>
                  <a:srgbClr val="000000"/>
                </a:solidFill>
                <a:latin typeface="Calibri"/>
                <a:cs typeface="Calibri"/>
              </a:rPr>
              <a:t>T = {s}; w(t) = 0</a:t>
            </a:r>
          </a:p>
          <a:p>
            <a:pPr marL="565564" lvl="1" algn="l">
              <a:spcBef>
                <a:spcPct val="20000"/>
              </a:spcBef>
            </a:pPr>
            <a:r>
              <a:rPr lang="en-US" sz="3000" kern="0" dirty="0">
                <a:solidFill>
                  <a:srgbClr val="000000"/>
                </a:solidFill>
                <a:latin typeface="Calibri"/>
                <a:cs typeface="Calibri"/>
              </a:rPr>
              <a:t>while T changes</a:t>
            </a:r>
          </a:p>
          <a:p>
            <a:pPr marL="565564" lvl="1" algn="l">
              <a:spcBef>
                <a:spcPct val="20000"/>
              </a:spcBef>
            </a:pPr>
            <a:r>
              <a:rPr lang="en-US" sz="3000" kern="0" dirty="0">
                <a:solidFill>
                  <a:srgbClr val="000000"/>
                </a:solidFill>
                <a:latin typeface="Calibri"/>
                <a:cs typeface="Calibri"/>
              </a:rPr>
              <a:t>	for all t in T: submit P</a:t>
            </a:r>
            <a:r>
              <a:rPr lang="en-US" sz="3000" kern="0" baseline="-25000" dirty="0">
                <a:solidFill>
                  <a:srgbClr val="000000"/>
                </a:solidFill>
                <a:latin typeface="Calibri"/>
                <a:cs typeface="Calibri"/>
              </a:rPr>
              <a:t>i</a:t>
            </a:r>
            <a:r>
              <a:rPr lang="en-US" sz="3000" kern="0" dirty="0">
                <a:solidFill>
                  <a:srgbClr val="000000"/>
                </a:solidFill>
                <a:latin typeface="Calibri"/>
                <a:cs typeface="Calibri"/>
              </a:rPr>
              <a:t>(c, t, X) to search engine</a:t>
            </a:r>
          </a:p>
          <a:p>
            <a:pPr marL="565564" lvl="1" algn="l">
              <a:spcBef>
                <a:spcPct val="20000"/>
              </a:spcBef>
            </a:pPr>
            <a:r>
              <a:rPr lang="en-US" sz="3000" kern="0" dirty="0">
                <a:solidFill>
                  <a:srgbClr val="000000"/>
                </a:solidFill>
                <a:latin typeface="Calibri"/>
                <a:cs typeface="Calibri"/>
              </a:rPr>
              <a:t>		add to T all new terms </a:t>
            </a:r>
            <a:r>
              <a:rPr lang="en-US" sz="3000" kern="0" dirty="0" err="1">
                <a:solidFill>
                  <a:srgbClr val="000000"/>
                </a:solidFill>
                <a:latin typeface="Calibri"/>
                <a:cs typeface="Calibri"/>
              </a:rPr>
              <a:t>t</a:t>
            </a:r>
            <a:r>
              <a:rPr lang="en-US" sz="3000" kern="0" baseline="-25000" dirty="0" err="1">
                <a:solidFill>
                  <a:srgbClr val="000000"/>
                </a:solidFill>
                <a:latin typeface="Calibri"/>
                <a:cs typeface="Calibri"/>
              </a:rPr>
              <a:t>new</a:t>
            </a:r>
            <a:r>
              <a:rPr lang="en-US" sz="3000" kern="0" dirty="0">
                <a:solidFill>
                  <a:srgbClr val="000000"/>
                </a:solidFill>
                <a:latin typeface="Calibri"/>
                <a:cs typeface="Calibri"/>
              </a:rPr>
              <a:t> found in position X in a result</a:t>
            </a:r>
          </a:p>
          <a:p>
            <a:pPr marL="565564" lvl="1" algn="l">
              <a:spcBef>
                <a:spcPct val="20000"/>
              </a:spcBef>
            </a:pPr>
            <a:r>
              <a:rPr lang="en-US" sz="3000" kern="0" dirty="0">
                <a:solidFill>
                  <a:srgbClr val="000000"/>
                </a:solidFill>
                <a:latin typeface="Calibri"/>
                <a:cs typeface="Calibri"/>
              </a:rPr>
              <a:t>		w(t)++</a:t>
            </a:r>
          </a:p>
        </p:txBody>
      </p:sp>
    </p:spTree>
    <p:extLst>
      <p:ext uri="{BB962C8B-B14F-4D97-AF65-F5344CB8AC3E}">
        <p14:creationId xmlns:p14="http://schemas.microsoft.com/office/powerpoint/2010/main" val="7151629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08839" y="1408289"/>
            <a:ext cx="7094791" cy="5808663"/>
          </a:xfrm>
        </p:spPr>
      </p:pic>
      <p:sp>
        <p:nvSpPr>
          <p:cNvPr id="4" name="Footer Placeholder 3"/>
          <p:cNvSpPr>
            <a:spLocks noGrp="1"/>
          </p:cNvSpPr>
          <p:nvPr>
            <p:ph type="ftr" sz="quarter" idx="10"/>
          </p:nvPr>
        </p:nvSpPr>
        <p:spPr/>
        <p:txBody>
          <a:bodyPr/>
          <a:lstStyle/>
          <a:p>
            <a:r>
              <a:rPr lang="fr-CH"/>
              <a:t>©2019, Karl Aberer, EPFL-IC, Laboratoire de systèmes d'informations répartis </a:t>
            </a:r>
            <a:endParaRPr lang="en-GB" dirty="0"/>
          </a:p>
        </p:txBody>
      </p:sp>
      <p:sp>
        <p:nvSpPr>
          <p:cNvPr id="6" name="TextBox 5"/>
          <p:cNvSpPr txBox="1"/>
          <p:nvPr/>
        </p:nvSpPr>
        <p:spPr>
          <a:xfrm>
            <a:off x="7126362" y="2664668"/>
            <a:ext cx="4434291" cy="830997"/>
          </a:xfrm>
          <a:prstGeom prst="rect">
            <a:avLst/>
          </a:prstGeom>
          <a:noFill/>
        </p:spPr>
        <p:txBody>
          <a:bodyPr wrap="none" rtlCol="0">
            <a:spAutoFit/>
          </a:bodyPr>
          <a:lstStyle/>
          <a:p>
            <a:pPr algn="l"/>
            <a:r>
              <a:rPr lang="en-US" sz="2400" dirty="0">
                <a:latin typeface="Calibri" charset="0"/>
                <a:ea typeface="Calibri" charset="0"/>
                <a:cs typeface="Calibri" charset="0"/>
              </a:rPr>
              <a:t>Existing Term: lion</a:t>
            </a:r>
          </a:p>
          <a:p>
            <a:pPr algn="l"/>
            <a:r>
              <a:rPr lang="en-US" sz="2400" dirty="0">
                <a:latin typeface="Calibri" charset="0"/>
                <a:ea typeface="Calibri" charset="0"/>
                <a:cs typeface="Calibri" charset="0"/>
              </a:rPr>
              <a:t>New Terms: hyena, tiger, elephant</a:t>
            </a:r>
          </a:p>
        </p:txBody>
      </p:sp>
    </p:spTree>
    <p:extLst>
      <p:ext uri="{BB962C8B-B14F-4D97-AF65-F5344CB8AC3E}">
        <p14:creationId xmlns:p14="http://schemas.microsoft.com/office/powerpoint/2010/main" val="8218879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Finding Hypernyms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endParaRPr lang="en-US" dirty="0"/>
              </a:p>
              <a:p>
                <a:endParaRPr lang="en-US" dirty="0"/>
              </a:p>
              <a:p>
                <a:endParaRPr lang="en-US" dirty="0"/>
              </a:p>
              <a:p>
                <a:endParaRPr lang="en-US" dirty="0"/>
              </a:p>
              <a:p>
                <a:endParaRPr lang="en-US" dirty="0"/>
              </a:p>
              <a:p>
                <a:endParaRPr lang="en-US" dirty="0"/>
              </a:p>
              <a:p>
                <a:r>
                  <a:rPr lang="en-US" dirty="0"/>
                  <a:t>Filtering</a:t>
                </a:r>
              </a:p>
              <a:p>
                <a:pPr lvl="1"/>
                <a:r>
                  <a:rPr lang="en-US" dirty="0"/>
                  <a:t>rank concepts </a:t>
                </a:r>
                <a14:m>
                  <m:oMath xmlns:m="http://schemas.openxmlformats.org/officeDocument/2006/math">
                    <m:r>
                      <a:rPr lang="fr-CH" i="1">
                        <a:latin typeface="Cambria Math" charset="0"/>
                      </a:rPr>
                      <m:t>h</m:t>
                    </m:r>
                  </m:oMath>
                </a14:m>
                <a:r>
                  <a:rPr lang="en-US" dirty="0"/>
                  <a:t> by </a:t>
                </a:r>
                <a14:m>
                  <m:oMath xmlns:m="http://schemas.openxmlformats.org/officeDocument/2006/math">
                    <m:nary>
                      <m:naryPr>
                        <m:chr m:val="∑"/>
                        <m:supHide m:val="on"/>
                        <m:ctrlPr>
                          <a:rPr lang="en-US" i="1" smtClean="0">
                            <a:latin typeface="Cambria Math" panose="02040503050406030204" pitchFamily="18" charset="0"/>
                          </a:rPr>
                        </m:ctrlPr>
                      </m:naryPr>
                      <m:sub>
                        <m:sSub>
                          <m:sSubPr>
                            <m:ctrlPr>
                              <a:rPr lang="en-US" i="1" smtClean="0">
                                <a:latin typeface="Cambria Math" panose="02040503050406030204" pitchFamily="18" charset="0"/>
                              </a:rPr>
                            </m:ctrlPr>
                          </m:sSubPr>
                          <m:e>
                            <m:r>
                              <a:rPr lang="fr-CH" b="0" i="1" smtClean="0">
                                <a:latin typeface="Cambria Math" charset="0"/>
                              </a:rPr>
                              <m:t>𝑡</m:t>
                            </m:r>
                          </m:e>
                          <m:sub>
                            <m:r>
                              <a:rPr lang="fr-CH" b="0" i="1" smtClean="0">
                                <a:latin typeface="Cambria Math" charset="0"/>
                              </a:rPr>
                              <m:t>1</m:t>
                            </m:r>
                          </m:sub>
                        </m:sSub>
                        <m:sSub>
                          <m:sSubPr>
                            <m:ctrlPr>
                              <a:rPr lang="en-US" i="1" smtClean="0">
                                <a:latin typeface="Cambria Math" panose="02040503050406030204" pitchFamily="18" charset="0"/>
                              </a:rPr>
                            </m:ctrlPr>
                          </m:sSubPr>
                          <m:e>
                            <m:r>
                              <a:rPr lang="fr-CH" b="0" i="1" smtClean="0">
                                <a:latin typeface="Cambria Math" charset="0"/>
                              </a:rPr>
                              <m:t>𝑡</m:t>
                            </m:r>
                          </m:e>
                          <m:sub>
                            <m:r>
                              <a:rPr lang="fr-CH" b="0" i="1" smtClean="0">
                                <a:latin typeface="Cambria Math" charset="0"/>
                              </a:rPr>
                              <m:t>2</m:t>
                            </m:r>
                          </m:sub>
                        </m:sSub>
                      </m:sub>
                      <m:sup/>
                      <m:e>
                        <m:r>
                          <a:rPr lang="fr-CH" b="0" i="1" smtClean="0">
                            <a:latin typeface="Cambria Math" charset="0"/>
                          </a:rPr>
                          <m:t>𝑤</m:t>
                        </m:r>
                        <m:r>
                          <a:rPr lang="fr-CH" b="0" i="1" smtClean="0">
                            <a:latin typeface="Cambria Math" charset="0"/>
                          </a:rPr>
                          <m:t>(</m:t>
                        </m:r>
                      </m:e>
                    </m:nary>
                    <m:sSub>
                      <m:sSubPr>
                        <m:ctrlPr>
                          <a:rPr lang="en-US" i="1">
                            <a:latin typeface="Cambria Math" panose="02040503050406030204" pitchFamily="18" charset="0"/>
                          </a:rPr>
                        </m:ctrlPr>
                      </m:sSubPr>
                      <m:e>
                        <m:r>
                          <a:rPr lang="fr-CH" i="1">
                            <a:latin typeface="Cambria Math" charset="0"/>
                          </a:rPr>
                          <m:t>𝑡</m:t>
                        </m:r>
                      </m:e>
                      <m:sub>
                        <m:r>
                          <a:rPr lang="fr-CH" i="1">
                            <a:latin typeface="Cambria Math" charset="0"/>
                          </a:rPr>
                          <m:t>1</m:t>
                        </m:r>
                      </m:sub>
                    </m:sSub>
                    <m:r>
                      <a:rPr lang="fr-CH" b="0" i="1" smtClean="0">
                        <a:latin typeface="Cambria Math" charset="0"/>
                      </a:rPr>
                      <m:t>,</m:t>
                    </m:r>
                    <m:sSub>
                      <m:sSubPr>
                        <m:ctrlPr>
                          <a:rPr lang="en-US" i="1">
                            <a:latin typeface="Cambria Math" panose="02040503050406030204" pitchFamily="18" charset="0"/>
                          </a:rPr>
                        </m:ctrlPr>
                      </m:sSubPr>
                      <m:e>
                        <m:r>
                          <a:rPr lang="fr-CH" i="1">
                            <a:latin typeface="Cambria Math" charset="0"/>
                          </a:rPr>
                          <m:t>𝑡</m:t>
                        </m:r>
                      </m:e>
                      <m:sub>
                        <m:r>
                          <a:rPr lang="fr-CH" i="1">
                            <a:latin typeface="Cambria Math" charset="0"/>
                          </a:rPr>
                          <m:t>2</m:t>
                        </m:r>
                      </m:sub>
                    </m:sSub>
                    <m:r>
                      <a:rPr lang="fr-CH" b="0" i="1" smtClean="0">
                        <a:latin typeface="Cambria Math" charset="0"/>
                      </a:rPr>
                      <m:t>,</m:t>
                    </m:r>
                    <m:r>
                      <a:rPr lang="fr-CH" b="0" i="1" smtClean="0">
                        <a:latin typeface="Cambria Math" charset="0"/>
                      </a:rPr>
                      <m:t>h</m:t>
                    </m:r>
                    <m:r>
                      <a:rPr lang="fr-CH" b="0" i="1" smtClean="0">
                        <a:latin typeface="Cambria Math" charset="0"/>
                      </a:rPr>
                      <m:t>)</m:t>
                    </m:r>
                  </m:oMath>
                </a14:m>
                <a:endParaRPr lang="en-US" dirty="0"/>
              </a:p>
              <a:p>
                <a:pPr lvl="1"/>
                <a:r>
                  <a:rPr lang="en-US" dirty="0"/>
                  <a:t>keep top concepts</a:t>
                </a:r>
              </a:p>
              <a:p>
                <a:r>
                  <a:rPr lang="en-US" dirty="0"/>
                  <a:t>	</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293" b="-6114"/>
                </a:stretch>
              </a:blipFill>
            </p:spPr>
            <p:txBody>
              <a:bodyPr/>
              <a:lstStyle/>
              <a:p>
                <a:r>
                  <a:rPr lang="en-US">
                    <a:noFill/>
                  </a:rPr>
                  <a:t> </a:t>
                </a:r>
              </a:p>
            </p:txBody>
          </p:sp>
        </mc:Fallback>
      </mc:AlternateContent>
      <p:sp>
        <p:nvSpPr>
          <p:cNvPr id="4" name="Footer Placeholder 3"/>
          <p:cNvSpPr>
            <a:spLocks noGrp="1"/>
          </p:cNvSpPr>
          <p:nvPr>
            <p:ph type="ftr" sz="quarter" idx="10"/>
          </p:nvPr>
        </p:nvSpPr>
        <p:spPr/>
        <p:txBody>
          <a:bodyPr/>
          <a:lstStyle/>
          <a:p>
            <a:r>
              <a:rPr lang="fr-CH"/>
              <a:t>©2019, Karl Aberer, EPFL-IC, Laboratoire de systèmes d'informations répartis </a:t>
            </a:r>
            <a:endParaRPr lang="en-GB" dirty="0"/>
          </a:p>
        </p:txBody>
      </p:sp>
      <p:sp>
        <p:nvSpPr>
          <p:cNvPr id="5" name="Rectangle 4"/>
          <p:cNvSpPr/>
          <p:nvPr/>
        </p:nvSpPr>
        <p:spPr bwMode="auto">
          <a:xfrm>
            <a:off x="300481" y="1426627"/>
            <a:ext cx="11017224" cy="3685897"/>
          </a:xfrm>
          <a:prstGeom prst="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lvl="0" algn="l">
              <a:spcBef>
                <a:spcPct val="20000"/>
              </a:spcBef>
            </a:pPr>
            <a:r>
              <a:rPr lang="en-US" sz="3200" kern="0" dirty="0">
                <a:solidFill>
                  <a:srgbClr val="000000"/>
                </a:solidFill>
                <a:latin typeface="Calibri"/>
                <a:cs typeface="Calibri"/>
              </a:rPr>
              <a:t>C = {c}</a:t>
            </a:r>
          </a:p>
          <a:p>
            <a:pPr lvl="0" algn="l">
              <a:spcBef>
                <a:spcPct val="20000"/>
              </a:spcBef>
            </a:pPr>
            <a:r>
              <a:rPr lang="en-US" sz="3200" kern="0" dirty="0">
                <a:solidFill>
                  <a:srgbClr val="000000"/>
                </a:solidFill>
                <a:latin typeface="Calibri"/>
                <a:cs typeface="Calibri"/>
              </a:rPr>
              <a:t>for all t</a:t>
            </a:r>
            <a:r>
              <a:rPr lang="en-US" sz="3200" kern="0" baseline="-25000" dirty="0">
                <a:solidFill>
                  <a:srgbClr val="000000"/>
                </a:solidFill>
                <a:latin typeface="Calibri"/>
                <a:cs typeface="Calibri"/>
              </a:rPr>
              <a:t>1</a:t>
            </a:r>
            <a:r>
              <a:rPr lang="en-US" sz="3200" kern="0" dirty="0">
                <a:solidFill>
                  <a:srgbClr val="000000"/>
                </a:solidFill>
                <a:latin typeface="Calibri"/>
                <a:cs typeface="Calibri"/>
              </a:rPr>
              <a:t>, t</a:t>
            </a:r>
            <a:r>
              <a:rPr lang="en-US" sz="3200" kern="0" baseline="-25000" dirty="0">
                <a:solidFill>
                  <a:srgbClr val="000000"/>
                </a:solidFill>
                <a:latin typeface="Calibri"/>
                <a:cs typeface="Calibri"/>
              </a:rPr>
              <a:t>2</a:t>
            </a:r>
            <a:r>
              <a:rPr lang="en-US" sz="3200" kern="0" dirty="0">
                <a:solidFill>
                  <a:srgbClr val="000000"/>
                </a:solidFill>
                <a:latin typeface="Calibri"/>
                <a:cs typeface="Calibri"/>
              </a:rPr>
              <a:t> in T with w(</a:t>
            </a:r>
            <a:r>
              <a:rPr lang="en-US" sz="3200" kern="0" dirty="0" err="1">
                <a:solidFill>
                  <a:srgbClr val="000000"/>
                </a:solidFill>
                <a:latin typeface="Calibri"/>
                <a:cs typeface="Calibri"/>
              </a:rPr>
              <a:t>t</a:t>
            </a:r>
            <a:r>
              <a:rPr lang="en-US" sz="3200" kern="0" baseline="-25000" dirty="0" err="1">
                <a:solidFill>
                  <a:srgbClr val="000000"/>
                </a:solidFill>
                <a:latin typeface="Calibri"/>
                <a:cs typeface="Calibri"/>
              </a:rPr>
              <a:t>i</a:t>
            </a:r>
            <a:r>
              <a:rPr lang="en-US" sz="3200" kern="0" dirty="0">
                <a:solidFill>
                  <a:srgbClr val="000000"/>
                </a:solidFill>
                <a:latin typeface="Calibri"/>
                <a:cs typeface="Calibri"/>
              </a:rPr>
              <a:t>) &gt; 0: </a:t>
            </a:r>
            <a:br>
              <a:rPr lang="en-US" sz="3200" kern="0" dirty="0">
                <a:solidFill>
                  <a:srgbClr val="000000"/>
                </a:solidFill>
                <a:latin typeface="Calibri"/>
                <a:cs typeface="Calibri"/>
              </a:rPr>
            </a:br>
            <a:r>
              <a:rPr lang="en-US" sz="3200" kern="0" dirty="0">
                <a:solidFill>
                  <a:srgbClr val="000000"/>
                </a:solidFill>
                <a:latin typeface="Calibri"/>
                <a:cs typeface="Calibri"/>
              </a:rPr>
              <a:t>	submit P</a:t>
            </a:r>
            <a:r>
              <a:rPr lang="en-US" sz="3200" kern="0" baseline="-25000" dirty="0">
                <a:solidFill>
                  <a:srgbClr val="000000"/>
                </a:solidFill>
                <a:latin typeface="Calibri"/>
                <a:cs typeface="Calibri"/>
              </a:rPr>
              <a:t>c</a:t>
            </a:r>
            <a:r>
              <a:rPr lang="en-US" sz="3200" kern="0" dirty="0">
                <a:solidFill>
                  <a:srgbClr val="000000"/>
                </a:solidFill>
                <a:latin typeface="Calibri"/>
                <a:cs typeface="Calibri"/>
              </a:rPr>
              <a:t>(t</a:t>
            </a:r>
            <a:r>
              <a:rPr lang="en-US" sz="3200" kern="0" baseline="-25000" dirty="0">
                <a:solidFill>
                  <a:srgbClr val="000000"/>
                </a:solidFill>
                <a:latin typeface="Calibri"/>
                <a:cs typeface="Calibri"/>
              </a:rPr>
              <a:t>1</a:t>
            </a:r>
            <a:r>
              <a:rPr lang="en-US" sz="3200" kern="0" dirty="0">
                <a:solidFill>
                  <a:srgbClr val="000000"/>
                </a:solidFill>
                <a:latin typeface="Calibri"/>
                <a:cs typeface="Calibri"/>
              </a:rPr>
              <a:t>, t</a:t>
            </a:r>
            <a:r>
              <a:rPr lang="en-US" sz="3200" kern="0" baseline="-25000" dirty="0">
                <a:solidFill>
                  <a:srgbClr val="000000"/>
                </a:solidFill>
                <a:latin typeface="Calibri"/>
                <a:cs typeface="Calibri"/>
              </a:rPr>
              <a:t>2</a:t>
            </a:r>
            <a:r>
              <a:rPr lang="en-US" sz="3200" kern="0" dirty="0">
                <a:solidFill>
                  <a:srgbClr val="000000"/>
                </a:solidFill>
                <a:latin typeface="Calibri"/>
                <a:cs typeface="Calibri"/>
              </a:rPr>
              <a:t>, X) to search engine</a:t>
            </a:r>
          </a:p>
          <a:p>
            <a:pPr lvl="0" algn="l">
              <a:spcBef>
                <a:spcPct val="20000"/>
              </a:spcBef>
            </a:pPr>
            <a:r>
              <a:rPr lang="en-US" sz="3200" kern="0" dirty="0">
                <a:solidFill>
                  <a:srgbClr val="000000"/>
                </a:solidFill>
                <a:latin typeface="Calibri"/>
                <a:cs typeface="Calibri"/>
              </a:rPr>
              <a:t>	add new term h found in position X to C</a:t>
            </a:r>
          </a:p>
          <a:p>
            <a:pPr lvl="0" algn="l">
              <a:spcBef>
                <a:spcPct val="20000"/>
              </a:spcBef>
            </a:pPr>
            <a:r>
              <a:rPr lang="en-US" sz="3200" kern="0" dirty="0">
                <a:solidFill>
                  <a:srgbClr val="000000"/>
                </a:solidFill>
                <a:latin typeface="Calibri"/>
                <a:cs typeface="Calibri"/>
              </a:rPr>
              <a:t> 	add </a:t>
            </a:r>
            <a:r>
              <a:rPr lang="en-US" sz="3200" i="1" kern="0" dirty="0">
                <a:solidFill>
                  <a:srgbClr val="000000"/>
                </a:solidFill>
                <a:latin typeface="Calibri"/>
                <a:cs typeface="Calibri"/>
              </a:rPr>
              <a:t>t</a:t>
            </a:r>
            <a:r>
              <a:rPr lang="en-US" sz="3200" i="1" kern="0" baseline="-25000" dirty="0">
                <a:solidFill>
                  <a:srgbClr val="000000"/>
                </a:solidFill>
                <a:latin typeface="Calibri"/>
                <a:cs typeface="Calibri"/>
              </a:rPr>
              <a:t>1</a:t>
            </a:r>
            <a:r>
              <a:rPr lang="en-US" sz="3200" i="1" kern="0" dirty="0">
                <a:solidFill>
                  <a:srgbClr val="000000"/>
                </a:solidFill>
                <a:latin typeface="Calibri"/>
                <a:cs typeface="Calibri"/>
              </a:rPr>
              <a:t> ISA h </a:t>
            </a:r>
            <a:r>
              <a:rPr lang="en-US" sz="3200" kern="0" dirty="0">
                <a:solidFill>
                  <a:srgbClr val="000000"/>
                </a:solidFill>
                <a:latin typeface="Calibri"/>
                <a:cs typeface="Calibri"/>
              </a:rPr>
              <a:t>and </a:t>
            </a:r>
            <a:r>
              <a:rPr lang="en-US" sz="3200" i="1" kern="0" dirty="0">
                <a:solidFill>
                  <a:srgbClr val="000000"/>
                </a:solidFill>
                <a:latin typeface="Calibri"/>
                <a:cs typeface="Calibri"/>
              </a:rPr>
              <a:t>t</a:t>
            </a:r>
            <a:r>
              <a:rPr lang="en-US" sz="3200" i="1" kern="0" baseline="-25000" dirty="0">
                <a:solidFill>
                  <a:srgbClr val="000000"/>
                </a:solidFill>
                <a:latin typeface="Calibri"/>
                <a:cs typeface="Calibri"/>
              </a:rPr>
              <a:t>2</a:t>
            </a:r>
            <a:r>
              <a:rPr lang="en-US" sz="3200" i="1" kern="0" dirty="0">
                <a:solidFill>
                  <a:srgbClr val="000000"/>
                </a:solidFill>
                <a:latin typeface="Calibri"/>
                <a:cs typeface="Calibri"/>
              </a:rPr>
              <a:t> ISA h </a:t>
            </a:r>
            <a:r>
              <a:rPr lang="en-US" sz="3200" kern="0" dirty="0">
                <a:solidFill>
                  <a:srgbClr val="000000"/>
                </a:solidFill>
                <a:latin typeface="Calibri"/>
                <a:cs typeface="Calibri"/>
              </a:rPr>
              <a:t>to the hypernym relations H</a:t>
            </a:r>
          </a:p>
          <a:p>
            <a:pPr lvl="0" algn="l">
              <a:spcBef>
                <a:spcPct val="20000"/>
              </a:spcBef>
            </a:pPr>
            <a:r>
              <a:rPr lang="en-US" sz="3200" kern="0" dirty="0">
                <a:solidFill>
                  <a:srgbClr val="000000"/>
                </a:solidFill>
                <a:latin typeface="Calibri"/>
                <a:cs typeface="Calibri"/>
              </a:rPr>
              <a:t>	w(t</a:t>
            </a:r>
            <a:r>
              <a:rPr lang="en-US" sz="3200" kern="0" baseline="-25000" dirty="0">
                <a:solidFill>
                  <a:srgbClr val="000000"/>
                </a:solidFill>
                <a:latin typeface="Calibri"/>
                <a:cs typeface="Calibri"/>
              </a:rPr>
              <a:t>1</a:t>
            </a:r>
            <a:r>
              <a:rPr lang="en-US" sz="3200" kern="0" dirty="0">
                <a:solidFill>
                  <a:srgbClr val="000000"/>
                </a:solidFill>
                <a:latin typeface="Calibri"/>
                <a:cs typeface="Calibri"/>
              </a:rPr>
              <a:t>,t</a:t>
            </a:r>
            <a:r>
              <a:rPr lang="en-US" sz="3200" kern="0" baseline="-25000" dirty="0">
                <a:solidFill>
                  <a:srgbClr val="000000"/>
                </a:solidFill>
                <a:latin typeface="Calibri"/>
                <a:cs typeface="Calibri"/>
              </a:rPr>
              <a:t>2</a:t>
            </a:r>
            <a:r>
              <a:rPr lang="en-US" sz="3200" kern="0" dirty="0">
                <a:solidFill>
                  <a:srgbClr val="000000"/>
                </a:solidFill>
                <a:latin typeface="Calibri"/>
                <a:cs typeface="Calibri"/>
              </a:rPr>
              <a:t>,h)++</a:t>
            </a:r>
            <a:endParaRPr lang="en-US" sz="3500" kern="0" dirty="0">
              <a:solidFill>
                <a:srgbClr val="000000"/>
              </a:solidFill>
              <a:latin typeface="Calibri"/>
              <a:cs typeface="Calibri"/>
            </a:endParaRPr>
          </a:p>
        </p:txBody>
      </p:sp>
    </p:spTree>
    <p:extLst>
      <p:ext uri="{BB962C8B-B14F-4D97-AF65-F5344CB8AC3E}">
        <p14:creationId xmlns:p14="http://schemas.microsoft.com/office/powerpoint/2010/main" val="6283142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23224" y="1408289"/>
            <a:ext cx="6636560" cy="2552523"/>
          </a:xfrm>
        </p:spPr>
      </p:pic>
      <p:sp>
        <p:nvSpPr>
          <p:cNvPr id="4" name="Footer Placeholder 3"/>
          <p:cNvSpPr>
            <a:spLocks noGrp="1"/>
          </p:cNvSpPr>
          <p:nvPr>
            <p:ph type="ftr" sz="quarter" idx="10"/>
          </p:nvPr>
        </p:nvSpPr>
        <p:spPr/>
        <p:txBody>
          <a:bodyPr/>
          <a:lstStyle/>
          <a:p>
            <a:r>
              <a:rPr lang="fr-CH"/>
              <a:t>©2019, Karl Aberer, EPFL-IC, Laboratoire de systèmes d'informations répartis </a:t>
            </a:r>
            <a:endParaRPr lang="en-GB" dirty="0"/>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7987" y="3960812"/>
            <a:ext cx="6661797" cy="1253620"/>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3224" y="5175093"/>
            <a:ext cx="6636560" cy="2345328"/>
          </a:xfrm>
          <a:prstGeom prst="rect">
            <a:avLst/>
          </a:prstGeom>
        </p:spPr>
      </p:pic>
      <p:sp>
        <p:nvSpPr>
          <p:cNvPr id="8" name="TextBox 7"/>
          <p:cNvSpPr txBox="1"/>
          <p:nvPr/>
        </p:nvSpPr>
        <p:spPr>
          <a:xfrm>
            <a:off x="7126362" y="2664668"/>
            <a:ext cx="4336123" cy="1200329"/>
          </a:xfrm>
          <a:prstGeom prst="rect">
            <a:avLst/>
          </a:prstGeom>
          <a:noFill/>
        </p:spPr>
        <p:txBody>
          <a:bodyPr wrap="none" rtlCol="0">
            <a:spAutoFit/>
          </a:bodyPr>
          <a:lstStyle/>
          <a:p>
            <a:pPr algn="l"/>
            <a:r>
              <a:rPr lang="en-US" sz="2400" dirty="0">
                <a:latin typeface="Calibri" charset="0"/>
                <a:ea typeface="Calibri" charset="0"/>
                <a:cs typeface="Calibri" charset="0"/>
              </a:rPr>
              <a:t>New Classes: predators, big cats,</a:t>
            </a:r>
          </a:p>
          <a:p>
            <a:pPr algn="l"/>
            <a:endParaRPr lang="en-US" sz="2400" dirty="0">
              <a:latin typeface="Calibri" charset="0"/>
              <a:ea typeface="Calibri" charset="0"/>
              <a:cs typeface="Calibri" charset="0"/>
            </a:endParaRPr>
          </a:p>
          <a:p>
            <a:pPr algn="l"/>
            <a:r>
              <a:rPr lang="en-US" sz="2400" dirty="0">
                <a:latin typeface="Calibri" charset="0"/>
                <a:ea typeface="Calibri" charset="0"/>
                <a:cs typeface="Calibri" charset="0"/>
              </a:rPr>
              <a:t>But also: words, …</a:t>
            </a:r>
          </a:p>
        </p:txBody>
      </p:sp>
    </p:spTree>
    <p:extLst>
      <p:ext uri="{BB962C8B-B14F-4D97-AF65-F5344CB8AC3E}">
        <p14:creationId xmlns:p14="http://schemas.microsoft.com/office/powerpoint/2010/main" val="58397081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PVERSION" val="7"/>
  <p:tag name="TPFULLVERSION" val="8.3.0.130"/>
  <p:tag name="PPTVERSION" val="16"/>
  <p:tag name="TPOS" val="6"/>
</p:tagLst>
</file>

<file path=ppt/tags/tag2.xml><?xml version="1.0" encoding="utf-8"?>
<p:tagLst xmlns:a="http://schemas.openxmlformats.org/drawingml/2006/main" xmlns:r="http://schemas.openxmlformats.org/officeDocument/2006/relationships" xmlns:p="http://schemas.openxmlformats.org/presentationml/2006/main">
  <p:tag name="SLIDEGUID" val="B1986370DE5D4296BF44145CC7C5FF00"/>
  <p:tag name="AUTOOPENPOLL" val="False"/>
  <p:tag name="TYPE" val="MultiChoiceSlide"/>
  <p:tag name="TPSLIDEBULLETSTYLE" val="2"/>
  <p:tag name="TPQUESTIONXML" val="&lt;?xml version=&quot;1.0&quot; encoding=&quot;UTF-8&quot; standalone=&quot;yes&quot;?&gt;&lt;questionlist&gt;&lt;properties&gt;&lt;guid&gt;24C42ECF2AD1440D836A3799F7C697C5&lt;/guid&gt;&lt;date&gt;5/16/2019 02:35:45 PM&lt;/date&gt;&lt;/properties&gt;&lt;questionlisttemplate&gt;&lt;correctvalue&gt;1&lt;/correctvalue&gt;&lt;incorrectvalue&gt;0&lt;/incorrectvalue&gt;&lt;numberofquestions&gt;1&lt;/numberofquestions&gt;&lt;questiontype&gt;1&lt;/questiontype&gt;&lt;numberofchoices&gt;4&lt;/numberofchoices&gt;&lt;bulletstyle&gt;2&lt;/bulletstyle&gt;&lt;questionfont&gt;Verdana&lt;/questionfont&gt;&lt;questionfontsize&gt;12&lt;/questionfontsize&gt;&lt;answerfont&gt;Verdana&lt;/answerfont&gt;&lt;answerfontsize&gt;12&lt;/answerfontsize&gt;&lt;showresults&gt;True&lt;/showresults&gt;&lt;countdowntime&gt;30&lt;/countdowntime&gt;&lt;responsegrid&gt;0&lt;/responsegrid&gt;&lt;/questionlisttemplate&gt;&lt;questions&gt;&lt;multichoice&gt;&lt;guid&gt;B1986370DE5D4296BF44145CC7C5FF00&lt;/guid&gt;&lt;repollguid&gt;3F7FEEE8335740468879FC95291A08A0&lt;/repollguid&gt;&lt;sourceid&gt;7832956D03464EBE9251E94BA3D23BA0&lt;/sourceid&gt;&lt;questiontext&gt;If t has no Hypernym ..&lt;/questiontext&gt;&lt;showresults&gt;True&lt;/showresults&gt;&lt;responsegrid&gt;0&lt;/responsegrid&gt;&lt;countdowntime&gt;30&lt;/countdowntime&gt;&lt;correctvalue&gt;1&lt;/correctvalue&gt;&lt;incorrectvalue&gt;0&lt;/incorrectvalue&gt;&lt;responselimit&gt;1&lt;/responselimit&gt;&lt;bulletstyle&gt;2&lt;/bulletstyle&gt;&lt;answers&gt;&lt;answer&gt;&lt;guid&gt;D0DDDC6A5E3F443AAC28EFABD2797194&lt;/guid&gt;&lt;answertext&gt;It is a root concept&lt;/answertext&gt;&lt;valuetype&gt;0&lt;/valuetype&gt;&lt;/answer&gt;&lt;answer&gt;&lt;guid&gt;80250C3E1AFF4C30900613CC655251D8&lt;/guid&gt;&lt;answertext&gt;It cannot match c such as t and X&lt;/answertext&gt;&lt;valuetype&gt;0&lt;/valuetype&gt;&lt;/answer&gt;&lt;answer&gt;&lt;guid&gt;865A6E6766CD4FEBA7EDB638F264279B&lt;/guid&gt;&lt;answertext&gt;It is identical to the initial root concept&lt;/answertext&gt;&lt;valuetype&gt;0&lt;/valuetype&gt;&lt;/answer&gt;&lt;answer&gt;&lt;guid&gt;995C64559F934EF5839C1F6002E30781&lt;/guid&gt;&lt;answertext&gt;It is a basic concept&lt;/answertext&gt;&lt;valuetype&gt;0&lt;/valuetype&gt;&lt;/answer&gt;&lt;/answers&gt;&lt;/multichoice&gt;&lt;/questions&gt;&lt;/questionlist&gt;"/>
  <p:tag name="LIVECHARTING" val="False"/>
  <p:tag name="HASRESULTS" val="False"/>
  <p:tag name="CHARTTYPE" val="0"/>
  <p:tag name="CHARTDEFINEDCOLORS" val="3,6,10,45,32,50,13,4,9,55,1"/>
</p:tagLst>
</file>

<file path=ppt/tags/tag3.xml><?xml version="1.0" encoding="utf-8"?>
<p:tagLst xmlns:a="http://schemas.openxmlformats.org/drawingml/2006/main" xmlns:r="http://schemas.openxmlformats.org/officeDocument/2006/relationships" xmlns:p="http://schemas.openxmlformats.org/presentationml/2006/main">
  <p:tag name="ZEROBASED" val="False"/>
</p:tagLst>
</file>

<file path=ppt/tags/tag4.xml><?xml version="1.0" encoding="utf-8"?>
<p:tagLst xmlns:a="http://schemas.openxmlformats.org/drawingml/2006/main" xmlns:r="http://schemas.openxmlformats.org/officeDocument/2006/relationships" xmlns:p="http://schemas.openxmlformats.org/presentationml/2006/main">
  <p:tag name="TYPE" val="0"/>
  <p:tag name="DEFINEDCOLORS" val="3,6,10,45,32,50,13,4,9,55,1"/>
  <p:tag name="COLORTYPE" val="SCHEME"/>
  <p:tag name="NUMBERFORMAT" val="0"/>
  <p:tag name="LABELFORMAT" val="0"/>
</p:tagLst>
</file>

<file path=ppt/theme/theme1.xml><?xml version="1.0" encoding="utf-8"?>
<a:theme xmlns:a="http://schemas.openxmlformats.org/drawingml/2006/main" name="part1 XML">
  <a:themeElements>
    <a:clrScheme name="part1 XML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part1 XML">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200" b="0" i="0" u="none" strike="noStrike" cap="none" normalizeH="0" baseline="0" smtClean="0">
            <a:ln>
              <a:noFill/>
            </a:ln>
            <a:solidFill>
              <a:schemeClr val="tx2"/>
            </a:solidFill>
            <a:effectLst/>
            <a:latin typeface="Tempus Sans ITC" pitchFamily="82"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200" b="0" i="0" u="none" strike="noStrike" cap="none" normalizeH="0" baseline="0" smtClean="0">
            <a:ln>
              <a:noFill/>
            </a:ln>
            <a:solidFill>
              <a:schemeClr val="tx2"/>
            </a:solidFill>
            <a:effectLst/>
            <a:latin typeface="Tempus Sans ITC" pitchFamily="82" charset="0"/>
          </a:defRPr>
        </a:defPPr>
      </a:lstStyle>
    </a:lnDef>
  </a:objectDefaults>
  <a:extraClrSchemeLst>
    <a:extraClrScheme>
      <a:clrScheme name="part1 XML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art1 XML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part1 XML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art1 XML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art1 XML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art1 XML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part1 XML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MCQ">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1" id="{D2D0D585-C4EC-EA4B-835C-782976849514}" vid="{8BBB69E0-F12D-4E4F-8A8A-1D22C8CD6263}"/>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part0 Basics</Template>
  <TotalTime>28833</TotalTime>
  <Words>2785</Words>
  <Application>Microsoft Macintosh PowerPoint</Application>
  <PresentationFormat>Custom</PresentationFormat>
  <Paragraphs>271</Paragraphs>
  <Slides>33</Slides>
  <Notes>22</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33</vt:i4>
      </vt:variant>
    </vt:vector>
  </HeadingPairs>
  <TitlesOfParts>
    <vt:vector size="43" baseType="lpstr">
      <vt:lpstr>ＭＳ Ｐゴシック</vt:lpstr>
      <vt:lpstr>ＭＳ Ｐゴシック</vt:lpstr>
      <vt:lpstr>Arial</vt:lpstr>
      <vt:lpstr>Calibri</vt:lpstr>
      <vt:lpstr>Cambria Math</vt:lpstr>
      <vt:lpstr>Comic Sans MS</vt:lpstr>
      <vt:lpstr>Tempus Sans ITC</vt:lpstr>
      <vt:lpstr>Verdana</vt:lpstr>
      <vt:lpstr>part1 XML</vt:lpstr>
      <vt:lpstr>MCQ</vt:lpstr>
      <vt:lpstr>4. Taxonomy induction</vt:lpstr>
      <vt:lpstr>Taxonomy Induction</vt:lpstr>
      <vt:lpstr>Use of Taxonomies</vt:lpstr>
      <vt:lpstr>Taxonomy Induction Task</vt:lpstr>
      <vt:lpstr>Learning Terms</vt:lpstr>
      <vt:lpstr>Finding Hyponyms</vt:lpstr>
      <vt:lpstr>Example</vt:lpstr>
      <vt:lpstr>Finding Hypernyms</vt:lpstr>
      <vt:lpstr>Example</vt:lpstr>
      <vt:lpstr>Example Result</vt:lpstr>
      <vt:lpstr>Inducing Hypernym Graph</vt:lpstr>
      <vt:lpstr>Example</vt:lpstr>
      <vt:lpstr>Example</vt:lpstr>
      <vt:lpstr>Cleaning the Hypernym Graph</vt:lpstr>
      <vt:lpstr>If t has no Hypernym ..</vt:lpstr>
      <vt:lpstr>Taxonomy Induction: 7 years later</vt:lpstr>
      <vt:lpstr>Hypernym Extraction: WebIsADB</vt:lpstr>
      <vt:lpstr>Example: Hypernyms for “apple”</vt:lpstr>
      <vt:lpstr>Key Observations</vt:lpstr>
      <vt:lpstr>Semantic Drift in Generalization</vt:lpstr>
      <vt:lpstr>Key Ideas</vt:lpstr>
      <vt:lpstr>Approach</vt:lpstr>
      <vt:lpstr>Probabilistic Model</vt:lpstr>
      <vt:lpstr>Solution Strategy</vt:lpstr>
      <vt:lpstr>Probability Estimation: P(S) </vt:lpstr>
      <vt:lpstr>Edge Probability</vt:lpstr>
      <vt:lpstr>Probability Estimation: P(E|S)</vt:lpstr>
      <vt:lpstr>Intuitive Interpretation</vt:lpstr>
      <vt:lpstr>Finding Optimal Subsequences</vt:lpstr>
      <vt:lpstr>Optimizing the Resulting DAG G</vt:lpstr>
      <vt:lpstr>Results</vt:lpstr>
      <vt:lpstr>Example: Resulting Taxonomies</vt:lpstr>
      <vt:lpstr>References</vt:lpstr>
    </vt:vector>
  </TitlesOfParts>
  <Company>EPFL I&amp;C - LSIR</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aberer</dc:creator>
  <cp:lastModifiedBy>Karl Aberer</cp:lastModifiedBy>
  <cp:revision>565</cp:revision>
  <cp:lastPrinted>2014-03-05T20:55:21Z</cp:lastPrinted>
  <dcterms:created xsi:type="dcterms:W3CDTF">2002-10-01T12:44:42Z</dcterms:created>
  <dcterms:modified xsi:type="dcterms:W3CDTF">2019-05-20T07:12:02Z</dcterms:modified>
</cp:coreProperties>
</file>