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83" r:id="rId3"/>
    <p:sldId id="295" r:id="rId4"/>
    <p:sldId id="269" r:id="rId5"/>
    <p:sldId id="270" r:id="rId6"/>
    <p:sldId id="271" r:id="rId7"/>
    <p:sldId id="272" r:id="rId8"/>
    <p:sldId id="284" r:id="rId9"/>
    <p:sldId id="282" r:id="rId10"/>
    <p:sldId id="285" r:id="rId11"/>
    <p:sldId id="287" r:id="rId12"/>
    <p:sldId id="286" r:id="rId13"/>
    <p:sldId id="288" r:id="rId14"/>
    <p:sldId id="294" r:id="rId15"/>
    <p:sldId id="291" r:id="rId16"/>
    <p:sldId id="293" r:id="rId17"/>
    <p:sldId id="292" r:id="rId18"/>
    <p:sldId id="296" r:id="rId19"/>
    <p:sldId id="297" r:id="rId20"/>
    <p:sldId id="290" r:id="rId21"/>
    <p:sldId id="298" r:id="rId22"/>
    <p:sldId id="29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20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B09F-E780-468E-82D5-4FEAE539CD5A}" type="datetimeFigureOut">
              <a:rPr lang="ko-KR" altLang="en-US" smtClean="0"/>
              <a:pPr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9034-FFDA-44A4-8E28-CBE72594A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B09F-E780-468E-82D5-4FEAE539CD5A}" type="datetimeFigureOut">
              <a:rPr lang="ko-KR" altLang="en-US" smtClean="0"/>
              <a:pPr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9034-FFDA-44A4-8E28-CBE72594A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B09F-E780-468E-82D5-4FEAE539CD5A}" type="datetimeFigureOut">
              <a:rPr lang="ko-KR" altLang="en-US" smtClean="0"/>
              <a:pPr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9034-FFDA-44A4-8E28-CBE72594A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B09F-E780-468E-82D5-4FEAE539CD5A}" type="datetimeFigureOut">
              <a:rPr lang="ko-KR" altLang="en-US" smtClean="0"/>
              <a:pPr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9034-FFDA-44A4-8E28-CBE72594A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B09F-E780-468E-82D5-4FEAE539CD5A}" type="datetimeFigureOut">
              <a:rPr lang="ko-KR" altLang="en-US" smtClean="0"/>
              <a:pPr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9034-FFDA-44A4-8E28-CBE72594A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B09F-E780-468E-82D5-4FEAE539CD5A}" type="datetimeFigureOut">
              <a:rPr lang="ko-KR" altLang="en-US" smtClean="0"/>
              <a:pPr/>
              <a:t>2022-10-11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9034-FFDA-44A4-8E28-CBE72594A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B09F-E780-468E-82D5-4FEAE539CD5A}" type="datetimeFigureOut">
              <a:rPr lang="ko-KR" altLang="en-US" smtClean="0"/>
              <a:pPr/>
              <a:t>2022-10-11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9034-FFDA-44A4-8E28-CBE72594A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B09F-E780-468E-82D5-4FEAE539CD5A}" type="datetimeFigureOut">
              <a:rPr lang="ko-KR" altLang="en-US" smtClean="0"/>
              <a:pPr/>
              <a:t>2022-10-11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9034-FFDA-44A4-8E28-CBE72594A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B09F-E780-468E-82D5-4FEAE539CD5A}" type="datetimeFigureOut">
              <a:rPr lang="ko-KR" altLang="en-US" smtClean="0"/>
              <a:pPr/>
              <a:t>2022-10-11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9034-FFDA-44A4-8E28-CBE72594A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B09F-E780-468E-82D5-4FEAE539CD5A}" type="datetimeFigureOut">
              <a:rPr lang="ko-KR" altLang="en-US" smtClean="0"/>
              <a:pPr/>
              <a:t>2022-10-11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9034-FFDA-44A4-8E28-CBE72594A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B09F-E780-468E-82D5-4FEAE539CD5A}" type="datetimeFigureOut">
              <a:rPr lang="ko-KR" altLang="en-US" smtClean="0"/>
              <a:pPr/>
              <a:t>2022-10-11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9034-FFDA-44A4-8E28-CBE72594A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0B09F-E780-468E-82D5-4FEAE539CD5A}" type="datetimeFigureOut">
              <a:rPr lang="ko-KR" altLang="en-US" smtClean="0"/>
              <a:pPr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89034-FFDA-44A4-8E28-CBE72594A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8520" y="0"/>
            <a:ext cx="950505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-180528" y="0"/>
            <a:ext cx="9649072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141144" y="2605848"/>
            <a:ext cx="5323893" cy="1850428"/>
            <a:chOff x="2195736" y="2605848"/>
            <a:chExt cx="5323893" cy="1850428"/>
          </a:xfrm>
        </p:grpSpPr>
        <p:sp>
          <p:nvSpPr>
            <p:cNvPr id="3" name="TextBox 2"/>
            <p:cNvSpPr txBox="1"/>
            <p:nvPr/>
          </p:nvSpPr>
          <p:spPr>
            <a:xfrm>
              <a:off x="2445168" y="2605848"/>
              <a:ext cx="4814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에이콘</a:t>
              </a:r>
              <a:r>
                <a:rPr lang="ko-KR" altLang="en-US" dirty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en-US" altLang="ko-KR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AI </a:t>
              </a:r>
              <a:r>
                <a:rPr lang="ko-KR" altLang="en-US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프로젝트 기반 </a:t>
              </a:r>
              <a:r>
                <a:rPr lang="ko-KR" altLang="en-US" dirty="0" err="1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빅데이터분석</a:t>
              </a:r>
              <a:r>
                <a:rPr lang="ko-KR" altLang="en-US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 과정</a:t>
              </a:r>
              <a:endParaRPr lang="ko-KR" altLang="en-US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95736" y="2924944"/>
              <a:ext cx="53238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 smtClean="0">
                  <a:solidFill>
                    <a:srgbClr val="FFFF00"/>
                  </a:solidFill>
                  <a:latin typeface="+mn-ea"/>
                </a:rPr>
                <a:t>[</a:t>
              </a:r>
              <a:r>
                <a:rPr lang="ko-KR" altLang="en-US" sz="5400" b="1" dirty="0" smtClean="0">
                  <a:solidFill>
                    <a:schemeClr val="accent6"/>
                  </a:solidFill>
                  <a:latin typeface="+mn-ea"/>
                </a:rPr>
                <a:t>영화</a:t>
              </a:r>
              <a:r>
                <a:rPr lang="ko-KR" altLang="en-US" sz="5400" b="1" dirty="0" smtClean="0">
                  <a:solidFill>
                    <a:srgbClr val="FFFF00"/>
                  </a:solidFill>
                  <a:latin typeface="+mn-ea"/>
                </a:rPr>
                <a:t> 평점 분석</a:t>
              </a:r>
              <a:r>
                <a:rPr lang="en-US" altLang="ko-KR" sz="5400" b="1" dirty="0" smtClean="0">
                  <a:solidFill>
                    <a:srgbClr val="FFFF00"/>
                  </a:solidFill>
                  <a:latin typeface="+mn-ea"/>
                </a:rPr>
                <a:t>]</a:t>
              </a:r>
              <a:endParaRPr lang="ko-KR" altLang="en-US" sz="5400" b="1" dirty="0">
                <a:solidFill>
                  <a:srgbClr val="FFFF00"/>
                </a:solidFill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22065" y="3933056"/>
              <a:ext cx="1417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FFFF00"/>
                  </a:solidFill>
                </a:rPr>
                <a:t>Team 1</a:t>
              </a:r>
              <a:endParaRPr lang="ko-KR" altLang="en-US" sz="2800" b="1" dirty="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188640"/>
            <a:ext cx="3711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2-1 </a:t>
            </a:r>
            <a:r>
              <a:rPr lang="ko-KR" altLang="en-US" sz="2000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영화제목 키워드 빈도 분석</a:t>
            </a:r>
            <a:endParaRPr lang="en-US" altLang="ko-KR" sz="2000" b="1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9" name="그룹 7">
            <a:extLst>
              <a:ext uri="{FF2B5EF4-FFF2-40B4-BE49-F238E27FC236}">
                <a16:creationId xmlns:a16="http://schemas.microsoft.com/office/drawing/2014/main" xmlns="" id="{E78E1A2F-FC63-ED57-F21C-9F6098459C46}"/>
              </a:ext>
            </a:extLst>
          </p:cNvPr>
          <p:cNvGrpSpPr/>
          <p:nvPr/>
        </p:nvGrpSpPr>
        <p:grpSpPr>
          <a:xfrm>
            <a:off x="401909" y="2060848"/>
            <a:ext cx="3305995" cy="3334440"/>
            <a:chOff x="2141115" y="2419565"/>
            <a:chExt cx="5404532" cy="2780353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xmlns="" id="{646CB477-9226-3409-A6DF-47BF3273D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292" y="2479607"/>
              <a:ext cx="4002355" cy="272031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2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kumimoji="0" lang="ko-KR" altLang="ko-KR" sz="2000" b="0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II</a:t>
              </a:r>
              <a:r>
                <a:rPr kumimoji="0" lang="en-US" altLang="ko-KR" sz="2000" b="0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  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: 0.5</a:t>
              </a:r>
              <a:r>
                <a:rPr kumimoji="0" lang="en-US" altLang="ko-KR" sz="20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200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200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kumimoji="0" lang="ko-KR" altLang="ko-KR" sz="2000" b="0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III</a:t>
              </a:r>
              <a:r>
                <a:rPr kumimoji="0" lang="en-US" altLang="ko-KR" sz="2000" b="0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kumimoji="0" lang="ko-KR" altLang="ko-KR" sz="2000" b="0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: 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0.3</a:t>
              </a:r>
              <a:r>
                <a:rPr kumimoji="0" lang="en-US" altLang="ko-KR" sz="20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32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000" dirty="0">
                <a:solidFill>
                  <a:srgbClr val="000000"/>
                </a:solidFill>
                <a:latin typeface="Arial Unicode M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Box 6">
              <a:extLst>
                <a:ext uri="{FF2B5EF4-FFF2-40B4-BE49-F238E27FC236}">
                  <a16:creationId xmlns:a16="http://schemas.microsoft.com/office/drawing/2014/main" xmlns="" id="{287E4905-4B8D-3952-BC68-8EF9BE7A518D}"/>
                </a:ext>
              </a:extLst>
            </p:cNvPr>
            <p:cNvSpPr txBox="1"/>
            <p:nvPr/>
          </p:nvSpPr>
          <p:spPr>
            <a:xfrm>
              <a:off x="2141115" y="2419565"/>
              <a:ext cx="5170842" cy="333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&lt;</a:t>
              </a:r>
              <a:r>
                <a:rPr lang="ko-KR" altLang="en-US" sz="2000" b="1" dirty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시리즈물 표기 등장빈도</a:t>
              </a:r>
              <a:r>
                <a:rPr lang="en-US" altLang="ko-KR" sz="2000" b="1" dirty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&gt;</a:t>
              </a:r>
              <a:endParaRPr lang="ko-KR" altLang="en-US" sz="200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3A71D9F-87BF-94E2-897D-1C5DBA32E07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0815" y="764704"/>
            <a:ext cx="4929658" cy="438228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734F773-1D47-F868-8E63-755607413526}"/>
              </a:ext>
            </a:extLst>
          </p:cNvPr>
          <p:cNvSpPr/>
          <p:nvPr/>
        </p:nvSpPr>
        <p:spPr>
          <a:xfrm>
            <a:off x="4427983" y="1052736"/>
            <a:ext cx="2576893" cy="3505929"/>
          </a:xfrm>
          <a:prstGeom prst="rect">
            <a:avLst/>
          </a:prstGeom>
          <a:solidFill>
            <a:schemeClr val="accent1">
              <a:alpha val="0"/>
            </a:schemeClr>
          </a:solidFill>
          <a:ln w="476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127296" y="5733256"/>
            <a:ext cx="7238211" cy="749116"/>
            <a:chOff x="1475656" y="5733256"/>
            <a:chExt cx="7238211" cy="749116"/>
          </a:xfrm>
        </p:grpSpPr>
        <p:sp>
          <p:nvSpPr>
            <p:cNvPr id="13" name="화살표: 오른쪽 4">
              <a:extLst>
                <a:ext uri="{FF2B5EF4-FFF2-40B4-BE49-F238E27FC236}">
                  <a16:creationId xmlns:a16="http://schemas.microsoft.com/office/drawing/2014/main" xmlns="" id="{92C19892-89FF-880B-3459-D0CAFDDC70C6}"/>
                </a:ext>
              </a:extLst>
            </p:cNvPr>
            <p:cNvSpPr/>
            <p:nvPr/>
          </p:nvSpPr>
          <p:spPr>
            <a:xfrm>
              <a:off x="1475656" y="5733256"/>
              <a:ext cx="720370" cy="540006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95736" y="5805264"/>
              <a:ext cx="651813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『</a:t>
              </a:r>
              <a:r>
                <a:rPr lang="ko-KR" altLang="en-US" sz="2000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대부</a:t>
              </a:r>
              <a:r>
                <a:rPr lang="en-US" altLang="ko-KR" sz="2000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』, 『</a:t>
              </a:r>
              <a:r>
                <a:rPr lang="ko-KR" altLang="en-US" sz="2000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백 투 더 </a:t>
              </a:r>
              <a:r>
                <a:rPr lang="ko-KR" altLang="en-US" sz="2000" dirty="0" err="1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퓨처</a:t>
              </a:r>
              <a:r>
                <a:rPr lang="en-US" altLang="ko-KR" sz="2000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』</a:t>
              </a:r>
              <a:r>
                <a:rPr lang="ko-KR" altLang="en-US" sz="2000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등 시리즈물의 폭발적 등장</a:t>
              </a:r>
            </a:p>
            <a:p>
              <a:endParaRPr lang="ko-KR" alt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709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1520" y="188640"/>
            <a:ext cx="31983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2-2 Rating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기반 선호 분석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① 시대별 </a:t>
            </a:r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고평점을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받은 장르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그림 5" descr="연대별 고평점 장르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268760"/>
            <a:ext cx="8784976" cy="4248472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2267744" y="2069557"/>
            <a:ext cx="6688035" cy="2609706"/>
            <a:chOff x="2267744" y="2069557"/>
            <a:chExt cx="6688035" cy="2609706"/>
          </a:xfrm>
        </p:grpSpPr>
        <p:sp>
          <p:nvSpPr>
            <p:cNvPr id="9" name="직사각형 8"/>
            <p:cNvSpPr/>
            <p:nvPr/>
          </p:nvSpPr>
          <p:spPr>
            <a:xfrm>
              <a:off x="2267744" y="3662442"/>
              <a:ext cx="846678" cy="2160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267744" y="4077072"/>
              <a:ext cx="846678" cy="2160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105712" y="3068960"/>
              <a:ext cx="818215" cy="43204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41346" y="3077669"/>
              <a:ext cx="792088" cy="2160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50055" y="3501008"/>
              <a:ext cx="792088" cy="2160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733434" y="3068960"/>
              <a:ext cx="864096" cy="2160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61897" y="4293096"/>
              <a:ext cx="864096" cy="2160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588821" y="2870354"/>
              <a:ext cx="864096" cy="2160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580112" y="3284984"/>
              <a:ext cx="864096" cy="2160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444208" y="2708920"/>
              <a:ext cx="792088" cy="2160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005" y="4077072"/>
              <a:ext cx="864096" cy="2160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426790" y="4463239"/>
              <a:ext cx="864096" cy="2160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245005" y="2069557"/>
              <a:ext cx="864096" cy="2160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091683" y="3068960"/>
              <a:ext cx="864096" cy="2160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091683" y="2484187"/>
              <a:ext cx="864096" cy="2160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75656" y="5805264"/>
            <a:ext cx="5230538" cy="830997"/>
            <a:chOff x="1475656" y="5805264"/>
            <a:chExt cx="5230538" cy="830997"/>
          </a:xfrm>
        </p:grpSpPr>
        <p:sp>
          <p:nvSpPr>
            <p:cNvPr id="26" name="TextBox 25"/>
            <p:cNvSpPr txBox="1"/>
            <p:nvPr/>
          </p:nvSpPr>
          <p:spPr>
            <a:xfrm>
              <a:off x="3238578" y="5805264"/>
              <a:ext cx="34676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HY견고딕" pitchFamily="18" charset="-127"/>
                  <a:ea typeface="HY견고딕" pitchFamily="18" charset="-127"/>
                </a:rPr>
                <a:t>많이 제작된 장르이지만</a:t>
              </a:r>
              <a:endParaRPr lang="en-US" altLang="ko-KR" sz="2400" dirty="0" smtClean="0"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r>
                <a:rPr lang="ko-KR" altLang="en-US" sz="2400" dirty="0" smtClean="0">
                  <a:latin typeface="HY견고딕" pitchFamily="18" charset="-127"/>
                  <a:ea typeface="HY견고딕" pitchFamily="18" charset="-127"/>
                </a:rPr>
                <a:t>중하위권에 랭크</a:t>
              </a:r>
              <a:endParaRPr lang="ko-KR" altLang="en-US" sz="24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5656" y="5877272"/>
              <a:ext cx="12971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HY견고딕" pitchFamily="18" charset="-127"/>
                  <a:ea typeface="HY견고딕" pitchFamily="18" charset="-127"/>
                </a:rPr>
                <a:t>Drama</a:t>
              </a:r>
            </a:p>
            <a:p>
              <a:pPr algn="ctr"/>
              <a:r>
                <a:rPr lang="en-US" altLang="ko-KR" sz="2000" dirty="0" smtClean="0">
                  <a:latin typeface="HY견고딕" pitchFamily="18" charset="-127"/>
                  <a:ea typeface="HY견고딕" pitchFamily="18" charset="-127"/>
                </a:rPr>
                <a:t>Comedy</a:t>
              </a:r>
              <a:endParaRPr lang="ko-KR" altLang="en-US" sz="20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1520" y="188640"/>
            <a:ext cx="32736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2-2 Rating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기반 선호 분석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② 성별에 따른 선호 장르 파악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성별선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268760"/>
            <a:ext cx="8424936" cy="29523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4869160"/>
            <a:ext cx="5032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남자는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Noir, Documentary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장르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선호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여자는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Noir,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Documentary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장르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선호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비선호</a:t>
            </a:r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장르 또한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남녀불문 통일된 기호를 보임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1520" y="188640"/>
            <a:ext cx="32736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2-2 Rating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기반 선호 분석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③ 나이에 따른 선호 장르 파악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그림 5" descr="나이별 선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196752"/>
            <a:ext cx="8424936" cy="1656184"/>
          </a:xfrm>
          <a:prstGeom prst="rect">
            <a:avLst/>
          </a:prstGeom>
        </p:spPr>
      </p:pic>
      <p:pic>
        <p:nvPicPr>
          <p:cNvPr id="9" name="그림 8" descr="직업군별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3501008"/>
            <a:ext cx="8533456" cy="201622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23528" y="3068960"/>
            <a:ext cx="3499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④ </a:t>
            </a:r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직업군에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따른 선호 장르 파악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7544" y="5733256"/>
            <a:ext cx="3880887" cy="923330"/>
            <a:chOff x="1043608" y="5733256"/>
            <a:chExt cx="3880887" cy="923330"/>
          </a:xfrm>
        </p:grpSpPr>
        <p:sp>
          <p:nvSpPr>
            <p:cNvPr id="11" name="오른쪽 화살표 10"/>
            <p:cNvSpPr/>
            <p:nvPr/>
          </p:nvSpPr>
          <p:spPr>
            <a:xfrm>
              <a:off x="1043608" y="5949280"/>
              <a:ext cx="720080" cy="432048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23728" y="5733256"/>
              <a:ext cx="28007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HY견고딕" pitchFamily="18" charset="-127"/>
                  <a:ea typeface="HY견고딕" pitchFamily="18" charset="-127"/>
                </a:rPr>
                <a:t>시대의 흐름에 따라 </a:t>
              </a:r>
              <a:endParaRPr lang="en-US" altLang="ko-KR" dirty="0" smtClean="0">
                <a:latin typeface="HY견고딕" pitchFamily="18" charset="-127"/>
                <a:ea typeface="HY견고딕" pitchFamily="18" charset="-127"/>
              </a:endParaRPr>
            </a:p>
            <a:p>
              <a:r>
                <a:rPr lang="ko-KR" altLang="en-US" dirty="0" smtClean="0">
                  <a:latin typeface="HY견고딕" pitchFamily="18" charset="-127"/>
                  <a:ea typeface="HY견고딕" pitchFamily="18" charset="-127"/>
                </a:rPr>
                <a:t>선호하는 장르의 수가 </a:t>
              </a:r>
              <a:endParaRPr lang="en-US" altLang="ko-KR" dirty="0" smtClean="0">
                <a:latin typeface="HY견고딕" pitchFamily="18" charset="-127"/>
                <a:ea typeface="HY견고딕" pitchFamily="18" charset="-127"/>
              </a:endParaRPr>
            </a:p>
            <a:p>
              <a:r>
                <a:rPr lang="ko-KR" altLang="en-US" dirty="0" smtClean="0">
                  <a:latin typeface="HY견고딕" pitchFamily="18" charset="-127"/>
                  <a:ea typeface="HY견고딕" pitchFamily="18" charset="-127"/>
                </a:rPr>
                <a:t>줄어드는 것을 알 수 있음</a:t>
              </a:r>
              <a:endParaRPr lang="ko-KR" altLang="en-US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60032" y="5949280"/>
            <a:ext cx="3528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일종의 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“</a:t>
            </a:r>
            <a:r>
              <a:rPr lang="ko-KR" altLang="en-US" sz="2800" dirty="0" err="1" smtClean="0">
                <a:latin typeface="HY견고딕" pitchFamily="18" charset="-127"/>
                <a:ea typeface="HY견고딕" pitchFamily="18" charset="-127"/>
              </a:rPr>
              <a:t>트렌드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”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를 형성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1520" y="188640"/>
            <a:ext cx="44037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2-3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급격한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Rating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상승을 보인 장르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①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평점이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급격하게 상승한 장르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스릴러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8424936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타원 6"/>
          <p:cNvSpPr/>
          <p:nvPr/>
        </p:nvSpPr>
        <p:spPr>
          <a:xfrm>
            <a:off x="1979712" y="1628800"/>
            <a:ext cx="432048" cy="36004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4293096"/>
            <a:ext cx="28584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&lt;1930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년대 스릴러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『 M 』- 4.31</a:t>
            </a: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『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사라진 여인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』-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4.17</a:t>
            </a: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『 39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계단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』-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4.06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3933057"/>
            <a:ext cx="230425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3933056"/>
            <a:ext cx="314658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3933056"/>
            <a:ext cx="173355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1520" y="188640"/>
            <a:ext cx="41777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2-3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급격한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Rating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상승을 보인 장르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②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평점이 급격하게 상승한 장르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액션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864096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타원 6"/>
          <p:cNvSpPr/>
          <p:nvPr/>
        </p:nvSpPr>
        <p:spPr>
          <a:xfrm>
            <a:off x="3995936" y="1484784"/>
            <a:ext cx="432048" cy="36004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4293096"/>
            <a:ext cx="56861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&lt;1950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년대 액션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『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황야의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7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: The Magnificent Seven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』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- 4.57</a:t>
            </a: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『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아프리카 여왕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』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- 4.25</a:t>
            </a: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『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벤허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』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- 4.12</a:t>
            </a:r>
            <a:br>
              <a:rPr lang="en-US" altLang="ko-KR" dirty="0" smtClean="0">
                <a:latin typeface="HY견고딕" pitchFamily="18" charset="-127"/>
                <a:ea typeface="HY견고딕" pitchFamily="18" charset="-127"/>
              </a:rPr>
            </a:b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4149080"/>
            <a:ext cx="2181225" cy="250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4149080"/>
            <a:ext cx="220027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4149080"/>
            <a:ext cx="259080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1520" y="188640"/>
            <a:ext cx="41777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2-3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급격한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Rating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상승을 보인 장르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③ 평점이 급격하게 상승한 장르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호러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8568952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타원 6"/>
          <p:cNvSpPr/>
          <p:nvPr/>
        </p:nvSpPr>
        <p:spPr>
          <a:xfrm>
            <a:off x="5004048" y="1916832"/>
            <a:ext cx="432048" cy="36004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12994" y="4797152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1960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년대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호러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algn="ctr"/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『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싸이코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』-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4.21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4221088"/>
            <a:ext cx="2181225" cy="208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1520" y="188640"/>
            <a:ext cx="48558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2-3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급격한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Rating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상승을 보인 장르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④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평점이 급격하게 상승한 장르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애니메이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션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8568951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타원 6"/>
          <p:cNvSpPr/>
          <p:nvPr/>
        </p:nvSpPr>
        <p:spPr>
          <a:xfrm>
            <a:off x="8100392" y="2132856"/>
            <a:ext cx="432048" cy="36004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4380186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&lt;1990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년대 애니메이션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&gt;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endParaRPr lang="ko-KR" altLang="en-US" dirty="0" smtClean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95536" y="4005064"/>
            <a:ext cx="5609034" cy="2636912"/>
            <a:chOff x="395536" y="4005064"/>
            <a:chExt cx="5609034" cy="2636912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51920" y="4005064"/>
              <a:ext cx="2152650" cy="2636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395536" y="5013176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Y견고딕" pitchFamily="18" charset="-127"/>
                  <a:ea typeface="HY견고딕" pitchFamily="18" charset="-127"/>
                </a:rPr>
                <a:t>『 </a:t>
              </a:r>
              <a:r>
                <a:rPr lang="ko-KR" altLang="en-US" dirty="0" err="1" smtClean="0">
                  <a:latin typeface="HY견고딕" pitchFamily="18" charset="-127"/>
                  <a:ea typeface="HY견고딕" pitchFamily="18" charset="-127"/>
                </a:rPr>
                <a:t>월레스</a:t>
              </a:r>
              <a:r>
                <a:rPr lang="ko-KR" altLang="en-US" dirty="0" smtClean="0"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en-US" altLang="ko-KR" dirty="0" smtClean="0">
                  <a:latin typeface="HY견고딕" pitchFamily="18" charset="-127"/>
                  <a:ea typeface="HY견고딕" pitchFamily="18" charset="-127"/>
                </a:rPr>
                <a:t>&amp; </a:t>
              </a:r>
              <a:r>
                <a:rPr lang="ko-KR" altLang="en-US" dirty="0" err="1" smtClean="0">
                  <a:latin typeface="HY견고딕" pitchFamily="18" charset="-127"/>
                  <a:ea typeface="HY견고딕" pitchFamily="18" charset="-127"/>
                </a:rPr>
                <a:t>그로밋</a:t>
              </a:r>
              <a:r>
                <a:rPr lang="en-US" altLang="ko-KR" dirty="0" smtClean="0">
                  <a:latin typeface="HY견고딕" pitchFamily="18" charset="-127"/>
                  <a:ea typeface="HY견고딕" pitchFamily="18" charset="-127"/>
                </a:rPr>
                <a:t> 』</a:t>
              </a:r>
              <a:r>
                <a:rPr lang="ko-KR" altLang="en-US" dirty="0" smtClean="0"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en-US" altLang="ko-KR" dirty="0" smtClean="0">
                  <a:latin typeface="HY견고딕" pitchFamily="18" charset="-127"/>
                  <a:ea typeface="HY견고딕" pitchFamily="18" charset="-127"/>
                </a:rPr>
                <a:t>- 4.43</a:t>
              </a:r>
              <a:endParaRPr lang="ko-KR" altLang="en-US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97872" y="4005064"/>
            <a:ext cx="8062560" cy="2664296"/>
            <a:chOff x="397872" y="4005064"/>
            <a:chExt cx="8062560" cy="2664296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72200" y="4005064"/>
              <a:ext cx="2088232" cy="2664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397872" y="5517232"/>
              <a:ext cx="3166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Y견고딕" pitchFamily="18" charset="-127"/>
                  <a:ea typeface="HY견고딕" pitchFamily="18" charset="-127"/>
                </a:rPr>
                <a:t>『 </a:t>
              </a:r>
              <a:r>
                <a:rPr lang="ko-KR" altLang="en-US" dirty="0" err="1" smtClean="0">
                  <a:latin typeface="HY견고딕" pitchFamily="18" charset="-127"/>
                  <a:ea typeface="HY견고딕" pitchFamily="18" charset="-127"/>
                </a:rPr>
                <a:t>모노노케</a:t>
              </a:r>
              <a:r>
                <a:rPr lang="ko-KR" altLang="en-US" dirty="0" smtClean="0"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ko-KR" altLang="en-US" dirty="0" err="1" smtClean="0">
                  <a:latin typeface="HY견고딕" pitchFamily="18" charset="-127"/>
                  <a:ea typeface="HY견고딕" pitchFamily="18" charset="-127"/>
                </a:rPr>
                <a:t>히메</a:t>
              </a:r>
              <a:r>
                <a:rPr lang="en-US" altLang="ko-KR" dirty="0" smtClean="0">
                  <a:latin typeface="HY견고딕" pitchFamily="18" charset="-127"/>
                  <a:ea typeface="HY견고딕" pitchFamily="18" charset="-127"/>
                </a:rPr>
                <a:t> 』 </a:t>
              </a:r>
              <a:r>
                <a:rPr lang="ko-KR" altLang="en-US" dirty="0" smtClean="0"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en-US" altLang="ko-KR" dirty="0" smtClean="0">
                  <a:latin typeface="HY견고딕" pitchFamily="18" charset="-127"/>
                  <a:ea typeface="HY견고딕" pitchFamily="18" charset="-127"/>
                </a:rPr>
                <a:t>- 4.12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406794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67944" y="0"/>
            <a:ext cx="5076056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3206" y="2852936"/>
            <a:ext cx="23769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accent6"/>
                </a:solidFill>
                <a:latin typeface="HY견고딕" pitchFamily="18" charset="-127"/>
                <a:ea typeface="HY견고딕" pitchFamily="18" charset="-127"/>
              </a:rPr>
              <a:t>3. </a:t>
            </a:r>
            <a:r>
              <a:rPr lang="ko-KR" altLang="en-US" sz="4800" dirty="0" smtClean="0">
                <a:solidFill>
                  <a:schemeClr val="accent6"/>
                </a:solidFill>
                <a:latin typeface="HY견고딕" pitchFamily="18" charset="-127"/>
                <a:ea typeface="HY견고딕" pitchFamily="18" charset="-127"/>
              </a:rPr>
              <a:t>결론</a:t>
            </a:r>
            <a:endParaRPr lang="en-US" altLang="ko-KR" sz="4800" dirty="0" smtClean="0">
              <a:solidFill>
                <a:schemeClr val="accent6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ko-KR" altLang="en-US" dirty="0">
              <a:solidFill>
                <a:schemeClr val="accent6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6224" y="1807648"/>
            <a:ext cx="437651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3-1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미국영화유행의 흐름</a:t>
            </a:r>
          </a:p>
          <a:p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3-2 Rating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으로 알 수 있는 기호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3-3</a:t>
            </a:r>
            <a:r>
              <a:rPr lang="ko-KR" altLang="en-US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Raiting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상승을 일으킨 영화의 의의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188640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2-2 Rating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기반 선호 분석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8100392" y="1646218"/>
            <a:ext cx="648072" cy="288032"/>
          </a:xfrm>
          <a:prstGeom prst="rect">
            <a:avLst/>
          </a:prstGeom>
          <a:solidFill>
            <a:srgbClr val="F0720A"/>
          </a:solidFill>
          <a:ln>
            <a:solidFill>
              <a:srgbClr val="F072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260648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3-1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ko-KR" altLang="en-US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미국영화유행의 흐름</a:t>
            </a:r>
            <a:endParaRPr lang="ko-KR" altLang="en-US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89941" y="1223945"/>
            <a:ext cx="8064896" cy="7540526"/>
            <a:chOff x="611560" y="692696"/>
            <a:chExt cx="8064896" cy="7540526"/>
          </a:xfrm>
        </p:grpSpPr>
        <p:sp>
          <p:nvSpPr>
            <p:cNvPr id="15" name="TextBox 14"/>
            <p:cNvSpPr txBox="1"/>
            <p:nvPr/>
          </p:nvSpPr>
          <p:spPr>
            <a:xfrm>
              <a:off x="1259632" y="692696"/>
              <a:ext cx="7416824" cy="7540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ko-KR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just"/>
              <a:endParaRPr lang="en-US" altLang="ko-KR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endParaRPr lang="en-US" altLang="ko-KR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endParaRPr lang="en-US" altLang="ko-KR" sz="120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r>
                <a:rPr lang="en-US" altLang="ko-KR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Comedy </a:t>
              </a:r>
              <a:r>
                <a:rPr lang="ko-KR" altLang="en-US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와 </a:t>
              </a:r>
              <a:r>
                <a:rPr lang="en-US" altLang="ko-KR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Drama</a:t>
              </a:r>
              <a:r>
                <a:rPr lang="ko-KR" altLang="en-US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 장르 영화가 주를 이룸</a:t>
              </a:r>
              <a:endParaRPr lang="en-US" altLang="ko-KR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endParaRPr lang="en-US" altLang="ko-KR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endParaRPr lang="en-US" altLang="ko-KR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endParaRPr lang="en-US" altLang="ko-KR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endParaRPr lang="en-US" altLang="ko-KR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endParaRPr lang="en-US" altLang="ko-KR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endParaRPr lang="en-US" altLang="ko-KR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r>
                <a:rPr lang="en-US" altLang="ko-KR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Comedy</a:t>
              </a:r>
              <a:r>
                <a:rPr lang="ko-KR" altLang="en-US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▶</a:t>
              </a:r>
              <a:r>
                <a:rPr lang="en-US" altLang="ko-KR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Crime</a:t>
              </a:r>
              <a:r>
                <a:rPr lang="ko-KR" altLang="en-US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 ▶ </a:t>
              </a:r>
              <a:r>
                <a:rPr lang="en-US" altLang="ko-KR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Noir</a:t>
              </a:r>
              <a:r>
                <a:rPr lang="ko-KR" altLang="en-US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 ▶ </a:t>
              </a:r>
              <a:r>
                <a:rPr lang="en-US" altLang="ko-KR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Mystery</a:t>
              </a:r>
              <a:r>
                <a:rPr lang="ko-KR" altLang="en-US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 ▶ </a:t>
              </a:r>
              <a:r>
                <a:rPr lang="en-US" altLang="ko-KR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War</a:t>
              </a:r>
              <a:r>
                <a:rPr lang="ko-KR" altLang="en-US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 ▶ </a:t>
              </a:r>
              <a:r>
                <a:rPr lang="en-US" altLang="ko-KR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Noir</a:t>
              </a:r>
              <a:r>
                <a:rPr lang="ko-KR" altLang="en-US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 ▶ </a:t>
              </a:r>
              <a:r>
                <a:rPr lang="en-US" altLang="ko-KR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Documentary</a:t>
              </a:r>
              <a:r>
                <a:rPr lang="ko-KR" altLang="en-US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 ▶ </a:t>
              </a:r>
              <a:r>
                <a:rPr lang="en-US" altLang="ko-KR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Musical </a:t>
              </a:r>
              <a:r>
                <a:rPr lang="ko-KR" altLang="en-US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순서로</a:t>
              </a:r>
              <a:r>
                <a:rPr lang="en-US" altLang="ko-KR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ko-KR" altLang="en-US" dirty="0" err="1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트렌드가</a:t>
              </a:r>
              <a:r>
                <a:rPr lang="ko-KR" altLang="en-US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 변함</a:t>
              </a:r>
              <a:endParaRPr lang="en-US" altLang="ko-KR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endParaRPr lang="en-US" altLang="ko-KR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endParaRPr lang="en-US" altLang="ko-KR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endParaRPr lang="en-US" altLang="ko-KR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endParaRPr lang="ko-KR" altLang="en-US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just"/>
              <a:endParaRPr lang="en-US" altLang="ko-KR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just"/>
              <a:endParaRPr lang="en-US" altLang="ko-KR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endParaRPr lang="en-US" altLang="ko-KR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endParaRPr lang="en-US" altLang="ko-KR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endParaRPr lang="en-US" altLang="ko-KR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endParaRPr lang="en-US" altLang="ko-KR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endParaRPr lang="en-US" altLang="ko-KR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endParaRPr lang="en-US" altLang="ko-KR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endParaRPr lang="en-US" altLang="ko-KR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endParaRPr lang="en-US" altLang="ko-KR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1560" y="1484784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1.</a:t>
              </a:r>
              <a:endParaRPr lang="ko-KR" altLang="en-US" sz="360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0023" y="3645024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2.</a:t>
              </a:r>
              <a:endParaRPr lang="ko-KR" altLang="en-US" sz="360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28" y="260648"/>
            <a:ext cx="2260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rgbClr val="FFFF00"/>
                </a:solidFill>
                <a:latin typeface="+mn-ea"/>
              </a:rPr>
              <a:t>INDEX .</a:t>
            </a:r>
            <a:endParaRPr lang="ko-KR" altLang="en-US" sz="4400" b="1" dirty="0">
              <a:solidFill>
                <a:srgbClr val="FFFF00"/>
              </a:solidFill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627784" y="809416"/>
            <a:ext cx="5976664" cy="0"/>
          </a:xfrm>
          <a:prstGeom prst="line">
            <a:avLst/>
          </a:prstGeom>
          <a:ln w="730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75475" y="1183371"/>
            <a:ext cx="8962461" cy="4774887"/>
            <a:chOff x="323528" y="1052736"/>
            <a:chExt cx="8962461" cy="4774887"/>
          </a:xfrm>
        </p:grpSpPr>
        <p:grpSp>
          <p:nvGrpSpPr>
            <p:cNvPr id="16" name="그룹 15"/>
            <p:cNvGrpSpPr/>
            <p:nvPr/>
          </p:nvGrpSpPr>
          <p:grpSpPr>
            <a:xfrm>
              <a:off x="323528" y="1052736"/>
              <a:ext cx="4377486" cy="4774887"/>
              <a:chOff x="467544" y="1052736"/>
              <a:chExt cx="4377486" cy="4774887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467544" y="1052736"/>
                <a:ext cx="2032293" cy="2038583"/>
                <a:chOff x="467544" y="1484784"/>
                <a:chExt cx="2032293" cy="2038583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467544" y="1484784"/>
                  <a:ext cx="191430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0" b="1" dirty="0" smtClean="0">
                      <a:solidFill>
                        <a:srgbClr val="FFFF00"/>
                      </a:solidFill>
                    </a:rPr>
                    <a:t>01. </a:t>
                  </a:r>
                  <a:r>
                    <a:rPr lang="ko-KR" altLang="en-US" sz="3200" b="1" dirty="0" smtClean="0">
                      <a:solidFill>
                        <a:srgbClr val="FFFF00"/>
                      </a:solidFill>
                    </a:rPr>
                    <a:t>서론</a:t>
                  </a:r>
                  <a:endParaRPr lang="ko-KR" altLang="en-US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827584" y="2276872"/>
                  <a:ext cx="1672253" cy="1246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 smtClean="0">
                      <a:solidFill>
                        <a:srgbClr val="FFFF00"/>
                      </a:solidFill>
                      <a:latin typeface="HY견고딕" pitchFamily="18" charset="-127"/>
                      <a:ea typeface="HY견고딕" pitchFamily="18" charset="-127"/>
                    </a:rPr>
                    <a:t>1-1 </a:t>
                  </a:r>
                  <a:r>
                    <a:rPr lang="ko-KR" altLang="en-US" b="1" dirty="0" smtClean="0">
                      <a:solidFill>
                        <a:srgbClr val="FFFF00"/>
                      </a:solidFill>
                      <a:latin typeface="HY견고딕" pitchFamily="18" charset="-127"/>
                      <a:ea typeface="HY견고딕" pitchFamily="18" charset="-127"/>
                    </a:rPr>
                    <a:t>팀원소개</a:t>
                  </a:r>
                  <a:endParaRPr lang="en-US" altLang="ko-KR" b="1" dirty="0" smtClean="0">
                    <a:solidFill>
                      <a:srgbClr val="FFFF00"/>
                    </a:solidFill>
                    <a:latin typeface="HY견고딕" pitchFamily="18" charset="-127"/>
                    <a:ea typeface="HY견고딕" pitchFamily="18" charset="-127"/>
                  </a:endParaRPr>
                </a:p>
                <a:p>
                  <a:endParaRPr lang="en-US" altLang="ko-KR" sz="1050" b="1" dirty="0">
                    <a:solidFill>
                      <a:srgbClr val="FFFF00"/>
                    </a:solidFill>
                    <a:latin typeface="HY견고딕" pitchFamily="18" charset="-127"/>
                    <a:ea typeface="HY견고딕" pitchFamily="18" charset="-127"/>
                  </a:endParaRPr>
                </a:p>
                <a:p>
                  <a:r>
                    <a:rPr lang="en-US" altLang="ko-KR" b="1" dirty="0" smtClean="0">
                      <a:solidFill>
                        <a:srgbClr val="FFFF00"/>
                      </a:solidFill>
                      <a:latin typeface="HY견고딕" pitchFamily="18" charset="-127"/>
                      <a:ea typeface="HY견고딕" pitchFamily="18" charset="-127"/>
                    </a:rPr>
                    <a:t>1-2 </a:t>
                  </a:r>
                  <a:r>
                    <a:rPr lang="ko-KR" altLang="en-US" b="1" dirty="0" smtClean="0">
                      <a:solidFill>
                        <a:srgbClr val="FFFF00"/>
                      </a:solidFill>
                      <a:latin typeface="HY견고딕" pitchFamily="18" charset="-127"/>
                      <a:ea typeface="HY견고딕" pitchFamily="18" charset="-127"/>
                    </a:rPr>
                    <a:t>데이터 </a:t>
                  </a:r>
                  <a:endParaRPr lang="en-US" altLang="ko-KR" b="1" dirty="0" smtClean="0">
                    <a:solidFill>
                      <a:srgbClr val="FFFF00"/>
                    </a:solidFill>
                    <a:latin typeface="HY견고딕" pitchFamily="18" charset="-127"/>
                    <a:ea typeface="HY견고딕" pitchFamily="18" charset="-127"/>
                  </a:endParaRPr>
                </a:p>
                <a:p>
                  <a:endParaRPr lang="en-US" altLang="ko-KR" sz="1050" b="1" dirty="0">
                    <a:solidFill>
                      <a:srgbClr val="FFFF00"/>
                    </a:solidFill>
                    <a:latin typeface="HY견고딕" pitchFamily="18" charset="-127"/>
                    <a:ea typeface="HY견고딕" pitchFamily="18" charset="-127"/>
                  </a:endParaRPr>
                </a:p>
                <a:p>
                  <a:r>
                    <a:rPr lang="en-US" altLang="ko-KR" b="1" dirty="0" smtClean="0">
                      <a:solidFill>
                        <a:srgbClr val="FFFF00"/>
                      </a:solidFill>
                      <a:latin typeface="HY견고딕" pitchFamily="18" charset="-127"/>
                      <a:ea typeface="HY견고딕" pitchFamily="18" charset="-127"/>
                    </a:rPr>
                    <a:t>1-3 </a:t>
                  </a:r>
                  <a:r>
                    <a:rPr lang="ko-KR" altLang="en-US" b="1" dirty="0" smtClean="0">
                      <a:solidFill>
                        <a:srgbClr val="FFFF00"/>
                      </a:solidFill>
                      <a:latin typeface="HY견고딕" pitchFamily="18" charset="-127"/>
                      <a:ea typeface="HY견고딕" pitchFamily="18" charset="-127"/>
                    </a:rPr>
                    <a:t>분석 목적</a:t>
                  </a:r>
                  <a:endParaRPr lang="ko-KR" altLang="en-US" b="1" dirty="0">
                    <a:solidFill>
                      <a:srgbClr val="FFFF00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522134" y="3789040"/>
                <a:ext cx="4322896" cy="2038583"/>
                <a:chOff x="450126" y="2132856"/>
                <a:chExt cx="4322896" cy="2038583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450126" y="2132856"/>
                  <a:ext cx="2095445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0" b="1" dirty="0" smtClean="0">
                      <a:solidFill>
                        <a:srgbClr val="FFFF00"/>
                      </a:solidFill>
                    </a:rPr>
                    <a:t>02. </a:t>
                  </a:r>
                  <a:r>
                    <a:rPr lang="ko-KR" altLang="en-US" sz="3200" b="1" dirty="0" smtClean="0">
                      <a:solidFill>
                        <a:srgbClr val="FFFF00"/>
                      </a:solidFill>
                    </a:rPr>
                    <a:t>본론</a:t>
                  </a:r>
                  <a:r>
                    <a:rPr lang="en-US" altLang="ko-KR" sz="4000" b="1" dirty="0" smtClean="0">
                      <a:solidFill>
                        <a:srgbClr val="FFFF00"/>
                      </a:solidFill>
                    </a:rPr>
                    <a:t> </a:t>
                  </a:r>
                  <a:endParaRPr lang="ko-KR" altLang="en-US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755576" y="2924944"/>
                  <a:ext cx="4017446" cy="1246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rgbClr val="FFFF00"/>
                      </a:solidFill>
                      <a:latin typeface="HY견고딕" pitchFamily="18" charset="-127"/>
                      <a:ea typeface="HY견고딕" pitchFamily="18" charset="-127"/>
                    </a:rPr>
                    <a:t>2</a:t>
                  </a:r>
                  <a:r>
                    <a:rPr lang="en-US" altLang="ko-KR" b="1" dirty="0" smtClean="0">
                      <a:solidFill>
                        <a:srgbClr val="FFFF00"/>
                      </a:solidFill>
                      <a:latin typeface="HY견고딕" pitchFamily="18" charset="-127"/>
                      <a:ea typeface="HY견고딕" pitchFamily="18" charset="-127"/>
                    </a:rPr>
                    <a:t>-1 </a:t>
                  </a:r>
                  <a:r>
                    <a:rPr lang="ko-KR" altLang="en-US" b="1" dirty="0" smtClean="0">
                      <a:solidFill>
                        <a:srgbClr val="FFFF00"/>
                      </a:solidFill>
                      <a:latin typeface="HY견고딕" pitchFamily="18" charset="-127"/>
                      <a:ea typeface="HY견고딕" pitchFamily="18" charset="-127"/>
                    </a:rPr>
                    <a:t>영화제목 키워드</a:t>
                  </a:r>
                  <a:r>
                    <a:rPr lang="en-US" altLang="ko-KR" b="1" dirty="0" smtClean="0">
                      <a:solidFill>
                        <a:srgbClr val="FFFF00"/>
                      </a:solidFill>
                      <a:latin typeface="HY견고딕" pitchFamily="18" charset="-127"/>
                      <a:ea typeface="HY견고딕" pitchFamily="18" charset="-127"/>
                    </a:rPr>
                    <a:t>, </a:t>
                  </a:r>
                  <a:r>
                    <a:rPr lang="ko-KR" altLang="en-US" b="1" dirty="0" smtClean="0">
                      <a:solidFill>
                        <a:srgbClr val="FFFF00"/>
                      </a:solidFill>
                      <a:latin typeface="HY견고딕" pitchFamily="18" charset="-127"/>
                      <a:ea typeface="HY견고딕" pitchFamily="18" charset="-127"/>
                    </a:rPr>
                    <a:t>장르 빈도 분석</a:t>
                  </a:r>
                  <a:endParaRPr lang="en-US" altLang="ko-KR" b="1" dirty="0" smtClean="0">
                    <a:solidFill>
                      <a:srgbClr val="FFFF00"/>
                    </a:solidFill>
                    <a:latin typeface="HY견고딕" pitchFamily="18" charset="-127"/>
                    <a:ea typeface="HY견고딕" pitchFamily="18" charset="-127"/>
                  </a:endParaRPr>
                </a:p>
                <a:p>
                  <a:endParaRPr lang="en-US" altLang="ko-KR" sz="1050" b="1" dirty="0">
                    <a:solidFill>
                      <a:srgbClr val="FFFF00"/>
                    </a:solidFill>
                    <a:latin typeface="HY견고딕" pitchFamily="18" charset="-127"/>
                    <a:ea typeface="HY견고딕" pitchFamily="18" charset="-127"/>
                  </a:endParaRPr>
                </a:p>
                <a:p>
                  <a:r>
                    <a:rPr lang="en-US" altLang="ko-KR" b="1" dirty="0">
                      <a:solidFill>
                        <a:srgbClr val="FFFF00"/>
                      </a:solidFill>
                      <a:latin typeface="HY견고딕" pitchFamily="18" charset="-127"/>
                      <a:ea typeface="HY견고딕" pitchFamily="18" charset="-127"/>
                    </a:rPr>
                    <a:t>2</a:t>
                  </a:r>
                  <a:r>
                    <a:rPr lang="en-US" altLang="ko-KR" b="1" dirty="0" smtClean="0">
                      <a:solidFill>
                        <a:srgbClr val="FFFF00"/>
                      </a:solidFill>
                      <a:latin typeface="HY견고딕" pitchFamily="18" charset="-127"/>
                      <a:ea typeface="HY견고딕" pitchFamily="18" charset="-127"/>
                    </a:rPr>
                    <a:t>-2 Rating </a:t>
                  </a:r>
                  <a:r>
                    <a:rPr lang="ko-KR" altLang="en-US" b="1" dirty="0" smtClean="0">
                      <a:solidFill>
                        <a:srgbClr val="FFFF00"/>
                      </a:solidFill>
                      <a:latin typeface="HY견고딕" pitchFamily="18" charset="-127"/>
                      <a:ea typeface="HY견고딕" pitchFamily="18" charset="-127"/>
                    </a:rPr>
                    <a:t>기반 선호 분석</a:t>
                  </a:r>
                  <a:endParaRPr lang="en-US" altLang="ko-KR" b="1" dirty="0" smtClean="0">
                    <a:solidFill>
                      <a:srgbClr val="FFFF00"/>
                    </a:solidFill>
                    <a:latin typeface="HY견고딕" pitchFamily="18" charset="-127"/>
                    <a:ea typeface="HY견고딕" pitchFamily="18" charset="-127"/>
                  </a:endParaRPr>
                </a:p>
                <a:p>
                  <a:endParaRPr lang="en-US" altLang="ko-KR" sz="1050" b="1" dirty="0">
                    <a:solidFill>
                      <a:srgbClr val="FFFF00"/>
                    </a:solidFill>
                    <a:latin typeface="HY견고딕" pitchFamily="18" charset="-127"/>
                    <a:ea typeface="HY견고딕" pitchFamily="18" charset="-127"/>
                  </a:endParaRPr>
                </a:p>
                <a:p>
                  <a:r>
                    <a:rPr lang="en-US" altLang="ko-KR" b="1" dirty="0">
                      <a:solidFill>
                        <a:srgbClr val="FFFF00"/>
                      </a:solidFill>
                      <a:latin typeface="HY견고딕" pitchFamily="18" charset="-127"/>
                      <a:ea typeface="HY견고딕" pitchFamily="18" charset="-127"/>
                    </a:rPr>
                    <a:t>2</a:t>
                  </a:r>
                  <a:r>
                    <a:rPr lang="en-US" altLang="ko-KR" b="1" dirty="0" smtClean="0">
                      <a:solidFill>
                        <a:srgbClr val="FFFF00"/>
                      </a:solidFill>
                      <a:latin typeface="HY견고딕" pitchFamily="18" charset="-127"/>
                      <a:ea typeface="HY견고딕" pitchFamily="18" charset="-127"/>
                    </a:rPr>
                    <a:t>-3 </a:t>
                  </a:r>
                  <a:r>
                    <a:rPr lang="ko-KR" altLang="en-US" b="1" dirty="0" smtClean="0">
                      <a:solidFill>
                        <a:srgbClr val="FFFF00"/>
                      </a:solidFill>
                      <a:latin typeface="HY견고딕" pitchFamily="18" charset="-127"/>
                      <a:ea typeface="HY견고딕" pitchFamily="18" charset="-127"/>
                    </a:rPr>
                    <a:t>급격한 </a:t>
                  </a:r>
                  <a:r>
                    <a:rPr lang="en-US" altLang="ko-KR" b="1" dirty="0" smtClean="0">
                      <a:solidFill>
                        <a:srgbClr val="FFFF00"/>
                      </a:solidFill>
                      <a:latin typeface="HY견고딕" pitchFamily="18" charset="-127"/>
                      <a:ea typeface="HY견고딕" pitchFamily="18" charset="-127"/>
                    </a:rPr>
                    <a:t>Rating </a:t>
                  </a:r>
                  <a:r>
                    <a:rPr lang="ko-KR" altLang="en-US" b="1" dirty="0" smtClean="0">
                      <a:solidFill>
                        <a:srgbClr val="FFFF00"/>
                      </a:solidFill>
                      <a:latin typeface="HY견고딕" pitchFamily="18" charset="-127"/>
                      <a:ea typeface="HY견고딕" pitchFamily="18" charset="-127"/>
                    </a:rPr>
                    <a:t>상</a:t>
                  </a:r>
                  <a:r>
                    <a:rPr lang="ko-KR" altLang="en-US" b="1" dirty="0">
                      <a:solidFill>
                        <a:srgbClr val="FFFF00"/>
                      </a:solidFill>
                      <a:latin typeface="HY견고딕" pitchFamily="18" charset="-127"/>
                      <a:ea typeface="HY견고딕" pitchFamily="18" charset="-127"/>
                    </a:rPr>
                    <a:t>승</a:t>
                  </a:r>
                  <a:r>
                    <a:rPr lang="ko-KR" altLang="en-US" b="1" dirty="0" smtClean="0">
                      <a:solidFill>
                        <a:srgbClr val="FFFF00"/>
                      </a:solidFill>
                      <a:latin typeface="HY견고딕" pitchFamily="18" charset="-127"/>
                      <a:ea typeface="HY견고딕" pitchFamily="18" charset="-127"/>
                    </a:rPr>
                    <a:t>을 보인 장르</a:t>
                  </a:r>
                  <a:endParaRPr lang="ko-KR" altLang="en-US" b="1" dirty="0">
                    <a:solidFill>
                      <a:srgbClr val="FFFF00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493671" y="5445224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b="1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4860032" y="1052736"/>
              <a:ext cx="20954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FFFF00"/>
                  </a:solidFill>
                </a:rPr>
                <a:t>03. </a:t>
              </a:r>
              <a:r>
                <a:rPr lang="ko-KR" altLang="en-US" sz="3200" b="1" dirty="0" smtClean="0">
                  <a:solidFill>
                    <a:srgbClr val="FFFF00"/>
                  </a:solidFill>
                </a:rPr>
                <a:t>결론</a:t>
              </a:r>
              <a:r>
                <a:rPr lang="en-US" altLang="ko-KR" sz="4000" b="1" dirty="0" smtClean="0">
                  <a:solidFill>
                    <a:srgbClr val="FFFF00"/>
                  </a:solidFill>
                </a:rPr>
                <a:t> </a:t>
              </a:r>
              <a:endParaRPr lang="ko-KR" alt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04048" y="1844824"/>
              <a:ext cx="4281941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3-1 </a:t>
              </a:r>
              <a:r>
                <a:rPr lang="ko-KR" altLang="en-US" b="1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미국영화유행의 흐름</a:t>
              </a:r>
              <a:endParaRPr lang="en-US" altLang="ko-KR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endParaRPr lang="en-US" altLang="ko-KR" sz="105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r>
                <a:rPr lang="en-US" altLang="ko-KR" b="1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3-2 Rating </a:t>
              </a:r>
              <a:r>
                <a:rPr lang="ko-KR" altLang="en-US" b="1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으로 알 수 있는 기호</a:t>
              </a:r>
              <a:endParaRPr lang="en-US" altLang="ko-KR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endParaRPr lang="en-US" altLang="ko-KR" sz="1050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r>
                <a:rPr lang="en-US" altLang="ko-KR" b="1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3-3 Rating </a:t>
              </a:r>
              <a:r>
                <a:rPr lang="ko-KR" altLang="en-US" b="1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상</a:t>
              </a:r>
              <a:r>
                <a:rPr lang="ko-KR" altLang="en-US" b="1" dirty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승</a:t>
              </a:r>
              <a:r>
                <a:rPr lang="ko-KR" altLang="en-US" b="1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을 일으킨 영화의 의의</a:t>
              </a:r>
              <a:endParaRPr lang="ko-KR" altLang="en-US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188640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2-2 Rating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기반 선호 분석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8100392" y="1646218"/>
            <a:ext cx="648072" cy="288032"/>
          </a:xfrm>
          <a:prstGeom prst="rect">
            <a:avLst/>
          </a:prstGeom>
          <a:solidFill>
            <a:srgbClr val="F0720A"/>
          </a:solidFill>
          <a:ln>
            <a:solidFill>
              <a:srgbClr val="F072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260648"/>
            <a:ext cx="3964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3-2</a:t>
            </a:r>
            <a:r>
              <a:rPr lang="ko-KR" altLang="en-US" b="1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Rating</a:t>
            </a:r>
            <a:r>
              <a:rPr lang="ko-KR" altLang="en-US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으로</a:t>
            </a:r>
            <a:r>
              <a:rPr lang="ko-KR" altLang="en-US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 알 수 있는 기호</a:t>
            </a:r>
            <a:endParaRPr lang="ko-KR" altLang="en-US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1484784"/>
            <a:ext cx="7416824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주력 제작 장르였던 </a:t>
            </a:r>
            <a:r>
              <a:rPr lang="en-US" altLang="ko-KR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Drama</a:t>
            </a:r>
            <a:r>
              <a:rPr lang="ko-KR" altLang="en-US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Comedy</a:t>
            </a:r>
            <a:r>
              <a:rPr lang="ko-KR" altLang="en-US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는</a:t>
            </a:r>
            <a:r>
              <a:rPr lang="en-US" altLang="ko-KR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대체적으로 좋은 평점을</a:t>
            </a:r>
            <a:endParaRPr lang="en-US" altLang="ko-KR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pPr algn="just"/>
            <a:r>
              <a:rPr lang="ko-KR" altLang="en-US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받지 못함</a:t>
            </a:r>
            <a:endParaRPr lang="en-US" altLang="ko-KR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pPr algn="just"/>
            <a:endParaRPr lang="en-US" altLang="ko-KR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pPr algn="just"/>
            <a:endParaRPr lang="en-US" altLang="ko-KR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남자는 </a:t>
            </a:r>
            <a:r>
              <a:rPr lang="en-US" altLang="ko-KR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Noir, Documentary </a:t>
            </a:r>
            <a:r>
              <a:rPr lang="ko-KR" altLang="en-US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장르를 선호</a:t>
            </a:r>
            <a:endParaRPr lang="en-US" altLang="ko-KR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여자는 </a:t>
            </a:r>
            <a:r>
              <a:rPr lang="en-US" altLang="ko-KR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Documentary, Noir, Mystery </a:t>
            </a:r>
            <a:r>
              <a:rPr lang="ko-KR" altLang="en-US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장르 선호</a:t>
            </a:r>
            <a:endParaRPr lang="en-US" altLang="ko-KR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err="1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비선호</a:t>
            </a:r>
            <a:r>
              <a:rPr lang="ko-KR" altLang="en-US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 장르는 남녀불문 통일된 기호를 보임</a:t>
            </a:r>
            <a:endParaRPr lang="en-US" altLang="ko-KR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데이터의 후반부인 </a:t>
            </a:r>
            <a:r>
              <a:rPr lang="en-US" altLang="ko-KR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1990~2000</a:t>
            </a:r>
            <a:r>
              <a:rPr lang="ko-KR" altLang="en-US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년대로 갈수록 그룹간의 기호가 </a:t>
            </a:r>
            <a:endParaRPr lang="en-US" altLang="ko-KR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비슷해지는 경향을 보임</a:t>
            </a:r>
          </a:p>
          <a:p>
            <a:endParaRPr lang="ko-KR" altLang="en-US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pPr algn="just"/>
            <a:endParaRPr lang="en-US" altLang="ko-KR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pPr algn="just"/>
            <a:endParaRPr lang="en-US" altLang="ko-KR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3343" y="148478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1.</a:t>
            </a:r>
            <a:endParaRPr lang="ko-KR" altLang="en-US" sz="3600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1560" y="285293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360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3600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4365104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3.</a:t>
            </a:r>
            <a:endParaRPr lang="ko-KR" altLang="en-US" sz="3600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9552" y="5589240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sz="360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3600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260648"/>
            <a:ext cx="4514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3-3</a:t>
            </a:r>
            <a:r>
              <a:rPr lang="ko-KR" altLang="en-US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Rating </a:t>
            </a:r>
            <a:r>
              <a:rPr lang="ko-KR" altLang="en-US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상승을 일으킨 영화의 의의</a:t>
            </a:r>
            <a:endParaRPr lang="en-US" altLang="ko-KR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124744"/>
            <a:ext cx="76097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시대별 평점이 급상승한 시대에는 소위 말하는 </a:t>
            </a:r>
            <a:endParaRPr lang="en-US" altLang="ko-KR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/>
            <a:r>
              <a:rPr lang="en-US" altLang="ko-KR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 ‘</a:t>
            </a:r>
            <a:r>
              <a:rPr lang="ko-KR" altLang="en-US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걸작</a:t>
            </a:r>
            <a:r>
              <a:rPr lang="en-US" altLang="ko-KR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’</a:t>
            </a:r>
            <a:r>
              <a:rPr lang="ko-KR" altLang="en-US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이라고 불리는 영화가 존재 </a:t>
            </a:r>
            <a:r>
              <a:rPr lang="en-US" altLang="ko-KR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342900" indent="-342900"/>
            <a:endParaRPr lang="en-US" altLang="ko-KR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/>
            <a:endParaRPr lang="en-US" altLang="ko-KR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/>
            <a:r>
              <a:rPr lang="en-US" altLang="ko-KR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2. </a:t>
            </a:r>
            <a:r>
              <a:rPr lang="en-US" altLang="ko-KR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이러한 영화들은 일시적인 인기에 그치지 않고 장르의 생명력을 연장</a:t>
            </a:r>
            <a:endParaRPr lang="ko-KR" altLang="en-US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7624" y="2780928"/>
            <a:ext cx="6768752" cy="3674891"/>
            <a:chOff x="755576" y="2924943"/>
            <a:chExt cx="6768752" cy="3674891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5576" y="2924944"/>
              <a:ext cx="2257548" cy="2610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2924944"/>
              <a:ext cx="3008586" cy="2871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5856" y="2924943"/>
              <a:ext cx="3008586" cy="3460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44008" y="2924943"/>
              <a:ext cx="2880320" cy="3674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8520" y="0"/>
            <a:ext cx="950505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-180528" y="0"/>
            <a:ext cx="9649072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6"/>
          <p:cNvGrpSpPr/>
          <p:nvPr/>
        </p:nvGrpSpPr>
        <p:grpSpPr>
          <a:xfrm>
            <a:off x="2390576" y="2605848"/>
            <a:ext cx="4814138" cy="1850428"/>
            <a:chOff x="2445168" y="2605848"/>
            <a:chExt cx="4814138" cy="1850428"/>
          </a:xfrm>
        </p:grpSpPr>
        <p:sp>
          <p:nvSpPr>
            <p:cNvPr id="3" name="TextBox 2"/>
            <p:cNvSpPr txBox="1"/>
            <p:nvPr/>
          </p:nvSpPr>
          <p:spPr>
            <a:xfrm>
              <a:off x="2445168" y="2605848"/>
              <a:ext cx="4814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에이콘</a:t>
              </a:r>
              <a:r>
                <a:rPr lang="ko-KR" altLang="en-US" dirty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en-US" altLang="ko-KR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AI </a:t>
              </a:r>
              <a:r>
                <a:rPr lang="ko-KR" altLang="en-US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프로젝트 기반 </a:t>
              </a:r>
              <a:r>
                <a:rPr lang="ko-KR" altLang="en-US" dirty="0" err="1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빅데이터분석</a:t>
              </a:r>
              <a:r>
                <a:rPr lang="ko-KR" altLang="en-US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 과정</a:t>
              </a:r>
              <a:endParaRPr lang="ko-KR" altLang="en-US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57313" y="2924944"/>
              <a:ext cx="436850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 smtClean="0">
                  <a:solidFill>
                    <a:srgbClr val="FFFF00"/>
                  </a:solidFill>
                  <a:latin typeface="+mn-ea"/>
                </a:rPr>
                <a:t>[</a:t>
              </a:r>
              <a:r>
                <a:rPr lang="ko-KR" altLang="en-US" sz="5400" b="1" dirty="0" smtClean="0">
                  <a:solidFill>
                    <a:srgbClr val="FFFF00"/>
                  </a:solidFill>
                  <a:latin typeface="+mn-ea"/>
                </a:rPr>
                <a:t>감사합니다</a:t>
              </a:r>
              <a:r>
                <a:rPr lang="en-US" altLang="ko-KR" sz="5400" b="1" dirty="0" smtClean="0">
                  <a:solidFill>
                    <a:srgbClr val="FFFF00"/>
                  </a:solidFill>
                  <a:latin typeface="+mn-ea"/>
                </a:rPr>
                <a:t>!]</a:t>
              </a:r>
              <a:endParaRPr lang="ko-KR" altLang="en-US" sz="5400" b="1" dirty="0">
                <a:solidFill>
                  <a:srgbClr val="FFFF00"/>
                </a:solidFill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22065" y="3933056"/>
              <a:ext cx="1417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FFFF00"/>
                  </a:solidFill>
                </a:rPr>
                <a:t>Team 1</a:t>
              </a:r>
              <a:endParaRPr lang="ko-KR" altLang="en-US" sz="2800" b="1" dirty="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406794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67944" y="0"/>
            <a:ext cx="5076056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3417" y="2852936"/>
            <a:ext cx="22365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4800" dirty="0" smtClean="0">
                <a:solidFill>
                  <a:schemeClr val="accent6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4800" dirty="0" smtClean="0">
                <a:solidFill>
                  <a:schemeClr val="accent6"/>
                </a:solidFill>
                <a:latin typeface="HY견고딕" pitchFamily="18" charset="-127"/>
                <a:ea typeface="HY견고딕" pitchFamily="18" charset="-127"/>
              </a:rPr>
              <a:t>서론</a:t>
            </a:r>
            <a:endParaRPr lang="en-US" altLang="ko-KR" sz="4800" dirty="0" smtClean="0">
              <a:solidFill>
                <a:schemeClr val="accent6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ko-KR" altLang="en-US" dirty="0">
              <a:solidFill>
                <a:schemeClr val="accent6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7984" y="2227472"/>
            <a:ext cx="16722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1-1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팀원 소개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050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050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1-2 `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데이터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050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050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-3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분석 목적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2122976"/>
            <a:ext cx="21467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ABOUT</a:t>
            </a:r>
          </a:p>
          <a:p>
            <a:pPr algn="ctr"/>
            <a:endParaRPr lang="en-US" altLang="ko-KR" sz="3600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3600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3600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3600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Team 1.</a:t>
            </a:r>
          </a:p>
          <a:p>
            <a:endParaRPr lang="en-US" altLang="ko-KR" sz="3600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ko-KR" altLang="en-US" sz="3600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635896" y="1741752"/>
            <a:ext cx="4896544" cy="3919496"/>
            <a:chOff x="3635896" y="1772816"/>
            <a:chExt cx="4896544" cy="391949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635896" y="4756208"/>
              <a:ext cx="2232248" cy="936104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임성길</a:t>
              </a:r>
              <a:endParaRPr lang="ko-KR" altLang="en-US" sz="240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6300192" y="3288752"/>
              <a:ext cx="2232248" cy="936104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이효민</a:t>
              </a:r>
              <a:endParaRPr lang="ko-KR" altLang="en-US" sz="240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635896" y="3288752"/>
              <a:ext cx="2232248" cy="936104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이하경</a:t>
              </a:r>
              <a:endParaRPr lang="ko-KR" altLang="en-US" sz="240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228184" y="1772816"/>
              <a:ext cx="2232248" cy="936104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김동현</a:t>
              </a:r>
              <a:endParaRPr lang="ko-KR" altLang="en-US" sz="240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635896" y="1772816"/>
              <a:ext cx="2232248" cy="936104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권순</a:t>
              </a:r>
              <a:r>
                <a:rPr lang="ko-KR" altLang="en-US" sz="2400" dirty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제</a:t>
              </a: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9512" y="260648"/>
            <a:ext cx="1596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1-1 </a:t>
            </a:r>
            <a:r>
              <a:rPr lang="ko-KR" altLang="en-US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팀원소개</a:t>
            </a:r>
            <a:endParaRPr lang="en-US" altLang="ko-KR" b="1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260648"/>
            <a:ext cx="189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1-2 </a:t>
            </a:r>
            <a:r>
              <a:rPr lang="ko-KR" altLang="en-US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데이터 표본</a:t>
            </a:r>
            <a:endParaRPr lang="en-US" altLang="ko-KR" b="1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188640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1-3 </a:t>
            </a:r>
            <a:r>
              <a:rPr lang="ko-KR" altLang="en-US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분석목적</a:t>
            </a:r>
            <a:endParaRPr lang="ko-KR" altLang="en-US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916834"/>
            <a:ext cx="3199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데이터 분석을 통해서 </a:t>
            </a:r>
            <a:endParaRPr lang="en-US" altLang="ko-KR" sz="2400" b="1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2400" b="1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400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우리는</a:t>
            </a:r>
            <a:endParaRPr lang="ko-KR" altLang="en-US" sz="2400" b="1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6224" y="1807648"/>
            <a:ext cx="47339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미국영화유행의 흐름 전반을 알아보겠다</a:t>
            </a:r>
            <a:r>
              <a:rPr lang="en-US" altLang="ko-KR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Rating</a:t>
            </a:r>
            <a:r>
              <a:rPr lang="ko-KR" altLang="en-US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 기반으로 기호를 파악하겠다</a:t>
            </a:r>
            <a:r>
              <a:rPr lang="en-US" altLang="ko-KR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장르의 부흥기를 일으킨 영화를 알아보겠다</a:t>
            </a:r>
            <a:r>
              <a:rPr lang="en-US" altLang="ko-KR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406794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67944" y="0"/>
            <a:ext cx="5076056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852936"/>
            <a:ext cx="339227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6"/>
                </a:solidFill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dirty="0" smtClean="0">
                <a:solidFill>
                  <a:schemeClr val="accent6"/>
                </a:solidFill>
                <a:latin typeface="HY견고딕" pitchFamily="18" charset="-127"/>
                <a:ea typeface="HY견고딕" pitchFamily="18" charset="-127"/>
              </a:rPr>
              <a:t>본론</a:t>
            </a:r>
            <a:endParaRPr lang="en-US" altLang="ko-KR" dirty="0" smtClean="0">
              <a:solidFill>
                <a:schemeClr val="accent6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0" dirty="0" smtClean="0">
                <a:solidFill>
                  <a:schemeClr val="accent6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4000" dirty="0" smtClean="0">
                <a:solidFill>
                  <a:schemeClr val="accent6"/>
                </a:solidFill>
                <a:latin typeface="HY견고딕" pitchFamily="18" charset="-127"/>
                <a:ea typeface="HY견고딕" pitchFamily="18" charset="-127"/>
              </a:rPr>
              <a:t>데이터 분석</a:t>
            </a:r>
            <a:r>
              <a:rPr lang="en-US" altLang="ko-KR" sz="4000" dirty="0" smtClean="0">
                <a:solidFill>
                  <a:schemeClr val="accent6"/>
                </a:solidFill>
                <a:latin typeface="HY견고딕" pitchFamily="18" charset="-127"/>
                <a:ea typeface="HY견고딕" pitchFamily="18" charset="-127"/>
              </a:rPr>
              <a:t>]</a:t>
            </a:r>
            <a:endParaRPr lang="en-US" altLang="ko-KR" sz="4000" dirty="0">
              <a:solidFill>
                <a:schemeClr val="accent6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ko-KR" altLang="en-US" dirty="0">
              <a:solidFill>
                <a:schemeClr val="accent6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7984" y="2432192"/>
            <a:ext cx="405591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-1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영화제목 키워드 빈도 분석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050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050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-2 Rating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기반 선호 분석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050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050" b="1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-3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급격한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Rating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상승을 보인 장르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188640"/>
            <a:ext cx="3711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2-1 </a:t>
            </a:r>
            <a:r>
              <a:rPr lang="ko-KR" altLang="en-US" sz="2000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영화제목 키워드 빈도 분석</a:t>
            </a:r>
            <a:endParaRPr lang="en-US" altLang="ko-KR" sz="2000" b="1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417CCBC-F6C7-80CB-4B39-B3C57D045DF1}"/>
              </a:ext>
            </a:extLst>
          </p:cNvPr>
          <p:cNvGrpSpPr/>
          <p:nvPr/>
        </p:nvGrpSpPr>
        <p:grpSpPr>
          <a:xfrm>
            <a:off x="340944" y="908720"/>
            <a:ext cx="4824536" cy="5616624"/>
            <a:chOff x="781431" y="466725"/>
            <a:chExt cx="10870242" cy="40957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F6051B91-7370-D3D0-D086-9D499A6FF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431" y="466725"/>
              <a:ext cx="10870242" cy="409575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983CFE6E-9F85-C46F-875B-50E0A1F14808}"/>
                </a:ext>
              </a:extLst>
            </p:cNvPr>
            <p:cNvSpPr/>
            <p:nvPr/>
          </p:nvSpPr>
          <p:spPr>
            <a:xfrm>
              <a:off x="1011936" y="3429000"/>
              <a:ext cx="2511552" cy="89915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B7CAD68F-5B1A-EE03-491E-67C4320ABBBF}"/>
                </a:ext>
              </a:extLst>
            </p:cNvPr>
            <p:cNvSpPr/>
            <p:nvPr/>
          </p:nvSpPr>
          <p:spPr>
            <a:xfrm>
              <a:off x="1427574" y="1615440"/>
              <a:ext cx="2216172" cy="89915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11E81E30-6666-0F88-2D6F-FA96E5624F57}"/>
                </a:ext>
              </a:extLst>
            </p:cNvPr>
            <p:cNvSpPr/>
            <p:nvPr/>
          </p:nvSpPr>
          <p:spPr>
            <a:xfrm>
              <a:off x="6886264" y="960120"/>
              <a:ext cx="1274063" cy="2209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D886A0FD-A506-91D8-2F4F-1855C727523D}"/>
                </a:ext>
              </a:extLst>
            </p:cNvPr>
            <p:cNvSpPr/>
            <p:nvPr/>
          </p:nvSpPr>
          <p:spPr>
            <a:xfrm>
              <a:off x="10293927" y="1213141"/>
              <a:ext cx="1116642" cy="244445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0809BC3E-133A-59E2-6668-A27C8027DB4C}"/>
                </a:ext>
              </a:extLst>
            </p:cNvPr>
            <p:cNvSpPr/>
            <p:nvPr/>
          </p:nvSpPr>
          <p:spPr>
            <a:xfrm>
              <a:off x="4428987" y="1823258"/>
              <a:ext cx="2290467" cy="89915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566E8EA-6200-9278-E709-95C9D1D7F663}"/>
              </a:ext>
            </a:extLst>
          </p:cNvPr>
          <p:cNvSpPr txBox="1"/>
          <p:nvPr/>
        </p:nvSpPr>
        <p:spPr>
          <a:xfrm>
            <a:off x="7020272" y="1628800"/>
            <a:ext cx="16561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FF00"/>
                </a:solidFill>
              </a:rPr>
              <a:t>‘Man’ </a:t>
            </a:r>
          </a:p>
          <a:p>
            <a:endParaRPr lang="en-US" altLang="ko-KR" sz="2800" b="1" dirty="0">
              <a:solidFill>
                <a:srgbClr val="FFFF00"/>
              </a:solidFill>
            </a:endParaRPr>
          </a:p>
          <a:p>
            <a:r>
              <a:rPr lang="en-US" altLang="ko-KR" sz="2800" b="1" dirty="0">
                <a:solidFill>
                  <a:srgbClr val="FFFF00"/>
                </a:solidFill>
              </a:rPr>
              <a:t>‘Love’</a:t>
            </a:r>
          </a:p>
          <a:p>
            <a:r>
              <a:rPr lang="en-US" altLang="ko-KR" sz="2800" b="1" dirty="0">
                <a:solidFill>
                  <a:srgbClr val="FFFF00"/>
                </a:solidFill>
              </a:rPr>
              <a:t> </a:t>
            </a:r>
          </a:p>
          <a:p>
            <a:r>
              <a:rPr lang="en-US" altLang="ko-KR" sz="2800" b="1" dirty="0">
                <a:solidFill>
                  <a:srgbClr val="FFFF00"/>
                </a:solidFill>
              </a:rPr>
              <a:t>‘Day’</a:t>
            </a:r>
          </a:p>
          <a:p>
            <a:endParaRPr lang="en-US" altLang="ko-KR" sz="2800" b="1" dirty="0">
              <a:solidFill>
                <a:srgbClr val="FFFF00"/>
              </a:solidFill>
            </a:endParaRPr>
          </a:p>
          <a:p>
            <a:r>
              <a:rPr lang="en-US" altLang="ko-KR" sz="2800" b="1" dirty="0">
                <a:solidFill>
                  <a:srgbClr val="FFFF00"/>
                </a:solidFill>
              </a:rPr>
              <a:t>‘Night’</a:t>
            </a:r>
          </a:p>
          <a:p>
            <a:endParaRPr lang="en-US" altLang="ko-KR" sz="2800" b="1" dirty="0">
              <a:solidFill>
                <a:srgbClr val="FFFF00"/>
              </a:solidFill>
            </a:endParaRPr>
          </a:p>
          <a:p>
            <a:r>
              <a:rPr lang="en-US" altLang="ko-KR" sz="2800" b="1" dirty="0">
                <a:solidFill>
                  <a:srgbClr val="FFFF00"/>
                </a:solidFill>
              </a:rPr>
              <a:t>‘Life’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12" name="화살표: 오른쪽 13">
            <a:extLst>
              <a:ext uri="{FF2B5EF4-FFF2-40B4-BE49-F238E27FC236}">
                <a16:creationId xmlns:a16="http://schemas.microsoft.com/office/drawing/2014/main" xmlns="" id="{7B5CC4FB-6ED1-1DB6-8669-6150EB510F75}"/>
              </a:ext>
            </a:extLst>
          </p:cNvPr>
          <p:cNvSpPr/>
          <p:nvPr/>
        </p:nvSpPr>
        <p:spPr>
          <a:xfrm>
            <a:off x="5364088" y="3356992"/>
            <a:ext cx="1030171" cy="498764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9512" y="188640"/>
            <a:ext cx="4392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2-1 </a:t>
            </a:r>
            <a:r>
              <a:rPr lang="ko-KR" altLang="en-US" sz="2000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영화제목 키워드</a:t>
            </a:r>
            <a:r>
              <a:rPr lang="en-US" altLang="ko-KR" sz="2000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b="1" dirty="0" smtClean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장르 빈도 분석</a:t>
            </a:r>
            <a:endParaRPr lang="en-US" altLang="ko-KR" sz="2000" b="1" dirty="0" smtClean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BFBC60E7-744D-3087-62FF-A2C4214BB0D5}"/>
              </a:ext>
            </a:extLst>
          </p:cNvPr>
          <p:cNvGrpSpPr/>
          <p:nvPr/>
        </p:nvGrpSpPr>
        <p:grpSpPr>
          <a:xfrm>
            <a:off x="395536" y="1572352"/>
            <a:ext cx="8360296" cy="4460024"/>
            <a:chOff x="1109472" y="1268558"/>
            <a:chExt cx="10224233" cy="4525214"/>
          </a:xfrm>
        </p:grpSpPr>
        <p:grpSp>
          <p:nvGrpSpPr>
            <p:cNvPr id="7" name="그룹 26">
              <a:extLst>
                <a:ext uri="{FF2B5EF4-FFF2-40B4-BE49-F238E27FC236}">
                  <a16:creationId xmlns:a16="http://schemas.microsoft.com/office/drawing/2014/main" xmlns="" id="{C1F23EF9-AE4E-CD06-F567-033369FFA95B}"/>
                </a:ext>
              </a:extLst>
            </p:cNvPr>
            <p:cNvGrpSpPr/>
            <p:nvPr/>
          </p:nvGrpSpPr>
          <p:grpSpPr>
            <a:xfrm>
              <a:off x="1109472" y="2657067"/>
              <a:ext cx="10039096" cy="1702596"/>
              <a:chOff x="1109472" y="2319726"/>
              <a:chExt cx="10039096" cy="1162896"/>
            </a:xfrm>
          </p:grpSpPr>
          <p:cxnSp>
            <p:nvCxnSpPr>
              <p:cNvPr id="17" name="직선 연결선 2">
                <a:extLst>
                  <a:ext uri="{FF2B5EF4-FFF2-40B4-BE49-F238E27FC236}">
                    <a16:creationId xmlns:a16="http://schemas.microsoft.com/office/drawing/2014/main" xmlns="" id="{B66CDCB0-1493-8F4D-CCB3-57DB3BF6794C}"/>
                  </a:ext>
                </a:extLst>
              </p:cNvPr>
              <p:cNvCxnSpPr/>
              <p:nvPr/>
            </p:nvCxnSpPr>
            <p:spPr>
              <a:xfrm>
                <a:off x="1109472" y="2901696"/>
                <a:ext cx="10039096" cy="5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xmlns="" id="{400AAC42-8838-21F1-794B-B25D2E523A9F}"/>
                  </a:ext>
                </a:extLst>
              </p:cNvPr>
              <p:cNvCxnSpPr/>
              <p:nvPr/>
            </p:nvCxnSpPr>
            <p:spPr>
              <a:xfrm>
                <a:off x="1548384" y="2688336"/>
                <a:ext cx="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xmlns="" id="{1BA454A1-03D1-348F-AB46-F9CC90EA61AF}"/>
                  </a:ext>
                </a:extLst>
              </p:cNvPr>
              <p:cNvCxnSpPr/>
              <p:nvPr/>
            </p:nvCxnSpPr>
            <p:spPr>
              <a:xfrm>
                <a:off x="2627376" y="2700528"/>
                <a:ext cx="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xmlns="" id="{23FDBBAF-A752-9788-651A-B6748AB608D7}"/>
                  </a:ext>
                </a:extLst>
              </p:cNvPr>
              <p:cNvCxnSpPr/>
              <p:nvPr/>
            </p:nvCxnSpPr>
            <p:spPr>
              <a:xfrm>
                <a:off x="3499104" y="2700528"/>
                <a:ext cx="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xmlns="" id="{2B483A61-15A1-89F4-9A92-1EE267E17046}"/>
                  </a:ext>
                </a:extLst>
              </p:cNvPr>
              <p:cNvCxnSpPr/>
              <p:nvPr/>
            </p:nvCxnSpPr>
            <p:spPr>
              <a:xfrm>
                <a:off x="4437888" y="2700528"/>
                <a:ext cx="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xmlns="" id="{912292C4-2E6F-1098-A060-6AB44D011D97}"/>
                  </a:ext>
                </a:extLst>
              </p:cNvPr>
              <p:cNvCxnSpPr/>
              <p:nvPr/>
            </p:nvCxnSpPr>
            <p:spPr>
              <a:xfrm>
                <a:off x="5547360" y="2688336"/>
                <a:ext cx="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xmlns="" id="{5BC34068-5C04-6E8D-09F7-17996FE399D8}"/>
                  </a:ext>
                </a:extLst>
              </p:cNvPr>
              <p:cNvCxnSpPr/>
              <p:nvPr/>
            </p:nvCxnSpPr>
            <p:spPr>
              <a:xfrm>
                <a:off x="6541008" y="2688336"/>
                <a:ext cx="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xmlns="" id="{0185D298-1E8A-DB7D-AD2E-4C1F1F30C501}"/>
                  </a:ext>
                </a:extLst>
              </p:cNvPr>
              <p:cNvCxnSpPr/>
              <p:nvPr/>
            </p:nvCxnSpPr>
            <p:spPr>
              <a:xfrm>
                <a:off x="7595616" y="2676144"/>
                <a:ext cx="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xmlns="" id="{FC0EB829-3E06-651D-7FA8-31789D969CD1}"/>
                  </a:ext>
                </a:extLst>
              </p:cNvPr>
              <p:cNvCxnSpPr/>
              <p:nvPr/>
            </p:nvCxnSpPr>
            <p:spPr>
              <a:xfrm>
                <a:off x="10515600" y="2700528"/>
                <a:ext cx="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xmlns="" id="{952A726E-5C49-A293-D858-60DC25C59B3C}"/>
                  </a:ext>
                </a:extLst>
              </p:cNvPr>
              <p:cNvCxnSpPr/>
              <p:nvPr/>
            </p:nvCxnSpPr>
            <p:spPr>
              <a:xfrm>
                <a:off x="8619744" y="2663953"/>
                <a:ext cx="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xmlns="" id="{CEF5B253-CC1A-ABCF-326B-19C983F2572A}"/>
                  </a:ext>
                </a:extLst>
              </p:cNvPr>
              <p:cNvCxnSpPr/>
              <p:nvPr/>
            </p:nvCxnSpPr>
            <p:spPr>
              <a:xfrm>
                <a:off x="9540240" y="2688336"/>
                <a:ext cx="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5A6FC2A8-71DE-423D-4EE8-30EC106A43AF}"/>
                  </a:ext>
                </a:extLst>
              </p:cNvPr>
              <p:cNvSpPr txBox="1"/>
              <p:nvPr/>
            </p:nvSpPr>
            <p:spPr>
              <a:xfrm>
                <a:off x="1181619" y="2344647"/>
                <a:ext cx="845322" cy="255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FF00"/>
                    </a:solidFill>
                  </a:rPr>
                  <a:t>1910</a:t>
                </a:r>
                <a:endParaRPr lang="ko-KR" altLang="en-US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4B787BEA-A1DC-98CD-BB15-E23C60187E1E}"/>
                  </a:ext>
                </a:extLst>
              </p:cNvPr>
              <p:cNvSpPr txBox="1"/>
              <p:nvPr/>
            </p:nvSpPr>
            <p:spPr>
              <a:xfrm>
                <a:off x="2171437" y="3226676"/>
                <a:ext cx="845322" cy="255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FF00"/>
                    </a:solidFill>
                  </a:rPr>
                  <a:t>1920</a:t>
                </a:r>
                <a:endParaRPr lang="ko-KR" altLang="en-US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626C6499-8160-8693-1742-9C8565267DEC}"/>
                  </a:ext>
                </a:extLst>
              </p:cNvPr>
              <p:cNvSpPr txBox="1"/>
              <p:nvPr/>
            </p:nvSpPr>
            <p:spPr>
              <a:xfrm>
                <a:off x="3126243" y="2354027"/>
                <a:ext cx="845322" cy="255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FF00"/>
                    </a:solidFill>
                  </a:rPr>
                  <a:t>1930</a:t>
                </a:r>
                <a:endParaRPr lang="ko-KR" altLang="en-US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ADF881CF-7620-64C1-6606-F459201F2F16}"/>
                  </a:ext>
                </a:extLst>
              </p:cNvPr>
              <p:cNvSpPr txBox="1"/>
              <p:nvPr/>
            </p:nvSpPr>
            <p:spPr>
              <a:xfrm>
                <a:off x="3993888" y="3221843"/>
                <a:ext cx="845322" cy="255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FF00"/>
                    </a:solidFill>
                  </a:rPr>
                  <a:t>1940</a:t>
                </a:r>
                <a:endParaRPr lang="ko-KR" altLang="en-US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8CCA6889-03C2-0433-A2BA-9C358C5B520D}"/>
                  </a:ext>
                </a:extLst>
              </p:cNvPr>
              <p:cNvSpPr txBox="1"/>
              <p:nvPr/>
            </p:nvSpPr>
            <p:spPr>
              <a:xfrm>
                <a:off x="5188126" y="2333335"/>
                <a:ext cx="845322" cy="255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FF00"/>
                    </a:solidFill>
                  </a:rPr>
                  <a:t>1950</a:t>
                </a:r>
                <a:endParaRPr lang="ko-KR" altLang="en-US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4A358545-F021-008D-316C-45E324118CFF}"/>
                  </a:ext>
                </a:extLst>
              </p:cNvPr>
              <p:cNvSpPr txBox="1"/>
              <p:nvPr/>
            </p:nvSpPr>
            <p:spPr>
              <a:xfrm>
                <a:off x="6080158" y="3202294"/>
                <a:ext cx="845322" cy="255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FF00"/>
                    </a:solidFill>
                  </a:rPr>
                  <a:t>1960</a:t>
                </a:r>
                <a:endParaRPr lang="ko-KR" altLang="en-US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D3C4BC3D-53D1-3A83-1BA0-C23CFA77904A}"/>
                  </a:ext>
                </a:extLst>
              </p:cNvPr>
              <p:cNvSpPr txBox="1"/>
              <p:nvPr/>
            </p:nvSpPr>
            <p:spPr>
              <a:xfrm>
                <a:off x="7250008" y="2333335"/>
                <a:ext cx="845322" cy="255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FF00"/>
                    </a:solidFill>
                  </a:rPr>
                  <a:t>1970</a:t>
                </a:r>
                <a:endParaRPr lang="ko-KR" altLang="en-US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980909FE-04AE-1667-E632-D431F1359632}"/>
                  </a:ext>
                </a:extLst>
              </p:cNvPr>
              <p:cNvSpPr txBox="1"/>
              <p:nvPr/>
            </p:nvSpPr>
            <p:spPr>
              <a:xfrm>
                <a:off x="8199581" y="3206920"/>
                <a:ext cx="845322" cy="255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FF00"/>
                    </a:solidFill>
                  </a:rPr>
                  <a:t>1980</a:t>
                </a:r>
                <a:endParaRPr lang="ko-KR" altLang="en-US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2B6B5FFA-C57D-D400-ED33-B9E32072C373}"/>
                  </a:ext>
                </a:extLst>
              </p:cNvPr>
              <p:cNvSpPr txBox="1"/>
              <p:nvPr/>
            </p:nvSpPr>
            <p:spPr>
              <a:xfrm>
                <a:off x="9106570" y="2319726"/>
                <a:ext cx="845322" cy="255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FF00"/>
                    </a:solidFill>
                  </a:rPr>
                  <a:t>1990</a:t>
                </a:r>
                <a:endParaRPr lang="ko-KR" altLang="en-US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79C57320-7E1F-171C-1657-B04054288BD1}"/>
                  </a:ext>
                </a:extLst>
              </p:cNvPr>
              <p:cNvSpPr txBox="1"/>
              <p:nvPr/>
            </p:nvSpPr>
            <p:spPr>
              <a:xfrm>
                <a:off x="10132051" y="3200482"/>
                <a:ext cx="845322" cy="255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FF00"/>
                    </a:solidFill>
                  </a:rPr>
                  <a:t>2000</a:t>
                </a:r>
                <a:endParaRPr lang="ko-KR" altLang="en-US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xmlns="" id="{5B774558-F120-0F30-EA59-D7AE40835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032" y="4388533"/>
              <a:ext cx="1364435" cy="14052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Drama</a:t>
              </a: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&amp;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Comedy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60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  </a:t>
              </a:r>
              <a:r>
                <a:rPr kumimoji="0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'Nosferatu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’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   </a:t>
              </a:r>
              <a:r>
                <a:rPr kumimoji="0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'Wife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’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   </a:t>
              </a:r>
              <a:r>
                <a:rPr kumimoji="0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'Scarlet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’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    </a:t>
              </a:r>
              <a:r>
                <a:rPr kumimoji="0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'Letter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’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‘</a:t>
              </a:r>
              <a:r>
                <a:rPr lang="en-US" altLang="ko-KR" sz="1200" dirty="0" err="1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Grauens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ko-KR" altLang="ko-K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xmlns="" id="{033C5FCB-887F-5BBC-9946-5E2E69C9B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090" y="4388533"/>
              <a:ext cx="2113494" cy="1217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Drama </a:t>
              </a:r>
              <a:r>
                <a:rPr lang="en-US" altLang="ko-KR" sz="12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&amp;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Thriller</a:t>
              </a:r>
              <a:endParaRPr lang="en-US" altLang="ko-KR" sz="1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60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Man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’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Meet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’ 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Mummy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’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'Frankenstein</a:t>
              </a:r>
              <a:r>
                <a:rPr lang="en-US" altLang="ko-KR" sz="1200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’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‘Ghost’</a:t>
              </a:r>
              <a:r>
                <a:rPr kumimoji="0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  </a:t>
              </a:r>
              <a:endPara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xmlns="" id="{48FAC1F1-AD34-9825-D5B6-EEAC50E85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2273" y="1268558"/>
              <a:ext cx="1105664" cy="14052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Drama </a:t>
              </a:r>
              <a:r>
                <a:rPr lang="en-US" altLang="ko-KR" sz="12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&amp;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Sci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-FI</a:t>
              </a:r>
              <a:endParaRPr lang="en-US" altLang="ko-KR" sz="1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60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 smtClean="0">
                  <a:solidFill>
                    <a:srgbClr val="FFFF00"/>
                  </a:solidFill>
                  <a:latin typeface="HY견고딕" pitchFamily="18" charset="-127"/>
                  <a:ea typeface="HY견고딕" pitchFamily="18" charset="-127"/>
                </a:rPr>
                <a:t>‘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Man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’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  </a:t>
              </a:r>
              <a:r>
                <a:rPr kumimoji="0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'World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’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  </a:t>
              </a:r>
              <a:r>
                <a:rPr kumimoji="0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'King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’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  </a:t>
              </a:r>
              <a:r>
                <a:rPr kumimoji="0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'Big</a:t>
              </a:r>
              <a:r>
                <a:rPr kumimoji="0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’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    </a:t>
              </a:r>
              <a:r>
                <a:rPr kumimoji="0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'Face</a:t>
              </a:r>
              <a:r>
                <a:rPr kumimoji="0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’</a:t>
              </a:r>
              <a:r>
                <a:rPr kumimoji="0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</a:t>
              </a:r>
              <a:r>
                <a:rPr kumimoji="0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 </a:t>
              </a:r>
              <a:endPara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xmlns="" id="{F7503873-0EA0-87C0-86EB-74183751C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5537" y="4388253"/>
              <a:ext cx="1615364" cy="14052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Drama&amp;Comedy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&amp;</a:t>
              </a:r>
              <a:r>
                <a:rPr kumimoji="0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Thriller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60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Kill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’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Night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’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Love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’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Day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’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Dead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 </a:t>
              </a: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xmlns="" id="{7F0D82AF-1220-68DE-C942-5B11EFA19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0464" y="1349696"/>
              <a:ext cx="1591839" cy="1217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Drama </a:t>
              </a: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&amp; </a:t>
              </a:r>
              <a:r>
                <a:rPr kumimoji="0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Action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60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Man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’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Planet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’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Airport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’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Apes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’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King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20D355F4-8B9D-5DE5-B80C-27CCB0DE414A}"/>
                </a:ext>
              </a:extLst>
            </p:cNvPr>
            <p:cNvSpPr txBox="1"/>
            <p:nvPr/>
          </p:nvSpPr>
          <p:spPr>
            <a:xfrm>
              <a:off x="7584156" y="4321312"/>
              <a:ext cx="2095471" cy="13427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12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Drama&amp;Comedy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60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Dead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’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Night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’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Friday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’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Man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’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God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 </a:t>
              </a:r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xmlns="" id="{7A7923BA-7416-B257-5536-D1AD11009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6985" y="1334372"/>
              <a:ext cx="1615364" cy="121787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12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Drama&amp;Comedy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60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Love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’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Man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’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'Life’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Boy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’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Blue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’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xmlns="" id="{464B8304-DEA5-7B4A-0B96-4B6444F9F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8341" y="4361669"/>
              <a:ext cx="1615364" cy="14052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Drama&amp;Comedy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&amp;</a:t>
              </a:r>
              <a:r>
                <a:rPr kumimoji="0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Thriller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60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Movie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’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Love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’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Gun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’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Beach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’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</a:t>
              </a:r>
              <a:r>
                <a:rPr kumimoji="0" lang="ko-KR" altLang="ko-KR" sz="1200" b="0" i="0" u="none" strike="noStrike" cap="none" normalizeH="0" baseline="0" dirty="0" err="1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Day</a:t>
              </a:r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견고딕" pitchFamily="18" charset="-127"/>
                  <a:ea typeface="HY견고딕" pitchFamily="18" charset="-127"/>
                </a:rPr>
                <a:t>' 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1547664" y="1628800"/>
            <a:ext cx="172819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</a:rPr>
              <a:t>Drama&amp;Comedy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600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'Man’</a:t>
            </a:r>
            <a:endParaRPr lang="en-US" altLang="ko-KR" sz="1200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'Frankenstein’</a:t>
            </a:r>
            <a:endParaRPr lang="en-US" altLang="ko-KR" sz="1200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'Little’</a:t>
            </a:r>
            <a:endParaRPr lang="en-US" altLang="ko-KR" sz="1200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'Murder’</a:t>
            </a:r>
            <a:endParaRPr lang="en-US" altLang="ko-KR" sz="1200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HY견고딕" pitchFamily="18" charset="-127"/>
                <a:ea typeface="HY견고딕" pitchFamily="18" charset="-127"/>
              </a:rPr>
              <a:t>'Angel</a:t>
            </a:r>
            <a:r>
              <a:rPr lang="ko-KR" altLang="ko-KR" sz="1200" dirty="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rPr>
              <a:t>’ </a:t>
            </a:r>
            <a:endParaRPr lang="en-US" altLang="ko-KR" sz="1200" dirty="0">
              <a:solidFill>
                <a:srgbClr val="FFFF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688</Words>
  <Application>Microsoft Office PowerPoint</Application>
  <PresentationFormat>화면 슬라이드 쇼(4:3)</PresentationFormat>
  <Paragraphs>311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acorn</dc:creator>
  <cp:lastModifiedBy>acorn</cp:lastModifiedBy>
  <cp:revision>50</cp:revision>
  <dcterms:created xsi:type="dcterms:W3CDTF">2022-10-11T01:21:14Z</dcterms:created>
  <dcterms:modified xsi:type="dcterms:W3CDTF">2022-10-11T07:20:13Z</dcterms:modified>
</cp:coreProperties>
</file>