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theme/_rels/theme12.xml.rels" ContentType="application/vnd.openxmlformats-package.relationships+xml"/>
  <Override PartName="/ppt/theme/_rels/theme13.xml.rels" ContentType="application/vnd.openxmlformats-package.relationships+xml"/>
  <Override PartName="/ppt/theme/_rels/theme14.xml.rels" ContentType="application/vnd.openxmlformats-package.relationships+xml"/>
  <Override PartName="/ppt/theme/_rels/theme15.xml.rels" ContentType="application/vnd.openxmlformats-package.relationships+xml"/>
  <Override PartName="/ppt/theme/_rels/theme16.xml.rels" ContentType="application/vnd.openxmlformats-package.relationships+xml"/>
  <Override PartName="/ppt/theme/_rels/theme17.xml.rels" ContentType="application/vnd.openxmlformats-package.relationships+xml"/>
  <Override PartName="/ppt/media/image1.jpeg" ContentType="image/jpe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F28816B-523A-43DB-8585-CFFB3B52CC70}"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16"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1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4" name="PlaceHolder 3"/>
          <p:cNvSpPr>
            <a:spLocks noGrp="1"/>
          </p:cNvSpPr>
          <p:nvPr>
            <p:ph type="ftr" idx="28"/>
          </p:nvPr>
        </p:nvSpPr>
        <p:spPr/>
        <p:txBody>
          <a:bodyPr/>
          <a:p>
            <a:r>
              <a:t>Footer</a:t>
            </a:r>
          </a:p>
        </p:txBody>
      </p:sp>
      <p:sp>
        <p:nvSpPr>
          <p:cNvPr id="5" name="PlaceHolder 4"/>
          <p:cNvSpPr>
            <a:spLocks noGrp="1"/>
          </p:cNvSpPr>
          <p:nvPr>
            <p:ph type="sldNum" idx="29"/>
          </p:nvPr>
        </p:nvSpPr>
        <p:spPr/>
        <p:txBody>
          <a:bodyPr/>
          <a:p>
            <a:fld id="{7308ABDB-82D0-43EE-859E-75C14F99F242}" type="slidenum">
              <a:t>&lt;#&gt;</a:t>
            </a:fld>
          </a:p>
        </p:txBody>
      </p:sp>
      <p:sp>
        <p:nvSpPr>
          <p:cNvPr id="6" name="PlaceHolder 5"/>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A6B9D9A3-1542-4BE4-8F2E-10F3F453F16F}"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61"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2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26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uFillTx/>
              <a:latin typeface="Arial"/>
            </a:endParaRPr>
          </a:p>
        </p:txBody>
      </p:sp>
      <p:sp>
        <p:nvSpPr>
          <p:cNvPr id="5" name="PlaceHolder 4"/>
          <p:cNvSpPr>
            <a:spLocks noGrp="1"/>
          </p:cNvSpPr>
          <p:nvPr>
            <p:ph type="ftr" idx="34"/>
          </p:nvPr>
        </p:nvSpPr>
        <p:spPr/>
        <p:txBody>
          <a:bodyPr/>
          <a:p>
            <a:r>
              <a:t>Footer</a:t>
            </a:r>
          </a:p>
        </p:txBody>
      </p:sp>
      <p:sp>
        <p:nvSpPr>
          <p:cNvPr id="6" name="PlaceHolder 5"/>
          <p:cNvSpPr>
            <a:spLocks noGrp="1"/>
          </p:cNvSpPr>
          <p:nvPr>
            <p:ph type="sldNum" idx="35"/>
          </p:nvPr>
        </p:nvSpPr>
        <p:spPr/>
        <p:txBody>
          <a:bodyPr/>
          <a:p>
            <a:fld id="{08C535A8-51B1-4265-9814-47BFA6F344D9}" type="slidenum">
              <a:t>&lt;#&gt;</a:t>
            </a:fld>
          </a:p>
        </p:txBody>
      </p:sp>
      <p:sp>
        <p:nvSpPr>
          <p:cNvPr id="7" name="PlaceHolder 6"/>
          <p:cNvSpPr>
            <a:spLocks noGrp="1"/>
          </p:cNvSpPr>
          <p:nvPr>
            <p:ph type="dt" idx="36"/>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7"/>
          </p:nvPr>
        </p:nvSpPr>
        <p:spPr/>
        <p:txBody>
          <a:bodyPr/>
          <a:p>
            <a:r>
              <a:t>Footer</a:t>
            </a:r>
          </a:p>
        </p:txBody>
      </p:sp>
      <p:sp>
        <p:nvSpPr>
          <p:cNvPr id="3" name="PlaceHolder 2"/>
          <p:cNvSpPr>
            <a:spLocks noGrp="1"/>
          </p:cNvSpPr>
          <p:nvPr>
            <p:ph type="sldNum" idx="38"/>
          </p:nvPr>
        </p:nvSpPr>
        <p:spPr/>
        <p:txBody>
          <a:bodyPr/>
          <a:p>
            <a:fld id="{DAABB7C0-3449-4561-9DB9-638044327D06}" type="slidenum">
              <a:t>&lt;#&gt;</a:t>
            </a:fld>
          </a:p>
        </p:txBody>
      </p:sp>
      <p:sp>
        <p:nvSpPr>
          <p:cNvPr id="4" name="PlaceHolder 3"/>
          <p:cNvSpPr>
            <a:spLocks noGrp="1"/>
          </p:cNvSpPr>
          <p:nvPr>
            <p:ph type="dt" idx="39"/>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94"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lgn="ctr">
              <a:buNone/>
            </a:pPr>
            <a:endParaRPr b="0" lang="en-US" sz="4400" strike="noStrike" u="none">
              <a:solidFill>
                <a:srgbClr val="000000"/>
              </a:solidFill>
              <a:uFillTx/>
              <a:latin typeface="Arial"/>
            </a:endParaRPr>
          </a:p>
        </p:txBody>
      </p:sp>
      <p:sp>
        <p:nvSpPr>
          <p:cNvPr id="3" name="PlaceHolder 2"/>
          <p:cNvSpPr>
            <a:spLocks noGrp="1"/>
          </p:cNvSpPr>
          <p:nvPr>
            <p:ph type="ftr" idx="40"/>
          </p:nvPr>
        </p:nvSpPr>
        <p:spPr/>
        <p:txBody>
          <a:bodyPr/>
          <a:p>
            <a:r>
              <a:t>Footer</a:t>
            </a:r>
          </a:p>
        </p:txBody>
      </p:sp>
      <p:sp>
        <p:nvSpPr>
          <p:cNvPr id="4" name="PlaceHolder 3"/>
          <p:cNvSpPr>
            <a:spLocks noGrp="1"/>
          </p:cNvSpPr>
          <p:nvPr>
            <p:ph type="sldNum" idx="41"/>
          </p:nvPr>
        </p:nvSpPr>
        <p:spPr/>
        <p:txBody>
          <a:bodyPr/>
          <a:p>
            <a:fld id="{4E2CA69A-E0C4-4F74-9939-20F4BDB57BE4}" type="slidenum">
              <a:t>&lt;#&gt;</a:t>
            </a:fld>
          </a:p>
        </p:txBody>
      </p:sp>
      <p:sp>
        <p:nvSpPr>
          <p:cNvPr id="5" name="PlaceHolder 4"/>
          <p:cNvSpPr>
            <a:spLocks noGrp="1"/>
          </p:cNvSpPr>
          <p:nvPr>
            <p:ph type="dt" idx="4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3"/>
          </p:nvPr>
        </p:nvSpPr>
        <p:spPr/>
        <p:txBody>
          <a:bodyPr/>
          <a:p>
            <a:r>
              <a:t>Footer</a:t>
            </a:r>
          </a:p>
        </p:txBody>
      </p:sp>
      <p:sp>
        <p:nvSpPr>
          <p:cNvPr id="3" name="PlaceHolder 2"/>
          <p:cNvSpPr>
            <a:spLocks noGrp="1"/>
          </p:cNvSpPr>
          <p:nvPr>
            <p:ph type="sldNum" idx="44"/>
          </p:nvPr>
        </p:nvSpPr>
        <p:spPr/>
        <p:txBody>
          <a:bodyPr/>
          <a:p>
            <a:fld id="{AE2EB872-6DA9-4AE4-90FE-168954E806F1}" type="slidenum">
              <a:t>&lt;#&gt;</a:t>
            </a:fld>
          </a:p>
        </p:txBody>
      </p:sp>
      <p:sp>
        <p:nvSpPr>
          <p:cNvPr id="4" name="PlaceHolder 3"/>
          <p:cNvSpPr>
            <a:spLocks noGrp="1"/>
          </p:cNvSpPr>
          <p:nvPr>
            <p:ph type="dt" idx="4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6"/>
          </p:nvPr>
        </p:nvSpPr>
        <p:spPr/>
        <p:txBody>
          <a:bodyPr/>
          <a:p>
            <a:r>
              <a:t>Footer</a:t>
            </a:r>
          </a:p>
        </p:txBody>
      </p:sp>
      <p:sp>
        <p:nvSpPr>
          <p:cNvPr id="3" name="PlaceHolder 2"/>
          <p:cNvSpPr>
            <a:spLocks noGrp="1"/>
          </p:cNvSpPr>
          <p:nvPr>
            <p:ph type="sldNum" idx="47"/>
          </p:nvPr>
        </p:nvSpPr>
        <p:spPr/>
        <p:txBody>
          <a:bodyPr/>
          <a:p>
            <a:fld id="{AE5B3F0D-0578-473F-87BB-3D9B77C5E25A}" type="slidenum">
              <a:t>&lt;#&gt;</a:t>
            </a:fld>
          </a:p>
        </p:txBody>
      </p:sp>
      <p:sp>
        <p:nvSpPr>
          <p:cNvPr id="4" name="PlaceHolder 3"/>
          <p:cNvSpPr>
            <a:spLocks noGrp="1"/>
          </p:cNvSpPr>
          <p:nvPr>
            <p:ph type="dt" idx="4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49"/>
          </p:nvPr>
        </p:nvSpPr>
        <p:spPr/>
        <p:txBody>
          <a:bodyPr/>
          <a:p>
            <a:r>
              <a:t>Footer</a:t>
            </a:r>
          </a:p>
        </p:txBody>
      </p:sp>
      <p:sp>
        <p:nvSpPr>
          <p:cNvPr id="3" name="PlaceHolder 2"/>
          <p:cNvSpPr>
            <a:spLocks noGrp="1"/>
          </p:cNvSpPr>
          <p:nvPr>
            <p:ph type="sldNum" idx="50"/>
          </p:nvPr>
        </p:nvSpPr>
        <p:spPr/>
        <p:txBody>
          <a:bodyPr/>
          <a:p>
            <a:fld id="{5B605246-87DB-4AD8-A250-F079E702A338}" type="slidenum">
              <a:t>&lt;#&gt;</a:t>
            </a:fld>
          </a:p>
        </p:txBody>
      </p:sp>
      <p:sp>
        <p:nvSpPr>
          <p:cNvPr id="4" name="PlaceHolder 3"/>
          <p:cNvSpPr>
            <a:spLocks noGrp="1"/>
          </p:cNvSpPr>
          <p:nvPr>
            <p:ph type="dt" idx="5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33C4E135-9307-4043-9FB0-62F010D0233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92925AD-AF3C-4FD2-A425-603DD62FCC68}"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EADA94A7-4B5C-4306-86B7-1290D459F32C}"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76E49818-7AAB-47D5-A89F-4F423165608B}"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p>
            <a:r>
              <a:t>Footer</a:t>
            </a:r>
          </a:p>
        </p:txBody>
      </p:sp>
      <p:sp>
        <p:nvSpPr>
          <p:cNvPr id="3" name="PlaceHolder 2"/>
          <p:cNvSpPr>
            <a:spLocks noGrp="1"/>
          </p:cNvSpPr>
          <p:nvPr>
            <p:ph type="sldNum" idx="17"/>
          </p:nvPr>
        </p:nvSpPr>
        <p:spPr/>
        <p:txBody>
          <a:bodyPr/>
          <a:p>
            <a:fld id="{EA0EEF67-4A57-4039-B878-96C105D69FEB}" type="slidenum">
              <a:t>&lt;#&gt;</a:t>
            </a:fld>
          </a:p>
        </p:txBody>
      </p:sp>
      <p:sp>
        <p:nvSpPr>
          <p:cNvPr id="4" name="PlaceHolder 3"/>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A600FE5C-1B66-44B0-A071-2122773C36F1}"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p>
            <a:r>
              <a:t>Footer</a:t>
            </a:r>
          </a:p>
        </p:txBody>
      </p:sp>
      <p:sp>
        <p:nvSpPr>
          <p:cNvPr id="3" name="PlaceHolder 2"/>
          <p:cNvSpPr>
            <a:spLocks noGrp="1"/>
          </p:cNvSpPr>
          <p:nvPr>
            <p:ph type="sldNum" idx="23"/>
          </p:nvPr>
        </p:nvSpPr>
        <p:spPr/>
        <p:txBody>
          <a:bodyPr/>
          <a:p>
            <a:fld id="{8E82122D-3F52-4C75-AE54-C036AE5CAF86}" type="slidenum">
              <a:t>&lt;#&gt;</a:t>
            </a:fld>
          </a:p>
        </p:txBody>
      </p:sp>
      <p:sp>
        <p:nvSpPr>
          <p:cNvPr id="4" name="PlaceHolder 3"/>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E159F59B-6EAC-4E35-ADE8-9BE77F483DC8}"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8"/>
          <p:cNvGrpSpPr/>
          <p:nvPr/>
        </p:nvGrpSpPr>
        <p:grpSpPr>
          <a:xfrm>
            <a:off x="0" y="-2520"/>
            <a:ext cx="12191400" cy="6866640"/>
            <a:chOff x="0" y="-2520"/>
            <a:chExt cx="12191400" cy="6866640"/>
          </a:xfrm>
        </p:grpSpPr>
        <p:sp>
          <p:nvSpPr>
            <p:cNvPr id="1"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0"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11" name="Group 15"/>
          <p:cNvGrpSpPr/>
          <p:nvPr/>
        </p:nvGrpSpPr>
        <p:grpSpPr>
          <a:xfrm>
            <a:off x="0" y="-2520"/>
            <a:ext cx="12191400" cy="6866640"/>
            <a:chOff x="0" y="-2520"/>
            <a:chExt cx="12191400" cy="6866640"/>
          </a:xfrm>
        </p:grpSpPr>
        <p:sp>
          <p:nvSpPr>
            <p:cNvPr id="12" name="Rectangle 7"/>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 name="Oval 10"/>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 name="Oval 11"/>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 name="Oval 12"/>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 name="Oval 13"/>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 name="Oval 14"/>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9" name="Rectangle 9"/>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1" name="PlaceHolder 2"/>
          <p:cNvSpPr>
            <a:spLocks noGrp="1"/>
          </p:cNvSpPr>
          <p:nvPr>
            <p:ph type="ftr" idx="1"/>
          </p:nvPr>
        </p:nvSpPr>
        <p:spPr>
          <a:xfrm rot="5400000">
            <a:off x="8960040" y="322668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0" lang="en-US" sz="1000" strike="noStrike" u="none">
                <a:solidFill>
                  <a:schemeClr val="lt1"/>
                </a:solidFill>
                <a:uFillTx/>
                <a:latin typeface="Century Gothic"/>
              </a:defRPr>
            </a:lvl1pPr>
          </a:lstStyle>
          <a:p>
            <a:pPr indent="0" defTabSz="457200">
              <a:lnSpc>
                <a:spcPct val="100000"/>
              </a:lnSpc>
              <a:buNone/>
              <a:tabLst>
                <a:tab algn="l" pos="0"/>
              </a:tabLst>
            </a:pPr>
            <a:r>
              <a:rPr b="0" lang="en-US" sz="1000" strike="noStrike" u="none">
                <a:solidFill>
                  <a:schemeClr val="lt1"/>
                </a:solidFill>
                <a:uFillTx/>
                <a:latin typeface="Century Gothic"/>
              </a:rPr>
              <a:t>&lt;footer&gt;</a:t>
            </a:r>
            <a:endParaRPr b="0" lang="en-US" sz="1000" strike="noStrike" u="none">
              <a:solidFill>
                <a:srgbClr val="000000"/>
              </a:solidFill>
              <a:uFillTx/>
              <a:latin typeface="Times New Roman"/>
            </a:endParaRPr>
          </a:p>
        </p:txBody>
      </p:sp>
      <p:sp>
        <p:nvSpPr>
          <p:cNvPr id="22" name="PlaceHolder 3"/>
          <p:cNvSpPr>
            <a:spLocks noGrp="1"/>
          </p:cNvSpPr>
          <p:nvPr>
            <p:ph type="sldNum" idx="2"/>
          </p:nvPr>
        </p:nvSpPr>
        <p:spPr>
          <a:xfrm>
            <a:off x="10351080" y="29268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7ECACA39-D0F3-4FDD-B82C-7F5DA4F85DA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3" name="PlaceHolder 4"/>
          <p:cNvSpPr>
            <a:spLocks noGrp="1"/>
          </p:cNvSpPr>
          <p:nvPr>
            <p:ph type="dt" idx="3"/>
          </p:nvPr>
        </p:nvSpPr>
        <p:spPr>
          <a:xfrm rot="5400000">
            <a:off x="10089720" y="179208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0" name="Group 8"/>
          <p:cNvGrpSpPr/>
          <p:nvPr/>
        </p:nvGrpSpPr>
        <p:grpSpPr>
          <a:xfrm>
            <a:off x="0" y="-2520"/>
            <a:ext cx="12191400" cy="6866640"/>
            <a:chOff x="0" y="-2520"/>
            <a:chExt cx="12191400" cy="6866640"/>
          </a:xfrm>
        </p:grpSpPr>
        <p:sp>
          <p:nvSpPr>
            <p:cNvPr id="201"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2"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3"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4"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5"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6"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7"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8"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09"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10"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11"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12"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13" name="PlaceHolder 3"/>
          <p:cNvSpPr>
            <a:spLocks noGrp="1"/>
          </p:cNvSpPr>
          <p:nvPr>
            <p:ph type="ftr" idx="28"/>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14" name="PlaceHolder 4"/>
          <p:cNvSpPr>
            <a:spLocks noGrp="1"/>
          </p:cNvSpPr>
          <p:nvPr>
            <p:ph type="sldNum" idx="29"/>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C0BFC2ED-49FF-4F8B-BA86-67A7B2836B8A}"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15" name="PlaceHolder 5"/>
          <p:cNvSpPr>
            <a:spLocks noGrp="1"/>
          </p:cNvSpPr>
          <p:nvPr>
            <p:ph type="dt" idx="30"/>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18" name="Group 8"/>
          <p:cNvGrpSpPr/>
          <p:nvPr/>
        </p:nvGrpSpPr>
        <p:grpSpPr>
          <a:xfrm>
            <a:off x="0" y="-2520"/>
            <a:ext cx="12191400" cy="6866640"/>
            <a:chOff x="0" y="-2520"/>
            <a:chExt cx="12191400" cy="6866640"/>
          </a:xfrm>
        </p:grpSpPr>
        <p:sp>
          <p:nvSpPr>
            <p:cNvPr id="219"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0"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1"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2"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3"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4"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5"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6"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27"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28"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229" name="Group 12"/>
          <p:cNvGrpSpPr/>
          <p:nvPr/>
        </p:nvGrpSpPr>
        <p:grpSpPr>
          <a:xfrm>
            <a:off x="0" y="-2520"/>
            <a:ext cx="12191400" cy="6866640"/>
            <a:chOff x="0" y="-2520"/>
            <a:chExt cx="12191400" cy="6866640"/>
          </a:xfrm>
        </p:grpSpPr>
        <p:sp>
          <p:nvSpPr>
            <p:cNvPr id="230" name="Rectangle 10"/>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1" name="Oval 13"/>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2"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3"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4"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5"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6" name="Rectangle 6"/>
            <p:cNvSpPr/>
            <p:nvPr/>
          </p:nvSpPr>
          <p:spPr>
            <a:xfrm>
              <a:off x="7289640" y="402120"/>
              <a:ext cx="4478040" cy="605304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7" name="Freeform 5"/>
            <p:cNvSpPr/>
            <p:nvPr/>
          </p:nvSpPr>
          <p:spPr>
            <a:xfrm rot="15922200">
              <a:off x="4698360" y="182628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8" name="Freeform 5"/>
            <p:cNvSpPr/>
            <p:nvPr/>
          </p:nvSpPr>
          <p:spPr>
            <a:xfrm rot="16200000">
              <a:off x="3787200" y="2802240"/>
              <a:ext cx="6053040" cy="1253880"/>
            </a:xfrm>
            <a:custGeom>
              <a:avLst/>
              <a:gdLst>
                <a:gd name="textAreaLeft" fmla="*/ 0 w 6053040"/>
                <a:gd name="textAreaRight" fmla="*/ 6053760 w 6053040"/>
                <a:gd name="textAreaTop" fmla="*/ 0 h 1253880"/>
                <a:gd name="textAreaBottom" fmla="*/ 1254600 h 125388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39"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40" name="Rectangle 14"/>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41" name="PlaceHolder 1"/>
          <p:cNvSpPr>
            <a:spLocks noGrp="1"/>
          </p:cNvSpPr>
          <p:nvPr>
            <p:ph type="ftr" idx="31"/>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42" name="PlaceHolder 2"/>
          <p:cNvSpPr>
            <a:spLocks noGrp="1"/>
          </p:cNvSpPr>
          <p:nvPr>
            <p:ph type="sldNum" idx="32"/>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C3408571-B715-4B45-9084-E0EBEEE3337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43" name="PlaceHolder 3"/>
          <p:cNvSpPr>
            <a:spLocks noGrp="1"/>
          </p:cNvSpPr>
          <p:nvPr>
            <p:ph type="dt" idx="33"/>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4" name="Group 8"/>
          <p:cNvGrpSpPr/>
          <p:nvPr/>
        </p:nvGrpSpPr>
        <p:grpSpPr>
          <a:xfrm>
            <a:off x="0" y="-2520"/>
            <a:ext cx="12191400" cy="6866640"/>
            <a:chOff x="0" y="-2520"/>
            <a:chExt cx="12191400" cy="6866640"/>
          </a:xfrm>
        </p:grpSpPr>
        <p:sp>
          <p:nvSpPr>
            <p:cNvPr id="245"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46"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47"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48"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49"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0"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1"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2"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3"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54"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55"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56"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57"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uFillTx/>
                <a:latin typeface="Arial"/>
              </a:rPr>
              <a:t>Click to edit the outline text format</a:t>
            </a:r>
            <a:endParaRPr b="0" lang="en-U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uFillTx/>
                <a:latin typeface="Arial"/>
              </a:rPr>
              <a:t>Second Outline Level</a:t>
            </a:r>
            <a:endParaRPr b="0" lang="en-U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uFillTx/>
                <a:latin typeface="Arial"/>
              </a:rPr>
              <a:t>Third Outline Level</a:t>
            </a:r>
            <a:endParaRPr b="0" lang="en-U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uFillTx/>
                <a:latin typeface="Arial"/>
              </a:rPr>
              <a:t>Fourth Outline Level</a:t>
            </a:r>
            <a:endParaRPr b="0" lang="en-U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uFillTx/>
                <a:latin typeface="Arial"/>
              </a:rPr>
              <a:t>Fifth Outline Level</a:t>
            </a:r>
            <a:endParaRPr b="0" lang="en-U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uFillTx/>
                <a:latin typeface="Arial"/>
              </a:rPr>
              <a:t>Sixth Outline Level</a:t>
            </a:r>
            <a:endParaRPr b="0" lang="en-U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uFillTx/>
                <a:latin typeface="Arial"/>
              </a:rPr>
              <a:t>Seventh Outline Level</a:t>
            </a:r>
            <a:endParaRPr b="0" lang="en-US" sz="1800" strike="noStrike" u="none">
              <a:solidFill>
                <a:srgbClr val="000000"/>
              </a:solidFill>
              <a:uFillTx/>
              <a:latin typeface="Arial"/>
            </a:endParaRPr>
          </a:p>
        </p:txBody>
      </p:sp>
      <p:sp>
        <p:nvSpPr>
          <p:cNvPr id="258" name="PlaceHolder 4"/>
          <p:cNvSpPr>
            <a:spLocks noGrp="1"/>
          </p:cNvSpPr>
          <p:nvPr>
            <p:ph type="ftr" idx="34"/>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59" name="PlaceHolder 5"/>
          <p:cNvSpPr>
            <a:spLocks noGrp="1"/>
          </p:cNvSpPr>
          <p:nvPr>
            <p:ph type="sldNum" idx="35"/>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E79C2FC7-BE93-49BA-9F57-D5D77A6D6176}"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60" name="PlaceHolder 6"/>
          <p:cNvSpPr>
            <a:spLocks noGrp="1"/>
          </p:cNvSpPr>
          <p:nvPr>
            <p:ph type="dt" idx="36"/>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4" name="Group 8"/>
          <p:cNvGrpSpPr/>
          <p:nvPr/>
        </p:nvGrpSpPr>
        <p:grpSpPr>
          <a:xfrm>
            <a:off x="0" y="-2520"/>
            <a:ext cx="12191400" cy="6866640"/>
            <a:chOff x="0" y="-2520"/>
            <a:chExt cx="12191400" cy="6866640"/>
          </a:xfrm>
        </p:grpSpPr>
        <p:sp>
          <p:nvSpPr>
            <p:cNvPr id="265"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66"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67"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68"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69"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70"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71"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72"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73"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74"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75" name="PlaceHolder 1"/>
          <p:cNvSpPr>
            <a:spLocks noGrp="1"/>
          </p:cNvSpPr>
          <p:nvPr>
            <p:ph type="ftr" idx="37"/>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76" name="PlaceHolder 2"/>
          <p:cNvSpPr>
            <a:spLocks noGrp="1"/>
          </p:cNvSpPr>
          <p:nvPr>
            <p:ph type="sldNum" idx="38"/>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DB26DBDD-35C2-4F90-B2D9-2354C4D09F80}"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77" name="PlaceHolder 3"/>
          <p:cNvSpPr>
            <a:spLocks noGrp="1"/>
          </p:cNvSpPr>
          <p:nvPr>
            <p:ph type="dt" idx="39"/>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8" name="Group 8"/>
          <p:cNvGrpSpPr/>
          <p:nvPr/>
        </p:nvGrpSpPr>
        <p:grpSpPr>
          <a:xfrm>
            <a:off x="0" y="-2520"/>
            <a:ext cx="12191400" cy="6866640"/>
            <a:chOff x="0" y="-2520"/>
            <a:chExt cx="12191400" cy="6866640"/>
          </a:xfrm>
        </p:grpSpPr>
        <p:sp>
          <p:nvSpPr>
            <p:cNvPr id="279"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0"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1"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2"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3"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4"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5"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6"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7"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288"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9" name="PlaceHolder 1"/>
          <p:cNvSpPr>
            <a:spLocks noGrp="1"/>
          </p:cNvSpPr>
          <p:nvPr>
            <p:ph type="title"/>
          </p:nvPr>
        </p:nvSpPr>
        <p:spPr>
          <a:xfrm>
            <a:off x="1154880" y="973800"/>
            <a:ext cx="8760600" cy="706320"/>
          </a:xfrm>
          <a:prstGeom prst="rect">
            <a:avLst/>
          </a:prstGeom>
          <a:noFill/>
          <a:ln w="0">
            <a:noFill/>
          </a:ln>
        </p:spPr>
        <p:txBody>
          <a:bodyPr lIns="0" rIns="0" tIns="0" bIns="0" anchor="ctr">
            <a:noAutofit/>
          </a:bodyPr>
          <a:p>
            <a:pPr indent="0">
              <a:buNone/>
            </a:pPr>
            <a:r>
              <a:rPr b="0" lang="en-US" sz="1800" strike="noStrike" u="none">
                <a:solidFill>
                  <a:srgbClr val="000000"/>
                </a:solidFill>
                <a:uFillTx/>
                <a:latin typeface="Arial"/>
              </a:rPr>
              <a:t>Click to edit the title text format</a:t>
            </a:r>
            <a:endParaRPr b="0" lang="en-US" sz="1800" strike="noStrike" u="none">
              <a:solidFill>
                <a:srgbClr val="000000"/>
              </a:solidFill>
              <a:uFillTx/>
              <a:latin typeface="Arial"/>
            </a:endParaRPr>
          </a:p>
        </p:txBody>
      </p:sp>
      <p:sp>
        <p:nvSpPr>
          <p:cNvPr id="290" name="PlaceHolder 2"/>
          <p:cNvSpPr>
            <a:spLocks noGrp="1"/>
          </p:cNvSpPr>
          <p:nvPr>
            <p:ph type="ftr" idx="40"/>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91" name="PlaceHolder 3"/>
          <p:cNvSpPr>
            <a:spLocks noGrp="1"/>
          </p:cNvSpPr>
          <p:nvPr>
            <p:ph type="sldNum" idx="41"/>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07E738B7-85C7-4F53-9479-19C200414702}"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292" name="PlaceHolder 4"/>
          <p:cNvSpPr>
            <a:spLocks noGrp="1"/>
          </p:cNvSpPr>
          <p:nvPr>
            <p:ph type="dt" idx="42"/>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
        <p:nvSpPr>
          <p:cNvPr id="293"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uFillTx/>
                <a:latin typeface="Arial"/>
              </a:rPr>
              <a:t>Click to edit the outline text format</a:t>
            </a:r>
            <a:endParaRPr b="0" lang="en-U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uFillTx/>
                <a:latin typeface="Arial"/>
              </a:rPr>
              <a:t>Second Outline Level</a:t>
            </a:r>
            <a:endParaRPr b="0" lang="en-U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uFillTx/>
                <a:latin typeface="Arial"/>
              </a:rPr>
              <a:t>Third Outline Level</a:t>
            </a:r>
            <a:endParaRPr b="0" lang="en-U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uFillTx/>
                <a:latin typeface="Arial"/>
              </a:rPr>
              <a:t>Fourth Outline Level</a:t>
            </a:r>
            <a:endParaRPr b="0" lang="en-U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uFillTx/>
                <a:latin typeface="Arial"/>
              </a:rPr>
              <a:t>Fifth Outline Level</a:t>
            </a:r>
            <a:endParaRPr b="0" lang="en-U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uFillTx/>
                <a:latin typeface="Arial"/>
              </a:rPr>
              <a:t>Sixth Outline Level</a:t>
            </a:r>
            <a:endParaRPr b="0" lang="en-U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uFillTx/>
                <a:latin typeface="Arial"/>
              </a:rPr>
              <a:t>Seventh Outline Level</a:t>
            </a:r>
            <a:endParaRPr b="0" lang="en-US" sz="2000" strike="noStrike" u="none">
              <a:solidFill>
                <a:srgbClr val="000000"/>
              </a:solidFill>
              <a:uFillTx/>
              <a:latin typeface="Arial"/>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95" name="Group 8"/>
          <p:cNvGrpSpPr/>
          <p:nvPr/>
        </p:nvGrpSpPr>
        <p:grpSpPr>
          <a:xfrm>
            <a:off x="0" y="-2520"/>
            <a:ext cx="12191400" cy="6866640"/>
            <a:chOff x="0" y="-2520"/>
            <a:chExt cx="12191400" cy="6866640"/>
          </a:xfrm>
        </p:grpSpPr>
        <p:sp>
          <p:nvSpPr>
            <p:cNvPr id="296"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97"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98"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99"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0"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1"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2"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3"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4"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05"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6" name="Rectangle 6"/>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7" name="PlaceHolder 1"/>
          <p:cNvSpPr>
            <a:spLocks noGrp="1"/>
          </p:cNvSpPr>
          <p:nvPr>
            <p:ph type="ftr" idx="43"/>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08" name="PlaceHolder 2"/>
          <p:cNvSpPr>
            <a:spLocks noGrp="1"/>
          </p:cNvSpPr>
          <p:nvPr>
            <p:ph type="sldNum" idx="44"/>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C953E0EF-4713-4E6D-8E9D-719BCF6A41C9}"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309" name="PlaceHolder 3"/>
          <p:cNvSpPr>
            <a:spLocks noGrp="1"/>
          </p:cNvSpPr>
          <p:nvPr>
            <p:ph type="dt" idx="45"/>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0" name="Group 8"/>
          <p:cNvGrpSpPr/>
          <p:nvPr/>
        </p:nvGrpSpPr>
        <p:grpSpPr>
          <a:xfrm>
            <a:off x="0" y="-2520"/>
            <a:ext cx="12191400" cy="6866640"/>
            <a:chOff x="0" y="-2520"/>
            <a:chExt cx="12191400" cy="6866640"/>
          </a:xfrm>
        </p:grpSpPr>
        <p:sp>
          <p:nvSpPr>
            <p:cNvPr id="311"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2"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3"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4"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5"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6"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7"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8"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9"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20"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321" name="Group 13"/>
          <p:cNvGrpSpPr/>
          <p:nvPr/>
        </p:nvGrpSpPr>
        <p:grpSpPr>
          <a:xfrm>
            <a:off x="0" y="-2520"/>
            <a:ext cx="12191400" cy="6866640"/>
            <a:chOff x="0" y="-2520"/>
            <a:chExt cx="12191400" cy="6866640"/>
          </a:xfrm>
        </p:grpSpPr>
        <p:sp>
          <p:nvSpPr>
            <p:cNvPr id="322" name="Rectangle 11"/>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3" name="Oval 15"/>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4" name="Oval 16"/>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5" name="Oval 17"/>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6" name="Oval 18"/>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7" name="Oval 19"/>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8" name="Rectangle 7"/>
            <p:cNvSpPr/>
            <p:nvPr/>
          </p:nvSpPr>
          <p:spPr>
            <a:xfrm>
              <a:off x="5713560" y="402120"/>
              <a:ext cx="6054480" cy="605304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9" name="Freeform 5"/>
            <p:cNvSpPr/>
            <p:nvPr/>
          </p:nvSpPr>
          <p:spPr>
            <a:xfrm rot="15922200">
              <a:off x="3140280" y="182628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0" name="Freeform 5"/>
            <p:cNvSpPr/>
            <p:nvPr/>
          </p:nvSpPr>
          <p:spPr>
            <a:xfrm rot="16200000">
              <a:off x="2229120" y="2802240"/>
              <a:ext cx="6053040" cy="1253880"/>
            </a:xfrm>
            <a:custGeom>
              <a:avLst/>
              <a:gdLst>
                <a:gd name="textAreaLeft" fmla="*/ 0 w 6053040"/>
                <a:gd name="textAreaRight" fmla="*/ 6053760 w 6053040"/>
                <a:gd name="textAreaTop" fmla="*/ 0 h 1253880"/>
                <a:gd name="textAreaBottom" fmla="*/ 1254600 h 125388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1"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32" name="Rectangle 14"/>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3" name="PlaceHolder 1"/>
          <p:cNvSpPr>
            <a:spLocks noGrp="1"/>
          </p:cNvSpPr>
          <p:nvPr>
            <p:ph type="ftr" idx="46"/>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34" name="PlaceHolder 2"/>
          <p:cNvSpPr>
            <a:spLocks noGrp="1"/>
          </p:cNvSpPr>
          <p:nvPr>
            <p:ph type="sldNum" idx="47"/>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532CE0E0-6662-4763-B75D-8E83CBC4A19A}"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335" name="PlaceHolder 3"/>
          <p:cNvSpPr>
            <a:spLocks noGrp="1"/>
          </p:cNvSpPr>
          <p:nvPr>
            <p:ph type="dt" idx="48"/>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36" name="Group 8"/>
          <p:cNvGrpSpPr/>
          <p:nvPr/>
        </p:nvGrpSpPr>
        <p:grpSpPr>
          <a:xfrm>
            <a:off x="0" y="-2520"/>
            <a:ext cx="12191400" cy="6866640"/>
            <a:chOff x="0" y="-2520"/>
            <a:chExt cx="12191400" cy="6866640"/>
          </a:xfrm>
        </p:grpSpPr>
        <p:sp>
          <p:nvSpPr>
            <p:cNvPr id="337"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8"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9"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0"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1"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2"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3"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4"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5"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46"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347" name="Group 19"/>
          <p:cNvGrpSpPr/>
          <p:nvPr/>
        </p:nvGrpSpPr>
        <p:grpSpPr>
          <a:xfrm>
            <a:off x="0" y="-2520"/>
            <a:ext cx="12191400" cy="6866640"/>
            <a:chOff x="0" y="-2520"/>
            <a:chExt cx="12191400" cy="6866640"/>
          </a:xfrm>
        </p:grpSpPr>
        <p:sp>
          <p:nvSpPr>
            <p:cNvPr id="348" name="Rectangle 11"/>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9"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0"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1"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2"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3"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4" name="Rectangle 7"/>
            <p:cNvSpPr/>
            <p:nvPr/>
          </p:nvSpPr>
          <p:spPr>
            <a:xfrm>
              <a:off x="6172200" y="402120"/>
              <a:ext cx="5595840" cy="605304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5" name="Freeform 5"/>
            <p:cNvSpPr/>
            <p:nvPr/>
          </p:nvSpPr>
          <p:spPr>
            <a:xfrm rot="16200000">
              <a:off x="3295080" y="2802240"/>
              <a:ext cx="6053040" cy="1253880"/>
            </a:xfrm>
            <a:custGeom>
              <a:avLst/>
              <a:gdLst>
                <a:gd name="textAreaLeft" fmla="*/ 0 w 6053040"/>
                <a:gd name="textAreaRight" fmla="*/ 6053760 w 6053040"/>
                <a:gd name="textAreaTop" fmla="*/ 0 h 1253880"/>
                <a:gd name="textAreaBottom" fmla="*/ 1254600 h 125388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6" name="Freeform 5"/>
            <p:cNvSpPr/>
            <p:nvPr/>
          </p:nvSpPr>
          <p:spPr>
            <a:xfrm rot="15922200">
              <a:off x="4203360" y="182628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7"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58" name="Rectangle 13"/>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9" name="PlaceHolder 1"/>
          <p:cNvSpPr>
            <a:spLocks noGrp="1"/>
          </p:cNvSpPr>
          <p:nvPr>
            <p:ph type="ftr" idx="49"/>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60" name="PlaceHolder 2"/>
          <p:cNvSpPr>
            <a:spLocks noGrp="1"/>
          </p:cNvSpPr>
          <p:nvPr>
            <p:ph type="sldNum" idx="50"/>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B51655A3-A00C-49E3-9EDC-3D3240D6C86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361" name="PlaceHolder 3"/>
          <p:cNvSpPr>
            <a:spLocks noGrp="1"/>
          </p:cNvSpPr>
          <p:nvPr>
            <p:ph type="dt" idx="51"/>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 name="Group 8"/>
          <p:cNvGrpSpPr/>
          <p:nvPr/>
        </p:nvGrpSpPr>
        <p:grpSpPr>
          <a:xfrm>
            <a:off x="0" y="-2520"/>
            <a:ext cx="12191400" cy="6866640"/>
            <a:chOff x="0" y="-2520"/>
            <a:chExt cx="12191400" cy="6866640"/>
          </a:xfrm>
        </p:grpSpPr>
        <p:sp>
          <p:nvSpPr>
            <p:cNvPr id="27"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8"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29"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0"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1"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2"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3"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4"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5"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36"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37" name="Group 18"/>
          <p:cNvGrpSpPr/>
          <p:nvPr/>
        </p:nvGrpSpPr>
        <p:grpSpPr>
          <a:xfrm>
            <a:off x="0" y="-2520"/>
            <a:ext cx="12191400" cy="6866640"/>
            <a:chOff x="0" y="-2520"/>
            <a:chExt cx="12191400" cy="6866640"/>
          </a:xfrm>
        </p:grpSpPr>
        <p:sp>
          <p:nvSpPr>
            <p:cNvPr id="38" name="Rectangle 10"/>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39" name="Oval 13"/>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0" name="Oval 14"/>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1" name="Oval 15"/>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2" name="Oval 16"/>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3" name="Oval 17"/>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4" name="Freeform 5"/>
            <p:cNvSpPr/>
            <p:nvPr/>
          </p:nvSpPr>
          <p:spPr>
            <a:xfrm rot="10371600">
              <a:off x="264240" y="443880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5" name="Freeform 5"/>
            <p:cNvSpPr/>
            <p:nvPr/>
          </p:nvSpPr>
          <p:spPr>
            <a:xfrm rot="10800000">
              <a:off x="460080" y="32112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6"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47" name="Rectangle 12"/>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48" name="PlaceHolder 1"/>
          <p:cNvSpPr>
            <a:spLocks noGrp="1"/>
          </p:cNvSpPr>
          <p:nvPr>
            <p:ph type="ftr" idx="4"/>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49" name="PlaceHolder 2"/>
          <p:cNvSpPr>
            <a:spLocks noGrp="1"/>
          </p:cNvSpPr>
          <p:nvPr>
            <p:ph type="sldNum" idx="5"/>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5C0FDB3C-4BC5-4CE3-BF1B-7917C5D1B7CF}"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50" name="PlaceHolder 3"/>
          <p:cNvSpPr>
            <a:spLocks noGrp="1"/>
          </p:cNvSpPr>
          <p:nvPr>
            <p:ph type="dt" idx="6"/>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1" name="Group 8"/>
          <p:cNvGrpSpPr/>
          <p:nvPr/>
        </p:nvGrpSpPr>
        <p:grpSpPr>
          <a:xfrm>
            <a:off x="0" y="-2520"/>
            <a:ext cx="12191400" cy="6866640"/>
            <a:chOff x="0" y="-2520"/>
            <a:chExt cx="12191400" cy="6866640"/>
          </a:xfrm>
        </p:grpSpPr>
        <p:sp>
          <p:nvSpPr>
            <p:cNvPr id="52"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3"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4"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5"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6"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7"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8"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59"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0"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61"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62" name="Group 11"/>
          <p:cNvGrpSpPr/>
          <p:nvPr/>
        </p:nvGrpSpPr>
        <p:grpSpPr>
          <a:xfrm>
            <a:off x="0" y="-2520"/>
            <a:ext cx="12191400" cy="6866640"/>
            <a:chOff x="0" y="-2520"/>
            <a:chExt cx="12191400" cy="6866640"/>
          </a:xfrm>
        </p:grpSpPr>
        <p:sp>
          <p:nvSpPr>
            <p:cNvPr id="63" name="Rectangle 9"/>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4" name="Oval 13"/>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5" name="Oval 14"/>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6" name="Oval 15"/>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7" name="Oval 16"/>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8" name="Oval 17"/>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69" name="Freeform 5"/>
            <p:cNvSpPr/>
            <p:nvPr/>
          </p:nvSpPr>
          <p:spPr>
            <a:xfrm rot="21010200">
              <a:off x="8490960" y="271440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0" name="Freeform 5"/>
            <p:cNvSpPr/>
            <p:nvPr/>
          </p:nvSpPr>
          <p:spPr>
            <a:xfrm>
              <a:off x="455760" y="2801160"/>
              <a:ext cx="11277000" cy="3601800"/>
            </a:xfrm>
            <a:custGeom>
              <a:avLst/>
              <a:gdLst>
                <a:gd name="textAreaLeft" fmla="*/ 0 w 11277000"/>
                <a:gd name="textAreaRight" fmla="*/ 11277720 w 11277000"/>
                <a:gd name="textAreaTop" fmla="*/ 0 h 3601800"/>
                <a:gd name="textAreaBottom" fmla="*/ 3602520 h 3601800"/>
              </a:gdLst>
              <a:ahLst/>
              <a:rect l="textAreaLeft" t="textAreaTop" r="textAreaRight" b="textAreaBottom"/>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1"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72" name="Rectangle 12"/>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3" name="PlaceHolder 1"/>
          <p:cNvSpPr>
            <a:spLocks noGrp="1"/>
          </p:cNvSpPr>
          <p:nvPr>
            <p:ph type="ftr" idx="7"/>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74" name="PlaceHolder 2"/>
          <p:cNvSpPr>
            <a:spLocks noGrp="1"/>
          </p:cNvSpPr>
          <p:nvPr>
            <p:ph type="sldNum" idx="8"/>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F26A7DFA-0651-4AFF-9C6A-94661AB46111}"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75" name="PlaceHolder 3"/>
          <p:cNvSpPr>
            <a:spLocks noGrp="1"/>
          </p:cNvSpPr>
          <p:nvPr>
            <p:ph type="dt" idx="9"/>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76" name="Group 8"/>
          <p:cNvGrpSpPr/>
          <p:nvPr/>
        </p:nvGrpSpPr>
        <p:grpSpPr>
          <a:xfrm>
            <a:off x="0" y="-2520"/>
            <a:ext cx="12191400" cy="6866640"/>
            <a:chOff x="0" y="-2520"/>
            <a:chExt cx="12191400" cy="6866640"/>
          </a:xfrm>
        </p:grpSpPr>
        <p:sp>
          <p:nvSpPr>
            <p:cNvPr id="77"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8"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79"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0"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1"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2"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3"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4"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5"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86"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87" name="Group 6"/>
          <p:cNvGrpSpPr/>
          <p:nvPr/>
        </p:nvGrpSpPr>
        <p:grpSpPr>
          <a:xfrm>
            <a:off x="0" y="-2520"/>
            <a:ext cx="12191400" cy="6866640"/>
            <a:chOff x="0" y="-2520"/>
            <a:chExt cx="12191400" cy="6866640"/>
          </a:xfrm>
        </p:grpSpPr>
        <p:sp>
          <p:nvSpPr>
            <p:cNvPr id="88" name="Rectangle 14"/>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89" name="Oval 16"/>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0" name="Oval 17"/>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1" name="Oval 18"/>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2" name="Oval 19"/>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3" name="Oval 20"/>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4" name="Freeform 5"/>
            <p:cNvSpPr/>
            <p:nvPr/>
          </p:nvSpPr>
          <p:spPr>
            <a:xfrm rot="21010200">
              <a:off x="8490960" y="418464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5" name="Freeform 5"/>
            <p:cNvSpPr/>
            <p:nvPr/>
          </p:nvSpPr>
          <p:spPr>
            <a:xfrm>
              <a:off x="455760" y="4241880"/>
              <a:ext cx="11277000" cy="2336400"/>
            </a:xfrm>
            <a:custGeom>
              <a:avLst/>
              <a:gdLst>
                <a:gd name="textAreaLeft" fmla="*/ 0 w 11277000"/>
                <a:gd name="textAreaRight" fmla="*/ 11277720 w 11277000"/>
                <a:gd name="textAreaTop" fmla="*/ 0 h 2336400"/>
                <a:gd name="textAreaBottom" fmla="*/ 2337120 h 233640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96"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97" name="TextBox 12"/>
          <p:cNvSpPr/>
          <p:nvPr/>
        </p:nvSpPr>
        <p:spPr>
          <a:xfrm>
            <a:off x="9719280" y="2631960"/>
            <a:ext cx="801360" cy="15526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0" lang="en-US" sz="9600" strike="noStrike" u="none">
                <a:solidFill>
                  <a:schemeClr val="accent1"/>
                </a:solidFill>
                <a:uFillTx/>
                <a:latin typeface="Arial"/>
              </a:rPr>
              <a:t>”</a:t>
            </a:r>
            <a:endParaRPr b="0" lang="en-US" sz="9600" strike="noStrike" u="none">
              <a:solidFill>
                <a:srgbClr val="000000"/>
              </a:solidFill>
              <a:uFillTx/>
              <a:latin typeface="Arial"/>
            </a:endParaRPr>
          </a:p>
        </p:txBody>
      </p:sp>
      <p:sp>
        <p:nvSpPr>
          <p:cNvPr id="98" name="TextBox 8"/>
          <p:cNvSpPr/>
          <p:nvPr/>
        </p:nvSpPr>
        <p:spPr>
          <a:xfrm>
            <a:off x="898200" y="591120"/>
            <a:ext cx="801360" cy="15526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0" lang="en-US" sz="9600" strike="noStrike" u="none">
                <a:solidFill>
                  <a:schemeClr val="accent1"/>
                </a:solidFill>
                <a:uFillTx/>
                <a:latin typeface="Arial"/>
              </a:rPr>
              <a:t>“</a:t>
            </a:r>
            <a:endParaRPr b="0" lang="en-US" sz="9600" strike="noStrike" u="none">
              <a:solidFill>
                <a:srgbClr val="000000"/>
              </a:solidFill>
              <a:uFillTx/>
              <a:latin typeface="Arial"/>
            </a:endParaRPr>
          </a:p>
        </p:txBody>
      </p:sp>
      <p:sp>
        <p:nvSpPr>
          <p:cNvPr id="99" name="Rectangle 3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0" name="PlaceHolder 1"/>
          <p:cNvSpPr>
            <a:spLocks noGrp="1"/>
          </p:cNvSpPr>
          <p:nvPr>
            <p:ph type="ftr" idx="10"/>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01" name="PlaceHolder 2"/>
          <p:cNvSpPr>
            <a:spLocks noGrp="1"/>
          </p:cNvSpPr>
          <p:nvPr>
            <p:ph type="sldNum" idx="11"/>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259D7A7E-08D2-49A5-A566-63E369686FF2}"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02" name="PlaceHolder 3"/>
          <p:cNvSpPr>
            <a:spLocks noGrp="1"/>
          </p:cNvSpPr>
          <p:nvPr>
            <p:ph type="dt" idx="12"/>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03" name="Group 8"/>
          <p:cNvGrpSpPr/>
          <p:nvPr/>
        </p:nvGrpSpPr>
        <p:grpSpPr>
          <a:xfrm>
            <a:off x="0" y="-2520"/>
            <a:ext cx="12191400" cy="6866640"/>
            <a:chOff x="0" y="-2520"/>
            <a:chExt cx="12191400" cy="6866640"/>
          </a:xfrm>
        </p:grpSpPr>
        <p:sp>
          <p:nvSpPr>
            <p:cNvPr id="104"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5"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6"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7"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8"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09"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0"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1"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2"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13"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114" name="Group 17"/>
          <p:cNvGrpSpPr/>
          <p:nvPr/>
        </p:nvGrpSpPr>
        <p:grpSpPr>
          <a:xfrm>
            <a:off x="0" y="-2520"/>
            <a:ext cx="12191400" cy="6866640"/>
            <a:chOff x="0" y="-2520"/>
            <a:chExt cx="12191400" cy="6866640"/>
          </a:xfrm>
        </p:grpSpPr>
        <p:sp>
          <p:nvSpPr>
            <p:cNvPr id="115" name="Rectangle 9"/>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6" name="Oval 12"/>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7" name="Oval 13"/>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8" name="Oval 14"/>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19" name="Oval 15"/>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0" name="Oval 16"/>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1" name="Freeform 5"/>
            <p:cNvSpPr/>
            <p:nvPr/>
          </p:nvSpPr>
          <p:spPr>
            <a:xfrm rot="21010200">
              <a:off x="8490960" y="41929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2" name="Freeform 5"/>
            <p:cNvSpPr/>
            <p:nvPr/>
          </p:nvSpPr>
          <p:spPr>
            <a:xfrm>
              <a:off x="455760" y="4241880"/>
              <a:ext cx="11277000" cy="2336400"/>
            </a:xfrm>
            <a:custGeom>
              <a:avLst/>
              <a:gdLst>
                <a:gd name="textAreaLeft" fmla="*/ 0 w 11277000"/>
                <a:gd name="textAreaRight" fmla="*/ 11277720 w 11277000"/>
                <a:gd name="textAreaTop" fmla="*/ 0 h 2336400"/>
                <a:gd name="textAreaBottom" fmla="*/ 2337120 h 233640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3"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24" name="Rectangle 1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25" name="PlaceHolder 1"/>
          <p:cNvSpPr>
            <a:spLocks noGrp="1"/>
          </p:cNvSpPr>
          <p:nvPr>
            <p:ph type="ftr" idx="13"/>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26" name="PlaceHolder 2"/>
          <p:cNvSpPr>
            <a:spLocks noGrp="1"/>
          </p:cNvSpPr>
          <p:nvPr>
            <p:ph type="sldNum" idx="14"/>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9ECD5963-F610-4CE6-91DC-693E79059B5C}"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27" name="PlaceHolder 3"/>
          <p:cNvSpPr>
            <a:spLocks noGrp="1"/>
          </p:cNvSpPr>
          <p:nvPr>
            <p:ph type="dt" idx="15"/>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28" name="Group 8"/>
          <p:cNvGrpSpPr/>
          <p:nvPr/>
        </p:nvGrpSpPr>
        <p:grpSpPr>
          <a:xfrm>
            <a:off x="0" y="-2520"/>
            <a:ext cx="12191400" cy="6866640"/>
            <a:chOff x="0" y="-2520"/>
            <a:chExt cx="12191400" cy="6866640"/>
          </a:xfrm>
        </p:grpSpPr>
        <p:sp>
          <p:nvSpPr>
            <p:cNvPr id="129"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0"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1"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2"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3"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4"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5"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6"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37"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38"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cxnSp>
        <p:nvCxnSpPr>
          <p:cNvPr id="139" name="Straight Connector 21"/>
          <p:cNvCxnSpPr/>
          <p:nvPr/>
        </p:nvCxnSpPr>
        <p:spPr>
          <a:xfrm>
            <a:off x="4403880" y="2569320"/>
            <a:ext cx="720" cy="3493440"/>
          </a:xfrm>
          <a:prstGeom prst="straightConnector1">
            <a:avLst/>
          </a:prstGeom>
          <a:ln cap="rnd" w="12700">
            <a:solidFill>
              <a:srgbClr val="acd433">
                <a:alpha val="41000"/>
              </a:srgbClr>
            </a:solidFill>
            <a:round/>
          </a:ln>
        </p:spPr>
      </p:cxnSp>
      <p:cxnSp>
        <p:nvCxnSpPr>
          <p:cNvPr id="140" name="Straight Connector 22"/>
          <p:cNvCxnSpPr/>
          <p:nvPr/>
        </p:nvCxnSpPr>
        <p:spPr>
          <a:xfrm>
            <a:off x="7772400" y="2569320"/>
            <a:ext cx="720" cy="3493440"/>
          </a:xfrm>
          <a:prstGeom prst="straightConnector1">
            <a:avLst/>
          </a:prstGeom>
          <a:ln cap="rnd" w="12700">
            <a:solidFill>
              <a:srgbClr val="acd433">
                <a:alpha val="41000"/>
              </a:srgbClr>
            </a:solidFill>
            <a:round/>
          </a:ln>
        </p:spPr>
      </p:cxnSp>
      <p:sp>
        <p:nvSpPr>
          <p:cNvPr id="141" name="PlaceHolder 1"/>
          <p:cNvSpPr>
            <a:spLocks noGrp="1"/>
          </p:cNvSpPr>
          <p:nvPr>
            <p:ph type="ftr" idx="16"/>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42" name="PlaceHolder 2"/>
          <p:cNvSpPr>
            <a:spLocks noGrp="1"/>
          </p:cNvSpPr>
          <p:nvPr>
            <p:ph type="sldNum" idx="17"/>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8D6D00E0-D1CE-4308-8461-04326DEF1365}"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43" name="PlaceHolder 3"/>
          <p:cNvSpPr>
            <a:spLocks noGrp="1"/>
          </p:cNvSpPr>
          <p:nvPr>
            <p:ph type="dt" idx="18"/>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44" name="Group 8"/>
          <p:cNvGrpSpPr/>
          <p:nvPr/>
        </p:nvGrpSpPr>
        <p:grpSpPr>
          <a:xfrm>
            <a:off x="0" y="-2520"/>
            <a:ext cx="12191400" cy="6866640"/>
            <a:chOff x="0" y="-2520"/>
            <a:chExt cx="12191400" cy="6866640"/>
          </a:xfrm>
        </p:grpSpPr>
        <p:sp>
          <p:nvSpPr>
            <p:cNvPr id="145"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6"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7"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8"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49"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0"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1"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2"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53"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54"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cxnSp>
        <p:nvCxnSpPr>
          <p:cNvPr id="155" name="Straight Connector 16"/>
          <p:cNvCxnSpPr/>
          <p:nvPr/>
        </p:nvCxnSpPr>
        <p:spPr>
          <a:xfrm>
            <a:off x="4388040" y="2603160"/>
            <a:ext cx="720" cy="3518640"/>
          </a:xfrm>
          <a:prstGeom prst="straightConnector1">
            <a:avLst/>
          </a:prstGeom>
          <a:ln cap="rnd" w="12700">
            <a:solidFill>
              <a:srgbClr val="acd433">
                <a:alpha val="40000"/>
              </a:srgbClr>
            </a:solidFill>
            <a:round/>
          </a:ln>
        </p:spPr>
      </p:cxnSp>
      <p:cxnSp>
        <p:nvCxnSpPr>
          <p:cNvPr id="156" name="Straight Connector 17"/>
          <p:cNvCxnSpPr/>
          <p:nvPr/>
        </p:nvCxnSpPr>
        <p:spPr>
          <a:xfrm>
            <a:off x="7801560" y="2603160"/>
            <a:ext cx="720" cy="3493440"/>
          </a:xfrm>
          <a:prstGeom prst="straightConnector1">
            <a:avLst/>
          </a:prstGeom>
          <a:ln cap="rnd" w="12700">
            <a:solidFill>
              <a:srgbClr val="acd433">
                <a:alpha val="40000"/>
              </a:srgbClr>
            </a:solidFill>
            <a:round/>
          </a:ln>
        </p:spPr>
      </p:cxnSp>
      <p:sp>
        <p:nvSpPr>
          <p:cNvPr id="157" name="PlaceHolder 1"/>
          <p:cNvSpPr>
            <a:spLocks noGrp="1"/>
          </p:cNvSpPr>
          <p:nvPr>
            <p:ph type="ftr" idx="19"/>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58" name="PlaceHolder 2"/>
          <p:cNvSpPr>
            <a:spLocks noGrp="1"/>
          </p:cNvSpPr>
          <p:nvPr>
            <p:ph type="sldNum" idx="20"/>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882A7470-54B4-47A6-8C43-685A8AE07718}"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59" name="PlaceHolder 3"/>
          <p:cNvSpPr>
            <a:spLocks noGrp="1"/>
          </p:cNvSpPr>
          <p:nvPr>
            <p:ph type="dt" idx="21"/>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0" name="Group 8"/>
          <p:cNvGrpSpPr/>
          <p:nvPr/>
        </p:nvGrpSpPr>
        <p:grpSpPr>
          <a:xfrm>
            <a:off x="0" y="-2520"/>
            <a:ext cx="12191400" cy="6866640"/>
            <a:chOff x="0" y="-2520"/>
            <a:chExt cx="12191400" cy="6866640"/>
          </a:xfrm>
        </p:grpSpPr>
        <p:sp>
          <p:nvSpPr>
            <p:cNvPr id="161"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2"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3"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4"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5"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6"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7"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8"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69"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70" name="Rectangle 2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1" name="PlaceHolder 1"/>
          <p:cNvSpPr>
            <a:spLocks noGrp="1"/>
          </p:cNvSpPr>
          <p:nvPr>
            <p:ph type="ftr" idx="22"/>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72" name="PlaceHolder 2"/>
          <p:cNvSpPr>
            <a:spLocks noGrp="1"/>
          </p:cNvSpPr>
          <p:nvPr>
            <p:ph type="sldNum" idx="23"/>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974E55E5-EB02-40CC-ADB9-F70B4ABF79CB}"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73" name="PlaceHolder 3"/>
          <p:cNvSpPr>
            <a:spLocks noGrp="1"/>
          </p:cNvSpPr>
          <p:nvPr>
            <p:ph type="dt" idx="24"/>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74" name="Group 8"/>
          <p:cNvGrpSpPr/>
          <p:nvPr/>
        </p:nvGrpSpPr>
        <p:grpSpPr>
          <a:xfrm>
            <a:off x="0" y="-2520"/>
            <a:ext cx="12191400" cy="6866640"/>
            <a:chOff x="0" y="-2520"/>
            <a:chExt cx="12191400" cy="6866640"/>
          </a:xfrm>
        </p:grpSpPr>
        <p:sp>
          <p:nvSpPr>
            <p:cNvPr id="175" name="Rectangle 25"/>
            <p:cNvSpPr/>
            <p:nvPr/>
          </p:nvSpPr>
          <p:spPr>
            <a:xfrm>
              <a:off x="0" y="0"/>
              <a:ext cx="12191400" cy="685728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6" name="Oval 14"/>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7" name="Oval 15"/>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8" name="Oval 16"/>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79" name="Oval 17"/>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0" name="Oval 18"/>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1" name="Freeform 5"/>
            <p:cNvSpPr/>
            <p:nvPr/>
          </p:nvSpPr>
          <p:spPr>
            <a:xfrm rot="21010200">
              <a:off x="8490960" y="179712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2" name="Freeform 5"/>
            <p:cNvSpPr/>
            <p:nvPr/>
          </p:nvSpPr>
          <p:spPr>
            <a:xfrm>
              <a:off x="459360" y="1866240"/>
              <a:ext cx="11277000" cy="4533120"/>
            </a:xfrm>
            <a:custGeom>
              <a:avLst/>
              <a:gdLst>
                <a:gd name="textAreaLeft" fmla="*/ 0 w 11277000"/>
                <a:gd name="textAreaRight" fmla="*/ 11277720 w 11277000"/>
                <a:gd name="textAreaTop" fmla="*/ 0 h 4533120"/>
                <a:gd name="textAreaBottom" fmla="*/ 4533840 h 453312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3"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84" name="Rectangle 21" hidden="1"/>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nvGrpSpPr>
          <p:cNvPr id="185" name="Group 18"/>
          <p:cNvGrpSpPr/>
          <p:nvPr/>
        </p:nvGrpSpPr>
        <p:grpSpPr>
          <a:xfrm>
            <a:off x="0" y="-2520"/>
            <a:ext cx="12191400" cy="6866640"/>
            <a:chOff x="0" y="-2520"/>
            <a:chExt cx="12191400" cy="6866640"/>
          </a:xfrm>
        </p:grpSpPr>
        <p:sp>
          <p:nvSpPr>
            <p:cNvPr id="186" name="Rectangle 10"/>
            <p:cNvSpPr/>
            <p:nvPr/>
          </p:nvSpPr>
          <p:spPr>
            <a:xfrm>
              <a:off x="0" y="0"/>
              <a:ext cx="12191400" cy="685728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7" name="Oval 13"/>
            <p:cNvSpPr/>
            <p:nvPr/>
          </p:nvSpPr>
          <p:spPr>
            <a:xfrm>
              <a:off x="3240" y="2666880"/>
              <a:ext cx="4190400" cy="419040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8" name="Oval 14"/>
            <p:cNvSpPr/>
            <p:nvPr/>
          </p:nvSpPr>
          <p:spPr>
            <a:xfrm>
              <a:off x="1800" y="2895480"/>
              <a:ext cx="2361600" cy="236160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89" name="Oval 15"/>
            <p:cNvSpPr/>
            <p:nvPr/>
          </p:nvSpPr>
          <p:spPr>
            <a:xfrm>
              <a:off x="8609040" y="1676520"/>
              <a:ext cx="2818800" cy="281880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0" name="Oval 16"/>
            <p:cNvSpPr/>
            <p:nvPr/>
          </p:nvSpPr>
          <p:spPr>
            <a:xfrm>
              <a:off x="7999560" y="-2520"/>
              <a:ext cx="1599480" cy="159948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1" name="Oval 17"/>
            <p:cNvSpPr/>
            <p:nvPr/>
          </p:nvSpPr>
          <p:spPr>
            <a:xfrm>
              <a:off x="8609040" y="5874120"/>
              <a:ext cx="990000" cy="99000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2" name="Freeform 5"/>
            <p:cNvSpPr/>
            <p:nvPr/>
          </p:nvSpPr>
          <p:spPr>
            <a:xfrm rot="5101800">
              <a:off x="6295320" y="4577040"/>
              <a:ext cx="3298680" cy="440280"/>
            </a:xfrm>
            <a:custGeom>
              <a:avLst/>
              <a:gdLst>
                <a:gd name="textAreaLeft" fmla="*/ 0 w 3298680"/>
                <a:gd name="textAreaRight" fmla="*/ 3299400 w 3298680"/>
                <a:gd name="textAreaTop" fmla="*/ 0 h 440280"/>
                <a:gd name="textAreaBottom" fmla="*/ 441000 h 44028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3" name="Rectangle 7"/>
            <p:cNvSpPr/>
            <p:nvPr/>
          </p:nvSpPr>
          <p:spPr>
            <a:xfrm>
              <a:off x="414720" y="402120"/>
              <a:ext cx="6510240" cy="605304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4" name="Freeform 5"/>
            <p:cNvSpPr/>
            <p:nvPr/>
          </p:nvSpPr>
          <p:spPr>
            <a:xfrm rot="5400000">
              <a:off x="4449600" y="2801520"/>
              <a:ext cx="6053040" cy="1253880"/>
            </a:xfrm>
            <a:custGeom>
              <a:avLst/>
              <a:gdLst>
                <a:gd name="textAreaLeft" fmla="*/ 0 w 6053040"/>
                <a:gd name="textAreaRight" fmla="*/ 6053760 w 6053040"/>
                <a:gd name="textAreaTop" fmla="*/ 0 h 1253880"/>
                <a:gd name="textAreaBottom" fmla="*/ 1254600 h 125388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5" name="Freeform 5"/>
            <p:cNvSpPr/>
            <p:nvPr/>
          </p:nvSpPr>
          <p:spPr>
            <a:xfrm>
              <a:off x="0" y="1440"/>
              <a:ext cx="12191400" cy="6855840"/>
            </a:xfrm>
            <a:custGeom>
              <a:avLst/>
              <a:gdLst>
                <a:gd name="textAreaLeft" fmla="*/ 0 w 12191400"/>
                <a:gd name="textAreaRight" fmla="*/ 12192120 w 12191400"/>
                <a:gd name="textAreaTop" fmla="*/ 0 h 6855840"/>
                <a:gd name="textAreaBottom" fmla="*/ 6856560 h 685584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grpSp>
      <p:sp>
        <p:nvSpPr>
          <p:cNvPr id="196" name="Rectangle 12"/>
          <p:cNvSpPr/>
          <p:nvPr/>
        </p:nvSpPr>
        <p:spPr>
          <a:xfrm>
            <a:off x="10437840" y="0"/>
            <a:ext cx="685080" cy="114228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pPr>
              <a:lnSpc>
                <a:spcPct val="100000"/>
              </a:lnSpc>
            </a:pPr>
            <a:endParaRPr b="0" lang="en-US" sz="1800" strike="noStrike" u="none">
              <a:solidFill>
                <a:srgbClr val="000000"/>
              </a:solidFill>
              <a:uFillTx/>
              <a:latin typeface="Arial"/>
            </a:endParaRPr>
          </a:p>
        </p:txBody>
      </p:sp>
      <p:sp>
        <p:nvSpPr>
          <p:cNvPr id="197" name="PlaceHolder 1"/>
          <p:cNvSpPr>
            <a:spLocks noGrp="1"/>
          </p:cNvSpPr>
          <p:nvPr>
            <p:ph type="ftr" idx="25"/>
          </p:nvPr>
        </p:nvSpPr>
        <p:spPr>
          <a:xfrm>
            <a:off x="528480" y="6391800"/>
            <a:ext cx="3859200" cy="304200"/>
          </a:xfrm>
          <a:prstGeom prst="rect">
            <a:avLst/>
          </a:prstGeom>
          <a:noFill/>
          <a:ln w="0">
            <a:noFill/>
          </a:ln>
        </p:spPr>
        <p:txBody>
          <a:bodyPr lIns="91440" rIns="91440" tIns="45720" bIns="45720" anchor="b">
            <a:noAutofit/>
          </a:bodyPr>
          <a:lstStyle>
            <a:lvl1pPr indent="0" defTabSz="457200">
              <a:lnSpc>
                <a:spcPct val="100000"/>
              </a:lnSpc>
              <a:buNone/>
              <a:tabLst>
                <a:tab algn="l" pos="0"/>
              </a:tabLst>
              <a:defRPr b="1" lang="en-US" sz="1000" strike="noStrike" u="none">
                <a:solidFill>
                  <a:schemeClr val="accent1"/>
                </a:solidFill>
                <a:uFillTx/>
                <a:latin typeface="Century Gothic"/>
              </a:defRPr>
            </a:lvl1pPr>
          </a:lstStyle>
          <a:p>
            <a:pPr indent="0" defTabSz="457200">
              <a:lnSpc>
                <a:spcPct val="100000"/>
              </a:lnSpc>
              <a:buNone/>
              <a:tabLst>
                <a:tab algn="l" pos="0"/>
              </a:tabLst>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98" name="PlaceHolder 2"/>
          <p:cNvSpPr>
            <a:spLocks noGrp="1"/>
          </p:cNvSpPr>
          <p:nvPr>
            <p:ph type="sldNum" idx="26"/>
          </p:nvPr>
        </p:nvSpPr>
        <p:spPr>
          <a:xfrm>
            <a:off x="10352520" y="295560"/>
            <a:ext cx="837360" cy="766800"/>
          </a:xfrm>
          <a:prstGeom prst="rect">
            <a:avLst/>
          </a:prstGeom>
          <a:noFill/>
          <a:ln w="0">
            <a:noFill/>
          </a:ln>
        </p:spPr>
        <p:txBody>
          <a:bodyPr lIns="91440" rIns="91440" tIns="45720" bIns="45720" anchor="b">
            <a:noAutofit/>
          </a:bodyPr>
          <a:lstStyle>
            <a:lvl1pPr indent="0" algn="ctr" defTabSz="457200">
              <a:lnSpc>
                <a:spcPct val="100000"/>
              </a:lnSpc>
              <a:buNone/>
              <a:tabLst>
                <a:tab algn="l" pos="0"/>
              </a:tabLst>
              <a:defRPr b="0" lang="en-US" sz="2800" strike="noStrike" u="none">
                <a:solidFill>
                  <a:schemeClr val="lt1"/>
                </a:solidFill>
                <a:uFillTx/>
                <a:latin typeface="Century Gothic"/>
              </a:defRPr>
            </a:lvl1pPr>
          </a:lstStyle>
          <a:p>
            <a:pPr indent="0" algn="ctr" defTabSz="457200">
              <a:lnSpc>
                <a:spcPct val="100000"/>
              </a:lnSpc>
              <a:buNone/>
              <a:tabLst>
                <a:tab algn="l" pos="0"/>
              </a:tabLst>
            </a:pPr>
            <a:fld id="{8780AEBE-EC1E-4032-8EBA-503CE54D12D1}"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199" name="PlaceHolder 3"/>
          <p:cNvSpPr>
            <a:spLocks noGrp="1"/>
          </p:cNvSpPr>
          <p:nvPr>
            <p:ph type="dt" idx="27"/>
          </p:nvPr>
        </p:nvSpPr>
        <p:spPr>
          <a:xfrm>
            <a:off x="10650960" y="6393960"/>
            <a:ext cx="990000" cy="304200"/>
          </a:xfrm>
          <a:prstGeom prst="rect">
            <a:avLst/>
          </a:prstGeom>
          <a:noFill/>
          <a:ln w="0">
            <a:noFill/>
          </a:ln>
        </p:spPr>
        <p:txBody>
          <a:bodyPr lIns="91440" rIns="91440" tIns="45720" bIns="45720" anchor="t">
            <a:noAutofit/>
          </a:bodyPr>
          <a:lstStyle>
            <a:lvl1pPr indent="0">
              <a:buNone/>
              <a:defRPr b="0" lang="en-US" sz="1400" strike="noStrike" u="none">
                <a:solidFill>
                  <a:srgbClr val="000000"/>
                </a:solidFill>
                <a:uFillTx/>
                <a:latin typeface="Times New Roman"/>
              </a:defRPr>
            </a:lvl1pPr>
          </a:lstStyle>
          <a:p>
            <a:pPr indent="0">
              <a:buNone/>
            </a:pPr>
            <a:r>
              <a:rPr b="0" lang="en-US" sz="1400" strike="noStrike" u="none">
                <a:solidFill>
                  <a:srgbClr val="000000"/>
                </a:solidFill>
                <a:uFillTx/>
                <a:latin typeface="Times New Roman"/>
              </a:rPr>
              <a:t>&lt;date/time&gt;</a:t>
            </a:r>
            <a:endParaRPr b="0" lang="en-US"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Accounting Equation</a:t>
            </a:r>
            <a:endParaRPr b="0" lang="en-US" sz="3600" strike="noStrike" u="none">
              <a:solidFill>
                <a:srgbClr val="000000"/>
              </a:solidFill>
              <a:uFillTx/>
              <a:latin typeface="Arial"/>
            </a:endParaRPr>
          </a:p>
        </p:txBody>
      </p:sp>
      <p:sp>
        <p:nvSpPr>
          <p:cNvPr id="36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Assets = Equity + Liabilities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Shareholders, lenders and other creditors finance assets.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Equity = Assets –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Shareholders’ claim is residual</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Equity represents owners’ capital</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A537F92-ED54-491F-9ABD-6D2A88D004B8}" type="slidenum">
              <a:t>1</a:t>
            </a:fld>
          </a:p>
        </p:txBody>
      </p:sp>
      <p:sp>
        <p:nvSpPr>
          <p:cNvPr id="6" name="PlaceHolder 5"/>
          <p:cNvSpPr>
            <a:spLocks noGrp="1"/>
          </p:cNvSpPr>
          <p:nvPr>
            <p:ph type="dt" idx="30"/>
          </p:nvPr>
        </p:nvSpPr>
        <p:spPr/>
        <p:txBody>
          <a:bodyPr/>
          <a:p>
            <a:fld id="{79D4C00E-C0CF-4B88-ABEC-27F87FCEC0FC}" type="datetime1">
              <a:rPr lang="en-US"/>
              <a:t>09/16/2024</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Bonus Shares</a:t>
            </a:r>
            <a:endParaRPr b="0" lang="en-US" sz="3600" strike="noStrike" u="none">
              <a:solidFill>
                <a:srgbClr val="000000"/>
              </a:solidFill>
              <a:uFillTx/>
              <a:latin typeface="Arial"/>
            </a:endParaRPr>
          </a:p>
        </p:txBody>
      </p:sp>
      <p:sp>
        <p:nvSpPr>
          <p:cNvPr id="38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issue of </a:t>
            </a:r>
            <a:r>
              <a:rPr b="0" lang="en-US" sz="2000" strike="noStrike" u="none">
                <a:solidFill>
                  <a:schemeClr val="dk1">
                    <a:lumMod val="75000"/>
                    <a:lumOff val="25000"/>
                  </a:schemeClr>
                </a:solidFill>
                <a:highlight>
                  <a:srgbClr val="ffff00"/>
                </a:highlight>
                <a:uFillTx/>
                <a:latin typeface="Century Gothic"/>
              </a:rPr>
              <a:t>bonus shares is </a:t>
            </a:r>
            <a:r>
              <a:rPr b="0" lang="en-US" sz="2000" strike="noStrike" u="none">
                <a:solidFill>
                  <a:srgbClr val="0070c0"/>
                </a:solidFill>
                <a:highlight>
                  <a:srgbClr val="ffff00"/>
                </a:highlight>
                <a:uFillTx/>
                <a:latin typeface="Century Gothic"/>
              </a:rPr>
              <a:t>a process of capitalisation </a:t>
            </a:r>
            <a:r>
              <a:rPr b="0" lang="en-US" sz="2000" strike="noStrike" u="none">
                <a:solidFill>
                  <a:schemeClr val="dk1">
                    <a:lumMod val="75000"/>
                    <a:lumOff val="25000"/>
                  </a:schemeClr>
                </a:solidFill>
                <a:highlight>
                  <a:srgbClr val="ffff00"/>
                </a:highlight>
                <a:uFillTx/>
                <a:latin typeface="Century Gothic"/>
              </a:rPr>
              <a:t>of retained profit.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 does not change the amounts of assets and liabilities in the balance sheet and, consequently, the amount of shareholders’ fund (book value of equity).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number of outstanding shares increases.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the issue of bonus shares adds to the attractiveness of the company’s stock, which represents the collection of shares.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This is reflected in the marginal increase in market capitalization.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A91AFBBD-27FE-471F-952E-F4110155A483}" type="slidenum">
              <a:t>10</a:t>
            </a:fld>
          </a:p>
        </p:txBody>
      </p:sp>
      <p:sp>
        <p:nvSpPr>
          <p:cNvPr id="6" name="PlaceHolder 5"/>
          <p:cNvSpPr>
            <a:spLocks noGrp="1"/>
          </p:cNvSpPr>
          <p:nvPr>
            <p:ph type="dt" idx="30"/>
          </p:nvPr>
        </p:nvSpPr>
        <p:spPr/>
        <p:txBody>
          <a:bodyPr/>
          <a:p>
            <a:fld id="{214648DD-9C12-4B26-ABE7-903CDBF71361}" type="datetime1">
              <a:rPr lang="en-US"/>
              <a:t>09/16/2024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Bonus Share (Contd.)</a:t>
            </a:r>
            <a:endParaRPr b="0" lang="en-US" sz="3600" strike="noStrike" u="none">
              <a:solidFill>
                <a:srgbClr val="000000"/>
              </a:solidFill>
              <a:uFillTx/>
              <a:latin typeface="Arial"/>
            </a:endParaRPr>
          </a:p>
        </p:txBody>
      </p:sp>
      <p:sp>
        <p:nvSpPr>
          <p:cNvPr id="38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Market capitalisation also increases marginally because investors take the issue of bonus shares as </a:t>
            </a:r>
            <a:r>
              <a:rPr b="0" lang="en-US" sz="2000" strike="noStrike" u="none">
                <a:solidFill>
                  <a:schemeClr val="dk1">
                    <a:lumMod val="75000"/>
                    <a:lumOff val="25000"/>
                  </a:schemeClr>
                </a:solidFill>
                <a:highlight>
                  <a:srgbClr val="ffff00"/>
                </a:highlight>
                <a:uFillTx/>
                <a:latin typeface="Century Gothic"/>
              </a:rPr>
              <a:t>‘good news’.</a:t>
            </a:r>
            <a:r>
              <a:rPr b="0" lang="en-US" sz="2000" strike="noStrike" u="none">
                <a:solidFill>
                  <a:schemeClr val="dk1">
                    <a:lumMod val="75000"/>
                    <a:lumOff val="25000"/>
                  </a:schemeClr>
                </a:solidFill>
                <a:uFillTx/>
                <a:latin typeface="Century Gothic"/>
              </a:rPr>
              <a: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highlight>
                  <a:srgbClr val="ffff00"/>
                </a:highlight>
                <a:uFillTx/>
                <a:latin typeface="Century Gothic"/>
              </a:rPr>
              <a:t>By issuing bonus shares, companies transfer a portion of the retained profit (available for distribution) to capital, which cannot be distributed to shareholders.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Therefore, the issue of bonus shares </a:t>
            </a:r>
            <a:r>
              <a:rPr b="0" lang="en-US" sz="2000" strike="noStrike" u="none">
                <a:solidFill>
                  <a:srgbClr val="0070c0"/>
                </a:solidFill>
                <a:uFillTx/>
                <a:latin typeface="Century Gothic"/>
              </a:rPr>
              <a:t>signals management’s confidence in the company’s growth.</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F2AE08C-1488-4504-87E7-48FF2AB0030D}" type="slidenum">
              <a:t>11</a:t>
            </a:fld>
          </a:p>
        </p:txBody>
      </p:sp>
      <p:sp>
        <p:nvSpPr>
          <p:cNvPr id="6" name="PlaceHolder 5"/>
          <p:cNvSpPr>
            <a:spLocks noGrp="1"/>
          </p:cNvSpPr>
          <p:nvPr>
            <p:ph type="dt" idx="30"/>
          </p:nvPr>
        </p:nvSpPr>
        <p:spPr/>
        <p:txBody>
          <a:bodyPr/>
          <a:p>
            <a:fld id="{3AD67FAB-5571-4799-927D-74941203FED5}" type="datetime1">
              <a:rPr lang="en-US"/>
              <a:t>09/16/2024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Share Buy Back</a:t>
            </a:r>
            <a:endParaRPr b="0" lang="en-US" sz="3600" strike="noStrike" u="none">
              <a:solidFill>
                <a:srgbClr val="000000"/>
              </a:solidFill>
              <a:uFillTx/>
              <a:latin typeface="Arial"/>
            </a:endParaRPr>
          </a:p>
        </p:txBody>
      </p:sp>
      <p:sp>
        <p:nvSpPr>
          <p:cNvPr id="38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buy back their own shares to:</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distribute surplus cash to shareholders,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enhance the share price in the capital market by reducing the number of floating shares,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restructure their capital by reducing the proportion of share capital in the capital structure, or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increase the proportion of promoters holding.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FB9D5F8-688D-49C6-9C64-F2F93C823D26}" type="slidenum">
              <a:t>12</a:t>
            </a:fld>
          </a:p>
        </p:txBody>
      </p:sp>
      <p:sp>
        <p:nvSpPr>
          <p:cNvPr id="6" name="PlaceHolder 5"/>
          <p:cNvSpPr>
            <a:spLocks noGrp="1"/>
          </p:cNvSpPr>
          <p:nvPr>
            <p:ph type="dt" idx="30"/>
          </p:nvPr>
        </p:nvSpPr>
        <p:spPr/>
        <p:txBody>
          <a:bodyPr/>
          <a:p>
            <a:fld id="{56697020-919E-468B-85A2-5986638D26D6}" type="datetime1">
              <a:rPr lang="en-US"/>
              <a:t>09/16/2024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a:t>
            </a:r>
            <a:endParaRPr b="0" lang="en-US" sz="3600" strike="noStrike" u="none">
              <a:solidFill>
                <a:srgbClr val="000000"/>
              </a:solidFill>
              <a:uFillTx/>
              <a:latin typeface="Arial"/>
            </a:endParaRPr>
          </a:p>
        </p:txBody>
      </p:sp>
      <p:sp>
        <p:nvSpPr>
          <p:cNvPr id="38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An asset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is a resource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controlled by the entity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as a result of past events and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from which future economic benefits are expected to </a:t>
            </a:r>
            <a:r>
              <a:rPr b="0" lang="en-US" sz="2000" strike="noStrike" u="none">
                <a:solidFill>
                  <a:schemeClr val="dk1">
                    <a:lumMod val="75000"/>
                    <a:lumOff val="25000"/>
                  </a:schemeClr>
                </a:solidFill>
                <a:highlight>
                  <a:srgbClr val="ffff00"/>
                </a:highlight>
                <a:uFillTx/>
                <a:latin typeface="Century Gothic"/>
              </a:rPr>
              <a:t>inflow to the entity.</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583487E0-1450-482F-9AA4-CA5E4F6C383A}" type="slidenum">
              <a:t>13</a:t>
            </a:fld>
          </a:p>
        </p:txBody>
      </p:sp>
      <p:sp>
        <p:nvSpPr>
          <p:cNvPr id="6" name="PlaceHolder 5"/>
          <p:cNvSpPr>
            <a:spLocks noGrp="1"/>
          </p:cNvSpPr>
          <p:nvPr>
            <p:ph type="dt" idx="30"/>
          </p:nvPr>
        </p:nvSpPr>
        <p:spPr/>
        <p:txBody>
          <a:bodyPr/>
          <a:p>
            <a:fld id="{3D3F12B3-E0C1-4271-A6E9-DD719066EBC1}" type="datetime1">
              <a:rPr lang="en-US"/>
              <a:t>09/16/2024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 Right Or Bundle Of Rights</a:t>
            </a:r>
            <a:endParaRPr b="0" lang="en-US" sz="3600" strike="noStrike" u="none">
              <a:solidFill>
                <a:srgbClr val="000000"/>
              </a:solidFill>
              <a:uFillTx/>
              <a:latin typeface="Arial"/>
            </a:endParaRPr>
          </a:p>
        </p:txBody>
      </p:sp>
      <p:sp>
        <p:nvSpPr>
          <p:cNvPr id="38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An economic resource is a </a:t>
            </a:r>
            <a:r>
              <a:rPr b="0" lang="en-US" sz="2000" strike="noStrike" u="none">
                <a:solidFill>
                  <a:srgbClr val="0070c0"/>
                </a:solidFill>
                <a:uFillTx/>
                <a:latin typeface="Century Gothic"/>
              </a:rPr>
              <a:t>right or a bundle of rights </a:t>
            </a:r>
            <a:r>
              <a:rPr b="0" lang="en-US" sz="2000" strike="noStrike" u="none">
                <a:solidFill>
                  <a:schemeClr val="dk1">
                    <a:lumMod val="75000"/>
                    <a:lumOff val="25000"/>
                  </a:schemeClr>
                </a:solidFill>
                <a:uFillTx/>
                <a:latin typeface="Century Gothic"/>
              </a:rPr>
              <a:t>that has the potential to produce economic benefits.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Right takes many forms.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For example, a tangible asset (such as machinery, vehicle and computer) is a bundle of rights to: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use,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pledge and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sell the asset.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ADA7340B-41B0-479A-8D2C-3A16A5EEF8B2}" type="slidenum">
              <a:t>14</a:t>
            </a:fld>
          </a:p>
        </p:txBody>
      </p:sp>
      <p:sp>
        <p:nvSpPr>
          <p:cNvPr id="6" name="PlaceHolder 5"/>
          <p:cNvSpPr>
            <a:spLocks noGrp="1"/>
          </p:cNvSpPr>
          <p:nvPr>
            <p:ph type="dt" idx="30"/>
          </p:nvPr>
        </p:nvSpPr>
        <p:spPr/>
        <p:txBody>
          <a:bodyPr/>
          <a:p>
            <a:fld id="{A3E849A3-ADDF-4AB5-8CD2-2F2063703AEF}" type="datetime1">
              <a:rPr lang="en-US"/>
              <a:t>09/16/2024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 Control</a:t>
            </a:r>
            <a:endParaRPr b="0" lang="en-US" sz="3600" strike="noStrike" u="none">
              <a:solidFill>
                <a:srgbClr val="000000"/>
              </a:solidFill>
              <a:uFillTx/>
              <a:latin typeface="Arial"/>
            </a:endParaRPr>
          </a:p>
        </p:txBody>
      </p:sp>
      <p:sp>
        <p:nvSpPr>
          <p:cNvPr id="39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 firm can benefit from an economic resource only if it </a:t>
            </a:r>
            <a:r>
              <a:rPr b="0" lang="en-US" sz="2000" strike="noStrike" u="none">
                <a:solidFill>
                  <a:srgbClr val="0070c0"/>
                </a:solidFill>
                <a:uFillTx/>
                <a:latin typeface="Century Gothic"/>
              </a:rPr>
              <a:t>controls</a:t>
            </a:r>
            <a:r>
              <a:rPr b="0" lang="en-US" sz="2000" strike="noStrike" u="none">
                <a:solidFill>
                  <a:schemeClr val="dk1">
                    <a:lumMod val="75000"/>
                    <a:lumOff val="25000"/>
                  </a:schemeClr>
                </a:solidFill>
                <a:uFillTx/>
                <a:latin typeface="Century Gothic"/>
              </a:rPr>
              <a:t> the same.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Control implies that the holder of the resource has the right: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to direct its use and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exclude others from enjoying the economic benefits flowing from the resource.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A10B637F-DFCD-4514-90B7-D11DECBFA8A5}" type="slidenum">
              <a:t>15</a:t>
            </a:fld>
          </a:p>
        </p:txBody>
      </p:sp>
      <p:sp>
        <p:nvSpPr>
          <p:cNvPr id="6" name="PlaceHolder 5"/>
          <p:cNvSpPr>
            <a:spLocks noGrp="1"/>
          </p:cNvSpPr>
          <p:nvPr>
            <p:ph type="dt" idx="30"/>
          </p:nvPr>
        </p:nvSpPr>
        <p:spPr/>
        <p:txBody>
          <a:bodyPr/>
          <a:p>
            <a:fld id="{48D50E0B-D891-4560-9332-8040E11B28F0}" type="datetime1">
              <a:rPr lang="en-US"/>
              <a:t>09/16/2024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 Past Event</a:t>
            </a:r>
            <a:endParaRPr b="0" lang="en-US" sz="3600" strike="noStrike" u="none">
              <a:solidFill>
                <a:srgbClr val="000000"/>
              </a:solidFill>
              <a:uFillTx/>
              <a:latin typeface="Arial"/>
            </a:endParaRPr>
          </a:p>
        </p:txBody>
      </p:sp>
      <p:sp>
        <p:nvSpPr>
          <p:cNvPr id="39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result of past events implies that an asset comes into existence only when the event to control them takes place.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For example, </a:t>
            </a:r>
            <a:r>
              <a:rPr b="0" lang="en-US" sz="2000" strike="noStrike" u="none">
                <a:solidFill>
                  <a:schemeClr val="dk1">
                    <a:lumMod val="75000"/>
                    <a:lumOff val="25000"/>
                  </a:schemeClr>
                </a:solidFill>
                <a:highlight>
                  <a:srgbClr val="ffff00"/>
                </a:highlight>
                <a:uFillTx/>
                <a:latin typeface="Century Gothic"/>
              </a:rPr>
              <a:t>no asset is recognised from an executory contract between the entity and the supplier</a:t>
            </a:r>
            <a:r>
              <a:rPr b="0" lang="en-US" sz="2000" strike="noStrike" u="none">
                <a:solidFill>
                  <a:schemeClr val="dk1">
                    <a:lumMod val="75000"/>
                    <a:lumOff val="25000"/>
                  </a:schemeClr>
                </a:solidFill>
                <a:uFillTx/>
                <a:latin typeface="Century Gothic"/>
              </a:rPr>
              <a:t>.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1CFA531-7C1E-4651-B8E7-DD9C2F0F61BD}" type="slidenum">
              <a:t>16</a:t>
            </a:fld>
          </a:p>
        </p:txBody>
      </p:sp>
      <p:sp>
        <p:nvSpPr>
          <p:cNvPr id="6" name="PlaceHolder 5"/>
          <p:cNvSpPr>
            <a:spLocks noGrp="1"/>
          </p:cNvSpPr>
          <p:nvPr>
            <p:ph type="dt" idx="30"/>
          </p:nvPr>
        </p:nvSpPr>
        <p:spPr/>
        <p:txBody>
          <a:bodyPr/>
          <a:p>
            <a:fld id="{B0AA9F40-796B-4391-9B7A-E96A5CDE907D}" type="datetime1">
              <a:rPr lang="en-US"/>
              <a:t>09/16/2024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a:t>
            </a:r>
            <a:endParaRPr b="0" lang="en-US" sz="3600" strike="noStrike" u="none">
              <a:solidFill>
                <a:srgbClr val="000000"/>
              </a:solidFill>
              <a:uFillTx/>
              <a:latin typeface="Arial"/>
            </a:endParaRPr>
          </a:p>
        </p:txBody>
      </p:sp>
      <p:sp>
        <p:nvSpPr>
          <p:cNvPr id="39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 liability is: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 present obligation of the entity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arising from past events,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settlement of which is expected to result in an </a:t>
            </a:r>
            <a:r>
              <a:rPr b="0" lang="en-US" sz="2000" strike="noStrike" u="none">
                <a:solidFill>
                  <a:schemeClr val="dk1">
                    <a:lumMod val="75000"/>
                    <a:lumOff val="25000"/>
                  </a:schemeClr>
                </a:solidFill>
                <a:highlight>
                  <a:srgbClr val="ffff00"/>
                </a:highlight>
                <a:uFillTx/>
                <a:latin typeface="Century Gothic"/>
              </a:rPr>
              <a:t>outflow from the entity of resources</a:t>
            </a:r>
            <a:r>
              <a:rPr b="0" lang="en-US" sz="2000" strike="noStrike" u="none">
                <a:solidFill>
                  <a:schemeClr val="dk1">
                    <a:lumMod val="75000"/>
                    <a:lumOff val="25000"/>
                  </a:schemeClr>
                </a:solidFill>
                <a:uFillTx/>
                <a:latin typeface="Century Gothic"/>
              </a:rPr>
              <a:t>, embodying economic benefits.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C38A5AB-92AD-4530-AA36-40306E478A95}" type="slidenum">
              <a:t>17</a:t>
            </a:fld>
          </a:p>
        </p:txBody>
      </p:sp>
      <p:sp>
        <p:nvSpPr>
          <p:cNvPr id="6" name="PlaceHolder 5"/>
          <p:cNvSpPr>
            <a:spLocks noGrp="1"/>
          </p:cNvSpPr>
          <p:nvPr>
            <p:ph type="dt" idx="30"/>
          </p:nvPr>
        </p:nvSpPr>
        <p:spPr/>
        <p:txBody>
          <a:bodyPr/>
          <a:p>
            <a:fld id="{7E0FE42C-4F04-48EB-A369-75DBCE2E6183}" type="datetime1">
              <a:rPr lang="en-US"/>
              <a:t>09/16/2024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 Past Event (Obligating Event)</a:t>
            </a:r>
            <a:endParaRPr b="0" lang="en-US" sz="3600" strike="noStrike" u="none">
              <a:solidFill>
                <a:srgbClr val="000000"/>
              </a:solidFill>
              <a:uFillTx/>
              <a:latin typeface="Arial"/>
            </a:endParaRPr>
          </a:p>
        </p:txBody>
      </p:sp>
      <p:sp>
        <p:nvSpPr>
          <p:cNvPr id="39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arise from a past event, called the </a:t>
            </a:r>
            <a:r>
              <a:rPr b="0" lang="en-US" sz="2000" strike="noStrike" u="none">
                <a:solidFill>
                  <a:srgbClr val="0070c0"/>
                </a:solidFill>
                <a:uFillTx/>
                <a:latin typeface="Century Gothic"/>
              </a:rPr>
              <a:t>obligating event</a:t>
            </a:r>
            <a:r>
              <a:rPr b="0" lang="en-US" sz="2000" strike="noStrike" u="none">
                <a:solidFill>
                  <a:schemeClr val="dk1">
                    <a:lumMod val="75000"/>
                    <a:lumOff val="25000"/>
                  </a:schemeClr>
                </a:solidFill>
                <a:uFillTx/>
                <a:latin typeface="Century Gothic"/>
              </a:rPr>
              <a: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Consequently, a future commitment is not a liability.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Obligation from a purchase order arises only when the control of the asset is transferred to the firm.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 may also arise before delivery of the asset if the agreement with the supplier is irrevocable and the economic consequences of failing to honour the obligation leave the entity with little, if any, discretion to avoid the outflow of resources to another party.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D8364B3-FFB7-48F3-91CE-A87464131505}" type="slidenum">
              <a:t>18</a:t>
            </a:fld>
          </a:p>
        </p:txBody>
      </p:sp>
      <p:sp>
        <p:nvSpPr>
          <p:cNvPr id="6" name="PlaceHolder 5"/>
          <p:cNvSpPr>
            <a:spLocks noGrp="1"/>
          </p:cNvSpPr>
          <p:nvPr>
            <p:ph type="dt" idx="30"/>
          </p:nvPr>
        </p:nvSpPr>
        <p:spPr/>
        <p:txBody>
          <a:bodyPr/>
          <a:p>
            <a:fld id="{71944FD7-5409-4CE5-8736-43F94939B067}" type="datetime1">
              <a:rPr lang="en-US"/>
              <a:t>09/16/2024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a:t>
            </a:r>
            <a:endParaRPr b="0" lang="en-US" sz="3600" strike="noStrike" u="none">
              <a:solidFill>
                <a:srgbClr val="000000"/>
              </a:solidFill>
              <a:uFillTx/>
              <a:latin typeface="Arial"/>
            </a:endParaRPr>
          </a:p>
        </p:txBody>
      </p:sp>
      <p:sp>
        <p:nvSpPr>
          <p:cNvPr id="39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Income results from:</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highlight>
                  <a:srgbClr val="ffff00"/>
                </a:highlight>
                <a:uFillTx/>
                <a:latin typeface="Century Gothic"/>
              </a:rPr>
              <a:t>Increase in assets</a:t>
            </a:r>
            <a:r>
              <a:rPr b="0" lang="en-US" sz="2000" strike="noStrike" u="none">
                <a:solidFill>
                  <a:schemeClr val="dk1">
                    <a:lumMod val="75000"/>
                    <a:lumOff val="25000"/>
                  </a:schemeClr>
                </a:solidFill>
                <a:uFillTx/>
                <a:latin typeface="Century Gothic"/>
              </a:rPr>
              <a:t>, or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highlight>
                  <a:srgbClr val="ffff00"/>
                </a:highlight>
                <a:uFillTx/>
                <a:latin typeface="Century Gothic"/>
              </a:rPr>
              <a:t>Decrease in liabilities</a:t>
            </a:r>
            <a:r>
              <a:rPr b="0" lang="en-US" sz="2000" strike="noStrike" u="none">
                <a:solidFill>
                  <a:schemeClr val="dk1">
                    <a:lumMod val="75000"/>
                    <a:lumOff val="25000"/>
                  </a:schemeClr>
                </a:solidFill>
                <a:uFillTx/>
                <a:latin typeface="Century Gothic"/>
              </a:rPr>
              <a: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That results in increases in equity,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other than those relating to contributions from holders of equity claims”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2E3203E-AF38-4831-B15E-806E809D178B}" type="slidenum">
              <a:t>19</a:t>
            </a:fld>
          </a:p>
        </p:txBody>
      </p:sp>
      <p:sp>
        <p:nvSpPr>
          <p:cNvPr id="6" name="PlaceHolder 5"/>
          <p:cNvSpPr>
            <a:spLocks noGrp="1"/>
          </p:cNvSpPr>
          <p:nvPr>
            <p:ph type="dt" idx="30"/>
          </p:nvPr>
        </p:nvSpPr>
        <p:spPr/>
        <p:txBody>
          <a:bodyPr/>
          <a:p>
            <a:fld id="{864FB994-9381-4892-914C-CC797769FF7B}" type="datetime1">
              <a:rPr lang="en-US"/>
              <a:t>09/16/2024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Accounting Equation (Contd.)</a:t>
            </a:r>
            <a:endParaRPr b="0" lang="en-US" sz="3600" strike="noStrike" u="none">
              <a:solidFill>
                <a:srgbClr val="000000"/>
              </a:solidFill>
              <a:uFillTx/>
              <a:latin typeface="Arial"/>
            </a:endParaRPr>
          </a:p>
        </p:txBody>
      </p:sp>
      <p:sp>
        <p:nvSpPr>
          <p:cNvPr id="36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Liabilities represent claims of lenders and other creditors to whom the entity owes money.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Assets are economic resources which,</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are controlled by the entity and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have the potential to benefit the entity in future.</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27A5855-0556-4973-8F03-EEE73802E406}" type="slidenum">
              <a:t>2</a:t>
            </a:fld>
          </a:p>
        </p:txBody>
      </p:sp>
      <p:sp>
        <p:nvSpPr>
          <p:cNvPr id="6" name="PlaceHolder 5"/>
          <p:cNvSpPr>
            <a:spLocks noGrp="1"/>
          </p:cNvSpPr>
          <p:nvPr>
            <p:ph type="dt" idx="30"/>
          </p:nvPr>
        </p:nvSpPr>
        <p:spPr/>
        <p:txBody>
          <a:bodyPr/>
          <a:p>
            <a:fld id="{7C54A36A-4EE5-4587-A343-436CB9AF6380}" type="datetime1">
              <a:rPr lang="en-US"/>
              <a:t>09/16/2024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Expense</a:t>
            </a:r>
            <a:endParaRPr b="0" lang="en-US" sz="3600" strike="noStrike" u="none">
              <a:solidFill>
                <a:srgbClr val="000000"/>
              </a:solidFill>
              <a:uFillTx/>
              <a:latin typeface="Arial"/>
            </a:endParaRPr>
          </a:p>
        </p:txBody>
      </p:sp>
      <p:sp>
        <p:nvSpPr>
          <p:cNvPr id="40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Expense results from:</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Decreases in assets, or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increases in liabilities,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that result in decreases in equity,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other than those relating to distributions to holders of equity claims.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Expense includes loss.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968D43A-9438-4726-91CE-414390503114}" type="slidenum">
              <a:t>20</a:t>
            </a:fld>
          </a:p>
        </p:txBody>
      </p:sp>
      <p:sp>
        <p:nvSpPr>
          <p:cNvPr id="6" name="PlaceHolder 5"/>
          <p:cNvSpPr>
            <a:spLocks noGrp="1"/>
          </p:cNvSpPr>
          <p:nvPr>
            <p:ph type="dt" idx="30"/>
          </p:nvPr>
        </p:nvSpPr>
        <p:spPr/>
        <p:txBody>
          <a:bodyPr/>
          <a:p>
            <a:fld id="{30B1BF0C-4904-4299-B8EB-8A1502EC6176}" type="datetime1">
              <a:rPr lang="en-US"/>
              <a:t>09/16/2024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Discretionary Expenses</a:t>
            </a:r>
            <a:endParaRPr b="0" lang="en-US" sz="3600" strike="noStrike" u="none">
              <a:solidFill>
                <a:srgbClr val="000000"/>
              </a:solidFill>
              <a:uFillTx/>
              <a:latin typeface="Arial"/>
            </a:endParaRPr>
          </a:p>
        </p:txBody>
      </p:sp>
      <p:sp>
        <p:nvSpPr>
          <p:cNvPr id="40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Discretionary expenses do not have cause and effect relationship with the revenue earned during the period in which the expenses are incurred.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Entities may cut those expenses for improving the profit (or reduce the loss) for the current period.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Cutting discretionary expenses during the current period impacts the firm’s future earning capacity.</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Expenses on </a:t>
            </a:r>
            <a:r>
              <a:rPr b="0" lang="en-US" sz="2000" strike="noStrike" u="none">
                <a:solidFill>
                  <a:schemeClr val="dk1">
                    <a:lumMod val="75000"/>
                    <a:lumOff val="25000"/>
                  </a:schemeClr>
                </a:solidFill>
                <a:highlight>
                  <a:srgbClr val="ffff00"/>
                </a:highlight>
                <a:uFillTx/>
                <a:latin typeface="Century Gothic"/>
              </a:rPr>
              <a:t>research, advertising and training are discretionary expenses.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45F9C0F3-E023-48AF-AFBD-447A0EB2E3B1}" type="slidenum">
              <a:t>21</a:t>
            </a:fld>
          </a:p>
        </p:txBody>
      </p:sp>
      <p:sp>
        <p:nvSpPr>
          <p:cNvPr id="6" name="PlaceHolder 5"/>
          <p:cNvSpPr>
            <a:spLocks noGrp="1"/>
          </p:cNvSpPr>
          <p:nvPr>
            <p:ph type="dt" idx="30"/>
          </p:nvPr>
        </p:nvSpPr>
        <p:spPr/>
        <p:txBody>
          <a:bodyPr/>
          <a:p>
            <a:fld id="{EFD33EC9-955B-4CD5-909D-3F5969C66003}" type="datetime1">
              <a:rPr lang="en-US"/>
              <a:t>09/16/2024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Aggregation And Disaggregation</a:t>
            </a:r>
            <a:endParaRPr b="0" lang="en-US" sz="3600" strike="noStrike" u="none">
              <a:solidFill>
                <a:srgbClr val="000000"/>
              </a:solidFill>
              <a:uFillTx/>
              <a:latin typeface="Arial"/>
            </a:endParaRPr>
          </a:p>
        </p:txBody>
      </p:sp>
      <p:sp>
        <p:nvSpPr>
          <p:cNvPr id="40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Primary financial statements </a:t>
            </a:r>
            <a:r>
              <a:rPr b="0" lang="en-US" sz="2000" strike="noStrike" u="none">
                <a:solidFill>
                  <a:schemeClr val="dk1">
                    <a:lumMod val="75000"/>
                    <a:lumOff val="25000"/>
                  </a:schemeClr>
                </a:solidFill>
                <a:uFillTx/>
                <a:latin typeface="Century Gothic"/>
              </a:rPr>
              <a:t>summarize the huge data recorded by the bookkeeping system.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preparation and presentation of primary financial statements require forming judgement on aggregation and disaggregation of various items to:</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ensure that there is no information overload or no loss of material information or no cluttering of information.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Even in Notes aggregated data is presented to ensure that the details are neither too large nor too summarized</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727B68EF-9592-49E8-8A60-39190CEF4653}" type="slidenum">
              <a:t>22</a:t>
            </a:fld>
          </a:p>
        </p:txBody>
      </p:sp>
      <p:sp>
        <p:nvSpPr>
          <p:cNvPr id="6" name="PlaceHolder 5"/>
          <p:cNvSpPr>
            <a:spLocks noGrp="1"/>
          </p:cNvSpPr>
          <p:nvPr>
            <p:ph type="dt" idx="30"/>
          </p:nvPr>
        </p:nvSpPr>
        <p:spPr/>
        <p:txBody>
          <a:bodyPr/>
          <a:p>
            <a:fld id="{A2279EC8-79FD-4F3D-A655-62E97C7AD942}" type="datetime1">
              <a:rPr lang="en-US"/>
              <a:t>09/16/2024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2800" strike="noStrike" u="none">
                <a:solidFill>
                  <a:schemeClr val="lt2"/>
                </a:solidFill>
                <a:uFillTx/>
                <a:latin typeface="Century Gothic"/>
              </a:rPr>
              <a:t>Aggregation And Disaggregation: Principles </a:t>
            </a:r>
            <a:endParaRPr b="0" lang="en-US" sz="2800" strike="noStrike" u="none">
              <a:solidFill>
                <a:srgbClr val="000000"/>
              </a:solidFill>
              <a:uFillTx/>
              <a:latin typeface="Arial"/>
            </a:endParaRPr>
          </a:p>
        </p:txBody>
      </p:sp>
      <p:sp>
        <p:nvSpPr>
          <p:cNvPr id="40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Items should be aggregated based on shared characteristics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Items that do not share characteristics should not be aggregated</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Aggregation and disaggregation should not obscure relevant information</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Description of items should faithfully represent the characteristics of those items.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deciding how much detail to be disclosed in notes, the management must apply the principle of materiality.</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C297E128-E2DE-41DB-86F9-73C2BE0C0CC8}" type="slidenum">
              <a:t>23</a:t>
            </a:fld>
          </a:p>
        </p:txBody>
      </p:sp>
      <p:sp>
        <p:nvSpPr>
          <p:cNvPr id="6" name="PlaceHolder 5"/>
          <p:cNvSpPr>
            <a:spLocks noGrp="1"/>
          </p:cNvSpPr>
          <p:nvPr>
            <p:ph type="dt" idx="30"/>
          </p:nvPr>
        </p:nvSpPr>
        <p:spPr/>
        <p:txBody>
          <a:bodyPr/>
          <a:p>
            <a:fld id="{B847173F-CB3A-490E-9651-D99137D05BFB}" type="datetime1">
              <a:rPr lang="en-US"/>
              <a:t>09/16/2024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Materiality</a:t>
            </a:r>
            <a:endParaRPr b="0" lang="en-US" sz="3600" strike="noStrike" u="none">
              <a:solidFill>
                <a:srgbClr val="000000"/>
              </a:solidFill>
              <a:uFillTx/>
              <a:latin typeface="Arial"/>
            </a:endParaRPr>
          </a:p>
        </p:txBody>
      </p:sp>
      <p:sp>
        <p:nvSpPr>
          <p:cNvPr id="40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Information is material if: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omitting,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misstating or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obscuring it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could reasonably expected to influence decisions that the primary users take based on information communicated through financial statements.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67D1935-7842-4232-808C-4099411080A4}" type="slidenum">
              <a:t>24</a:t>
            </a:fld>
          </a:p>
        </p:txBody>
      </p:sp>
      <p:sp>
        <p:nvSpPr>
          <p:cNvPr id="6" name="PlaceHolder 5"/>
          <p:cNvSpPr>
            <a:spLocks noGrp="1"/>
          </p:cNvSpPr>
          <p:nvPr>
            <p:ph type="dt" idx="30"/>
          </p:nvPr>
        </p:nvSpPr>
        <p:spPr/>
        <p:txBody>
          <a:bodyPr/>
          <a:p>
            <a:fld id="{3457F640-0B9A-42A8-AE5C-16DF8236B93D}" type="datetime1">
              <a:rPr lang="en-US"/>
              <a:t>09/16/2024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Consistency</a:t>
            </a:r>
            <a:endParaRPr b="0" lang="en-US" sz="3600" strike="noStrike" u="none">
              <a:solidFill>
                <a:srgbClr val="000000"/>
              </a:solidFill>
              <a:uFillTx/>
              <a:latin typeface="Arial"/>
            </a:endParaRPr>
          </a:p>
        </p:txBody>
      </p:sp>
      <p:sp>
        <p:nvSpPr>
          <p:cNvPr id="41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An entity should use the same groupings and presentation from year to year unless the change provides information that is more useful to users of the financial statements.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In almost all jurisdictions, regulators prescribe the formats for the preparation and presentation of financial statements,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based on the principles and guidance available in GAAP.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E4E63802-1759-4BE6-8F34-902954FF7344}" type="slidenum">
              <a:t>25</a:t>
            </a:fld>
          </a:p>
        </p:txBody>
      </p:sp>
      <p:sp>
        <p:nvSpPr>
          <p:cNvPr id="6" name="PlaceHolder 5"/>
          <p:cNvSpPr>
            <a:spLocks noGrp="1"/>
          </p:cNvSpPr>
          <p:nvPr>
            <p:ph type="dt" idx="30"/>
          </p:nvPr>
        </p:nvSpPr>
        <p:spPr/>
        <p:txBody>
          <a:bodyPr/>
          <a:p>
            <a:fld id="{A248ECA7-267F-4C29-A68A-09D2B07DF99B}" type="datetime1">
              <a:rPr lang="en-US"/>
              <a:t>09/16/2024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Assets Groupings</a:t>
            </a:r>
            <a:endParaRPr b="0" lang="en-US" sz="3600" strike="noStrike" u="none">
              <a:solidFill>
                <a:srgbClr val="000000"/>
              </a:solidFill>
              <a:uFillTx/>
              <a:latin typeface="Arial"/>
            </a:endParaRPr>
          </a:p>
        </p:txBody>
      </p:sp>
      <p:sp>
        <p:nvSpPr>
          <p:cNvPr id="41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Current assets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are expected to be consumed or realized within twelve months after the balance sheet date or within the normal operating cycle, whichever is longer.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held for trading (such as finished goods) are classified as current assets, even if they do not meet the above criteria.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99E00DC-9562-4473-A6E9-806888841931}" type="slidenum">
              <a:t>26</a:t>
            </a:fld>
          </a:p>
        </p:txBody>
      </p:sp>
      <p:sp>
        <p:nvSpPr>
          <p:cNvPr id="6" name="PlaceHolder 5"/>
          <p:cNvSpPr>
            <a:spLocks noGrp="1"/>
          </p:cNvSpPr>
          <p:nvPr>
            <p:ph type="dt" idx="30"/>
          </p:nvPr>
        </p:nvSpPr>
        <p:spPr/>
        <p:txBody>
          <a:bodyPr/>
          <a:p>
            <a:fld id="{FCF5F3F0-C6F2-4D66-BEBA-23536687687D}" type="datetime1">
              <a:rPr lang="en-US"/>
              <a:t>09/16/2024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Assets Groupings</a:t>
            </a:r>
            <a:endParaRPr b="0" lang="en-US" sz="3600" strike="noStrike" u="none">
              <a:solidFill>
                <a:srgbClr val="000000"/>
              </a:solidFill>
              <a:uFillTx/>
              <a:latin typeface="Arial"/>
            </a:endParaRPr>
          </a:p>
        </p:txBody>
      </p:sp>
      <p:sp>
        <p:nvSpPr>
          <p:cNvPr id="41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Operating cycle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operating cycle is the period of converting raw material into cash by selling goods produced from the raw material.</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If the raw materials holding period is 2 months, the work-in-process holding period is 4 months, the finished goods holding period is 1 month, and credit allowed to customers is 2 months, then, the operating cycle is 9 months.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475F53C3-A84C-464B-8C74-038F54AD8A6A}" type="slidenum">
              <a:t>27</a:t>
            </a:fld>
          </a:p>
        </p:txBody>
      </p:sp>
      <p:sp>
        <p:nvSpPr>
          <p:cNvPr id="6" name="PlaceHolder 5"/>
          <p:cNvSpPr>
            <a:spLocks noGrp="1"/>
          </p:cNvSpPr>
          <p:nvPr>
            <p:ph type="dt" idx="30"/>
          </p:nvPr>
        </p:nvSpPr>
        <p:spPr/>
        <p:txBody>
          <a:bodyPr/>
          <a:p>
            <a:fld id="{86A90B9D-2742-4E3C-97C4-2A5866E8AED7}" type="datetime1">
              <a:rPr lang="en-US"/>
              <a:t>09/16/2024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Assets Groupings</a:t>
            </a:r>
            <a:endParaRPr b="0" lang="en-US" sz="3600" strike="noStrike" u="none">
              <a:solidFill>
                <a:srgbClr val="000000"/>
              </a:solidFill>
              <a:uFillTx/>
              <a:latin typeface="Arial"/>
            </a:endParaRPr>
          </a:p>
        </p:txBody>
      </p:sp>
      <p:sp>
        <p:nvSpPr>
          <p:cNvPr id="41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Non-current assets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that cannot be classified as current assets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Property, plant and equipment (PP&amp;E)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Tangible assets that the entity owns and intends to use for more than a year (accounting period) for:</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producing and selling goods and services,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administration or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earning rent (for example, by leasing space in shopping mall)</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325D01A-E6B3-4745-9926-572758854E9D}" type="slidenum">
              <a:t>28</a:t>
            </a:fld>
          </a:p>
        </p:txBody>
      </p:sp>
      <p:sp>
        <p:nvSpPr>
          <p:cNvPr id="6" name="PlaceHolder 5"/>
          <p:cNvSpPr>
            <a:spLocks noGrp="1"/>
          </p:cNvSpPr>
          <p:nvPr>
            <p:ph type="dt" idx="30"/>
          </p:nvPr>
        </p:nvSpPr>
        <p:spPr/>
        <p:txBody>
          <a:bodyPr/>
          <a:p>
            <a:fld id="{7C157EC4-CA64-4C33-9903-7300835EC496}" type="datetime1">
              <a:rPr lang="en-US"/>
              <a:t>09/16/2024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Assets Groupings</a:t>
            </a:r>
            <a:endParaRPr b="0" lang="en-US" sz="3600" strike="noStrike" u="none">
              <a:solidFill>
                <a:srgbClr val="000000"/>
              </a:solidFill>
              <a:uFillTx/>
              <a:latin typeface="Arial"/>
            </a:endParaRPr>
          </a:p>
        </p:txBody>
      </p:sp>
      <p:sp>
        <p:nvSpPr>
          <p:cNvPr id="41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Right-of-use asset</a:t>
            </a:r>
            <a:endParaRPr b="0" lang="en-US" sz="19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Items of PP &amp; E that the entity has taken on lease. </a:t>
            </a:r>
            <a:endParaRPr b="0" lang="en-US" sz="19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Intangible assets</a:t>
            </a:r>
            <a:endParaRPr b="0" lang="en-US" sz="19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Non-monetary assets without physical substance</a:t>
            </a:r>
            <a:endParaRPr b="0" lang="en-US" sz="19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Goodwill </a:t>
            </a:r>
            <a:endParaRPr b="0" lang="en-US" sz="19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Goodwill is an amorphous intangible asset</a:t>
            </a:r>
            <a:endParaRPr b="0" lang="en-US" sz="19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Entities recognise it in business acquisition at the excess of purchase consideration over the fair value of assets (less liabilities) acquired. </a:t>
            </a:r>
            <a:endParaRPr b="0" lang="en-US" sz="19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E34B6FE3-D860-4519-A056-11D2BD6EB4CD}" type="slidenum">
              <a:t>29</a:t>
            </a:fld>
          </a:p>
        </p:txBody>
      </p:sp>
      <p:sp>
        <p:nvSpPr>
          <p:cNvPr id="6" name="PlaceHolder 5"/>
          <p:cNvSpPr>
            <a:spLocks noGrp="1"/>
          </p:cNvSpPr>
          <p:nvPr>
            <p:ph type="dt" idx="30"/>
          </p:nvPr>
        </p:nvSpPr>
        <p:spPr/>
        <p:txBody>
          <a:bodyPr/>
          <a:p>
            <a:fld id="{31878AEC-310C-40BE-89D6-BA4BC561520D}" type="datetime1">
              <a:rPr lang="en-US"/>
              <a:t>09/16/2024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Accounting Equation (Contd.)</a:t>
            </a:r>
            <a:endParaRPr b="0" lang="en-US" sz="3600" strike="noStrike" u="none">
              <a:solidFill>
                <a:srgbClr val="000000"/>
              </a:solidFill>
              <a:uFillTx/>
              <a:latin typeface="Arial"/>
            </a:endParaRPr>
          </a:p>
        </p:txBody>
      </p:sp>
      <p:sp>
        <p:nvSpPr>
          <p:cNvPr id="36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Entities at the balance sheet date measure assets and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excess of assets over liabilities is equity.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book value of equity is called </a:t>
            </a:r>
            <a:r>
              <a:rPr b="0" lang="en-US" sz="2000" strike="noStrike" u="none">
                <a:solidFill>
                  <a:srgbClr val="0070c0"/>
                </a:solidFill>
                <a:uFillTx/>
                <a:latin typeface="Century Gothic"/>
              </a:rPr>
              <a:t>net worth</a:t>
            </a:r>
            <a:r>
              <a:rPr b="0" lang="en-US" sz="2000" strike="noStrike" u="none">
                <a:solidFill>
                  <a:schemeClr val="dk1">
                    <a:lumMod val="75000"/>
                    <a:lumOff val="25000"/>
                  </a:schemeClr>
                </a:solidFill>
                <a:uFillTx/>
                <a:latin typeface="Century Gothic"/>
              </a:rPr>
              <a: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Measurement of assets and liabilities in accounting is not a science. It is more of a convention.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Therefore, the assets realise more or less than their book value on liquidation.</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48EC5AB2-BE67-4901-B8C0-FEA025744F7B}" type="slidenum">
              <a:t>3</a:t>
            </a:fld>
          </a:p>
        </p:txBody>
      </p:sp>
      <p:sp>
        <p:nvSpPr>
          <p:cNvPr id="6" name="PlaceHolder 5"/>
          <p:cNvSpPr>
            <a:spLocks noGrp="1"/>
          </p:cNvSpPr>
          <p:nvPr>
            <p:ph type="dt" idx="30"/>
          </p:nvPr>
        </p:nvSpPr>
        <p:spPr/>
        <p:txBody>
          <a:bodyPr/>
          <a:p>
            <a:fld id="{870897E2-F511-4E6A-B00B-BDCFE3707A73}" type="datetime1">
              <a:rPr lang="en-US"/>
              <a:t>09/16/2024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Assets Groupings</a:t>
            </a:r>
            <a:endParaRPr b="0" lang="en-US" sz="3600" strike="noStrike" u="none">
              <a:solidFill>
                <a:srgbClr val="000000"/>
              </a:solidFill>
              <a:uFillTx/>
              <a:latin typeface="Arial"/>
            </a:endParaRPr>
          </a:p>
        </p:txBody>
      </p:sp>
      <p:sp>
        <p:nvSpPr>
          <p:cNvPr id="42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Cash equivalents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Short-term highly liquid investments that are readily convertible into cash and which are subject to an insignificant risk of change in value.</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Marketable securities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Those securities tend to mature in a year or less, are highly liquid and have a strong secondary market.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Marketable securities are included either in investment or in cash equivalent.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3815B47-13C8-44A0-B77A-70B566BFA11D}" type="slidenum">
              <a:t>30</a:t>
            </a:fld>
          </a:p>
        </p:txBody>
      </p:sp>
      <p:sp>
        <p:nvSpPr>
          <p:cNvPr id="6" name="PlaceHolder 5"/>
          <p:cNvSpPr>
            <a:spLocks noGrp="1"/>
          </p:cNvSpPr>
          <p:nvPr>
            <p:ph type="dt" idx="30"/>
          </p:nvPr>
        </p:nvSpPr>
        <p:spPr/>
        <p:txBody>
          <a:bodyPr/>
          <a:p>
            <a:fld id="{A5248177-73E3-4426-AC82-F0C08B934EB9}" type="datetime1">
              <a:rPr lang="en-US"/>
              <a:t>09/16/2024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 Groupings</a:t>
            </a:r>
            <a:endParaRPr b="0" lang="en-US" sz="3600" strike="noStrike" u="none">
              <a:solidFill>
                <a:srgbClr val="000000"/>
              </a:solidFill>
              <a:uFillTx/>
              <a:latin typeface="Arial"/>
            </a:endParaRPr>
          </a:p>
        </p:txBody>
      </p:sp>
      <p:sp>
        <p:nvSpPr>
          <p:cNvPr id="42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Current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that the entity expects to settle within one year after the balance sheet date or within the normal operating cycle, whichever is longer.</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Non-current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that cannot be classified as current liability.</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BB3C5CC9-FB61-4A1F-8989-6502CDC8BCA6}" type="slidenum">
              <a:t>31</a:t>
            </a:fld>
          </a:p>
        </p:txBody>
      </p:sp>
      <p:sp>
        <p:nvSpPr>
          <p:cNvPr id="6" name="PlaceHolder 5"/>
          <p:cNvSpPr>
            <a:spLocks noGrp="1"/>
          </p:cNvSpPr>
          <p:nvPr>
            <p:ph type="dt" idx="30"/>
          </p:nvPr>
        </p:nvSpPr>
        <p:spPr/>
        <p:txBody>
          <a:bodyPr/>
          <a:p>
            <a:fld id="{FEA89AEA-53C7-4EB9-A0DB-0E64FC41F5D5}" type="datetime1">
              <a:rPr lang="en-US"/>
              <a:t>09/16/2024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 Groupings</a:t>
            </a:r>
            <a:endParaRPr b="0" lang="en-US" sz="3600" strike="noStrike" u="none">
              <a:solidFill>
                <a:srgbClr val="000000"/>
              </a:solidFill>
              <a:uFillTx/>
              <a:latin typeface="Arial"/>
            </a:endParaRPr>
          </a:p>
        </p:txBody>
      </p:sp>
      <p:sp>
        <p:nvSpPr>
          <p:cNvPr id="42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Accrual</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Accruals are claims received but not accepted on or before the balance sheet date and claims not received by that date.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Electricity and power consumed for which bills are yet to be received, medical and other  claims of employees, not yet verified</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B379DC71-97A6-456A-9B25-12D720BF886A}" type="slidenum">
              <a:t>32</a:t>
            </a:fld>
          </a:p>
        </p:txBody>
      </p:sp>
      <p:sp>
        <p:nvSpPr>
          <p:cNvPr id="6" name="PlaceHolder 5"/>
          <p:cNvSpPr>
            <a:spLocks noGrp="1"/>
          </p:cNvSpPr>
          <p:nvPr>
            <p:ph type="dt" idx="30"/>
          </p:nvPr>
        </p:nvSpPr>
        <p:spPr/>
        <p:txBody>
          <a:bodyPr/>
          <a:p>
            <a:fld id="{BD6F1C63-D867-440C-BC63-DAB5C1F76CCC}" type="datetime1">
              <a:rPr lang="en-US"/>
              <a:t>09/16/2024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 Groupings</a:t>
            </a:r>
            <a:endParaRPr b="0" lang="en-US" sz="3600" strike="noStrike" u="none">
              <a:solidFill>
                <a:srgbClr val="000000"/>
              </a:solidFill>
              <a:uFillTx/>
              <a:latin typeface="Arial"/>
            </a:endParaRPr>
          </a:p>
        </p:txBody>
      </p:sp>
      <p:sp>
        <p:nvSpPr>
          <p:cNvPr id="42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Provision</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Liability of uncertain timing and amount.</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Provision for product warranty, income tax provision and provision for post-retirement benefits to employees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 Obligations with existential uncertainty, as existence will be confirmed by a future event, which is not fully under the control of the entity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Customer’s claim under arbitration</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68D6902E-1A21-4501-B737-3BD08A238C76}" type="slidenum">
              <a:t>33</a:t>
            </a:fld>
          </a:p>
        </p:txBody>
      </p:sp>
      <p:sp>
        <p:nvSpPr>
          <p:cNvPr id="6" name="PlaceHolder 5"/>
          <p:cNvSpPr>
            <a:spLocks noGrp="1"/>
          </p:cNvSpPr>
          <p:nvPr>
            <p:ph type="dt" idx="30"/>
          </p:nvPr>
        </p:nvSpPr>
        <p:spPr/>
        <p:txBody>
          <a:bodyPr/>
          <a:p>
            <a:fld id="{14087095-D45E-4B12-8569-7C2DE1E8E3D2}" type="datetime1">
              <a:rPr lang="en-US"/>
              <a:t>09/16/2024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Liability Groupings</a:t>
            </a:r>
            <a:endParaRPr b="0" lang="en-US" sz="3600" strike="noStrike" u="none">
              <a:solidFill>
                <a:srgbClr val="000000"/>
              </a:solidFill>
              <a:uFillTx/>
              <a:latin typeface="Arial"/>
            </a:endParaRPr>
          </a:p>
        </p:txBody>
      </p:sp>
      <p:sp>
        <p:nvSpPr>
          <p:cNvPr id="42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 Management estimate that it is less likely that it will result in the transfer of economic resources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Customer’s claim that the entity expects to settle through negotiation without transfer of assets.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(c)There is significant measurement uncertainty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Oil spill in the sea by damage to a tanker at the end of the year resulting in an obligation to clean the environment</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50CEEBF-4AAC-4363-A413-3C5BF0FEFC4C}" type="slidenum">
              <a:t>34</a:t>
            </a:fld>
          </a:p>
        </p:txBody>
      </p:sp>
      <p:sp>
        <p:nvSpPr>
          <p:cNvPr id="6" name="PlaceHolder 5"/>
          <p:cNvSpPr>
            <a:spLocks noGrp="1"/>
          </p:cNvSpPr>
          <p:nvPr>
            <p:ph type="dt" idx="30"/>
          </p:nvPr>
        </p:nvSpPr>
        <p:spPr/>
        <p:txBody>
          <a:bodyPr/>
          <a:p>
            <a:fld id="{7EE9C588-DA4F-4317-BC17-39ECBEC3B9FB}" type="datetime1">
              <a:rPr lang="en-US"/>
              <a:t>09/16/2024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Equity Groupings</a:t>
            </a:r>
            <a:endParaRPr b="0" lang="en-US" sz="3600" strike="noStrike" u="none">
              <a:solidFill>
                <a:srgbClr val="000000"/>
              </a:solidFill>
              <a:uFillTx/>
              <a:latin typeface="Arial"/>
            </a:endParaRPr>
          </a:p>
        </p:txBody>
      </p:sp>
      <p:sp>
        <p:nvSpPr>
          <p:cNvPr id="43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Equity share capital</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Face value (also called, nominal value) of outstanding shares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Equity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Reserves and surplus and amount received for which the entity has no obligation to refund the amount.</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D6EF59E9-52FD-421A-9859-F5024394BEF5}" type="slidenum">
              <a:t>35</a:t>
            </a:fld>
          </a:p>
        </p:txBody>
      </p:sp>
      <p:sp>
        <p:nvSpPr>
          <p:cNvPr id="6" name="PlaceHolder 5"/>
          <p:cNvSpPr>
            <a:spLocks noGrp="1"/>
          </p:cNvSpPr>
          <p:nvPr>
            <p:ph type="dt" idx="30"/>
          </p:nvPr>
        </p:nvSpPr>
        <p:spPr/>
        <p:txBody>
          <a:bodyPr/>
          <a:p>
            <a:fld id="{857FE1C9-068F-46AF-9A6A-93457891ABEC}" type="datetime1">
              <a:rPr lang="en-US"/>
              <a:t>09/16/2024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Groupings</a:t>
            </a:r>
            <a:endParaRPr b="0" lang="en-US" sz="3600" strike="noStrike" u="none">
              <a:solidFill>
                <a:srgbClr val="000000"/>
              </a:solidFill>
              <a:uFillTx/>
              <a:latin typeface="Arial"/>
            </a:endParaRPr>
          </a:p>
        </p:txBody>
      </p:sp>
      <p:sp>
        <p:nvSpPr>
          <p:cNvPr id="43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Revenue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arising from the </a:t>
            </a:r>
            <a:r>
              <a:rPr b="0" lang="en-US" sz="2000" strike="noStrike" u="none">
                <a:solidFill>
                  <a:srgbClr val="0070c0"/>
                </a:solidFill>
                <a:uFillTx/>
                <a:latin typeface="Century Gothic"/>
              </a:rPr>
              <a:t>ordinary activities </a:t>
            </a:r>
            <a:r>
              <a:rPr b="0" lang="en-US" sz="2000" strike="noStrike" u="none">
                <a:solidFill>
                  <a:schemeClr val="dk1">
                    <a:lumMod val="75000"/>
                    <a:lumOff val="25000"/>
                  </a:schemeClr>
                </a:solidFill>
                <a:uFillTx/>
                <a:latin typeface="Century Gothic"/>
              </a:rPr>
              <a:t>of the entity.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(a)Entities operating in non-finance sectors: Income from sale of goods and services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 Finance companies: interest income and income from investments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(c)Insurance companies: insurance premium and income from investments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4FC0997-B90D-467B-A3CC-B7F77A64541E}" type="slidenum">
              <a:t>36</a:t>
            </a:fld>
          </a:p>
        </p:txBody>
      </p:sp>
      <p:sp>
        <p:nvSpPr>
          <p:cNvPr id="6" name="PlaceHolder 5"/>
          <p:cNvSpPr>
            <a:spLocks noGrp="1"/>
          </p:cNvSpPr>
          <p:nvPr>
            <p:ph type="dt" idx="30"/>
          </p:nvPr>
        </p:nvSpPr>
        <p:spPr/>
        <p:txBody>
          <a:bodyPr/>
          <a:p>
            <a:fld id="{3373DBF7-E0B8-48BB-9295-42ECE2CE6AE8}" type="datetime1">
              <a:rPr lang="en-US"/>
              <a:t>09/16/2024</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Groupings</a:t>
            </a:r>
            <a:endParaRPr b="0" lang="en-US" sz="3600" strike="noStrike" u="none">
              <a:solidFill>
                <a:srgbClr val="000000"/>
              </a:solidFill>
              <a:uFillTx/>
              <a:latin typeface="Arial"/>
            </a:endParaRPr>
          </a:p>
        </p:txBody>
      </p:sp>
      <p:sp>
        <p:nvSpPr>
          <p:cNvPr id="43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operating income</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from operating activities, which cannot be classified as revenue.</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Example: Income from the sale of scrap generated in the manufacturing process.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0C6AD1F1-4F24-443E-A7EF-BC47197AF489}" type="slidenum">
              <a:t>37</a:t>
            </a:fld>
          </a:p>
        </p:txBody>
      </p:sp>
      <p:sp>
        <p:nvSpPr>
          <p:cNvPr id="6" name="PlaceHolder 5"/>
          <p:cNvSpPr>
            <a:spLocks noGrp="1"/>
          </p:cNvSpPr>
          <p:nvPr>
            <p:ph type="dt" idx="30"/>
          </p:nvPr>
        </p:nvSpPr>
        <p:spPr/>
        <p:txBody>
          <a:bodyPr/>
          <a:p>
            <a:fld id="{B58DD682-D36A-415F-A473-DEB47944D498}" type="datetime1">
              <a:rPr lang="en-US"/>
              <a:t>09/16/2024</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Groupings</a:t>
            </a:r>
            <a:endParaRPr b="0" lang="en-US" sz="3600" strike="noStrike" u="none">
              <a:solidFill>
                <a:srgbClr val="000000"/>
              </a:solidFill>
              <a:uFillTx/>
              <a:latin typeface="Arial"/>
            </a:endParaRPr>
          </a:p>
        </p:txBody>
      </p:sp>
      <p:sp>
        <p:nvSpPr>
          <p:cNvPr id="43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income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other than operating income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Income from investments for entities operating in non-finance sectors, government subsidy, and change in the fair value of assets</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76F2E837-1B5B-4E55-8AAB-9A7BFB844A9B}" type="slidenum">
              <a:t>38</a:t>
            </a:fld>
          </a:p>
        </p:txBody>
      </p:sp>
      <p:sp>
        <p:nvSpPr>
          <p:cNvPr id="6" name="PlaceHolder 5"/>
          <p:cNvSpPr>
            <a:spLocks noGrp="1"/>
          </p:cNvSpPr>
          <p:nvPr>
            <p:ph type="dt" idx="30"/>
          </p:nvPr>
        </p:nvSpPr>
        <p:spPr/>
        <p:txBody>
          <a:bodyPr/>
          <a:p>
            <a:fld id="{DFE829C2-D802-4E92-94B7-4697CD4A9551}" type="datetime1">
              <a:rPr lang="en-US"/>
              <a:t>09/16/2024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Balance Sheet Format</a:t>
            </a:r>
            <a:endParaRPr b="0" lang="en-US" sz="3600" strike="noStrike" u="none">
              <a:solidFill>
                <a:srgbClr val="000000"/>
              </a:solidFill>
              <a:uFillTx/>
              <a:latin typeface="Arial"/>
            </a:endParaRPr>
          </a:p>
        </p:txBody>
      </p:sp>
      <p:graphicFrame>
        <p:nvGraphicFramePr>
          <p:cNvPr id="439" name="Table 7"/>
          <p:cNvGraphicFramePr/>
          <p:nvPr/>
        </p:nvGraphicFramePr>
        <p:xfrm>
          <a:off x="1675080" y="2917440"/>
          <a:ext cx="8127360" cy="2966040"/>
        </p:xfrm>
        <a:graphic>
          <a:graphicData uri="http://schemas.openxmlformats.org/drawingml/2006/table">
            <a:tbl>
              <a:tblPr/>
              <a:tblGrid>
                <a:gridCol w="8127720"/>
              </a:tblGrid>
              <a:tr h="370800">
                <a:tc>
                  <a:txBody>
                    <a:bodyPr anchor="t">
                      <a:noAutofit/>
                    </a:bodyPr>
                    <a:p>
                      <a:pPr defTabSz="457200">
                        <a:lnSpc>
                          <a:spcPct val="100000"/>
                        </a:lnSpc>
                      </a:pPr>
                      <a:r>
                        <a:rPr b="0" lang="en-US" sz="1800" strike="noStrike" u="none">
                          <a:solidFill>
                            <a:srgbClr val="0070c0"/>
                          </a:solidFill>
                          <a:uFillTx/>
                          <a:latin typeface="Century Gothic"/>
                        </a:rPr>
                        <a:t>The balance sheet is presents in a vertical form</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tabLst>
                          <a:tab algn="l" pos="0"/>
                        </a:tabLst>
                      </a:pPr>
                      <a:r>
                        <a:rPr b="0" lang="en-US" sz="1800" strike="noStrike" u="none">
                          <a:solidFill>
                            <a:srgbClr val="c00000"/>
                          </a:solidFill>
                          <a:uFillTx/>
                          <a:latin typeface="Century Gothic"/>
                        </a:rPr>
                        <a:t>ASSETS </a:t>
                      </a:r>
                      <a:r>
                        <a:rPr b="0" lang="en-US" sz="1800" strike="noStrike" u="none">
                          <a:solidFill>
                            <a:schemeClr val="dk1"/>
                          </a:solidFill>
                          <a:uFillTx/>
                          <a:latin typeface="Century Gothic"/>
                        </a:rPr>
                        <a:t>[Presented in the upper segment.]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Classified into Non-Current Assets and Current Assets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rgbClr val="c00000"/>
                          </a:solidFill>
                          <a:uFillTx/>
                          <a:latin typeface="Century Gothic"/>
                        </a:rPr>
                        <a:t>EQUITY AND LIABILITIES</a:t>
                      </a:r>
                      <a:r>
                        <a:rPr b="0" lang="en-US" sz="1800" strike="noStrike" u="none">
                          <a:solidFill>
                            <a:schemeClr val="dk1"/>
                          </a:solidFill>
                          <a:uFillTx/>
                          <a:latin typeface="Century Gothic"/>
                        </a:rPr>
                        <a:t>[Presented in the lower segment.]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rgbClr val="0070c0"/>
                          </a:solidFill>
                          <a:uFillTx/>
                          <a:latin typeface="Century Gothic"/>
                        </a:rPr>
                        <a:t>LIABILITIES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Liabilities are classified into Non-Current and Current Liabilities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rgbClr val="0070c0"/>
                          </a:solidFill>
                          <a:uFillTx/>
                          <a:latin typeface="Century Gothic"/>
                        </a:rPr>
                        <a:t>EQUITY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Equity is classified into share capital and other equity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3" name="PlaceHolder 2"/>
          <p:cNvSpPr>
            <a:spLocks noGrp="1"/>
          </p:cNvSpPr>
          <p:nvPr>
            <p:ph type="ftr" idx="28"/>
          </p:nvPr>
        </p:nvSpPr>
        <p:spPr/>
        <p:txBody>
          <a:bodyPr/>
          <a:p>
            <a:r>
              <a:t>NONLINEAR INSIGHTS PUBLICATION</a:t>
            </a:r>
          </a:p>
        </p:txBody>
      </p:sp>
      <p:sp>
        <p:nvSpPr>
          <p:cNvPr id="4" name="PlaceHolder 3"/>
          <p:cNvSpPr>
            <a:spLocks noGrp="1"/>
          </p:cNvSpPr>
          <p:nvPr>
            <p:ph type="sldNum" idx="29"/>
          </p:nvPr>
        </p:nvSpPr>
        <p:spPr/>
        <p:txBody>
          <a:bodyPr/>
          <a:p>
            <a:fld id="{E023114B-A427-42BC-87AF-45EDF5F79941}" type="slidenum">
              <a:t>39</a:t>
            </a:fld>
          </a:p>
        </p:txBody>
      </p:sp>
      <p:sp>
        <p:nvSpPr>
          <p:cNvPr id="5" name="PlaceHolder 4"/>
          <p:cNvSpPr>
            <a:spLocks noGrp="1"/>
          </p:cNvSpPr>
          <p:nvPr>
            <p:ph type="dt" idx="30"/>
          </p:nvPr>
        </p:nvSpPr>
        <p:spPr/>
        <p:txBody>
          <a:bodyPr/>
          <a:p>
            <a:fld id="{22E8430C-A916-4368-8630-4F39F0F95A25}" type="datetime1">
              <a:rPr lang="en-US"/>
              <a:t>09/16/2024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Accounting Equation (Contd.)</a:t>
            </a:r>
            <a:endParaRPr b="0" lang="en-US" sz="3600" strike="noStrike" u="none">
              <a:solidFill>
                <a:srgbClr val="000000"/>
              </a:solidFill>
              <a:uFillTx/>
              <a:latin typeface="Arial"/>
            </a:endParaRPr>
          </a:p>
        </p:txBody>
      </p:sp>
      <p:sp>
        <p:nvSpPr>
          <p:cNvPr id="36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some companies, </a:t>
            </a:r>
            <a:r>
              <a:rPr b="0" lang="en-US" sz="2000" strike="noStrike" u="none">
                <a:solidFill>
                  <a:srgbClr val="0070c0"/>
                </a:solidFill>
                <a:uFillTx/>
                <a:latin typeface="Century Gothic"/>
              </a:rPr>
              <a:t>net worth is negative</a:t>
            </a:r>
            <a:r>
              <a:rPr b="0" lang="en-US" sz="2000" strike="noStrike" u="none">
                <a:solidFill>
                  <a:schemeClr val="dk1">
                    <a:lumMod val="75000"/>
                    <a:lumOff val="25000"/>
                  </a:schemeClr>
                </a:solidFill>
                <a:uFillTx/>
                <a:latin typeface="Century Gothic"/>
              </a:rPr>
              <a:t>, as the capitals contributed by lenders and other creditors exceed the book value of assets.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book value of equity has two components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Shareholder’s original contribution and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That part of the profit earned over the entity's life and retained in the entity.</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net worth is negative if an entity’s accumulated loss exceeds the originally contributed capital.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FC8E41D3-990B-4B7F-AA09-AB1A73885C35}" type="slidenum">
              <a:t>4</a:t>
            </a:fld>
          </a:p>
        </p:txBody>
      </p:sp>
      <p:sp>
        <p:nvSpPr>
          <p:cNvPr id="6" name="PlaceHolder 5"/>
          <p:cNvSpPr>
            <a:spLocks noGrp="1"/>
          </p:cNvSpPr>
          <p:nvPr>
            <p:ph type="dt" idx="30"/>
          </p:nvPr>
        </p:nvSpPr>
        <p:spPr/>
        <p:txBody>
          <a:bodyPr/>
          <a:p>
            <a:fld id="{7A29DE8F-EEDC-40DA-8601-B832CDF44E60}" type="datetime1">
              <a:rPr lang="en-US"/>
              <a:t>09/16/2024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2800" strike="noStrike" u="none">
                <a:solidFill>
                  <a:schemeClr val="lt2"/>
                </a:solidFill>
                <a:uFillTx/>
                <a:latin typeface="Century Gothic"/>
              </a:rPr>
              <a:t>GAAP (IFRS) Presentation of Assets and Liabilities</a:t>
            </a:r>
            <a:endParaRPr b="0" lang="en-US" sz="2800" strike="noStrike" u="none">
              <a:solidFill>
                <a:srgbClr val="000000"/>
              </a:solidFill>
              <a:uFillTx/>
              <a:latin typeface="Arial"/>
            </a:endParaRPr>
          </a:p>
        </p:txBody>
      </p:sp>
      <p:sp>
        <p:nvSpPr>
          <p:cNvPr id="44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t>
            </a:r>
            <a:r>
              <a:rPr b="0" lang="en-US" sz="2000" strike="noStrike" u="none">
                <a:solidFill>
                  <a:schemeClr val="dk1"/>
                </a:solidFill>
                <a:uFillTx/>
                <a:latin typeface="Century Gothic"/>
              </a:rPr>
              <a:t>a)</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Property plant and equipment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(b)</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Investment property</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(c)</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Intangible asset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(d)</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Goodwill</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Inventories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(f)</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Trade and other receivables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(g)</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Cash and cash equivalents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DE9B1075-4DB7-430E-A78C-4DCC3426A383}" type="slidenum">
              <a:t>40</a:t>
            </a:fld>
          </a:p>
        </p:txBody>
      </p:sp>
      <p:sp>
        <p:nvSpPr>
          <p:cNvPr id="6" name="PlaceHolder 5"/>
          <p:cNvSpPr>
            <a:spLocks noGrp="1"/>
          </p:cNvSpPr>
          <p:nvPr>
            <p:ph type="dt" idx="30"/>
          </p:nvPr>
        </p:nvSpPr>
        <p:spPr/>
        <p:txBody>
          <a:bodyPr/>
          <a:p>
            <a:fld id="{D08A94D7-EDBC-4E2D-B1B5-CDCD458D6DEC}" type="datetime1">
              <a:rPr lang="en-US"/>
              <a:t>09/16/2024</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2800" strike="noStrike" u="none">
                <a:solidFill>
                  <a:schemeClr val="lt2"/>
                </a:solidFill>
                <a:uFillTx/>
                <a:latin typeface="Century Gothic"/>
              </a:rPr>
              <a:t>Presentation of Assets and Liabilities</a:t>
            </a:r>
            <a:endParaRPr b="0" lang="en-US" sz="2800" strike="noStrike" u="none">
              <a:solidFill>
                <a:srgbClr val="000000"/>
              </a:solidFill>
              <a:uFillTx/>
              <a:latin typeface="Arial"/>
            </a:endParaRPr>
          </a:p>
        </p:txBody>
      </p:sp>
      <p:sp>
        <p:nvSpPr>
          <p:cNvPr id="44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(n) Trade and other payables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(o) Provisions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(s) Deferred tax liabilities and deferred tax assets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Issued capital and reserves attributable to holders of claims against the parent classified as equity</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EBCB6BDA-7604-46CF-AE40-DA2A77C1CC8C}" type="slidenum">
              <a:t>41</a:t>
            </a:fld>
          </a:p>
        </p:txBody>
      </p:sp>
      <p:sp>
        <p:nvSpPr>
          <p:cNvPr id="6" name="PlaceHolder 5"/>
          <p:cNvSpPr>
            <a:spLocks noGrp="1"/>
          </p:cNvSpPr>
          <p:nvPr>
            <p:ph type="dt" idx="30"/>
          </p:nvPr>
        </p:nvSpPr>
        <p:spPr/>
        <p:txBody>
          <a:bodyPr/>
          <a:p>
            <a:fld id="{33CFCC8B-C4BD-4D08-A002-9B76CE56202B}" type="datetime1">
              <a:rPr lang="en-US"/>
              <a:t>09/16/2024</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STATEMENT FORMAT</a:t>
            </a:r>
            <a:endParaRPr b="0" lang="en-US" sz="3600" strike="noStrike" u="none">
              <a:solidFill>
                <a:srgbClr val="000000"/>
              </a:solidFill>
              <a:uFillTx/>
              <a:latin typeface="Arial"/>
            </a:endParaRPr>
          </a:p>
        </p:txBody>
      </p:sp>
      <p:sp>
        <p:nvSpPr>
          <p:cNvPr id="44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graphicFrame>
        <p:nvGraphicFramePr>
          <p:cNvPr id="446" name="Table 7"/>
          <p:cNvGraphicFramePr/>
          <p:nvPr/>
        </p:nvGraphicFramePr>
        <p:xfrm>
          <a:off x="1340640" y="2603520"/>
          <a:ext cx="8127360" cy="3192480"/>
        </p:xfrm>
        <a:graphic>
          <a:graphicData uri="http://schemas.openxmlformats.org/drawingml/2006/table">
            <a:tbl>
              <a:tblPr/>
              <a:tblGrid>
                <a:gridCol w="8127720"/>
              </a:tblGrid>
              <a:tr h="370800">
                <a:tc>
                  <a:txBody>
                    <a:bodyPr anchor="t">
                      <a:noAutofit/>
                    </a:bodyPr>
                    <a:p>
                      <a:pPr defTabSz="457200">
                        <a:lnSpc>
                          <a:spcPct val="100000"/>
                        </a:lnSpc>
                      </a:pPr>
                      <a:r>
                        <a:rPr b="1" lang="en-US" sz="2000" strike="noStrike" u="none">
                          <a:solidFill>
                            <a:schemeClr val="lt1"/>
                          </a:solidFill>
                          <a:uFillTx/>
                          <a:latin typeface="Century Gothic"/>
                        </a:rPr>
                        <a:t>The income statement is presented in a vertical form</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2000" strike="noStrike" u="none">
                          <a:solidFill>
                            <a:schemeClr val="dk1"/>
                          </a:solidFill>
                          <a:uFillTx/>
                          <a:latin typeface="Century Gothic"/>
                        </a:rPr>
                        <a:t>A. Income: Revenue and other income</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B. Expenses: Cost of goods sold and operating expenses (Other than depreciation and amortization)</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C. Earning before interest, tax, depreciation and amortisation (A-B) (i-ii)</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D. Finance cost</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E. Depreciation and Amortisation</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F. Profit before exceptional items and tax (C-D-E)</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CCE03C0E-96B0-4C92-86D7-76A2A049DCB9}" type="slidenum">
              <a:t>42</a:t>
            </a:fld>
          </a:p>
        </p:txBody>
      </p:sp>
      <p:sp>
        <p:nvSpPr>
          <p:cNvPr id="6" name="PlaceHolder 5"/>
          <p:cNvSpPr>
            <a:spLocks noGrp="1"/>
          </p:cNvSpPr>
          <p:nvPr>
            <p:ph type="dt" idx="30"/>
          </p:nvPr>
        </p:nvSpPr>
        <p:spPr/>
        <p:txBody>
          <a:bodyPr/>
          <a:p>
            <a:fld id="{2FAD1A38-3636-4691-B8FD-91FB06C10D5B}" type="datetime1">
              <a:rPr lang="en-US"/>
              <a:t>09/16/2024</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STATEMENT FORMAT</a:t>
            </a:r>
            <a:endParaRPr b="0" lang="en-US" sz="3600" strike="noStrike" u="none">
              <a:solidFill>
                <a:srgbClr val="000000"/>
              </a:solidFill>
              <a:uFillTx/>
              <a:latin typeface="Arial"/>
            </a:endParaRPr>
          </a:p>
        </p:txBody>
      </p:sp>
      <p:sp>
        <p:nvSpPr>
          <p:cNvPr id="448"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graphicFrame>
        <p:nvGraphicFramePr>
          <p:cNvPr id="449" name="Table 7"/>
          <p:cNvGraphicFramePr/>
          <p:nvPr/>
        </p:nvGraphicFramePr>
        <p:xfrm>
          <a:off x="1340640" y="2603520"/>
          <a:ext cx="8127360" cy="1875600"/>
        </p:xfrm>
        <a:graphic>
          <a:graphicData uri="http://schemas.openxmlformats.org/drawingml/2006/table">
            <a:tbl>
              <a:tblPr/>
              <a:tblGrid>
                <a:gridCol w="8127720"/>
              </a:tblGrid>
              <a:tr h="370800">
                <a:tc>
                  <a:txBody>
                    <a:bodyPr anchor="t">
                      <a:noAutofit/>
                    </a:bodyPr>
                    <a:p>
                      <a:pPr defTabSz="457200">
                        <a:lnSpc>
                          <a:spcPct val="100000"/>
                        </a:lnSpc>
                      </a:pPr>
                      <a:r>
                        <a:rPr b="1" lang="en-US" sz="2000" strike="noStrike" u="none">
                          <a:solidFill>
                            <a:schemeClr val="lt1"/>
                          </a:solidFill>
                          <a:uFillTx/>
                          <a:latin typeface="Century Gothic"/>
                        </a:rPr>
                        <a:t>The income statement is presented in a vertical form</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2000" strike="noStrike" u="none">
                          <a:solidFill>
                            <a:schemeClr val="dk1"/>
                          </a:solidFill>
                          <a:uFillTx/>
                          <a:latin typeface="Century Gothic"/>
                        </a:rPr>
                        <a:t>G. Exceptional items</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H. Profit before tax (F-G)</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I. Total tax expense (Current tax + Deferred tax)</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J. Profit after tax (H – I)</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779707A7-7F3E-449C-9B92-A4E64609026C}" type="slidenum">
              <a:t>43</a:t>
            </a:fld>
          </a:p>
        </p:txBody>
      </p:sp>
      <p:sp>
        <p:nvSpPr>
          <p:cNvPr id="6" name="PlaceHolder 5"/>
          <p:cNvSpPr>
            <a:spLocks noGrp="1"/>
          </p:cNvSpPr>
          <p:nvPr>
            <p:ph type="dt" idx="30"/>
          </p:nvPr>
        </p:nvSpPr>
        <p:spPr/>
        <p:txBody>
          <a:bodyPr/>
          <a:p>
            <a:fld id="{71BDD279-20E1-4A3E-82BA-6FA9306713DA}" type="datetime1">
              <a:rPr lang="en-US"/>
              <a:t>09/16/2024</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STATEMENT FORMAT</a:t>
            </a:r>
            <a:endParaRPr b="0" lang="en-US" sz="3600" strike="noStrike" u="none">
              <a:solidFill>
                <a:srgbClr val="000000"/>
              </a:solidFill>
              <a:uFillTx/>
              <a:latin typeface="Arial"/>
            </a:endParaRPr>
          </a:p>
        </p:txBody>
      </p:sp>
      <p:sp>
        <p:nvSpPr>
          <p:cNvPr id="45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Depreciation</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Depreciation is the allocation of the depreciable amount of the items of PP&amp;E over its useful life.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depreciable amount is the acquisition cost less the estimated residual value.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Amortisation</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term amortisation is used for intangible assets in the same sense for which depreciation is used for PP&amp;E.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138D918A-22E2-45A8-9488-6CB1C10DE293}" type="slidenum">
              <a:t>44</a:t>
            </a:fld>
          </a:p>
        </p:txBody>
      </p:sp>
      <p:sp>
        <p:nvSpPr>
          <p:cNvPr id="6" name="PlaceHolder 5"/>
          <p:cNvSpPr>
            <a:spLocks noGrp="1"/>
          </p:cNvSpPr>
          <p:nvPr>
            <p:ph type="dt" idx="30"/>
          </p:nvPr>
        </p:nvSpPr>
        <p:spPr/>
        <p:txBody>
          <a:bodyPr/>
          <a:p>
            <a:fld id="{2DFEFD92-1612-4724-ACB7-65041D635986}" type="datetime1">
              <a:rPr lang="en-US"/>
              <a:t>09/16/2024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INCOME STATEMENT FORMAT</a:t>
            </a:r>
            <a:endParaRPr b="0" lang="en-US" sz="3600" strike="noStrike" u="none">
              <a:solidFill>
                <a:srgbClr val="000000"/>
              </a:solidFill>
              <a:uFillTx/>
              <a:latin typeface="Arial"/>
            </a:endParaRPr>
          </a:p>
        </p:txBody>
      </p:sp>
      <p:sp>
        <p:nvSpPr>
          <p:cNvPr id="45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Exceptional items</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current accounting practice in India and some other jurisdictions is to present nonrecurring items in the statement of profit and loss as exceptional items.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Examples:</a:t>
            </a:r>
            <a:endParaRPr b="0" lang="en-US" sz="2000" strike="noStrike" u="none">
              <a:solidFill>
                <a:srgbClr val="000000"/>
              </a:solidFill>
              <a:uFillTx/>
              <a:latin typeface="Arial"/>
            </a:endParaRPr>
          </a:p>
          <a:p>
            <a:pPr lvl="2" marL="1143000" indent="-22860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Profit in the disposal of surplus properties</a:t>
            </a:r>
            <a:endParaRPr b="0" lang="en-US" sz="2000" strike="noStrike" u="none">
              <a:solidFill>
                <a:srgbClr val="000000"/>
              </a:solidFill>
              <a:uFillTx/>
              <a:latin typeface="Arial"/>
            </a:endParaRPr>
          </a:p>
          <a:p>
            <a:pPr lvl="2" marL="1143000" indent="-22860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Restructuring and other costs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CABFB74D-ED9E-4E78-9E2A-4B6D1F5A30CD}" type="slidenum">
              <a:t>45</a:t>
            </a:fld>
          </a:p>
        </p:txBody>
      </p:sp>
      <p:sp>
        <p:nvSpPr>
          <p:cNvPr id="6" name="PlaceHolder 5"/>
          <p:cNvSpPr>
            <a:spLocks noGrp="1"/>
          </p:cNvSpPr>
          <p:nvPr>
            <p:ph type="dt" idx="30"/>
          </p:nvPr>
        </p:nvSpPr>
        <p:spPr/>
        <p:txBody>
          <a:bodyPr/>
          <a:p>
            <a:fld id="{55A3F708-0193-47FE-8604-6CD188A438BA}" type="datetime1">
              <a:rPr lang="en-US"/>
              <a:t>09/16/2024</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Analyses of Expenses</a:t>
            </a:r>
            <a:endParaRPr b="0" lang="en-US" sz="3600" strike="noStrike" u="none">
              <a:solidFill>
                <a:srgbClr val="000000"/>
              </a:solidFill>
              <a:uFillTx/>
              <a:latin typeface="Arial"/>
            </a:endParaRPr>
          </a:p>
        </p:txBody>
      </p:sp>
      <p:sp>
        <p:nvSpPr>
          <p:cNvPr id="45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Entities have the option to present the analysis of expenses based on either the nature of expenses or their function within the entity.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entity chooses the method that provides the most useful information to users of financial statements.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Under the function of the expense method, expenses are classified as cost of goods sold,  cost of sales and selling and administrative expenses.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911A07C-F446-4CEE-A284-97A679EC0C1A}" type="slidenum">
              <a:t>46</a:t>
            </a:fld>
          </a:p>
        </p:txBody>
      </p:sp>
      <p:sp>
        <p:nvSpPr>
          <p:cNvPr id="6" name="PlaceHolder 5"/>
          <p:cNvSpPr>
            <a:spLocks noGrp="1"/>
          </p:cNvSpPr>
          <p:nvPr>
            <p:ph type="dt" idx="30"/>
          </p:nvPr>
        </p:nvSpPr>
        <p:spPr/>
        <p:txBody>
          <a:bodyPr/>
          <a:p>
            <a:fld id="{A3A969E3-26FA-40C7-93C4-6B4007A10D5D}" type="datetime1">
              <a:rPr lang="en-US"/>
              <a:t>09/16/2024</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Analyses of Expenses</a:t>
            </a:r>
            <a:endParaRPr b="0" lang="en-US" sz="3600" strike="noStrike" u="none">
              <a:solidFill>
                <a:srgbClr val="000000"/>
              </a:solidFill>
              <a:uFillTx/>
              <a:latin typeface="Arial"/>
            </a:endParaRPr>
          </a:p>
        </p:txBody>
      </p:sp>
      <p:sp>
        <p:nvSpPr>
          <p:cNvPr id="45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Unusual items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Entities should disclose unusual incomes and expenses in a single note in the Notes to Account.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Unusual incomes and expenses have limited predictive value because incomes and expenses of similar types and amounts </a:t>
            </a:r>
            <a:r>
              <a:rPr b="0" lang="en-US" sz="2000" strike="noStrike" u="none">
                <a:solidFill>
                  <a:srgbClr val="0070c0"/>
                </a:solidFill>
                <a:uFillTx/>
                <a:latin typeface="Century Gothic"/>
              </a:rPr>
              <a:t>will not arise for several future annual reporting periods.</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Analysts exclude unusual items in predicting future operating net income, as those are nonrecurring incomes and expenses.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74EEA627-0586-416A-995C-A45D38B75034}" type="slidenum">
              <a:t>47</a:t>
            </a:fld>
          </a:p>
        </p:txBody>
      </p:sp>
      <p:sp>
        <p:nvSpPr>
          <p:cNvPr id="6" name="PlaceHolder 5"/>
          <p:cNvSpPr>
            <a:spLocks noGrp="1"/>
          </p:cNvSpPr>
          <p:nvPr>
            <p:ph type="dt" idx="30"/>
          </p:nvPr>
        </p:nvSpPr>
        <p:spPr/>
        <p:txBody>
          <a:bodyPr/>
          <a:p>
            <a:fld id="{47843AC2-A858-4D7E-A218-1EE0D2209E80}" type="datetime1">
              <a:rPr lang="en-US"/>
              <a:t>09/16/2024</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5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Gross profit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Gross Profit = Revenue – Cost of goods sold</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cost of goods sold is the cost of the units of merchandise/finished goods sold during the year, including costs incurred to being the stock-in-trade/finished goods at the point of sale.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terms cost of goods sold and cost of sales are often used interchangeably.</a:t>
            </a: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31A99F5F-1AB6-49E0-B702-7A32F4C65846}" type="slidenum">
              <a:t>48</a:t>
            </a:fld>
          </a:p>
        </p:txBody>
      </p:sp>
      <p:sp>
        <p:nvSpPr>
          <p:cNvPr id="6" name="PlaceHolder 5"/>
          <p:cNvSpPr>
            <a:spLocks noGrp="1"/>
          </p:cNvSpPr>
          <p:nvPr>
            <p:ph type="dt" idx="30"/>
          </p:nvPr>
        </p:nvSpPr>
        <p:spPr/>
        <p:txBody>
          <a:bodyPr/>
          <a:p>
            <a:fld id="{768765C7-2477-4212-8CF1-47B0C2470C17}" type="datetime1">
              <a:rPr lang="en-US"/>
              <a:t>09/16/2024</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6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Gross profit ratio</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gross profit ratio, measured by dividing gross profit by revenue, expressed as a percentage, is an important measure of procurement and manufacturing efficiency.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It is a key ratio for the retail industry. </a:t>
            </a: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457200"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24C3836D-CFA1-4D73-9058-7073779FD23B}" type="slidenum">
              <a:t>49</a:t>
            </a:fld>
          </a:p>
        </p:txBody>
      </p:sp>
      <p:sp>
        <p:nvSpPr>
          <p:cNvPr id="6" name="PlaceHolder 5"/>
          <p:cNvSpPr>
            <a:spLocks noGrp="1"/>
          </p:cNvSpPr>
          <p:nvPr>
            <p:ph type="dt" idx="30"/>
          </p:nvPr>
        </p:nvSpPr>
        <p:spPr/>
        <p:txBody>
          <a:bodyPr/>
          <a:p>
            <a:fld id="{67B3276B-814D-4A00-9CB5-021D2B47EE14}" type="datetime1">
              <a:rPr lang="en-US"/>
              <a:t>09/16/2024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0"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Twin Balance Sheet Problem</a:t>
            </a:r>
            <a:endParaRPr b="0" lang="en-US" sz="3600" strike="noStrike" u="none">
              <a:solidFill>
                <a:srgbClr val="000000"/>
              </a:solidFill>
              <a:uFillTx/>
              <a:latin typeface="Arial"/>
            </a:endParaRPr>
          </a:p>
        </p:txBody>
      </p:sp>
      <p:sp>
        <p:nvSpPr>
          <p:cNvPr id="371"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Banks lend money to companies after assessing the credit risk.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prediction about future performance and credit risk assessment goes wrong when the business environment in which the company operates turns negative beyond what could be anticipated when granting a loan.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company’s financial position also erodes quickly because of poor governance and management.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business parlance, the borrowers’ balance sheet becomes weak. </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93738484-2C7C-4514-8740-C84F6C402906}" type="slidenum">
              <a:t>5</a:t>
            </a:fld>
          </a:p>
        </p:txBody>
      </p:sp>
      <p:sp>
        <p:nvSpPr>
          <p:cNvPr id="6" name="PlaceHolder 5"/>
          <p:cNvSpPr>
            <a:spLocks noGrp="1"/>
          </p:cNvSpPr>
          <p:nvPr>
            <p:ph type="dt" idx="30"/>
          </p:nvPr>
        </p:nvSpPr>
        <p:spPr/>
        <p:txBody>
          <a:bodyPr/>
          <a:p>
            <a:fld id="{3BA67179-C54F-416A-A102-CA1FA0A92B85}" type="datetime1">
              <a:rPr lang="en-US"/>
              <a:t>09/16/2024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6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Earnings before interest, tax, depreciation and amortization (EBITDA)</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 Gross Profit – Operating expenses other than depreciation and amortisation.</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is often referred to as </a:t>
            </a:r>
            <a:r>
              <a:rPr b="0" lang="en-US" sz="2000" strike="noStrike" u="none">
                <a:solidFill>
                  <a:srgbClr val="0070c0"/>
                </a:solidFill>
                <a:uFillTx/>
                <a:latin typeface="Century Gothic"/>
              </a:rPr>
              <a:t>cash profit </a:t>
            </a:r>
            <a:r>
              <a:rPr b="0" lang="en-US" sz="2000" strike="noStrike" u="none">
                <a:solidFill>
                  <a:schemeClr val="dk1"/>
                </a:solidFill>
                <a:uFillTx/>
                <a:latin typeface="Century Gothic"/>
              </a:rPr>
              <a:t>because only depreciation and amortization are non-cash operating expenses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B71F3816-1251-4704-ADF9-DDD5722F5F0A}" type="slidenum">
              <a:t>50</a:t>
            </a:fld>
          </a:p>
        </p:txBody>
      </p:sp>
      <p:sp>
        <p:nvSpPr>
          <p:cNvPr id="6" name="PlaceHolder 5"/>
          <p:cNvSpPr>
            <a:spLocks noGrp="1"/>
          </p:cNvSpPr>
          <p:nvPr>
            <p:ph type="dt" idx="30"/>
          </p:nvPr>
        </p:nvSpPr>
        <p:spPr/>
        <p:txBody>
          <a:bodyPr/>
          <a:p>
            <a:fld id="{10C265B7-883B-4C35-8E49-01430C2B0455}" type="datetime1">
              <a:rPr lang="en-US"/>
              <a:t>09/16/2024</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6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EBITDA Ratio</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is expressed as a percentage of revenue.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It is a good measure of the operating efficiency of entities which are capital-intensive and do not require the replacement of property, plant and equipment frequently.</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of entities of different ages is comparable, as it excludes depreciation and amortisation, which depend on the cost of creating the capacity, which changes over time.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A7055060-87B0-4F1E-8D1C-0D0F7B12D228}" type="slidenum">
              <a:t>51</a:t>
            </a:fld>
          </a:p>
        </p:txBody>
      </p:sp>
      <p:sp>
        <p:nvSpPr>
          <p:cNvPr id="6" name="PlaceHolder 5"/>
          <p:cNvSpPr>
            <a:spLocks noGrp="1"/>
          </p:cNvSpPr>
          <p:nvPr>
            <p:ph type="dt" idx="30"/>
          </p:nvPr>
        </p:nvSpPr>
        <p:spPr/>
        <p:txBody>
          <a:bodyPr/>
          <a:p>
            <a:fld id="{2606DE09-D5AA-4712-A105-A11893FFE5BF}" type="datetime1">
              <a:rPr lang="en-US"/>
              <a:t>09/16/2024</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6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Earnings before interest and tax (EBIT)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EBITDA – Depreciation and amortisation.</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Alternative formula</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 Net profit + Finance Cost + Income tax expense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is expressed as a percentage of revenue.</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It is used as a proxy for operating profit if other income is not material. </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40DDAEC6-3751-4C00-9E6F-58D7773F3E64}" type="slidenum">
              <a:t>52</a:t>
            </a:fld>
          </a:p>
        </p:txBody>
      </p:sp>
      <p:sp>
        <p:nvSpPr>
          <p:cNvPr id="6" name="PlaceHolder 5"/>
          <p:cNvSpPr>
            <a:spLocks noGrp="1"/>
          </p:cNvSpPr>
          <p:nvPr>
            <p:ph type="dt" idx="30"/>
          </p:nvPr>
        </p:nvSpPr>
        <p:spPr/>
        <p:txBody>
          <a:bodyPr/>
          <a:p>
            <a:fld id="{3CEEC849-4A5B-4B49-966D-177747A8E13E}" type="datetime1">
              <a:rPr lang="en-US"/>
              <a:t>09/16/2024</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Profit Hierarchy</a:t>
            </a:r>
            <a:endParaRPr b="0" lang="en-US" sz="3600" strike="noStrike" u="none">
              <a:solidFill>
                <a:srgbClr val="000000"/>
              </a:solidFill>
              <a:uFillTx/>
              <a:latin typeface="Arial"/>
            </a:endParaRPr>
          </a:p>
        </p:txBody>
      </p:sp>
      <p:sp>
        <p:nvSpPr>
          <p:cNvPr id="46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Net profit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Net profit = Operating profit + Other income*(1-tax rate) – interest* (1-tax rate)</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Net profit is available for distribution to shareholders.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5570323C-B1D1-4EBB-B9CC-7128E709D71E}" type="slidenum">
              <a:t>53</a:t>
            </a:fld>
          </a:p>
        </p:txBody>
      </p:sp>
      <p:sp>
        <p:nvSpPr>
          <p:cNvPr id="6" name="PlaceHolder 5"/>
          <p:cNvSpPr>
            <a:spLocks noGrp="1"/>
          </p:cNvSpPr>
          <p:nvPr>
            <p:ph type="dt" idx="30"/>
          </p:nvPr>
        </p:nvSpPr>
        <p:spPr/>
        <p:txBody>
          <a:bodyPr/>
          <a:p>
            <a:fld id="{01C8CEC3-271E-460E-B402-5AD0E7770F39}" type="datetime1">
              <a:rPr lang="en-US"/>
              <a:t>09/16/2024</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1154880" y="735840"/>
            <a:ext cx="8760600" cy="943920"/>
          </a:xfrm>
          <a:prstGeom prst="rect">
            <a:avLst/>
          </a:prstGeom>
          <a:noFill/>
          <a:ln w="0">
            <a:noFill/>
          </a:ln>
        </p:spPr>
        <p:txBody>
          <a:bodyPr lIns="91440" rIns="91440" tIns="45720" bIns="45720" anchor="ctr">
            <a:noAutofit/>
          </a:bodyPr>
          <a:p>
            <a:pPr indent="0" algn="ctr" defTabSz="457200">
              <a:lnSpc>
                <a:spcPct val="100000"/>
              </a:lnSpc>
              <a:buNone/>
              <a:tabLst>
                <a:tab algn="l" pos="0"/>
              </a:tabLst>
            </a:pPr>
            <a:r>
              <a:rPr b="0" lang="en-US" sz="3600" strike="noStrike" u="none">
                <a:solidFill>
                  <a:srgbClr val="ff0000"/>
                </a:solidFill>
                <a:uFillTx/>
                <a:latin typeface="Century Gothic"/>
              </a:rPr>
              <a:t>END</a:t>
            </a:r>
            <a:endParaRPr b="0" lang="en-US" sz="3600" strike="noStrike" u="none">
              <a:solidFill>
                <a:srgbClr val="000000"/>
              </a:solidFill>
              <a:uFillTx/>
              <a:latin typeface="Arial"/>
            </a:endParaRPr>
          </a:p>
        </p:txBody>
      </p:sp>
      <p:sp>
        <p:nvSpPr>
          <p:cNvPr id="3" name="PlaceHolder 2"/>
          <p:cNvSpPr>
            <a:spLocks noGrp="1"/>
          </p:cNvSpPr>
          <p:nvPr>
            <p:ph type="ftr" idx="40"/>
          </p:nvPr>
        </p:nvSpPr>
        <p:spPr/>
        <p:txBody>
          <a:bodyPr/>
          <a:p>
            <a:r>
              <a:t>NONLINEAR INSIGHTS PUBLICATION</a:t>
            </a:r>
          </a:p>
        </p:txBody>
      </p:sp>
      <p:sp>
        <p:nvSpPr>
          <p:cNvPr id="4" name="PlaceHolder 3"/>
          <p:cNvSpPr>
            <a:spLocks noGrp="1"/>
          </p:cNvSpPr>
          <p:nvPr>
            <p:ph type="sldNum" idx="41"/>
          </p:nvPr>
        </p:nvSpPr>
        <p:spPr/>
        <p:txBody>
          <a:bodyPr/>
          <a:p>
            <a:fld id="{FAC8C8FD-B9C2-4CB7-A4A5-1D46CB11F555}" type="slidenum">
              <a:t>54</a:t>
            </a:fld>
          </a:p>
        </p:txBody>
      </p:sp>
      <p:sp>
        <p:nvSpPr>
          <p:cNvPr id="5" name="PlaceHolder 4"/>
          <p:cNvSpPr>
            <a:spLocks noGrp="1"/>
          </p:cNvSpPr>
          <p:nvPr>
            <p:ph type="dt" idx="42"/>
          </p:nvPr>
        </p:nvSpPr>
        <p:spPr/>
        <p:txBody>
          <a:bodyPr/>
          <a:p>
            <a:fld id="{1F32D30C-975A-469C-9F2C-1FBCBD29188F}" type="datetime1">
              <a:rPr lang="en-US"/>
              <a:t>09/16/2024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Twin Balance Sheet Problem (Contd.)</a:t>
            </a:r>
            <a:endParaRPr b="0" lang="en-US" sz="3600" strike="noStrike" u="none">
              <a:solidFill>
                <a:srgbClr val="000000"/>
              </a:solidFill>
              <a:uFillTx/>
              <a:latin typeface="Arial"/>
            </a:endParaRPr>
          </a:p>
        </p:txBody>
      </p:sp>
      <p:sp>
        <p:nvSpPr>
          <p:cNvPr id="373"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When the </a:t>
            </a:r>
            <a:r>
              <a:rPr b="0" lang="en-US" sz="2000" strike="noStrike" u="none">
                <a:solidFill>
                  <a:schemeClr val="dk1">
                    <a:lumMod val="75000"/>
                    <a:lumOff val="25000"/>
                  </a:schemeClr>
                </a:solidFill>
                <a:highlight>
                  <a:srgbClr val="ffff00"/>
                </a:highlight>
                <a:uFillTx/>
                <a:latin typeface="Century Gothic"/>
              </a:rPr>
              <a:t>borrower’s balance sheet weakens, the borrower fails to honour its commitment to pay the loan instalments and interest.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As a result, </a:t>
            </a:r>
            <a:r>
              <a:rPr b="0" lang="en-US" sz="2000" strike="noStrike" u="none">
                <a:solidFill>
                  <a:schemeClr val="dk1">
                    <a:lumMod val="75000"/>
                    <a:lumOff val="25000"/>
                  </a:schemeClr>
                </a:solidFill>
                <a:highlight>
                  <a:srgbClr val="ffff00"/>
                </a:highlight>
                <a:uFillTx/>
                <a:latin typeface="Century Gothic"/>
              </a:rPr>
              <a:t>the bank’s asset (loan to the borrower) becomes non-performing.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It is said the asset has become a </a:t>
            </a:r>
            <a:r>
              <a:rPr b="0" lang="en-US" sz="2000" strike="noStrike" u="none">
                <a:solidFill>
                  <a:schemeClr val="dk1">
                    <a:lumMod val="75000"/>
                    <a:lumOff val="25000"/>
                  </a:schemeClr>
                </a:solidFill>
                <a:highlight>
                  <a:srgbClr val="ffff00"/>
                </a:highlight>
                <a:uFillTx/>
                <a:latin typeface="Century Gothic"/>
              </a:rPr>
              <a:t>non-performing asset (NPA).</a:t>
            </a:r>
            <a:r>
              <a:rPr b="0" lang="en-US" sz="2000" strike="noStrike" u="none">
                <a:solidFill>
                  <a:schemeClr val="dk1">
                    <a:lumMod val="75000"/>
                    <a:lumOff val="25000"/>
                  </a:schemeClr>
                </a:solidFill>
                <a:uFillTx/>
                <a:latin typeface="Century Gothic"/>
              </a:rPr>
              <a: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twin balance sheet problem refers to this phenomenon, particularly when the borrower’s financial position erodes for external reasons.</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40F001DA-9D5A-411C-A1BC-A869D8136C02}" type="slidenum">
              <a:t>6</a:t>
            </a:fld>
          </a:p>
        </p:txBody>
      </p:sp>
      <p:sp>
        <p:nvSpPr>
          <p:cNvPr id="6" name="PlaceHolder 5"/>
          <p:cNvSpPr>
            <a:spLocks noGrp="1"/>
          </p:cNvSpPr>
          <p:nvPr>
            <p:ph type="dt" idx="30"/>
          </p:nvPr>
        </p:nvSpPr>
        <p:spPr/>
        <p:txBody>
          <a:bodyPr/>
          <a:p>
            <a:fld id="{837C1A2E-A6E3-4BD3-8526-FE20511E71A0}" type="datetime1">
              <a:rPr lang="en-US"/>
              <a:t>09/16/2024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4"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Twin Balance Sheet Problem: Haircut</a:t>
            </a:r>
            <a:endParaRPr b="0" lang="en-US" sz="3600" strike="noStrike" u="none">
              <a:solidFill>
                <a:srgbClr val="000000"/>
              </a:solidFill>
              <a:uFillTx/>
              <a:latin typeface="Arial"/>
            </a:endParaRPr>
          </a:p>
        </p:txBody>
      </p:sp>
      <p:sp>
        <p:nvSpPr>
          <p:cNvPr id="375"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 bank (or any lender) takes a </a:t>
            </a:r>
            <a:r>
              <a:rPr b="0" lang="en-US" sz="2000" strike="noStrike" u="none">
                <a:solidFill>
                  <a:schemeClr val="dk1">
                    <a:lumMod val="75000"/>
                    <a:lumOff val="25000"/>
                  </a:schemeClr>
                </a:solidFill>
                <a:highlight>
                  <a:srgbClr val="ffff00"/>
                </a:highlight>
                <a:uFillTx/>
                <a:latin typeface="Century Gothic"/>
              </a:rPr>
              <a:t>haircut</a:t>
            </a:r>
            <a:r>
              <a:rPr b="0" lang="en-US" sz="2000" strike="noStrike" u="none">
                <a:solidFill>
                  <a:schemeClr val="dk1">
                    <a:lumMod val="75000"/>
                    <a:lumOff val="25000"/>
                  </a:schemeClr>
                </a:solidFill>
                <a:uFillTx/>
                <a:latin typeface="Century Gothic"/>
              </a:rPr>
              <a:t> when it accepts less than what is due to it.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For example, if the borrower owes INR 10,000 to the bank, accepts INR 6,000 and closes the loan account, it is said that the bank has taken a haircut of INR 4,000, a 40 per cent haircut.</a:t>
            </a: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A0C94628-D958-4A97-A8AA-5CD5A0FE8989}" type="slidenum">
              <a:t>7</a:t>
            </a:fld>
          </a:p>
        </p:txBody>
      </p:sp>
      <p:sp>
        <p:nvSpPr>
          <p:cNvPr id="6" name="PlaceHolder 5"/>
          <p:cNvSpPr>
            <a:spLocks noGrp="1"/>
          </p:cNvSpPr>
          <p:nvPr>
            <p:ph type="dt" idx="30"/>
          </p:nvPr>
        </p:nvSpPr>
        <p:spPr/>
        <p:txBody>
          <a:bodyPr/>
          <a:p>
            <a:fld id="{947EEB8B-CD63-4EF9-9FB2-C6755FA59F92}" type="datetime1">
              <a:rPr lang="en-US"/>
              <a:t>09/16/2024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Face Value And Share Premium</a:t>
            </a:r>
            <a:endParaRPr b="0" lang="en-US" sz="3600" strike="noStrike" u="none">
              <a:solidFill>
                <a:srgbClr val="000000"/>
              </a:solidFill>
              <a:uFillTx/>
              <a:latin typeface="Arial"/>
            </a:endParaRPr>
          </a:p>
        </p:txBody>
      </p:sp>
      <p:sp>
        <p:nvSpPr>
          <p:cNvPr id="377"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Face value (nominal value) is the value per share printed on the share certificate. It has no economic significance.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have the discretion to decide the face value per share.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issue shares at a price higher than the face value.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The difference between the issue price and the face value is called share premium.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Usually </a:t>
            </a:r>
            <a:r>
              <a:rPr b="0" lang="en-US" sz="2000" strike="noStrike" u="none">
                <a:solidFill>
                  <a:srgbClr val="0070c0"/>
                </a:solidFill>
                <a:uFillTx/>
                <a:latin typeface="Century Gothic"/>
              </a:rPr>
              <a:t>share premium </a:t>
            </a:r>
            <a:r>
              <a:rPr b="0" lang="en-US" sz="2000" strike="noStrike" u="none">
                <a:solidFill>
                  <a:schemeClr val="dk1">
                    <a:lumMod val="75000"/>
                    <a:lumOff val="25000"/>
                  </a:schemeClr>
                </a:solidFill>
                <a:uFillTx/>
                <a:latin typeface="Century Gothic"/>
              </a:rPr>
              <a:t>collected by the company remains in the company, as corporate law restricts the use of that amount.</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8F93FC96-07C4-4215-B0B2-886F6355F696}" type="slidenum">
              <a:t>8</a:t>
            </a:fld>
          </a:p>
        </p:txBody>
      </p:sp>
      <p:sp>
        <p:nvSpPr>
          <p:cNvPr id="6" name="PlaceHolder 5"/>
          <p:cNvSpPr>
            <a:spLocks noGrp="1"/>
          </p:cNvSpPr>
          <p:nvPr>
            <p:ph type="dt" idx="30"/>
          </p:nvPr>
        </p:nvSpPr>
        <p:spPr/>
        <p:txBody>
          <a:bodyPr/>
          <a:p>
            <a:fld id="{946F0FED-1869-4704-A56D-6C8550CF8365}" type="datetime1">
              <a:rPr lang="en-US"/>
              <a:t>09/16/2024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title"/>
          </p:nvPr>
        </p:nvSpPr>
        <p:spPr>
          <a:xfrm>
            <a:off x="1154880" y="973800"/>
            <a:ext cx="8760600" cy="706320"/>
          </a:xfrm>
          <a:prstGeom prst="rect">
            <a:avLst/>
          </a:prstGeom>
          <a:noFill/>
          <a:ln w="0">
            <a:noFill/>
          </a:ln>
        </p:spPr>
        <p:txBody>
          <a:bodyPr lIns="91440" rIns="91440" tIns="45720" bIns="45720" anchor="ctr">
            <a:noAutofit/>
          </a:bodyPr>
          <a:p>
            <a:pPr indent="0" defTabSz="457200">
              <a:lnSpc>
                <a:spcPct val="100000"/>
              </a:lnSpc>
              <a:buNone/>
              <a:tabLst>
                <a:tab algn="l" pos="0"/>
              </a:tabLst>
            </a:pPr>
            <a:r>
              <a:rPr b="0" lang="en-US" sz="3600" strike="noStrike" u="none">
                <a:solidFill>
                  <a:schemeClr val="lt2"/>
                </a:solidFill>
                <a:uFillTx/>
                <a:latin typeface="Century Gothic"/>
              </a:rPr>
              <a:t>Market Capitalisation And Book Value</a:t>
            </a:r>
            <a:endParaRPr b="0" lang="en-US" sz="3600" strike="noStrike" u="none">
              <a:solidFill>
                <a:srgbClr val="000000"/>
              </a:solidFill>
              <a:uFillTx/>
              <a:latin typeface="Arial"/>
            </a:endParaRPr>
          </a:p>
        </p:txBody>
      </p:sp>
      <p:sp>
        <p:nvSpPr>
          <p:cNvPr id="379" name="PlaceHolder 2"/>
          <p:cNvSpPr>
            <a:spLocks noGrp="1"/>
          </p:cNvSpPr>
          <p:nvPr>
            <p:ph/>
          </p:nvPr>
        </p:nvSpPr>
        <p:spPr>
          <a:xfrm>
            <a:off x="1154880" y="2603520"/>
            <a:ext cx="8760600" cy="341568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Market capitalisation </a:t>
            </a:r>
            <a:r>
              <a:rPr b="0" lang="en-US" sz="2000" strike="noStrike" u="none">
                <a:solidFill>
                  <a:schemeClr val="dk1">
                    <a:lumMod val="75000"/>
                    <a:lumOff val="25000"/>
                  </a:schemeClr>
                </a:solidFill>
                <a:uFillTx/>
                <a:latin typeface="Century Gothic"/>
              </a:rPr>
              <a:t>is the market value of equity. </a:t>
            </a:r>
            <a:endParaRPr b="0" lang="en-US" sz="2000" strike="noStrike" u="none">
              <a:solidFill>
                <a:srgbClr val="000000"/>
              </a:solidFill>
              <a:uFillTx/>
              <a:latin typeface="Arial"/>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It is calculated by multiplying the number of outstanding shares by the share price, which is observable for shares traded in the capital market. </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a:t>
            </a:r>
            <a:r>
              <a:rPr b="0" lang="en-US" sz="2000" strike="noStrike" u="none">
                <a:solidFill>
                  <a:srgbClr val="0070c0"/>
                </a:solidFill>
                <a:highlight>
                  <a:srgbClr val="ffff00"/>
                </a:highlight>
                <a:uFillTx/>
                <a:latin typeface="Century Gothic"/>
              </a:rPr>
              <a:t>book value </a:t>
            </a:r>
            <a:r>
              <a:rPr b="0" lang="en-US" sz="2000" strike="noStrike" u="none">
                <a:solidFill>
                  <a:schemeClr val="dk1">
                    <a:lumMod val="75000"/>
                    <a:lumOff val="25000"/>
                  </a:schemeClr>
                </a:solidFill>
                <a:highlight>
                  <a:srgbClr val="ffff00"/>
                </a:highlight>
                <a:uFillTx/>
                <a:latin typeface="Century Gothic"/>
              </a:rPr>
              <a:t>of equity is the equity value in the balance sheet.</a:t>
            </a:r>
            <a:endParaRPr b="0" lang="en-US" sz="2000" strike="noStrike" u="none">
              <a:solidFill>
                <a:srgbClr val="000000"/>
              </a:solidFill>
              <a:uFillTx/>
              <a:latin typeface="Arial"/>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Book value reflects past performance, while the market value (market capitalisation) reflects investors’ expectations about the company’s future performance.</a:t>
            </a: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a:p>
            <a:pPr indent="0" defTabSz="457200">
              <a:lnSpc>
                <a:spcPct val="100000"/>
              </a:lnSpc>
              <a:spcBef>
                <a:spcPts val="1001"/>
              </a:spcBef>
              <a:buNone/>
              <a:tabLst>
                <a:tab algn="l" pos="0"/>
              </a:tabLst>
            </a:pPr>
            <a:endParaRPr b="0" lang="en-US" sz="2000" strike="noStrike" u="none">
              <a:solidFill>
                <a:srgbClr val="000000"/>
              </a:solidFill>
              <a:uFillTx/>
              <a:latin typeface="Arial"/>
            </a:endParaRPr>
          </a:p>
        </p:txBody>
      </p:sp>
      <p:sp>
        <p:nvSpPr>
          <p:cNvPr id="4" name="PlaceHolder 3"/>
          <p:cNvSpPr>
            <a:spLocks noGrp="1"/>
          </p:cNvSpPr>
          <p:nvPr>
            <p:ph type="ftr" idx="28"/>
          </p:nvPr>
        </p:nvSpPr>
        <p:spPr/>
        <p:txBody>
          <a:bodyPr/>
          <a:p>
            <a:r>
              <a:t>NONLINEAR INSIGHTS PUBLICATION</a:t>
            </a:r>
          </a:p>
        </p:txBody>
      </p:sp>
      <p:sp>
        <p:nvSpPr>
          <p:cNvPr id="5" name="PlaceHolder 4"/>
          <p:cNvSpPr>
            <a:spLocks noGrp="1"/>
          </p:cNvSpPr>
          <p:nvPr>
            <p:ph type="sldNum" idx="29"/>
          </p:nvPr>
        </p:nvSpPr>
        <p:spPr/>
        <p:txBody>
          <a:bodyPr/>
          <a:p>
            <a:fld id="{2F0B1005-F68F-42D4-8434-0E9ACE9F8EC1}" type="slidenum">
              <a:t>9</a:t>
            </a:fld>
          </a:p>
        </p:txBody>
      </p:sp>
      <p:sp>
        <p:nvSpPr>
          <p:cNvPr id="6" name="PlaceHolder 5"/>
          <p:cNvSpPr>
            <a:spLocks noGrp="1"/>
          </p:cNvSpPr>
          <p:nvPr>
            <p:ph type="dt" idx="30"/>
          </p:nvPr>
        </p:nvSpPr>
        <p:spPr/>
        <p:txBody>
          <a:bodyPr/>
          <a:p>
            <a:fld id="{48D11123-5E76-4D3C-AA31-AE1FE37A0DAB}" type="datetime1">
              <a:rPr lang="en-US"/>
              <a:t>09/16/2024</a:t>
            </a:fld>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{C78F71D4-C80F-D44B-B1F0-16152CE57A49}tf10001076</Template>
  <TotalTime>2366</TotalTime>
  <Application>LibreOffice/24.8.0.3$Windows_X86_64 LibreOffice_project/0bdf1299c94fe897b119f97f3c613e9dca6be583</Application>
  <AppVersion>15.0000</AppVersion>
  <Words>3218</Words>
  <Paragraphs>502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2023-03-19T15:30:27Z</dcterms:created>
  <dc:creator>Asish Kumar Bhattacharyya</dc:creator>
  <dc:description/>
  <dc:language>en-US</dc:language>
  <cp:lastModifiedBy/>
  <dcterms:modified xsi:type="dcterms:W3CDTF">2024-09-16T03:34:11Z</dcterms:modified>
  <cp:revision>32</cp:revision>
  <dc:subject/>
  <dc:title>FIRST COURSE IN FINANCIAL ACCOUNTING 2ND EDITION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54</vt:i4>
  </property>
</Properties>
</file>