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1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" name="AutoShape 2"/>
          <p:cNvSpPr/>
          <p:nvPr/>
        </p:nvSpPr>
        <p:spPr>
          <a:xfrm>
            <a:off x="228600" y="380880"/>
            <a:ext cx="8686440" cy="563832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326880" y="488880"/>
            <a:ext cx="8435520" cy="476856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1371600" y="3338640"/>
            <a:ext cx="6400440" cy="2285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33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857160"/>
            <a:ext cx="7772040" cy="226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US" sz="41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4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352680" y="63914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6858000" y="639144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69F00C1-F46F-48E4-BE41-6C688BBBA14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79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0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8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9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0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DE53CC6-DEBF-4D5C-A3F0-1687B943A0BB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88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9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31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32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3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49271A0-4F87-47E6-A298-CBD24895616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12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3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B9CCFC1-3A8B-4E2B-8930-11FCA1B6C23E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20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1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4000" y="533520"/>
            <a:ext cx="1923840" cy="5409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 vert="eaVer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2120" y="533520"/>
            <a:ext cx="5619240" cy="5409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7A7331E-7DA9-4910-90BB-376A195A10FE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28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9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0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1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2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05A7F51-B792-4C8C-9206-E9D47528FA78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36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7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3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4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15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5CC7077-D6DC-4140-A2CA-EF0BCB7143A5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44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5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71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86480" y="1905120"/>
            <a:ext cx="3771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6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17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18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7556EBF-04D5-4FF8-A8E1-A76B84723DE2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53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4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 idx="19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ftr" idx="20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sldNum" idx="21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7226BF8-A11D-448A-B65C-F2DE7241768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64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5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dt" idx="22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23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24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7A9FB78-68FA-4EA6-96F3-86995FEBA69B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71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2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i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dt" idx="25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26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27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1DE61FA-DC0D-4E75-8328-CC17AA78C0CA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Num" idx="34"/>
          </p:nvPr>
        </p:nvSpPr>
        <p:spPr>
          <a:xfrm>
            <a:off x="6858000" y="639144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F984873-D530-4419-8435-D9A673296EF9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752480" y="3567240"/>
            <a:ext cx="5409720" cy="190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740"/>
              </a:spcBef>
              <a:buNone/>
              <a:tabLst>
                <a:tab algn="l" pos="0"/>
              </a:tabLst>
            </a:pPr>
            <a:r>
              <a:rPr b="0" lang="en-US" sz="3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FINANCING ALTERNATIVES</a:t>
            </a:r>
            <a:endParaRPr b="0" lang="en-IN" sz="3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43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50D778BA-7276-474C-9A0D-7F5C8750578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Some Reasons for Using Credit Card Financing 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762120" y="2438280"/>
            <a:ext cx="7695720" cy="3504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Ease of obtaining credit card debt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Potential low cost when rolling balance across various cards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Personal guarantees required on regular bank loans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nodeType="clickEffect" fill="hold">
                      <p:stCondLst>
                        <p:cond delay="0"/>
                      </p:stCondLst>
                      <p:childTnLst>
                        <p:par>
                          <p:cTn id="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nodeType="clickEffect" fill="hold">
                      <p:stCondLst>
                        <p:cond delay="indefinite"/>
                      </p:stCondLst>
                      <p:childTnLst>
                        <p:par>
                          <p:cTn id="1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44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A35914E-6F41-4193-8DF5-5D55561F197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Receivable Lending and Factoring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762120" y="2362320"/>
            <a:ext cx="7695720" cy="358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Factoring: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selling receivables to a third party at a discount from their face value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Receivables Lending: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 of receivables as collateral for a loan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nodeType="clickEffect" fill="hold">
                      <p:stCondLst>
                        <p:cond delay="0"/>
                      </p:stCondLst>
                      <p:childTnLst>
                        <p:par>
                          <p:cTn id="2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nodeType="clickEffect" fill="hold">
                      <p:stCondLst>
                        <p:cond delay="indefinite"/>
                      </p:stCondLst>
                      <p:childTnLst>
                        <p:par>
                          <p:cTn id="2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nodeType="clickEffect" fill="hold">
                      <p:stCondLst>
                        <p:cond delay="indefinite"/>
                      </p:stCondLst>
                      <p:childTnLst>
                        <p:par>
                          <p:cTn id="2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nodeType="clickEffect" fill="hold">
                      <p:stCondLst>
                        <p:cond delay="indefinite"/>
                      </p:stCondLst>
                      <p:childTnLst>
                        <p:par>
                          <p:cTn id="2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45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86BFFB4-4BF8-4592-BAB8-5A29E440630A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Factoring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85800" y="1752480"/>
            <a:ext cx="7695720" cy="358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Factoring is short term sources of financing, </a:t>
            </a: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 ideal solution for new firms without strong financials.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Factoring Companies in India: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Canbank Factors Ltd.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SBI Global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HSBC Ltd. Etc.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Types of Equity Financing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Equity Shares 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Preference Shares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35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5251A66-60F0-4912-AEB2-3F88DAF008E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Num" idx="36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1107973-6164-4668-9B22-7C46122B92E4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Equity Shares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5800" y="1857240"/>
            <a:ext cx="7924320" cy="4038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Ordinary shares, the least senior claim on a venture’s asset (residual ownership)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Real owner having voting rights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Right to legal dividends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37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6CA55BD-FEAB-436B-99E9-B139F93065C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Preference Shares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62120" y="1785960"/>
            <a:ext cx="7924320" cy="4714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8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9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Preferred Stock:</a:t>
            </a:r>
            <a:endParaRPr b="0" lang="en-US" sz="2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equity claim senior to equity holders providing preference on dividends and liquidation proceeds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9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Dividends as a fixed percentage, lower than the equity holders</a:t>
            </a:r>
            <a:endParaRPr b="0" lang="en-US" sz="2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9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Carry less risk for investors as compared to equity holders</a:t>
            </a:r>
            <a:endParaRPr b="0" lang="en-US" sz="2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9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 a real owner; do not enjoy voting rights</a:t>
            </a:r>
            <a:endParaRPr b="0" lang="en-US" sz="2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endParaRPr b="0" lang="en-US" sz="2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endParaRPr b="0" lang="en-US" sz="2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Num" idx="38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ECE5763-BE4A-4FEC-9DFF-AE84FA2D0AD9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Commercial  vs. Venture Bank Lending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7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Commercial Bank:</a:t>
            </a:r>
            <a:endParaRPr b="0" lang="en-US" sz="2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 traditional conservative measures of borrower’s ability to repay and value of assets recovered in case of default</a:t>
            </a:r>
            <a:endParaRPr b="0" lang="en-US" sz="2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764280" y="360000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7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Venture Banks</a:t>
            </a:r>
            <a:endParaRPr b="0" lang="en-US" sz="2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Interest and principal represent only part of return to Venture Lender</a:t>
            </a:r>
            <a:endParaRPr b="0" lang="en-US" sz="2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Warrants (right to buy equity at a specific price) provide remainder of return</a:t>
            </a:r>
            <a:endParaRPr b="0" lang="en-US" sz="27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" dur="indefinite" restart="never" nodeType="tmRoot">
          <p:childTnLst>
            <p:seq>
              <p:cTn id="63" dur="indefinite" nodeType="mainSeq">
                <p:childTnLst>
                  <p:par>
                    <p:cTn id="64" nodeType="clickEffect" fill="hold">
                      <p:stCondLst>
                        <p:cond delay="0"/>
                      </p:stCondLst>
                      <p:childTnLst>
                        <p:par>
                          <p:cTn id="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nodeType="clickEffect" fill="hold">
                      <p:stCondLst>
                        <p:cond delay="indefinite"/>
                      </p:stCondLst>
                      <p:childTnLst>
                        <p:par>
                          <p:cTn id="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nodeType="clickEffect" fill="hold">
                      <p:stCondLst>
                        <p:cond delay="indefinite"/>
                      </p:stCondLst>
                      <p:childTnLst>
                        <p:par>
                          <p:cTn id="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Num" idx="39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0CDEBC9-D5C2-4864-A796-343823C8AA8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414360" y="152280"/>
            <a:ext cx="8314920" cy="6705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Num" idx="40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4210EB2-C0F7-4D82-B556-8E3F99AAB34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Common Loan Restrictions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Maintenance of accurate records and financial statements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Limits on total debt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Restrictions on dividends or other payments to owners and /or investors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Restrictions on additional capital expenditures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nodeType="clickEffect" fill="hold">
                      <p:stCondLst>
                        <p:cond delay="0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nodeType="clickEffect" fill="hold">
                      <p:stCondLst>
                        <p:cond delay="indefinite"/>
                      </p:stCondLst>
                      <p:childTnLst>
                        <p:par>
                          <p:cTn id="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41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CD8E9FF-ED8A-4CD9-9E35-ED396621E71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Common Loan Restrictions (cont’d)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762120" y="2209680"/>
            <a:ext cx="7695720" cy="373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Restrictions on sale of fixed assets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Performance standards on financial ratios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Current tax and insurance payments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nodeType="clickEffect" fill="hold">
                      <p:stCondLst>
                        <p:cond delay="0"/>
                      </p:stCondLst>
                      <p:childTnLst>
                        <p:par>
                          <p:cTn id="1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nodeType="clickEffect" fill="hold">
                      <p:stCondLst>
                        <p:cond delay="indefinite"/>
                      </p:stCondLst>
                      <p:childTnLst>
                        <p:par>
                          <p:cTn id="1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nodeType="clickEffect" fill="hold">
                      <p:stCondLst>
                        <p:cond delay="indefinite"/>
                      </p:stCondLst>
                      <p:childTnLst>
                        <p:par>
                          <p:cTn id="1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42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4C5F15B-F92C-453B-8B77-BA601AA3011F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Why Ventures May Not Get Debt Financing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62120" y="2133720"/>
            <a:ext cx="7695720" cy="380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Large portion of startup assets are intangible and provide no collateral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Receivables either don’t yet exist or collection history is inadequate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 economically plausible for bank to use management involvement in a defaulting new venture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Risk characteristics not a good match to demand deposits or other bank liabilities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nodeType="clickEffect" fill="hold">
                      <p:stCondLst>
                        <p:cond delay="0"/>
                      </p:stCondLst>
                      <p:childTnLst>
                        <p:par>
                          <p:cTn id="1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nodeType="clickEffect" fill="hold">
                      <p:stCondLst>
                        <p:cond delay="indefinite"/>
                      </p:stCondLst>
                      <p:childTnLst>
                        <p:par>
                          <p:cTn id="15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nodeType="clickEffect" fill="hold">
                      <p:stCondLst>
                        <p:cond delay="indefinite"/>
                      </p:stCondLst>
                      <p:childTnLst>
                        <p:par>
                          <p:cTn id="1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nodeType="clickEffect" fill="hold">
                      <p:stCondLst>
                        <p:cond delay="indefinite"/>
                      </p:stCondLst>
                      <p:childTnLst>
                        <p:par>
                          <p:cTn id="1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nodeType="clickEffect" fill="hold">
                      <p:stCondLst>
                        <p:cond delay="indefinite"/>
                      </p:stCondLst>
                      <p:childTnLst>
                        <p:par>
                          <p:cTn id="1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udio">
  <a:themeElements>
    <a:clrScheme name="Studio 4">
      <a:dk1>
        <a:srgbClr val="000000"/>
      </a:dk1>
      <a:lt1>
        <a:srgbClr val="ffffff"/>
      </a:lt1>
      <a:dk2>
        <a:srgbClr val="551a07"/>
      </a:dk2>
      <a:lt2>
        <a:srgbClr val="cc330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1322</TotalTime>
  <Application>LibreOffice/25.2.2.2$MacOSX_AARCH64 LibreOffice_project/7370d4be9e3cf6031a51beef54ff3bda878e3fac</Application>
  <AppVersion>15.0000</AppVersion>
  <Words>286</Words>
  <Paragraphs>64</Paragraphs>
  <Company>University of Colorado, Boulder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2002-12-02T22:45:53Z</dcterms:created>
  <dc:creator>melicher</dc:creator>
  <dc:description/>
  <dc:language>en-IN</dc:language>
  <cp:lastModifiedBy/>
  <dcterms:modified xsi:type="dcterms:W3CDTF">2025-04-19T20:33:12Z</dcterms:modified>
  <cp:revision>82</cp:revision>
  <dc:subject/>
  <dc:title>Chapter 12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12</vt:i4>
  </property>
</Properties>
</file>