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E11F4D1-56A7-4A0C-89BF-2A6BDF057BFF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valuation numbers are the cost of duplicating the respective stage.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range of +$500K to -$500K is defined and we give value as per our understanding of the quality of each factor. Comments are the points we considered while making such values. 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First Define the criteria for successful venture and assign weight as per their importance. 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Find a base valuation with other ventures, comparable as close as possible.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Compare each criteria on the scale of 100, 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Calculate the weighted value of each criteria, 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Sum all and give value as per the base line valuation 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How to get value? What are the comments on the right side?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Depending on the type of startup you are building, you want to find an indicator which will be a good proxy for the value of your startup. This indicator can be specific to your industry: Monthly Recurring Revenue (Saas), HR headcount (Interim), Number of outlets (Retail), Patent filed (Medtech/Biotech), Weekly Active Users or WAU (Messengers).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Liquidation value is usually lower than book value but greater than salvage value. The assets continue to have value, but they are sold at a loss because they must be sold quickly.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IN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IN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4E5EC6-43EA-4546-8289-5FDFA6EBA4D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IN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IN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F58CD8-C835-4C24-96D3-6126AF77C40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B172DC-006A-4ABA-A8B6-EBF685F7494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1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xx%</a:t>
            </a:r>
            <a:endParaRPr b="0" lang="en-IN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616467-3788-4487-A73F-9FC7FFCA128F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B8AA13-11A8-4FE9-A215-63CD6EA6EDF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IN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F0A2BD-BBDC-4196-9526-0F46BE24D5BE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8888F8-A406-4F2C-9038-E718FDBF92CF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CB4116-C55A-4E31-96E1-4EA0A0037CF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4BC71C-7510-418F-BF2F-1CB9B8973B1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BD77C3-6334-447A-8206-290CD7F8B2E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IN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DCAC35-E33E-4F91-A0F6-F03B0C6FF3E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Valuation of Early Stage Startups</a:t>
            </a:r>
            <a:endParaRPr b="0" lang="en-IN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buNone/>
            </a:pPr>
            <a:endParaRPr b="0" lang="en-IN" sz="2800" strike="noStrike" u="none">
              <a:solidFill>
                <a:schemeClr val="dk2"/>
              </a:solidFill>
              <a:effectLst/>
              <a:uFillTx/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Venture Capital Method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An investor is always looking for a specific return on investment, let’s say 20x. Besides, according to industry standards, the investor thinks that your box could be sold for $100M in 8 years. Based on those two elements, the investor can easily determine the maximum price he or she is willing to pay for investing in your box, after adjusting for dilution.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2" name="Google Shape;117;p22" descr=""/>
          <p:cNvPicPr/>
          <p:nvPr/>
        </p:nvPicPr>
        <p:blipFill>
          <a:blip r:embed="rId1"/>
          <a:srcRect l="0" t="0" r="0" b="25579"/>
          <a:stretch/>
        </p:blipFill>
        <p:spPr>
          <a:xfrm>
            <a:off x="637560" y="2656800"/>
            <a:ext cx="7868520" cy="2426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Cost to Duplicate Method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Verdana"/>
              <a:buChar char="●"/>
            </a:pPr>
            <a:r>
              <a:rPr b="0" lang="en" sz="1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Assess the physical assets of the startup and then figure out how much it would take to duplicate the startup elsewhere.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5" name="Google Shape;124;p23" descr=""/>
          <p:cNvPicPr/>
          <p:nvPr/>
        </p:nvPicPr>
        <p:blipFill>
          <a:blip r:embed="rId1"/>
          <a:stretch/>
        </p:blipFill>
        <p:spPr>
          <a:xfrm>
            <a:off x="2195640" y="1854720"/>
            <a:ext cx="4117320" cy="3087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Berkus Method </a:t>
            </a:r>
            <a:r>
              <a:rPr b="1" lang="en-IN" sz="20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at Pre-Revenue Stage </a:t>
            </a:r>
            <a:r>
              <a:rPr b="1" lang="en" sz="20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(</a:t>
            </a:r>
            <a:r>
              <a:rPr b="1" lang="en-IN" sz="20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by Dave Berkus)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Verdana"/>
              <a:buChar char="●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5 key criteria (0 </a:t>
            </a:r>
            <a:r>
              <a:rPr b="0" lang="en-I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to 2.5m dollar with 500 K for each factor)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30120">
              <a:lnSpc>
                <a:spcPct val="115000"/>
              </a:lnSpc>
              <a:buClr>
                <a:srgbClr val="000000"/>
              </a:buClr>
              <a:buFont typeface="Verdana"/>
              <a:buAutoNum type="alphaLcPeriod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Idea (0 </a:t>
            </a:r>
            <a:r>
              <a:rPr b="0" lang="en-I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to 500)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30120">
              <a:lnSpc>
                <a:spcPct val="115000"/>
              </a:lnSpc>
              <a:buClr>
                <a:srgbClr val="000000"/>
              </a:buClr>
              <a:buFont typeface="Verdana"/>
              <a:buAutoNum type="alphaLcPeriod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Technology </a:t>
            </a:r>
            <a:r>
              <a:rPr b="0" lang="en-I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or Prototype (500 to 1m)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30120">
              <a:lnSpc>
                <a:spcPct val="115000"/>
              </a:lnSpc>
              <a:buClr>
                <a:srgbClr val="000000"/>
              </a:buClr>
              <a:buFont typeface="Verdana"/>
              <a:buAutoNum type="alphaLcPeriod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Management Team (1 </a:t>
            </a:r>
            <a:r>
              <a:rPr b="0" lang="en-I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to 1.5m)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30120">
              <a:lnSpc>
                <a:spcPct val="115000"/>
              </a:lnSpc>
              <a:buClr>
                <a:srgbClr val="000000"/>
              </a:buClr>
              <a:buFont typeface="Verdana"/>
              <a:buAutoNum type="alphaLcPeriod"/>
            </a:pPr>
            <a:r>
              <a:rPr b="0" lang="en-I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Networking </a:t>
            </a: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(1.5 </a:t>
            </a:r>
            <a:r>
              <a:rPr b="0" lang="en-I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to 2m)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30120">
              <a:lnSpc>
                <a:spcPct val="115000"/>
              </a:lnSpc>
              <a:buClr>
                <a:srgbClr val="000000"/>
              </a:buClr>
              <a:buFont typeface="Verdana"/>
              <a:buAutoNum type="alphaLcPeriod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Sales (2 </a:t>
            </a:r>
            <a:r>
              <a:rPr b="0" lang="en-I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to 2.5m)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Verdana"/>
              <a:buChar char="●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We basically look at five aspects of the company and assign some value to each one.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Verdana"/>
              <a:buChar char="●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It accounts for some of the main risk factors and attempts to give an admittedly arbitrary value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44444"/>
              </a:buClr>
              <a:buFont typeface="Verdana"/>
              <a:buChar char="●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A user of this model can refine it by changing the amount added across the board to reflect higher or lower prevailing average market valuations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Risk Factor Summation Method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444444"/>
              </a:buClr>
              <a:buFont typeface="Verdana"/>
              <a:buChar char="●"/>
            </a:pPr>
            <a:r>
              <a:rPr b="0" lang="en" sz="1600" strike="noStrike" u="none">
                <a:solidFill>
                  <a:srgbClr val="444444"/>
                </a:solidFill>
                <a:effectLst/>
                <a:uFillTx/>
                <a:latin typeface="Verdana"/>
                <a:ea typeface="Verdana"/>
              </a:rPr>
              <a:t>adds a longer list of factors and allows us to score each factor on a scale of +$500K to -$500K.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1" name="Google Shape;68;p15" descr=""/>
          <p:cNvPicPr/>
          <p:nvPr/>
        </p:nvPicPr>
        <p:blipFill>
          <a:blip r:embed="rId1"/>
          <a:stretch/>
        </p:blipFill>
        <p:spPr>
          <a:xfrm>
            <a:off x="1062720" y="1884960"/>
            <a:ext cx="6586920" cy="3117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Scorecard Valuation Method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Verdana"/>
              <a:buChar char="●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We determine a base valuation for target Startup, then we adjust the value for a certain set of criteria.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Verdana"/>
              <a:buChar char="●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Criteria are themselves weighed up based on their impact on the overall success of the project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4" name="Google Shape;75;p16" descr=""/>
          <p:cNvPicPr/>
          <p:nvPr/>
        </p:nvPicPr>
        <p:blipFill>
          <a:blip r:embed="rId1"/>
          <a:stretch/>
        </p:blipFill>
        <p:spPr>
          <a:xfrm>
            <a:off x="1578960" y="2406240"/>
            <a:ext cx="5238360" cy="2606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Comparable Transactions Method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756720" y="130068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Verdana"/>
              <a:buChar char="●"/>
            </a:pPr>
            <a:r>
              <a:rPr b="0" lang="en" sz="1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The Comparable Transactions Method is really just a rule of three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Verdana"/>
              <a:buChar char="●"/>
            </a:pPr>
            <a:r>
              <a:rPr b="0" lang="en" sz="1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Define Matrics, Find a relevant Company, map with that Matric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Verdana"/>
              <a:buChar char="●"/>
            </a:pPr>
            <a:r>
              <a:rPr b="0" lang="en" sz="1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Indicators which will be a good proxy for the value of the target Startup.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7" name="Google Shape;82;p17" descr=""/>
          <p:cNvPicPr/>
          <p:nvPr/>
        </p:nvPicPr>
        <p:blipFill>
          <a:blip r:embed="rId1"/>
          <a:srcRect l="0" t="0" r="0" b="15015"/>
          <a:stretch/>
        </p:blipFill>
        <p:spPr>
          <a:xfrm>
            <a:off x="1081080" y="2290680"/>
            <a:ext cx="6577920" cy="2692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Book Value Method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Georgia"/>
                <a:ea typeface="Georgia"/>
              </a:rPr>
              <a:t>The book value refers to the net worth of the company i.e. the tangible assets of the startup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0" name="Google Shape;89;p18" descr=""/>
          <p:cNvPicPr/>
          <p:nvPr/>
        </p:nvPicPr>
        <p:blipFill>
          <a:blip r:embed="rId1"/>
          <a:stretch/>
        </p:blipFill>
        <p:spPr>
          <a:xfrm>
            <a:off x="2661480" y="1640880"/>
            <a:ext cx="3219120" cy="3304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Liquidation Value Method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Georgia"/>
              <a:buChar char="●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Georgia"/>
                <a:ea typeface="Georgia"/>
              </a:rPr>
              <a:t>If I sell whatever the company can in less than two months, how much money does that make? 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Georgia"/>
              <a:buChar char="●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Georgia"/>
                <a:ea typeface="Georgia"/>
              </a:rPr>
              <a:t>All the intangibles, on the other hand, are considered worthless in a liquidation process (the underlying assumption is that if it was worth something, it would have already been sold at the time you enter in liquidation): patents, copyright, and any other intellectual property. [liquidation value &lt; book value]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3" name="Google Shape;96;p19" descr=""/>
          <p:cNvPicPr/>
          <p:nvPr/>
        </p:nvPicPr>
        <p:blipFill>
          <a:blip r:embed="rId1"/>
          <a:stretch/>
        </p:blipFill>
        <p:spPr>
          <a:xfrm>
            <a:off x="1591200" y="2813400"/>
            <a:ext cx="5960880" cy="2155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Discounted Cash Flow method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Verdana"/>
              <a:buChar char="●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Current value of the Startup is the sum of all the future cash flows over the next years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Verdana"/>
              <a:buChar char="●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Georgia"/>
                <a:ea typeface="Georgia"/>
              </a:rPr>
              <a:t>Business will keep growing at a steady pace, and keep generating indefinite cash flows after the n years period [TV = CFn+1/(r- g)]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Georgia"/>
              <a:buChar char="●"/>
            </a:pPr>
            <a:r>
              <a:rPr b="0" lang="en" sz="1600" strike="noStrike" u="none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Georgia"/>
                <a:ea typeface="Georgia"/>
              </a:rPr>
              <a:t>If we consider an exit after the n year period [TV = exit value/(1+r)^n]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6" name="Google Shape;103;p20" descr=""/>
          <p:cNvPicPr/>
          <p:nvPr/>
        </p:nvPicPr>
        <p:blipFill>
          <a:blip r:embed="rId1"/>
          <a:stretch/>
        </p:blipFill>
        <p:spPr>
          <a:xfrm>
            <a:off x="1132920" y="2747160"/>
            <a:ext cx="6225840" cy="202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First Chicago Method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Verdana"/>
              <a:buChar char="●"/>
            </a:pPr>
            <a:r>
              <a:rPr b="0" lang="en" sz="1600" strike="noStrike" u="none">
                <a:solidFill>
                  <a:srgbClr val="000000"/>
                </a:solidFill>
                <a:effectLst/>
                <a:uFillTx/>
                <a:latin typeface="Verdana"/>
                <a:ea typeface="Verdana"/>
              </a:rPr>
              <a:t>Based on three scenarios and their respective probabilities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Verdana"/>
              <a:buChar char="●"/>
            </a:pPr>
            <a:r>
              <a:rPr b="0" lang="en" sz="1600" strike="noStrike" u="none">
                <a:solidFill>
                  <a:srgbClr val="000000"/>
                </a:solidFill>
                <a:effectLst/>
                <a:uFillTx/>
                <a:latin typeface="Verdana"/>
                <a:ea typeface="Verdana"/>
              </a:rPr>
              <a:t>Each scenario’s valuation is </a:t>
            </a:r>
            <a:r>
              <a:rPr b="0" lang="en" sz="1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based on DCF Method.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Verdana"/>
              <a:buChar char="●"/>
            </a:pPr>
            <a:r>
              <a:rPr b="0" lang="en" sz="1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Verdana"/>
                <a:ea typeface="Verdana"/>
              </a:rPr>
              <a:t>The First Chicago Method is meant for post-revenue startups.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9" name="Google Shape;110;p21" descr=""/>
          <p:cNvPicPr/>
          <p:nvPr/>
        </p:nvPicPr>
        <p:blipFill>
          <a:blip r:embed="rId1"/>
          <a:srcRect l="6003" t="0" r="10392" b="50384"/>
          <a:stretch/>
        </p:blipFill>
        <p:spPr>
          <a:xfrm>
            <a:off x="1032840" y="2275920"/>
            <a:ext cx="6687360" cy="2245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Application>LibreOffice/25.2.2.2$MacOSX_AARCH64 LibreOffice_project/7370d4be9e3cf6031a51beef54ff3bda878e3fac</Application>
  <AppVersion>15.0000</AppVersion>
  <Words>764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2025-04-20T23:44:09Z</dcterms:modified>
  <cp:revision>5</cp:revision>
  <dc:subject/>
  <dc:title>Valuation of Early Stage Startups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On-screen Show (16:9)</vt:lpwstr>
  </property>
  <property fmtid="{D5CDD505-2E9C-101B-9397-08002B2CF9AE}" pid="4" name="Slides">
    <vt:i4>11</vt:i4>
  </property>
</Properties>
</file>