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wmf" ContentType="image/x-wmf"/>
  <Override PartName="/ppt/media/image4.wmf" ContentType="image/x-wmf"/>
  <Override PartName="/ppt/media/image12.wmf" ContentType="image/x-wmf"/>
  <Override PartName="/ppt/media/image5.wmf" ContentType="image/x-wmf"/>
  <Override PartName="/ppt/media/image13.wmf" ContentType="image/x-wmf"/>
  <Override PartName="/ppt/media/image14.png" ContentType="image/png"/>
  <Override PartName="/ppt/media/image6.wmf" ContentType="image/x-wmf"/>
  <Override PartName="/ppt/media/image7.wmf" ContentType="image/x-wmf"/>
  <Override PartName="/ppt/media/image15.png" ContentType="image/png"/>
  <Override PartName="/ppt/media/image16.png" ContentType="image/png"/>
  <Override PartName="/ppt/media/image8.wmf" ContentType="image/x-wmf"/>
  <Override PartName="/ppt/media/image10.wmf" ContentType="image/x-wmf"/>
  <Override PartName="/ppt/media/image2.wmf" ContentType="image/x-wmf"/>
  <Override PartName="/ppt/media/image9.wmf" ContentType="image/x-wmf"/>
  <Override PartName="/ppt/media/image11.wmf" ContentType="image/x-wmf"/>
  <Override PartName="/ppt/media/image3.png" ContentType="image/png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73152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1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" name="AutoShape 2"/>
          <p:cNvSpPr/>
          <p:nvPr/>
        </p:nvSpPr>
        <p:spPr>
          <a:xfrm>
            <a:off x="228600" y="406440"/>
            <a:ext cx="8686440" cy="601452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AutoShape 3"/>
          <p:cNvSpPr/>
          <p:nvPr/>
        </p:nvSpPr>
        <p:spPr>
          <a:xfrm>
            <a:off x="326880" y="522360"/>
            <a:ext cx="8435520" cy="508608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AutoShape 4"/>
          <p:cNvSpPr/>
          <p:nvPr/>
        </p:nvSpPr>
        <p:spPr>
          <a:xfrm>
            <a:off x="1371600" y="3560760"/>
            <a:ext cx="6400440" cy="2437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33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040" cy="2417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 anchorCtr="1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US" sz="41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4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3352680" y="6816600"/>
            <a:ext cx="289512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6858000" y="6816600"/>
            <a:ext cx="15998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4CE226C-FEED-4387-88F9-53EE05FE6424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80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1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dt" idx="28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29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30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A21F36A-F463-46C3-B7AA-EACADBF09F5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91600"/>
            <a:ext cx="8229240" cy="122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88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89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90520"/>
            <a:ext cx="3007800" cy="123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575160" y="290520"/>
            <a:ext cx="5111280" cy="6243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57200" y="1530360"/>
            <a:ext cx="3007800" cy="5003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31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32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 idx="33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13766E2-C2C6-4BCB-B50A-7E524A295A06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97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98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2440" y="5121360"/>
            <a:ext cx="5486040" cy="60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792440" y="654120"/>
            <a:ext cx="5486040" cy="438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792440" y="5724360"/>
            <a:ext cx="5486040" cy="85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34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5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6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F29E7D4-4739-4CCB-B2C0-7E1BD9239F3A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12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3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173B4FB4-81BE-4DE8-B680-CA6810B6BD49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20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1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534000" y="568440"/>
            <a:ext cx="1923840" cy="577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 vert="eaVer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62120" y="568440"/>
            <a:ext cx="5619240" cy="577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7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8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9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650CD8F-9210-410B-A835-B830FBFDB7B7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Diagram or Organization Char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28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9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0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1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2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3B0ED9A-6EBE-4695-9DF1-419BA961647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36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7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1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3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14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15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ADE7EC3-1C22-4E26-B206-01E16D37CFA8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44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5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700520"/>
            <a:ext cx="7772040" cy="145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3100320"/>
            <a:ext cx="7772040" cy="1599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16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17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18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DBB80A4-FCC0-43C4-AE72-EB27FDB5DA2F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52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53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62120" y="2031840"/>
            <a:ext cx="3771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86480" y="2031840"/>
            <a:ext cx="3771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19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0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21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DF03A82-1C44-4426-B7E1-A1C5623DB3D5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61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62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93760"/>
            <a:ext cx="822924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36560"/>
            <a:ext cx="4039920" cy="68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319480"/>
            <a:ext cx="403992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5080" y="1636560"/>
            <a:ext cx="4041360" cy="68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45080" y="2319480"/>
            <a:ext cx="4041360" cy="4214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150000"/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551a07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666699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dt" idx="22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7"/>
          <p:cNvSpPr>
            <a:spLocks noGrp="1"/>
          </p:cNvSpPr>
          <p:nvPr>
            <p:ph type="ftr" idx="23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sldNum" idx="24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2DF4517B-4BCE-4AF1-8D4C-B7B7212775E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"/>
          <p:cNvGrpSpPr/>
          <p:nvPr/>
        </p:nvGrpSpPr>
        <p:grpSpPr>
          <a:xfrm>
            <a:off x="168120" y="244440"/>
            <a:ext cx="8822880" cy="6501960"/>
            <a:chOff x="168120" y="244440"/>
            <a:chExt cx="8822880" cy="6501960"/>
          </a:xfrm>
        </p:grpSpPr>
        <p:sp>
          <p:nvSpPr>
            <p:cNvPr id="72" name="AutoShape 8"/>
            <p:cNvSpPr/>
            <p:nvPr/>
          </p:nvSpPr>
          <p:spPr>
            <a:xfrm>
              <a:off x="168120" y="244440"/>
              <a:ext cx="8822880" cy="650196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73" name="Line 9"/>
            <p:cNvSpPr/>
            <p:nvPr/>
          </p:nvSpPr>
          <p:spPr>
            <a:xfrm>
              <a:off x="761760" y="1824120"/>
              <a:ext cx="7696440" cy="360"/>
            </a:xfrm>
            <a:prstGeom prst="line">
              <a:avLst/>
            </a:prstGeom>
            <a:ln w="38100">
              <a:solidFill>
                <a:srgbClr val="6666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US" sz="1800" strike="noStrike" u="sng">
                <a:solidFill>
                  <a:schemeClr val="dk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25"/>
          </p:nvPr>
        </p:nvSpPr>
        <p:spPr>
          <a:xfrm>
            <a:off x="762120" y="6816600"/>
            <a:ext cx="20570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ftr" idx="26"/>
          </p:nvPr>
        </p:nvSpPr>
        <p:spPr>
          <a:xfrm>
            <a:off x="3352680" y="6831000"/>
            <a:ext cx="289512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sldNum" idx="27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533FFDB0-E352-401B-8589-DEAE6970957F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1711440"/>
            <a:ext cx="8229240" cy="42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0.wmf"/><Relationship Id="rId5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Num" idx="37"/>
          </p:nvPr>
        </p:nvSpPr>
        <p:spPr>
          <a:xfrm>
            <a:off x="6858000" y="6816600"/>
            <a:ext cx="1599840" cy="488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4CECAAD0-9ACA-4AB6-8844-9222949FF86F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905120" y="3805200"/>
            <a:ext cx="5257440" cy="2031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660"/>
              </a:spcBef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FINANCIAL PLANNING:  SHORT TERM AND LONG TERM</a:t>
            </a:r>
            <a:endParaRPr b="0" lang="en-IN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46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10B97FC-55C7-4AF0-9429-8BA2EDF2910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414360" y="1069920"/>
            <a:ext cx="8313480" cy="517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Num" idx="47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60EC8F66-0F78-4BDA-8BDC-81022E6352C1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4" name="Picture 4" descr=""/>
          <p:cNvPicPr/>
          <p:nvPr/>
        </p:nvPicPr>
        <p:blipFill>
          <a:blip r:embed="rId1"/>
          <a:stretch/>
        </p:blipFill>
        <p:spPr>
          <a:xfrm>
            <a:off x="457200" y="1085760"/>
            <a:ext cx="8152920" cy="952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Picture 5" descr=""/>
          <p:cNvPicPr/>
          <p:nvPr/>
        </p:nvPicPr>
        <p:blipFill>
          <a:blip r:embed="rId2"/>
          <a:stretch/>
        </p:blipFill>
        <p:spPr>
          <a:xfrm>
            <a:off x="347760" y="826920"/>
            <a:ext cx="8448480" cy="5659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IN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Why incremental sales may not lead to incremental cash flow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increase value venture needs to increase scale which revenue growth not assures in isolation.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Incremental sales may not equal incremental profit. Reasons: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80"/>
              </a:spcBef>
              <a:buClr>
                <a:srgbClr val="f4b400"/>
              </a:buClr>
              <a:buSzPct val="150000"/>
              <a:buFont typeface="Symbol" charset="2"/>
              <a:buChar char=""/>
              <a:tabLst>
                <a:tab algn="l" pos="0"/>
              </a:tabLst>
            </a:pPr>
            <a:r>
              <a:rPr b="0" lang="en-US" sz="19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Incremental sales must cover all incremental costs (capacity and variable costs) which may not be easy for new ventures because of downward sloping demand many a times</a:t>
            </a:r>
            <a:endParaRPr b="0" lang="en-US" sz="1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80"/>
              </a:spcBef>
              <a:buClr>
                <a:srgbClr val="f4b400"/>
              </a:buClr>
              <a:buSzPct val="150000"/>
              <a:buFont typeface="Symbol" charset="2"/>
              <a:buChar char=""/>
              <a:tabLst>
                <a:tab algn="l" pos="0"/>
              </a:tabLst>
            </a:pPr>
            <a:r>
              <a:rPr b="0" lang="en-IN" sz="19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Revenues from additional units must cover increase in working capital investment (inventory and accounts receivable) required to support incremental sales</a:t>
            </a:r>
            <a:endParaRPr b="0" lang="en-US" sz="1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Rapid growth with costly external fund?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Or, Slow growth with internal fund?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48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A150613B-4AEE-4D2D-9D2E-75213DB712D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 idx="49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F8CD4C2F-6BC2-4096-9B10-720C2F54FD08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ESTIMATING SUSTAINABLE SALES GROWTH RATES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762120" y="2209680"/>
            <a:ext cx="7695720" cy="413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Internally Generated Funds: 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Net income or profits after taxes earned over an accounting period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Sustainable Sales Growth Rate: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f4b400"/>
              </a:buClr>
              <a:buSzPct val="150000"/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Rate at which a firm can grow sales based on the retention of profits in the business, OR,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f4b400"/>
              </a:buClr>
              <a:buSzPct val="150000"/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 other words, sales at the growth rate of book value of equity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50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DFC4E20-35E7-4407-A679-589AC2EF315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ESTIMATING SUSTAINABLE SALES GROWTH RATES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44" name="Group 13"/>
          <p:cNvGrpSpPr/>
          <p:nvPr/>
        </p:nvGrpSpPr>
        <p:grpSpPr>
          <a:xfrm>
            <a:off x="990720" y="2168640"/>
            <a:ext cx="5790960" cy="3850920"/>
            <a:chOff x="990720" y="2168640"/>
            <a:chExt cx="5790960" cy="3850920"/>
          </a:xfrm>
        </p:grpSpPr>
        <p:graphicFrame>
          <p:nvGraphicFramePr>
            <p:cNvPr id="145" name="Object 9"/>
            <p:cNvGraphicFramePr/>
            <p:nvPr/>
          </p:nvGraphicFramePr>
          <p:xfrm>
            <a:off x="2297160" y="3603600"/>
            <a:ext cx="2719080" cy="81576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146" name="Object 9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2297160" y="3603600"/>
                      <a:ext cx="2719080" cy="81576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47" name="Object 4"/>
            <p:cNvGraphicFramePr/>
            <p:nvPr/>
          </p:nvGraphicFramePr>
          <p:xfrm>
            <a:off x="990720" y="2168640"/>
            <a:ext cx="5790960" cy="100620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148" name="Object 4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990720" y="2168640"/>
                      <a:ext cx="5790960" cy="100620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49" name="Object 11"/>
            <p:cNvGraphicFramePr/>
            <p:nvPr/>
          </p:nvGraphicFramePr>
          <p:xfrm>
            <a:off x="1981080" y="5018040"/>
            <a:ext cx="3200040" cy="100152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150" name="Object 11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1981080" y="5018040"/>
                      <a:ext cx="3200040" cy="100152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</p:pic>
              </p:oleObj>
            </a:graphicData>
          </a:graphic>
        </p:graphicFrame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Num" idx="51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D0A8370-3404-4F73-82EA-2F22AB8F7EF2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ESTIMATING SUSTAINABLE SALES GROWTH RATES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53" name="Object 5"/>
          <p:cNvGraphicFramePr/>
          <p:nvPr/>
        </p:nvGraphicFramePr>
        <p:xfrm>
          <a:off x="1967040" y="2428920"/>
          <a:ext cx="5208120" cy="215712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54" name="Object 5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67040" y="2428920"/>
                    <a:ext cx="5208120" cy="215712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with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52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4E65823-6C0B-4386-A4E0-9596317F6C4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ESTIMATING SUSTAINABLE SALES GROWTH RATES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57" name="Group 7"/>
          <p:cNvGrpSpPr/>
          <p:nvPr/>
        </p:nvGrpSpPr>
        <p:grpSpPr>
          <a:xfrm>
            <a:off x="533520" y="2276640"/>
            <a:ext cx="7924320" cy="3684240"/>
            <a:chOff x="533520" y="2276640"/>
            <a:chExt cx="7924320" cy="3684240"/>
          </a:xfrm>
        </p:grpSpPr>
        <p:graphicFrame>
          <p:nvGraphicFramePr>
            <p:cNvPr id="158" name="Object 3"/>
            <p:cNvGraphicFramePr/>
            <p:nvPr/>
          </p:nvGraphicFramePr>
          <p:xfrm>
            <a:off x="533520" y="2276640"/>
            <a:ext cx="7924320" cy="82980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159" name="Object 3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533520" y="2276640"/>
                      <a:ext cx="7924320" cy="82980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160" name="Object 4"/>
            <p:cNvGraphicFramePr/>
            <p:nvPr/>
          </p:nvGraphicFramePr>
          <p:xfrm>
            <a:off x="1568520" y="2971800"/>
            <a:ext cx="6843240" cy="2989080"/>
          </p:xfrm>
          <a:graphic>
            <a:graphicData uri="http://schemas.openxmlformats.org/presentationml/2006/ole">
              <p:oleObj progId="Equation.3" r:id="rId3" spid="">
                <p:embed/>
                <p:pic>
                  <p:nvPicPr>
                    <p:cNvPr id="161" name="Object 4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1568520" y="2971800"/>
                      <a:ext cx="6843240" cy="2989080"/>
                    </a:xfrm>
                    <a:prstGeom prst="rect">
                      <a:avLst/>
                    </a:prstGeom>
                    <a:noFill/>
                    <a:ln w="0">
                      <a:noFill/>
                    </a:ln>
                  </p:spPr>
                </p:pic>
              </p:oleObj>
            </a:graphicData>
          </a:graphic>
        </p:graphicFrame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 idx="53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795AE78-A503-4D40-A8A5-999067579127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" name="Picture 5" descr=""/>
          <p:cNvPicPr/>
          <p:nvPr/>
        </p:nvPicPr>
        <p:blipFill>
          <a:blip r:embed="rId1"/>
          <a:stretch/>
        </p:blipFill>
        <p:spPr>
          <a:xfrm>
            <a:off x="414360" y="968400"/>
            <a:ext cx="8313480" cy="5378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 idx="54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99CA02C3-F195-4063-9271-2E59F95AB9BE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9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ESTIMATING ADDITIONAL FINANCING NEEDED TO SUPPORT GROWTH</a:t>
            </a:r>
            <a:endParaRPr b="0" lang="en-US" sz="2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Financing Capital Needed (FCN):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financial funds needed to acquire assets necessary to support a firm’s sales growth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Spontaneously Generated Funds: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increases in accounts payables and accruals (wages and taxes) that occur with a sales increase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Num" idx="55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8EE9F7E-92E5-43D3-93A4-3311F4C82F04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9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ESTIMATING ADDITIONAL FUNDS NEEDED TO SUPPORT GROWTH</a:t>
            </a:r>
            <a:endParaRPr b="0" lang="en-US" sz="29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Additional Funds Needed (AFN):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gap remaining between the financial capital needed and that funded by spontaneously generated funds and retained earnings, or,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AFN = 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Required Increase in Assets 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– Spontaneously Generated Funds 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– Increase in Retained Earnings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Long-run Planning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3 to 5 years annual sales projections &amp; preparation of related financial statements. 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Indicators of quantity and timing of additional funding required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Little value if venture does not survive the short run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38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437CAB33-7FAA-48AB-A813-4BD9BA27EEB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Down Arrow 4"/>
          <p:cNvSpPr/>
          <p:nvPr/>
        </p:nvSpPr>
        <p:spPr>
          <a:xfrm>
            <a:off x="4214880" y="3371760"/>
            <a:ext cx="285480" cy="713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IN" sz="1800" strike="noStrike" u="sng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56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419D1E7E-5C26-4846-9D5D-961B63162487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AFN EQUATION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72" name="Object 3"/>
          <p:cNvGraphicFramePr/>
          <p:nvPr/>
        </p:nvGraphicFramePr>
        <p:xfrm>
          <a:off x="609480" y="2155680"/>
          <a:ext cx="7924320" cy="406836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173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09480" y="2155680"/>
                    <a:ext cx="7924320" cy="40683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Num" idx="57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6A39AB6B-1836-4E04-9563-6661356C779E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AFN CALCULATIONS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Sales last year = $1,600,000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Asset investment = $1,000,000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Net Income = $160,000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Current Assets = $520,000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Fixed Assets = $480,000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Accounts Payable = $48,000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Accrued Liabilities = $32,000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Projected next year sales = $2,080,000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 idx="58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89F2F55-022A-4F8E-9CDB-21B372680BD3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AFN CALCULATIONS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79" name="Picture 5" descr=""/>
          <p:cNvPicPr/>
          <p:nvPr/>
        </p:nvPicPr>
        <p:blipFill>
          <a:blip r:embed="rId1"/>
          <a:stretch/>
        </p:blipFill>
        <p:spPr>
          <a:xfrm>
            <a:off x="685800" y="2571840"/>
            <a:ext cx="7772040" cy="1625400"/>
          </a:xfrm>
          <a:prstGeom prst="rect">
            <a:avLst/>
          </a:prstGeom>
          <a:noFill/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Inadequate Financing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Management has 3 choices when achievable sales growth rate is constrained by inadequate financing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Arial Black"/>
              <a:buAutoNum type="arabicPeriod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Improvement in operating performance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Arial Black"/>
              <a:buAutoNum type="arabicPeriod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Changes in financial policy (debt and payout)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cc3300"/>
              </a:buClr>
              <a:buSzPct val="70000"/>
              <a:buFont typeface="Arial Black"/>
              <a:buAutoNum type="arabicPeriod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Sale of part ownership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F78BD7-1418-4BCC-9DCE-7DB51498CDFA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Num" idx="59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68DD5FD-6FB4-4245-A652-D58CC6E7B0D6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PROJECTING OR FORECASTING FINANCIAL STATEMENTS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Percent of Sales Method: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make projections based on the assumption that certain costs and selected balance sheet items are best expressed as a percentage of sales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Constant Ratio Method: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variant of the percent of sales method that projects selected cost and balance items at the same growth rate as sales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2" dur="indefinite" restart="never" nodeType="tmRoot">
          <p:childTnLst>
            <p:seq>
              <p:cTn id="223" dur="indefinite" nodeType="mainSeq"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Num" idx="60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BF9647E-35FE-4C6A-8E6C-5EB53A986EB6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PROJECTING OR FORECASTING FINANCIAL STATEMENTS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228600" y="2031840"/>
            <a:ext cx="868644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Financial Forecasting Process To Project Financial Statements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1. Forecast sales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2. Project income statement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3. Project balance sheet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4. Project statement of cash flows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1" dur="indefinite" restart="never" nodeType="tmRoot">
          <p:childTnLst>
            <p:seq>
              <p:cTn id="252" dur="indefinite" nodeType="mainSeq"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Num" idx="61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E7AC623-84D4-4068-920B-5BD462BE347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9" name="Picture 4" descr=""/>
          <p:cNvPicPr/>
          <p:nvPr/>
        </p:nvPicPr>
        <p:blipFill>
          <a:blip r:embed="rId1"/>
          <a:stretch/>
        </p:blipFill>
        <p:spPr>
          <a:xfrm>
            <a:off x="144360" y="957240"/>
            <a:ext cx="8853120" cy="539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Num" idx="62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C1CAA08-6B53-4480-9367-5AA6BF0DE81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" name="Picture 4" descr=""/>
          <p:cNvPicPr/>
          <p:nvPr/>
        </p:nvPicPr>
        <p:blipFill>
          <a:blip r:embed="rId1"/>
          <a:stretch/>
        </p:blipFill>
        <p:spPr>
          <a:xfrm>
            <a:off x="279360" y="716040"/>
            <a:ext cx="8583120" cy="576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 idx="63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26B535F-9B1B-4404-9E00-FCD0E59F195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3" name="Picture 4" descr=""/>
          <p:cNvPicPr/>
          <p:nvPr/>
        </p:nvPicPr>
        <p:blipFill>
          <a:blip r:embed="rId1"/>
          <a:stretch/>
        </p:blipFill>
        <p:spPr>
          <a:xfrm>
            <a:off x="324000" y="457200"/>
            <a:ext cx="8494200" cy="6019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Why SHORT-TERM PLANNING?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consider the impact of any seasonality in Sales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Survival Stage: Operating Profit yet to reach + Cash Burn leading to non-payment of liabilities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Rapid Growth Stage: Lack of operating profit to fund investment in working capital and fixed assets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New Ventures: Cash panic detracts from primary goal of value creation through product innovation, development, manufacturing and sales.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Getting form one cash injection to the next is more challenging than designing, developing and manufacturing a product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cc3300"/>
              </a:buClr>
              <a:buSzPct val="70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avoid cash panic with the primary tool, cash budget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39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2101C615-B095-4498-8963-6EA3D0A7EE82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SHORT-TERM CASH PLANNING TOOLS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Cash Budget: Venture’s projected cash receipts and disbursements over a forecast period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express the venture’s anticipated cash needs 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IN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Often are estimated monthly for up to a one year period.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0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673C5AB4-F27D-4792-A293-586CD35DE157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41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F07828B-E5A6-4CD2-ABE2-C3EB3C57D539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8" name="Picture 4" descr=""/>
          <p:cNvPicPr/>
          <p:nvPr/>
        </p:nvPicPr>
        <p:blipFill>
          <a:blip r:embed="rId1"/>
          <a:stretch/>
        </p:blipFill>
        <p:spPr>
          <a:xfrm>
            <a:off x="392040" y="1351080"/>
            <a:ext cx="8357760" cy="461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Num" idx="42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183954AF-CD83-44AF-B4FE-853EFE6651F3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SHORT-TERM CASH PLANNING TOOLS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762120" y="23972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Sales Schedule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Purchase Schedule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Wages and Commission Schedule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3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Cash Budget</a:t>
            </a: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21"/>
              </a:spcBef>
              <a:buNone/>
              <a:tabLst>
                <a:tab algn="l" pos="0"/>
              </a:tabLst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Long Term Financial Planning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Begins with forecast of annual sales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Annual level forecast of many other variables such as profit, investments in fixed assets and working capital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Forecasting – much easier for seasoned firms than early-stage ventures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Forecasts – necessary ingredient in business plans when new venture wishes to attract external financing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21"/>
              </a:spcBef>
              <a:buNone/>
            </a:pPr>
            <a:endParaRPr b="0" lang="en-US" sz="3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43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F0DADEA-10B9-46EC-A321-95CF46981057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2120" y="568440"/>
            <a:ext cx="7695720" cy="121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Forecasting Sales For Early Stage Ventures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62120" y="2031840"/>
            <a:ext cx="7695720" cy="4308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Don’t have the luxury of extrapolating from past sales data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Top-down, market driven approach is useful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cc3300"/>
              </a:buClr>
              <a:buSzPct val="70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Steps: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Market research estimates one year’s market demand</a:t>
            </a:r>
            <a:r>
              <a:rPr b="0" lang="en-IN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next few years’ market growth rate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assign weights to different scenarios to estimate growth rates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No. of competitors to estimate market share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Applying market share percentage to market size to get initial sales estimate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validate the sales forecast with existing and potential customers (to get critical information for successful execution of business plan and realization of sales projections)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buClr>
                <a:srgbClr val="f4b400"/>
              </a:buClr>
              <a:buSzPct val="150000"/>
              <a:buFont typeface="Symbol" charset="2"/>
              <a:buChar char="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ensure that projections incorporate realistic price trends due to competition and inflation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44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BC5D9AF-6023-41BB-8B11-4D710EA461F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45"/>
          </p:nvPr>
        </p:nvSpPr>
        <p:spPr>
          <a:xfrm>
            <a:off x="6858000" y="6827760"/>
            <a:ext cx="1599840" cy="48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AF6D8E0-069F-4F43-BCD4-4F85CC785323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762120" y="244440"/>
            <a:ext cx="7695720" cy="1380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800" strike="noStrike" u="none">
                <a:solidFill>
                  <a:schemeClr val="dk2"/>
                </a:solidFill>
                <a:effectLst/>
                <a:uFillTx/>
                <a:latin typeface="Arial Black"/>
              </a:rPr>
              <a:t>FORECASTING SALES OR REVENUES FOR EARLY-STAGE VENTURES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0" y="2031840"/>
            <a:ext cx="8686440" cy="4262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45720" rIns="45720" tIns="45720" bIns="45720" anchor="t">
            <a:spAutoFit/>
          </a:bodyPr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Forecasting for Early Stage Ventures (firms that are in either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their development, startup, or survival stage, or just entering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into their rapid growth stage of their life cycle)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Industry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Probability of Sales                                Component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Sales Scenario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Occurrence      Growth Rate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Weight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Optimistic forecast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.30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X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60%           =       18.0%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Most likely forecast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.40          X         50%           =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20.0%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Pessimistic forecast          </a:t>
            </a:r>
            <a:r>
              <a:rPr b="0" lang="en-US" sz="2000" strike="noStrike" u="sng">
                <a:solidFill>
                  <a:schemeClr val="dk1"/>
                </a:solidFill>
                <a:effectLst/>
                <a:uFillTx/>
                <a:latin typeface="Arial"/>
              </a:rPr>
              <a:t>.30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 X         40%           =       </a:t>
            </a:r>
            <a:r>
              <a:rPr b="0" lang="en-US" sz="2000" strike="noStrike" u="sng">
                <a:solidFill>
                  <a:schemeClr val="dk1"/>
                </a:solidFill>
                <a:effectLst/>
                <a:uFillTx/>
                <a:latin typeface="Arial"/>
              </a:rPr>
              <a:t>12.0%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1.00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Expected Value  =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50.0%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udio">
  <a:themeElements>
    <a:clrScheme name="Studio 4">
      <a:dk1>
        <a:srgbClr val="000000"/>
      </a:dk1>
      <a:lt1>
        <a:srgbClr val="ffffff"/>
      </a:lt1>
      <a:dk2>
        <a:srgbClr val="551a07"/>
      </a:dk2>
      <a:lt2>
        <a:srgbClr val="cc3300"/>
      </a:lt2>
      <a:accent1>
        <a:srgbClr val="f4b400"/>
      </a:accent1>
      <a:accent2>
        <a:srgbClr val="993300"/>
      </a:accent2>
      <a:accent3>
        <a:srgbClr val="ffffff"/>
      </a:accent3>
      <a:accent4>
        <a:srgbClr val="000000"/>
      </a:accent4>
      <a:accent5>
        <a:srgbClr val="f8d6aa"/>
      </a:accent5>
      <a:accent6>
        <a:srgbClr val="8a2d00"/>
      </a:accent6>
      <a:hlink>
        <a:srgbClr val="ff3300"/>
      </a:hlink>
      <a:folHlink>
        <a:srgbClr val="666699"/>
      </a:folHlink>
    </a:clrScheme>
    <a:fontScheme name="Studio">
      <a:majorFont>
        <a:latin typeface="Arial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6157</TotalTime>
  <Application>LibreOffice/25.2.2.2$MacOSX_AARCH64 LibreOffice_project/7370d4be9e3cf6031a51beef54ff3bda878e3fac</Application>
  <AppVersion>15.0000</AppVersion>
  <Words>679</Words>
  <Paragraphs>150</Paragraphs>
  <Company>University of Colorado, Boulder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2002-12-19T00:13:47Z</dcterms:created>
  <dc:creator>melicher</dc:creator>
  <dc:description/>
  <dc:language>en-IN</dc:language>
  <cp:lastModifiedBy/>
  <dcterms:modified xsi:type="dcterms:W3CDTF">2025-04-19T15:20:35Z</dcterms:modified>
  <cp:revision>247</cp:revision>
  <dc:subject/>
  <dc:title>Chapter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28</vt:i4>
  </property>
</Properties>
</file>