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theme/theme11.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1.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10.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_rels/presentation.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media/image1.png" ContentType="image/png"/>
  <Override PartName="/ppt/slides/_rels/slide37.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29.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33.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0.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slide16.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diagrams/drawing1.xml" ContentType="application/vnd.ms-office.drawingml.diagramDrawing+xml"/>
  <Override PartName="/ppt/diagrams/layout2.xml" ContentType="application/vnd.openxmlformats-officedocument.drawingml.diagramLayout+xml"/>
  <Override PartName="/ppt/diagrams/drawing2.xml" ContentType="application/vnd.ms-office.drawingml.diagramDrawing+xml"/>
  <Override PartName="/ppt/diagrams/quickStyle2.xml" ContentType="application/vnd.openxmlformats-officedocument.drawingml.diagramStyle+xml"/>
  <Override PartName="/ppt/diagrams/data2.xml" ContentType="application/vnd.openxmlformats-officedocument.drawingml.diagramData+xml"/>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7.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25.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24.xml" ContentType="application/vnd.openxmlformats-officedocument.presentationml.notesSlide+xml"/>
  <Override PartName="/ppt/notesSlides/notesSlide10.xml" ContentType="application/vnd.openxmlformats-officedocument.presentationml.notesSlide+xml"/>
  <Override PartName="/ppt/notesSlides/notesSlide29.xml" ContentType="application/vnd.openxmlformats-officedocument.presentationml.notesSlide+xml"/>
  <Override PartName="/ppt/notesSlides/notesSlide15.xml" ContentType="application/vnd.openxmlformats-officedocument.presentationml.notesSlide+xml"/>
  <Override PartName="/ppt/notesSlides/notesSlide30.xml" ContentType="application/vnd.openxmlformats-officedocument.presentationml.notesSlide+xml"/>
  <Override PartName="/ppt/notesSlides/notesSlide16.xml" ContentType="application/vnd.openxmlformats-officedocument.presentationml.notesSlide+xml"/>
  <Override PartName="/ppt/notesSlides/notesSlide31.xml" ContentType="application/vnd.openxmlformats-officedocument.presentationml.notesSlide+xml"/>
  <Override PartName="/ppt/notesSlides/notesSlide26.xml" ContentType="application/vnd.openxmlformats-officedocument.presentationml.notesSlide+xml"/>
  <Override PartName="/ppt/notesSlides/notesSlide17.xml" ContentType="application/vnd.openxmlformats-officedocument.presentationml.notesSlide+xml"/>
  <Override PartName="/ppt/notesSlides/_rels/notesSlide34.xml.rels" ContentType="application/vnd.openxmlformats-package.relationships+xml"/>
  <Override PartName="/ppt/notesSlides/_rels/notesSlide19.xml.rels" ContentType="application/vnd.openxmlformats-package.relationships+xml"/>
  <Override PartName="/ppt/notesSlides/_rels/notesSlide8.xml.rels" ContentType="application/vnd.openxmlformats-package.relationships+xml"/>
  <Override PartName="/ppt/notesSlides/_rels/notesSlide28.xml.rels" ContentType="application/vnd.openxmlformats-package.relationships+xml"/>
  <Override PartName="/ppt/notesSlides/_rels/notesSlide9.xml.rels" ContentType="application/vnd.openxmlformats-package.relationships+xml"/>
  <Override PartName="/ppt/notesSlides/_rels/notesSlide33.xml.rels" ContentType="application/vnd.openxmlformats-package.relationships+xml"/>
  <Override PartName="/ppt/notesSlides/_rels/notesSlide18.xml.rels" ContentType="application/vnd.openxmlformats-package.relationships+xml"/>
  <Override PartName="/ppt/notesSlides/_rels/notesSlide7.xml.rels" ContentType="application/vnd.openxmlformats-package.relationships+xml"/>
  <Override PartName="/ppt/notesSlides/_rels/notesSlide27.xml.rels" ContentType="application/vnd.openxmlformats-package.relationships+xml"/>
  <Override PartName="/ppt/notesSlides/_rels/notesSlide32.xml.rels" ContentType="application/vnd.openxmlformats-package.relationships+xml"/>
  <Override PartName="/ppt/notesSlides/_rels/notesSlide17.xml.rels" ContentType="application/vnd.openxmlformats-package.relationships+xml"/>
  <Override PartName="/ppt/notesSlides/_rels/notesSlide6.xml.rels" ContentType="application/vnd.openxmlformats-package.relationships+xml"/>
  <Override PartName="/ppt/notesSlides/_rels/notesSlide26.xml.rels" ContentType="application/vnd.openxmlformats-package.relationships+xml"/>
  <Override PartName="/ppt/notesSlides/_rels/notesSlide31.xml.rels" ContentType="application/vnd.openxmlformats-package.relationships+xml"/>
  <Override PartName="/ppt/notesSlides/_rels/notesSlide5.xml.rels" ContentType="application/vnd.openxmlformats-package.relationships+xml"/>
  <Override PartName="/ppt/notesSlides/_rels/notesSlide16.xml.rels" ContentType="application/vnd.openxmlformats-package.relationships+xml"/>
  <Override PartName="/ppt/notesSlides/_rels/notesSlide29.xml.rels" ContentType="application/vnd.openxmlformats-package.relationships+xml"/>
  <Override PartName="/ppt/notesSlides/_rels/notesSlide10.xml.rels" ContentType="application/vnd.openxmlformats-package.relationships+xml"/>
  <Override PartName="/ppt/notesSlides/_rels/notesSlide30.xml.rels" ContentType="application/vnd.openxmlformats-package.relationships+xml"/>
  <Override PartName="/ppt/notesSlides/_rels/notesSlide4.xml.rels" ContentType="application/vnd.openxmlformats-package.relationships+xml"/>
  <Override PartName="/ppt/notesSlides/_rels/notesSlide15.xml.rels" ContentType="application/vnd.openxmlformats-package.relationships+xml"/>
  <Override PartName="/ppt/notesSlides/_rels/notesSlide3.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13.xml.rels" ContentType="application/vnd.openxmlformats-package.relationships+xml"/>
  <Override PartName="/ppt/notesSlides/_rels/notesSlide20.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11.xml.rels" ContentType="application/vnd.openxmlformats-package.relationships+xml"/>
  <Override PartName="/ppt/notesSlides/_rels/notesSlide37.xml.rels" ContentType="application/vnd.openxmlformats-package.relationships+xml"/>
  <Override PartName="/ppt/notesSlides/notesSlide32.xml" ContentType="application/vnd.openxmlformats-officedocument.presentationml.notesSlide+xml"/>
  <Override PartName="/ppt/notesSlides/notesSlide27.xml" ContentType="application/vnd.openxmlformats-officedocument.presentationml.notesSlide+xml"/>
  <Override PartName="/ppt/notesSlides/notesSlide18.xml" ContentType="application/vnd.openxmlformats-officedocument.presentationml.notesSlide+xml"/>
  <Override PartName="/ppt/notesSlides/notesSlide33.xml" ContentType="application/vnd.openxmlformats-officedocument.presentationml.notesSlide+xml"/>
  <Override PartName="/ppt/notesSlides/notesSlide28.xml" ContentType="application/vnd.openxmlformats-officedocument.presentationml.notesSlide+xml"/>
  <Override PartName="/ppt/notesSlides/notesSlide19.xml" ContentType="application/vnd.openxmlformats-officedocument.presentationml.notesSlide+xml"/>
  <Override PartName="/ppt/notesSlides/notesSlide3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9" r:id="rId6"/>
    <p:sldMasterId id="2147483661" r:id="rId7"/>
    <p:sldMasterId id="2147483663" r:id="rId8"/>
    <p:sldMasterId id="2147483665" r:id="rId9"/>
    <p:sldMasterId id="2147483667" r:id="rId10"/>
    <p:sldMasterId id="2147483669" r:id="rId11"/>
    <p:sldMasterId id="2147483671"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50" Type="http://schemas.openxmlformats.org/officeDocument/2006/relationships/slide" Target="slides/slide37.xml"/><Relationship Id="rId51"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33D4B1-954B-413D-8D54-73965175F2CE}" type="doc">
      <dgm:prSet loTypeId="urn:microsoft.com/office/officeart/2005/8/layout/arrow5" loCatId="process" qsTypeId="urn:microsoft.com/office/officeart/2005/8/quickstyle/simple3" qsCatId="simple" csTypeId="urn:microsoft.com/office/officeart/2005/8/colors/accent1_2" csCatId="accent1" phldr="1"/>
      <dgm:spPr/>
      <dgm:t>
        <a:bodyPr/>
        <a:lstStyle/>
        <a:p>
          <a:endParaRPr lang="en-US"/>
        </a:p>
      </dgm:t>
    </dgm:pt>
    <dgm:pt modelId="{D13DF6B0-3004-4644-8530-A25B357A4CE0}">
      <dgm:prSet phldrT="[Text]" custT="1"/>
      <dgm:spPr>
        <a:solidFill>
          <a:srgbClr val="FFC979"/>
        </a:solidFill>
        <a:ln w="28575">
          <a:solidFill>
            <a:srgbClr val="A50021"/>
          </a:solidFill>
        </a:ln>
      </dgm:spPr>
      <dgm:t>
        <a:bodyPr/>
        <a:lstStyle/>
        <a:p>
          <a:r>
            <a:rPr lang="en-US" sz="3200" b="1" u="sng" dirty="0">
              <a:solidFill>
                <a:srgbClr val="000099"/>
              </a:solidFill>
              <a:latin typeface="Calibri" pitchFamily="34" charset="0"/>
            </a:rPr>
            <a:t>FUNCTIONS</a:t>
          </a:r>
          <a:r>
            <a:rPr lang="en-US" sz="3200" b="1" dirty="0">
              <a:solidFill>
                <a:srgbClr val="000099"/>
              </a:solidFill>
              <a:latin typeface="Calibri" pitchFamily="34" charset="0"/>
            </a:rPr>
            <a:t> </a:t>
          </a:r>
        </a:p>
        <a:p>
          <a:r>
            <a:rPr lang="en-US" sz="3200" b="1" dirty="0">
              <a:solidFill>
                <a:srgbClr val="A50021"/>
              </a:solidFill>
              <a:latin typeface="Calibri" pitchFamily="34" charset="0"/>
            </a:rPr>
            <a:t>(i.e., Product Costs Versus Period Costs)</a:t>
          </a:r>
        </a:p>
      </dgm:t>
    </dgm:pt>
    <dgm:pt modelId="{15FD1716-7D3E-41B6-BDDF-D0E7C668B8AD}" type="parTrans" cxnId="{357A3644-3807-4AD2-91B6-AE697B90FF89}">
      <dgm:prSet/>
      <dgm:spPr/>
      <dgm:t>
        <a:bodyPr/>
        <a:lstStyle/>
        <a:p>
          <a:endParaRPr lang="en-US"/>
        </a:p>
      </dgm:t>
    </dgm:pt>
    <dgm:pt modelId="{1046C371-18AE-42C9-A523-B3D15D63697C}" type="sibTrans" cxnId="{357A3644-3807-4AD2-91B6-AE697B90FF89}">
      <dgm:prSet/>
      <dgm:spPr/>
      <dgm:t>
        <a:bodyPr/>
        <a:lstStyle/>
        <a:p>
          <a:endParaRPr lang="en-US"/>
        </a:p>
      </dgm:t>
    </dgm:pt>
    <dgm:pt modelId="{E40D7CBF-826C-43E1-800A-7EEA81FACCAA}">
      <dgm:prSet phldrT="[Text]" custT="1"/>
      <dgm:spPr>
        <a:solidFill>
          <a:srgbClr val="FDF4BB"/>
        </a:solidFill>
        <a:ln w="28575">
          <a:solidFill>
            <a:srgbClr val="A50021"/>
          </a:solidFill>
        </a:ln>
      </dgm:spPr>
      <dgm:t>
        <a:bodyPr/>
        <a:lstStyle/>
        <a:p>
          <a:r>
            <a:rPr lang="en-US" sz="3200" b="1" u="sng" dirty="0">
              <a:solidFill>
                <a:srgbClr val="000099"/>
              </a:solidFill>
              <a:latin typeface="Calibri" pitchFamily="34" charset="0"/>
            </a:rPr>
            <a:t>BEHAVIOR</a:t>
          </a:r>
        </a:p>
        <a:p>
          <a:r>
            <a:rPr lang="en-US" sz="3200" b="1" dirty="0">
              <a:solidFill>
                <a:srgbClr val="A50021"/>
              </a:solidFill>
              <a:latin typeface="Calibri" pitchFamily="34" charset="0"/>
            </a:rPr>
            <a:t>(i.e., Variable Costs Versus Fixed Costs)</a:t>
          </a:r>
        </a:p>
      </dgm:t>
    </dgm:pt>
    <dgm:pt modelId="{7996626A-8647-431E-9FEE-7B7D91838875}" type="parTrans" cxnId="{CE7BFDCD-73D6-461D-A27C-3C7B2146A82E}">
      <dgm:prSet/>
      <dgm:spPr/>
      <dgm:t>
        <a:bodyPr/>
        <a:lstStyle/>
        <a:p>
          <a:endParaRPr lang="en-US"/>
        </a:p>
      </dgm:t>
    </dgm:pt>
    <dgm:pt modelId="{666B06DB-51E1-4E74-B6D2-C61E36F665F0}" type="sibTrans" cxnId="{CE7BFDCD-73D6-461D-A27C-3C7B2146A82E}">
      <dgm:prSet/>
      <dgm:spPr/>
      <dgm:t>
        <a:bodyPr/>
        <a:lstStyle/>
        <a:p>
          <a:endParaRPr lang="en-US"/>
        </a:p>
      </dgm:t>
    </dgm:pt>
    <dgm:pt modelId="{A73CA0E1-52EF-4C5E-8F8F-B65532A5C292}" type="pres">
      <dgm:prSet presAssocID="{1F33D4B1-954B-413D-8D54-73965175F2CE}" presName="diagram" presStyleCnt="0">
        <dgm:presLayoutVars>
          <dgm:dir/>
          <dgm:resizeHandles val="exact"/>
        </dgm:presLayoutVars>
      </dgm:prSet>
      <dgm:spPr/>
    </dgm:pt>
    <dgm:pt modelId="{044DA566-58B3-4205-A4A1-3BCD138FFC4D}" type="pres">
      <dgm:prSet presAssocID="{D13DF6B0-3004-4644-8530-A25B357A4CE0}" presName="arrow" presStyleLbl="node1" presStyleIdx="0" presStyleCnt="2" custScaleX="123466" custRadScaleRad="97826" custRadScaleInc="-6054">
        <dgm:presLayoutVars>
          <dgm:bulletEnabled val="1"/>
        </dgm:presLayoutVars>
      </dgm:prSet>
      <dgm:spPr/>
    </dgm:pt>
    <dgm:pt modelId="{21BB5302-6C85-4E38-AB12-4F183F19D122}" type="pres">
      <dgm:prSet presAssocID="{E40D7CBF-826C-43E1-800A-7EEA81FACCAA}" presName="arrow" presStyleLbl="node1" presStyleIdx="1" presStyleCnt="2" custScaleX="120658" custRadScaleRad="96146" custRadScaleInc="7504">
        <dgm:presLayoutVars>
          <dgm:bulletEnabled val="1"/>
        </dgm:presLayoutVars>
      </dgm:prSet>
      <dgm:spPr/>
    </dgm:pt>
  </dgm:ptLst>
  <dgm:cxnLst>
    <dgm:cxn modelId="{357A3644-3807-4AD2-91B6-AE697B90FF89}" srcId="{1F33D4B1-954B-413D-8D54-73965175F2CE}" destId="{D13DF6B0-3004-4644-8530-A25B357A4CE0}" srcOrd="0" destOrd="0" parTransId="{15FD1716-7D3E-41B6-BDDF-D0E7C668B8AD}" sibTransId="{1046C371-18AE-42C9-A523-B3D15D63697C}"/>
    <dgm:cxn modelId="{78D8D14F-D6F5-4CD4-9D99-A489D5F245C0}" type="presOf" srcId="{D13DF6B0-3004-4644-8530-A25B357A4CE0}" destId="{044DA566-58B3-4205-A4A1-3BCD138FFC4D}" srcOrd="0" destOrd="0" presId="urn:microsoft.com/office/officeart/2005/8/layout/arrow5"/>
    <dgm:cxn modelId="{65E8C3B7-F3FD-4791-A928-B2F932E53941}" type="presOf" srcId="{E40D7CBF-826C-43E1-800A-7EEA81FACCAA}" destId="{21BB5302-6C85-4E38-AB12-4F183F19D122}" srcOrd="0" destOrd="0" presId="urn:microsoft.com/office/officeart/2005/8/layout/arrow5"/>
    <dgm:cxn modelId="{9AB3F0BD-40D0-40FD-B312-BBE61AE72F2A}" type="presOf" srcId="{1F33D4B1-954B-413D-8D54-73965175F2CE}" destId="{A73CA0E1-52EF-4C5E-8F8F-B65532A5C292}" srcOrd="0" destOrd="0" presId="urn:microsoft.com/office/officeart/2005/8/layout/arrow5"/>
    <dgm:cxn modelId="{CE7BFDCD-73D6-461D-A27C-3C7B2146A82E}" srcId="{1F33D4B1-954B-413D-8D54-73965175F2CE}" destId="{E40D7CBF-826C-43E1-800A-7EEA81FACCAA}" srcOrd="1" destOrd="0" parTransId="{7996626A-8647-431E-9FEE-7B7D91838875}" sibTransId="{666B06DB-51E1-4E74-B6D2-C61E36F665F0}"/>
    <dgm:cxn modelId="{B974528B-DDF1-474B-9175-B0CEEB1DCD1F}" type="presParOf" srcId="{A73CA0E1-52EF-4C5E-8F8F-B65532A5C292}" destId="{044DA566-58B3-4205-A4A1-3BCD138FFC4D}" srcOrd="0" destOrd="0" presId="urn:microsoft.com/office/officeart/2005/8/layout/arrow5"/>
    <dgm:cxn modelId="{59E10B98-0FCD-4354-B527-5E3C7AB2F260}" type="presParOf" srcId="{A73CA0E1-52EF-4C5E-8F8F-B65532A5C292}" destId="{21BB5302-6C85-4E38-AB12-4F183F19D122}" srcOrd="1" destOrd="0" presId="urn:microsoft.com/office/officeart/2005/8/layout/arrow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0A2EC4-C3FE-47BA-AFAC-8B76618CFE7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D55A7DE1-E7B2-4603-B231-09A211BD5F9A}">
      <dgm:prSet phldrT="[Text]"/>
      <dgm:spPr>
        <a:solidFill>
          <a:srgbClr val="FFCC66"/>
        </a:solidFill>
        <a:ln>
          <a:solidFill>
            <a:srgbClr val="A50021"/>
          </a:solidFill>
        </a:ln>
      </dgm:spPr>
      <dgm:t>
        <a:bodyPr/>
        <a:lstStyle/>
        <a:p>
          <a:r>
            <a:rPr lang="en-US" b="1" dirty="0">
              <a:solidFill>
                <a:srgbClr val="A50021"/>
              </a:solidFill>
            </a:rPr>
            <a:t>1</a:t>
          </a:r>
        </a:p>
      </dgm:t>
    </dgm:pt>
    <dgm:pt modelId="{F1CCBD0F-DD0B-4788-AD87-51B5331AA1AB}" type="parTrans" cxnId="{12C5BED0-5BFD-497B-A9C1-DE60926E316C}">
      <dgm:prSet/>
      <dgm:spPr/>
      <dgm:t>
        <a:bodyPr/>
        <a:lstStyle/>
        <a:p>
          <a:endParaRPr lang="en-US"/>
        </a:p>
      </dgm:t>
    </dgm:pt>
    <dgm:pt modelId="{576051F2-FA3C-464D-B49A-73374FFA9EDF}" type="sibTrans" cxnId="{12C5BED0-5BFD-497B-A9C1-DE60926E316C}">
      <dgm:prSet/>
      <dgm:spPr/>
      <dgm:t>
        <a:bodyPr/>
        <a:lstStyle/>
        <a:p>
          <a:endParaRPr lang="en-US"/>
        </a:p>
      </dgm:t>
    </dgm:pt>
    <dgm:pt modelId="{0EE149D6-A055-496E-92B2-887FBF21F43C}">
      <dgm:prSet phldrT="[Text]" custT="1"/>
      <dgm:spPr>
        <a:solidFill>
          <a:srgbClr val="FFCC99">
            <a:alpha val="90000"/>
          </a:srgbClr>
        </a:solidFill>
        <a:ln>
          <a:solidFill>
            <a:srgbClr val="A50021"/>
          </a:solidFill>
        </a:ln>
      </dgm:spPr>
      <dgm:t>
        <a:bodyPr/>
        <a:lstStyle/>
        <a:p>
          <a:r>
            <a:rPr lang="en-US" sz="2800" b="1" baseline="0" dirty="0">
              <a:solidFill>
                <a:srgbClr val="A50021"/>
              </a:solidFill>
              <a:latin typeface="Calibri" pitchFamily="34" charset="0"/>
            </a:rPr>
            <a:t>New game features adding </a:t>
          </a:r>
          <a:r>
            <a:rPr lang="en-US" sz="2800" b="1" baseline="0" dirty="0">
              <a:solidFill>
                <a:schemeClr val="accent6"/>
              </a:solidFill>
              <a:latin typeface="Calibri" pitchFamily="34" charset="0"/>
            </a:rPr>
            <a:t>Rs.12.50</a:t>
          </a:r>
          <a:r>
            <a:rPr lang="en-US" sz="3200" b="1" i="1" baseline="0" dirty="0">
              <a:solidFill>
                <a:srgbClr val="000099"/>
              </a:solidFill>
              <a:latin typeface="Calibri" pitchFamily="34" charset="0"/>
            </a:rPr>
            <a:t> </a:t>
          </a:r>
          <a:r>
            <a:rPr lang="en-US" sz="2800" b="1" baseline="0" dirty="0">
              <a:solidFill>
                <a:srgbClr val="A50021"/>
              </a:solidFill>
              <a:latin typeface="Calibri" pitchFamily="34" charset="0"/>
            </a:rPr>
            <a:t>per unit variable cost.</a:t>
          </a:r>
          <a:endParaRPr lang="en-US" sz="2800" b="1" dirty="0">
            <a:solidFill>
              <a:srgbClr val="A50021"/>
            </a:solidFill>
          </a:endParaRPr>
        </a:p>
      </dgm:t>
    </dgm:pt>
    <dgm:pt modelId="{2144378D-4708-4757-A469-0C458CFF5204}" type="parTrans" cxnId="{7441A756-5E3A-4D17-B316-40E5E99FAA4B}">
      <dgm:prSet/>
      <dgm:spPr/>
      <dgm:t>
        <a:bodyPr/>
        <a:lstStyle/>
        <a:p>
          <a:endParaRPr lang="en-US"/>
        </a:p>
      </dgm:t>
    </dgm:pt>
    <dgm:pt modelId="{EDCB5384-A41C-432A-B9CB-D5CFB645B2CB}" type="sibTrans" cxnId="{7441A756-5E3A-4D17-B316-40E5E99FAA4B}">
      <dgm:prSet/>
      <dgm:spPr/>
      <dgm:t>
        <a:bodyPr/>
        <a:lstStyle/>
        <a:p>
          <a:endParaRPr lang="en-US"/>
        </a:p>
      </dgm:t>
    </dgm:pt>
    <dgm:pt modelId="{CAF0A4AE-8006-40A2-9209-A20788D71243}">
      <dgm:prSet phldrT="[Text]"/>
      <dgm:spPr>
        <a:solidFill>
          <a:srgbClr val="FFCC66"/>
        </a:solidFill>
        <a:ln>
          <a:solidFill>
            <a:srgbClr val="A50021"/>
          </a:solidFill>
        </a:ln>
      </dgm:spPr>
      <dgm:t>
        <a:bodyPr/>
        <a:lstStyle/>
        <a:p>
          <a:r>
            <a:rPr lang="en-US" b="1" dirty="0">
              <a:solidFill>
                <a:srgbClr val="A50021"/>
              </a:solidFill>
            </a:rPr>
            <a:t>2</a:t>
          </a:r>
        </a:p>
      </dgm:t>
    </dgm:pt>
    <dgm:pt modelId="{B0F83EA1-D5A5-4118-ACC8-FA319A14CE12}" type="parTrans" cxnId="{B69D1157-A4B8-46C4-899C-93E6A5E93F20}">
      <dgm:prSet/>
      <dgm:spPr/>
      <dgm:t>
        <a:bodyPr/>
        <a:lstStyle/>
        <a:p>
          <a:endParaRPr lang="en-US"/>
        </a:p>
      </dgm:t>
    </dgm:pt>
    <dgm:pt modelId="{5D9ABF16-3A0F-4B85-9A77-B8213CD9B69D}" type="sibTrans" cxnId="{B69D1157-A4B8-46C4-899C-93E6A5E93F20}">
      <dgm:prSet/>
      <dgm:spPr/>
      <dgm:t>
        <a:bodyPr/>
        <a:lstStyle/>
        <a:p>
          <a:endParaRPr lang="en-US"/>
        </a:p>
      </dgm:t>
    </dgm:pt>
    <dgm:pt modelId="{B24A4A13-FE9A-4234-83D6-44793824AE1E}">
      <dgm:prSet phldrT="[Text]" custT="1"/>
      <dgm:spPr>
        <a:solidFill>
          <a:srgbClr val="FFCC99">
            <a:alpha val="90000"/>
          </a:srgbClr>
        </a:solidFill>
        <a:ln>
          <a:solidFill>
            <a:srgbClr val="A50021"/>
          </a:solidFill>
        </a:ln>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2800" b="1" dirty="0">
              <a:solidFill>
                <a:srgbClr val="A50021"/>
              </a:solidFill>
              <a:latin typeface="Calibri" pitchFamily="34" charset="0"/>
            </a:rPr>
            <a:t>A</a:t>
          </a:r>
          <a:r>
            <a:rPr lang="en-US" sz="2800" b="1" baseline="0" dirty="0">
              <a:solidFill>
                <a:srgbClr val="A50021"/>
              </a:solidFill>
              <a:latin typeface="Calibri" pitchFamily="34" charset="0"/>
            </a:rPr>
            <a:t>dditional advertising of </a:t>
          </a:r>
          <a:r>
            <a:rPr lang="en-US" sz="2400" b="1" i="1" baseline="0" dirty="0">
              <a:solidFill>
                <a:srgbClr val="000099"/>
              </a:solidFill>
              <a:latin typeface="Calibri" pitchFamily="34" charset="0"/>
            </a:rPr>
            <a:t>Rs.250,000</a:t>
          </a:r>
          <a:r>
            <a:rPr lang="en-US" sz="3200" b="1" i="1" baseline="0" dirty="0">
              <a:solidFill>
                <a:srgbClr val="000099"/>
              </a:solidFill>
              <a:latin typeface="Calibri" pitchFamily="34" charset="0"/>
            </a:rPr>
            <a:t> </a:t>
          </a:r>
          <a:r>
            <a:rPr lang="en-US" sz="2800" b="1" baseline="0" dirty="0">
              <a:solidFill>
                <a:srgbClr val="A50021"/>
              </a:solidFill>
              <a:latin typeface="Calibri" pitchFamily="34" charset="0"/>
            </a:rPr>
            <a:t>causing a 40% increase in sales (or 3,200 units).</a:t>
          </a:r>
          <a:endParaRPr lang="en-US" sz="2800" b="1" dirty="0">
            <a:solidFill>
              <a:srgbClr val="A50021"/>
            </a:solidFill>
          </a:endParaRPr>
        </a:p>
      </dgm:t>
    </dgm:pt>
    <dgm:pt modelId="{78657BC3-8247-48E5-B074-2D93136939B5}" type="parTrans" cxnId="{0F47EAC5-4B44-4AD5-982C-65813861D57F}">
      <dgm:prSet/>
      <dgm:spPr/>
      <dgm:t>
        <a:bodyPr/>
        <a:lstStyle/>
        <a:p>
          <a:endParaRPr lang="en-US"/>
        </a:p>
      </dgm:t>
    </dgm:pt>
    <dgm:pt modelId="{2CE13F64-92F7-438B-ACFA-E11F7D3EB27E}" type="sibTrans" cxnId="{0F47EAC5-4B44-4AD5-982C-65813861D57F}">
      <dgm:prSet/>
      <dgm:spPr/>
      <dgm:t>
        <a:bodyPr/>
        <a:lstStyle/>
        <a:p>
          <a:endParaRPr lang="en-US"/>
        </a:p>
      </dgm:t>
    </dgm:pt>
    <dgm:pt modelId="{F0B02AEF-7150-45E8-9A6B-CEC9F9CCD64F}">
      <dgm:prSet phldrT="[Text]"/>
      <dgm:spPr>
        <a:solidFill>
          <a:srgbClr val="FFCC66"/>
        </a:solidFill>
        <a:ln>
          <a:solidFill>
            <a:srgbClr val="A50021"/>
          </a:solidFill>
        </a:ln>
      </dgm:spPr>
      <dgm:t>
        <a:bodyPr/>
        <a:lstStyle/>
        <a:p>
          <a:r>
            <a:rPr lang="en-US" b="1" dirty="0">
              <a:solidFill>
                <a:srgbClr val="A50021"/>
              </a:solidFill>
            </a:rPr>
            <a:t>3</a:t>
          </a:r>
        </a:p>
      </dgm:t>
    </dgm:pt>
    <dgm:pt modelId="{A7C6D687-9144-4FEC-A29E-D6DACF995EC6}" type="parTrans" cxnId="{A8C83ADB-F887-47AC-845D-9E6CFFE27CA6}">
      <dgm:prSet/>
      <dgm:spPr/>
      <dgm:t>
        <a:bodyPr/>
        <a:lstStyle/>
        <a:p>
          <a:endParaRPr lang="en-US"/>
        </a:p>
      </dgm:t>
    </dgm:pt>
    <dgm:pt modelId="{204825DA-B320-4C25-8B63-0594CC477AA3}" type="sibTrans" cxnId="{A8C83ADB-F887-47AC-845D-9E6CFFE27CA6}">
      <dgm:prSet/>
      <dgm:spPr/>
      <dgm:t>
        <a:bodyPr/>
        <a:lstStyle/>
        <a:p>
          <a:endParaRPr lang="en-US"/>
        </a:p>
      </dgm:t>
    </dgm:pt>
    <dgm:pt modelId="{27E28EA4-D37A-4F47-B1BE-CAEAFB0DDC8C}">
      <dgm:prSet phldrT="[Text]" custT="1"/>
      <dgm:spPr>
        <a:solidFill>
          <a:srgbClr val="FFCC99">
            <a:alpha val="90000"/>
          </a:srgbClr>
        </a:solidFill>
        <a:ln>
          <a:solidFill>
            <a:srgbClr val="A50021"/>
          </a:solidFill>
        </a:ln>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2800" b="1" dirty="0">
              <a:solidFill>
                <a:srgbClr val="A50021"/>
              </a:solidFill>
              <a:latin typeface="Calibri" pitchFamily="34" charset="0"/>
            </a:rPr>
            <a:t>Increased sales price from Rs.625 to </a:t>
          </a:r>
          <a:r>
            <a:rPr lang="en-US" sz="3200" b="1" i="1" dirty="0">
              <a:solidFill>
                <a:srgbClr val="000099"/>
              </a:solidFill>
              <a:latin typeface="Calibri" pitchFamily="34" charset="0"/>
            </a:rPr>
            <a:t>Rs.662.50</a:t>
          </a:r>
          <a:r>
            <a:rPr lang="en-US" sz="2800" b="1" dirty="0">
              <a:solidFill>
                <a:srgbClr val="A50021"/>
              </a:solidFill>
              <a:latin typeface="Calibri" pitchFamily="34" charset="0"/>
            </a:rPr>
            <a:t>.</a:t>
          </a:r>
          <a:endParaRPr lang="en-US" sz="2800" b="1" dirty="0">
            <a:solidFill>
              <a:srgbClr val="A50021"/>
            </a:solidFill>
          </a:endParaRPr>
        </a:p>
      </dgm:t>
    </dgm:pt>
    <dgm:pt modelId="{828249AC-9292-4BAD-933E-D0B19EBE4292}" type="parTrans" cxnId="{E73BCD9F-7EC6-469A-A3E2-1791E2E7149D}">
      <dgm:prSet/>
      <dgm:spPr/>
      <dgm:t>
        <a:bodyPr/>
        <a:lstStyle/>
        <a:p>
          <a:endParaRPr lang="en-US"/>
        </a:p>
      </dgm:t>
    </dgm:pt>
    <dgm:pt modelId="{FA6D2582-8498-4213-AA16-0F8FB3D3C7B8}" type="sibTrans" cxnId="{E73BCD9F-7EC6-469A-A3E2-1791E2E7149D}">
      <dgm:prSet/>
      <dgm:spPr/>
      <dgm:t>
        <a:bodyPr/>
        <a:lstStyle/>
        <a:p>
          <a:endParaRPr lang="en-US"/>
        </a:p>
      </dgm:t>
    </dgm:pt>
    <dgm:pt modelId="{D0F780BF-4AD7-40C9-883E-5CCF94F7F090}" type="pres">
      <dgm:prSet presAssocID="{980A2EC4-C3FE-47BA-AFAC-8B76618CFE79}" presName="linearFlow" presStyleCnt="0">
        <dgm:presLayoutVars>
          <dgm:dir/>
          <dgm:animLvl val="lvl"/>
          <dgm:resizeHandles val="exact"/>
        </dgm:presLayoutVars>
      </dgm:prSet>
      <dgm:spPr/>
    </dgm:pt>
    <dgm:pt modelId="{299F7A89-CEB1-4C9C-90EC-E13543E9742E}" type="pres">
      <dgm:prSet presAssocID="{D55A7DE1-E7B2-4603-B231-09A211BD5F9A}" presName="composite" presStyleCnt="0"/>
      <dgm:spPr/>
    </dgm:pt>
    <dgm:pt modelId="{1BB4FC75-1400-45BF-BA90-93E442666C0D}" type="pres">
      <dgm:prSet presAssocID="{D55A7DE1-E7B2-4603-B231-09A211BD5F9A}" presName="parentText" presStyleLbl="alignNode1" presStyleIdx="0" presStyleCnt="3">
        <dgm:presLayoutVars>
          <dgm:chMax val="1"/>
          <dgm:bulletEnabled val="1"/>
        </dgm:presLayoutVars>
      </dgm:prSet>
      <dgm:spPr/>
    </dgm:pt>
    <dgm:pt modelId="{8B1DB567-0CFE-423C-9FE4-AD29D69485BB}" type="pres">
      <dgm:prSet presAssocID="{D55A7DE1-E7B2-4603-B231-09A211BD5F9A}" presName="descendantText" presStyleLbl="alignAcc1" presStyleIdx="0" presStyleCnt="3">
        <dgm:presLayoutVars>
          <dgm:bulletEnabled val="1"/>
        </dgm:presLayoutVars>
      </dgm:prSet>
      <dgm:spPr/>
    </dgm:pt>
    <dgm:pt modelId="{EDA3AB64-71F7-49E4-AD40-A1D1C7BF5E81}" type="pres">
      <dgm:prSet presAssocID="{576051F2-FA3C-464D-B49A-73374FFA9EDF}" presName="sp" presStyleCnt="0"/>
      <dgm:spPr/>
    </dgm:pt>
    <dgm:pt modelId="{94A5D509-7BA2-4E07-AA5A-33F31765BA76}" type="pres">
      <dgm:prSet presAssocID="{CAF0A4AE-8006-40A2-9209-A20788D71243}" presName="composite" presStyleCnt="0"/>
      <dgm:spPr/>
    </dgm:pt>
    <dgm:pt modelId="{84036FA0-8709-4669-8394-366B88855FD0}" type="pres">
      <dgm:prSet presAssocID="{CAF0A4AE-8006-40A2-9209-A20788D71243}" presName="parentText" presStyleLbl="alignNode1" presStyleIdx="1" presStyleCnt="3">
        <dgm:presLayoutVars>
          <dgm:chMax val="1"/>
          <dgm:bulletEnabled val="1"/>
        </dgm:presLayoutVars>
      </dgm:prSet>
      <dgm:spPr/>
    </dgm:pt>
    <dgm:pt modelId="{5FA7B484-4D24-4A07-8C13-212AD0A17AB9}" type="pres">
      <dgm:prSet presAssocID="{CAF0A4AE-8006-40A2-9209-A20788D71243}" presName="descendantText" presStyleLbl="alignAcc1" presStyleIdx="1" presStyleCnt="3">
        <dgm:presLayoutVars>
          <dgm:bulletEnabled val="1"/>
        </dgm:presLayoutVars>
      </dgm:prSet>
      <dgm:spPr/>
    </dgm:pt>
    <dgm:pt modelId="{385E5B6F-B7EF-4294-A9E9-1C4AB0B268BB}" type="pres">
      <dgm:prSet presAssocID="{5D9ABF16-3A0F-4B85-9A77-B8213CD9B69D}" presName="sp" presStyleCnt="0"/>
      <dgm:spPr/>
    </dgm:pt>
    <dgm:pt modelId="{CBF08A80-56BF-4A5A-B99B-8A03912BAC27}" type="pres">
      <dgm:prSet presAssocID="{F0B02AEF-7150-45E8-9A6B-CEC9F9CCD64F}" presName="composite" presStyleCnt="0"/>
      <dgm:spPr/>
    </dgm:pt>
    <dgm:pt modelId="{D601AC4C-6D02-4906-9B97-87E2616C3039}" type="pres">
      <dgm:prSet presAssocID="{F0B02AEF-7150-45E8-9A6B-CEC9F9CCD64F}" presName="parentText" presStyleLbl="alignNode1" presStyleIdx="2" presStyleCnt="3">
        <dgm:presLayoutVars>
          <dgm:chMax val="1"/>
          <dgm:bulletEnabled val="1"/>
        </dgm:presLayoutVars>
      </dgm:prSet>
      <dgm:spPr/>
    </dgm:pt>
    <dgm:pt modelId="{C1B21064-E41C-4D6B-85C0-206FE3F94D67}" type="pres">
      <dgm:prSet presAssocID="{F0B02AEF-7150-45E8-9A6B-CEC9F9CCD64F}" presName="descendantText" presStyleLbl="alignAcc1" presStyleIdx="2" presStyleCnt="3">
        <dgm:presLayoutVars>
          <dgm:bulletEnabled val="1"/>
        </dgm:presLayoutVars>
      </dgm:prSet>
      <dgm:spPr/>
    </dgm:pt>
  </dgm:ptLst>
  <dgm:cxnLst>
    <dgm:cxn modelId="{8C49AE28-7E8D-4B4A-941A-C534395C32F0}" type="presOf" srcId="{0EE149D6-A055-496E-92B2-887FBF21F43C}" destId="{8B1DB567-0CFE-423C-9FE4-AD29D69485BB}" srcOrd="0" destOrd="0" presId="urn:microsoft.com/office/officeart/2005/8/layout/chevron2"/>
    <dgm:cxn modelId="{BB551B2E-677A-4265-8F30-ADA6E2DF5AC7}" type="presOf" srcId="{F0B02AEF-7150-45E8-9A6B-CEC9F9CCD64F}" destId="{D601AC4C-6D02-4906-9B97-87E2616C3039}" srcOrd="0" destOrd="0" presId="urn:microsoft.com/office/officeart/2005/8/layout/chevron2"/>
    <dgm:cxn modelId="{4DBD9E3C-2C24-4987-B571-0F31133B36DC}" type="presOf" srcId="{980A2EC4-C3FE-47BA-AFAC-8B76618CFE79}" destId="{D0F780BF-4AD7-40C9-883E-5CCF94F7F090}" srcOrd="0" destOrd="0" presId="urn:microsoft.com/office/officeart/2005/8/layout/chevron2"/>
    <dgm:cxn modelId="{8572493D-AA3A-48C0-A632-A6AEDCB20B65}" type="presOf" srcId="{27E28EA4-D37A-4F47-B1BE-CAEAFB0DDC8C}" destId="{C1B21064-E41C-4D6B-85C0-206FE3F94D67}" srcOrd="0" destOrd="0" presId="urn:microsoft.com/office/officeart/2005/8/layout/chevron2"/>
    <dgm:cxn modelId="{7441A756-5E3A-4D17-B316-40E5E99FAA4B}" srcId="{D55A7DE1-E7B2-4603-B231-09A211BD5F9A}" destId="{0EE149D6-A055-496E-92B2-887FBF21F43C}" srcOrd="0" destOrd="0" parTransId="{2144378D-4708-4757-A469-0C458CFF5204}" sibTransId="{EDCB5384-A41C-432A-B9CB-D5CFB645B2CB}"/>
    <dgm:cxn modelId="{B69D1157-A4B8-46C4-899C-93E6A5E93F20}" srcId="{980A2EC4-C3FE-47BA-AFAC-8B76618CFE79}" destId="{CAF0A4AE-8006-40A2-9209-A20788D71243}" srcOrd="1" destOrd="0" parTransId="{B0F83EA1-D5A5-4118-ACC8-FA319A14CE12}" sibTransId="{5D9ABF16-3A0F-4B85-9A77-B8213CD9B69D}"/>
    <dgm:cxn modelId="{E73BCD9F-7EC6-469A-A3E2-1791E2E7149D}" srcId="{F0B02AEF-7150-45E8-9A6B-CEC9F9CCD64F}" destId="{27E28EA4-D37A-4F47-B1BE-CAEAFB0DDC8C}" srcOrd="0" destOrd="0" parTransId="{828249AC-9292-4BAD-933E-D0B19EBE4292}" sibTransId="{FA6D2582-8498-4213-AA16-0F8FB3D3C7B8}"/>
    <dgm:cxn modelId="{8A1AB2AC-F702-489C-94C7-1F9861F23DD3}" type="presOf" srcId="{D55A7DE1-E7B2-4603-B231-09A211BD5F9A}" destId="{1BB4FC75-1400-45BF-BA90-93E442666C0D}" srcOrd="0" destOrd="0" presId="urn:microsoft.com/office/officeart/2005/8/layout/chevron2"/>
    <dgm:cxn modelId="{E155C2B9-4FAE-40C1-9A4D-FB9E481A5289}" type="presOf" srcId="{B24A4A13-FE9A-4234-83D6-44793824AE1E}" destId="{5FA7B484-4D24-4A07-8C13-212AD0A17AB9}" srcOrd="0" destOrd="0" presId="urn:microsoft.com/office/officeart/2005/8/layout/chevron2"/>
    <dgm:cxn modelId="{0F47EAC5-4B44-4AD5-982C-65813861D57F}" srcId="{CAF0A4AE-8006-40A2-9209-A20788D71243}" destId="{B24A4A13-FE9A-4234-83D6-44793824AE1E}" srcOrd="0" destOrd="0" parTransId="{78657BC3-8247-48E5-B074-2D93136939B5}" sibTransId="{2CE13F64-92F7-438B-ACFA-E11F7D3EB27E}"/>
    <dgm:cxn modelId="{12C5BED0-5BFD-497B-A9C1-DE60926E316C}" srcId="{980A2EC4-C3FE-47BA-AFAC-8B76618CFE79}" destId="{D55A7DE1-E7B2-4603-B231-09A211BD5F9A}" srcOrd="0" destOrd="0" parTransId="{F1CCBD0F-DD0B-4788-AD87-51B5331AA1AB}" sibTransId="{576051F2-FA3C-464D-B49A-73374FFA9EDF}"/>
    <dgm:cxn modelId="{A8C83ADB-F887-47AC-845D-9E6CFFE27CA6}" srcId="{980A2EC4-C3FE-47BA-AFAC-8B76618CFE79}" destId="{F0B02AEF-7150-45E8-9A6B-CEC9F9CCD64F}" srcOrd="2" destOrd="0" parTransId="{A7C6D687-9144-4FEC-A29E-D6DACF995EC6}" sibTransId="{204825DA-B320-4C25-8B63-0594CC477AA3}"/>
    <dgm:cxn modelId="{40C7E1F8-4931-45AB-93E3-9F1BC6424A2E}" type="presOf" srcId="{CAF0A4AE-8006-40A2-9209-A20788D71243}" destId="{84036FA0-8709-4669-8394-366B88855FD0}" srcOrd="0" destOrd="0" presId="urn:microsoft.com/office/officeart/2005/8/layout/chevron2"/>
    <dgm:cxn modelId="{5B441634-3958-4E27-9DE7-51B2B3AA8A47}" type="presParOf" srcId="{D0F780BF-4AD7-40C9-883E-5CCF94F7F090}" destId="{299F7A89-CEB1-4C9C-90EC-E13543E9742E}" srcOrd="0" destOrd="0" presId="urn:microsoft.com/office/officeart/2005/8/layout/chevron2"/>
    <dgm:cxn modelId="{3B4A1DF9-43CA-471A-8568-0922FE27800E}" type="presParOf" srcId="{299F7A89-CEB1-4C9C-90EC-E13543E9742E}" destId="{1BB4FC75-1400-45BF-BA90-93E442666C0D}" srcOrd="0" destOrd="0" presId="urn:microsoft.com/office/officeart/2005/8/layout/chevron2"/>
    <dgm:cxn modelId="{04004BAB-425D-47F1-B47E-0D6EB064C710}" type="presParOf" srcId="{299F7A89-CEB1-4C9C-90EC-E13543E9742E}" destId="{8B1DB567-0CFE-423C-9FE4-AD29D69485BB}" srcOrd="1" destOrd="0" presId="urn:microsoft.com/office/officeart/2005/8/layout/chevron2"/>
    <dgm:cxn modelId="{4BF84D76-D163-488A-80B5-31D2908E3DB2}" type="presParOf" srcId="{D0F780BF-4AD7-40C9-883E-5CCF94F7F090}" destId="{EDA3AB64-71F7-49E4-AD40-A1D1C7BF5E81}" srcOrd="1" destOrd="0" presId="urn:microsoft.com/office/officeart/2005/8/layout/chevron2"/>
    <dgm:cxn modelId="{D01FD7D0-4373-4028-8BBF-C7D2748172A6}" type="presParOf" srcId="{D0F780BF-4AD7-40C9-883E-5CCF94F7F090}" destId="{94A5D509-7BA2-4E07-AA5A-33F31765BA76}" srcOrd="2" destOrd="0" presId="urn:microsoft.com/office/officeart/2005/8/layout/chevron2"/>
    <dgm:cxn modelId="{F6847747-E7EF-4F52-90AD-C4C032FB072B}" type="presParOf" srcId="{94A5D509-7BA2-4E07-AA5A-33F31765BA76}" destId="{84036FA0-8709-4669-8394-366B88855FD0}" srcOrd="0" destOrd="0" presId="urn:microsoft.com/office/officeart/2005/8/layout/chevron2"/>
    <dgm:cxn modelId="{8E59E61E-8257-4A5D-80BC-7FAC83815933}" type="presParOf" srcId="{94A5D509-7BA2-4E07-AA5A-33F31765BA76}" destId="{5FA7B484-4D24-4A07-8C13-212AD0A17AB9}" srcOrd="1" destOrd="0" presId="urn:microsoft.com/office/officeart/2005/8/layout/chevron2"/>
    <dgm:cxn modelId="{7A353441-55C5-4554-AA7A-D51F67F585D0}" type="presParOf" srcId="{D0F780BF-4AD7-40C9-883E-5CCF94F7F090}" destId="{385E5B6F-B7EF-4294-A9E9-1C4AB0B268BB}" srcOrd="3" destOrd="0" presId="urn:microsoft.com/office/officeart/2005/8/layout/chevron2"/>
    <dgm:cxn modelId="{EB4352BA-5421-4D21-B607-42643C47FABA}" type="presParOf" srcId="{D0F780BF-4AD7-40C9-883E-5CCF94F7F090}" destId="{CBF08A80-56BF-4A5A-B99B-8A03912BAC27}" srcOrd="4" destOrd="0" presId="urn:microsoft.com/office/officeart/2005/8/layout/chevron2"/>
    <dgm:cxn modelId="{798CE2B5-7C2F-4C82-9A43-0D5FE1586305}" type="presParOf" srcId="{CBF08A80-56BF-4A5A-B99B-8A03912BAC27}" destId="{D601AC4C-6D02-4906-9B97-87E2616C3039}" srcOrd="0" destOrd="0" presId="urn:microsoft.com/office/officeart/2005/8/layout/chevron2"/>
    <dgm:cxn modelId="{6ADD74AC-DD91-4847-92F8-A42EB6797654}" type="presParOf" srcId="{CBF08A80-56BF-4A5A-B99B-8A03912BAC27}" destId="{C1B21064-E41C-4D6B-85C0-206FE3F94D67}" srcOrd="1" destOrd="0" presId="urn:microsoft.com/office/officeart/2005/8/layout/chevron2"/>
  </dgm:cxnLst>
  <dgm:bg/>
  <dgm:whole>
    <a:ln w="28575">
      <a:solidFill>
        <a:srgbClr val="A50021"/>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DA566-58B3-4205-A4A1-3BCD138FFC4D}">
      <dsp:nvSpPr>
        <dsp:cNvPr id="0" name=""/>
        <dsp:cNvSpPr/>
      </dsp:nvSpPr>
      <dsp:spPr>
        <a:xfrm rot="16200000">
          <a:off x="-323212" y="577210"/>
          <a:ext cx="4470413" cy="3620765"/>
        </a:xfrm>
        <a:prstGeom prst="downArrow">
          <a:avLst>
            <a:gd name="adj1" fmla="val 50000"/>
            <a:gd name="adj2" fmla="val 35000"/>
          </a:avLst>
        </a:prstGeom>
        <a:solidFill>
          <a:srgbClr val="FFC979"/>
        </a:solidFill>
        <a:ln w="28575">
          <a:solidFill>
            <a:srgbClr val="A5002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u="sng" kern="1200" dirty="0">
              <a:solidFill>
                <a:srgbClr val="000099"/>
              </a:solidFill>
              <a:latin typeface="Calibri" pitchFamily="34" charset="0"/>
            </a:rPr>
            <a:t>FUNCTIONS</a:t>
          </a:r>
          <a:r>
            <a:rPr lang="en-US" sz="3200" b="1" kern="1200" dirty="0">
              <a:solidFill>
                <a:srgbClr val="000099"/>
              </a:solidFill>
              <a:latin typeface="Calibri" pitchFamily="34" charset="0"/>
            </a:rPr>
            <a:t> </a:t>
          </a:r>
        </a:p>
        <a:p>
          <a:pPr marL="0" lvl="0" indent="0" algn="ctr" defTabSz="1422400">
            <a:lnSpc>
              <a:spcPct val="90000"/>
            </a:lnSpc>
            <a:spcBef>
              <a:spcPct val="0"/>
            </a:spcBef>
            <a:spcAft>
              <a:spcPct val="35000"/>
            </a:spcAft>
            <a:buNone/>
          </a:pPr>
          <a:r>
            <a:rPr lang="en-US" sz="3200" b="1" kern="1200" dirty="0">
              <a:solidFill>
                <a:srgbClr val="A50021"/>
              </a:solidFill>
              <a:latin typeface="Calibri" pitchFamily="34" charset="0"/>
            </a:rPr>
            <a:t>(i.e., Product Costs Versus Period Costs)</a:t>
          </a:r>
        </a:p>
      </dsp:txBody>
      <dsp:txXfrm rot="5400000">
        <a:off x="101612" y="1269989"/>
        <a:ext cx="2987131" cy="2235207"/>
      </dsp:txXfrm>
    </dsp:sp>
    <dsp:sp modelId="{21BB5302-6C85-4E38-AB12-4F183F19D122}">
      <dsp:nvSpPr>
        <dsp:cNvPr id="0" name=""/>
        <dsp:cNvSpPr/>
      </dsp:nvSpPr>
      <dsp:spPr>
        <a:xfrm rot="5400000">
          <a:off x="3372547" y="628046"/>
          <a:ext cx="4368742" cy="3620765"/>
        </a:xfrm>
        <a:prstGeom prst="downArrow">
          <a:avLst>
            <a:gd name="adj1" fmla="val 50000"/>
            <a:gd name="adj2" fmla="val 35000"/>
          </a:avLst>
        </a:prstGeom>
        <a:solidFill>
          <a:srgbClr val="FDF4BB"/>
        </a:solidFill>
        <a:ln w="28575">
          <a:solidFill>
            <a:srgbClr val="A5002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u="sng" kern="1200" dirty="0">
              <a:solidFill>
                <a:srgbClr val="000099"/>
              </a:solidFill>
              <a:latin typeface="Calibri" pitchFamily="34" charset="0"/>
            </a:rPr>
            <a:t>BEHAVIOR</a:t>
          </a:r>
        </a:p>
        <a:p>
          <a:pPr marL="0" lvl="0" indent="0" algn="ctr" defTabSz="1422400">
            <a:lnSpc>
              <a:spcPct val="90000"/>
            </a:lnSpc>
            <a:spcBef>
              <a:spcPct val="0"/>
            </a:spcBef>
            <a:spcAft>
              <a:spcPct val="35000"/>
            </a:spcAft>
            <a:buNone/>
          </a:pPr>
          <a:r>
            <a:rPr lang="en-US" sz="3200" b="1" kern="1200" dirty="0">
              <a:solidFill>
                <a:srgbClr val="A50021"/>
              </a:solidFill>
              <a:latin typeface="Calibri" pitchFamily="34" charset="0"/>
            </a:rPr>
            <a:t>(i.e., Variable Costs Versus Fixed Costs)</a:t>
          </a:r>
        </a:p>
      </dsp:txBody>
      <dsp:txXfrm rot="-5400000">
        <a:off x="4380170" y="1346244"/>
        <a:ext cx="2987131" cy="2184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4FC75-1400-45BF-BA90-93E442666C0D}">
      <dsp:nvSpPr>
        <dsp:cNvPr id="0" name=""/>
        <dsp:cNvSpPr/>
      </dsp:nvSpPr>
      <dsp:spPr>
        <a:xfrm rot="5400000">
          <a:off x="-205996" y="209958"/>
          <a:ext cx="1373308" cy="961315"/>
        </a:xfrm>
        <a:prstGeom prst="chevron">
          <a:avLst/>
        </a:prstGeom>
        <a:solidFill>
          <a:srgbClr val="FFCC66"/>
        </a:solidFill>
        <a:ln w="25400" cap="flat" cmpd="sng" algn="ctr">
          <a:solidFill>
            <a:srgbClr val="A5002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kern="1200" dirty="0">
              <a:solidFill>
                <a:srgbClr val="A50021"/>
              </a:solidFill>
            </a:rPr>
            <a:t>1</a:t>
          </a:r>
        </a:p>
      </dsp:txBody>
      <dsp:txXfrm rot="-5400000">
        <a:off x="1" y="484620"/>
        <a:ext cx="961315" cy="411993"/>
      </dsp:txXfrm>
    </dsp:sp>
    <dsp:sp modelId="{8B1DB567-0CFE-423C-9FE4-AD29D69485BB}">
      <dsp:nvSpPr>
        <dsp:cNvPr id="0" name=""/>
        <dsp:cNvSpPr/>
      </dsp:nvSpPr>
      <dsp:spPr>
        <a:xfrm rot="5400000">
          <a:off x="3882432" y="-2917154"/>
          <a:ext cx="892650" cy="6734884"/>
        </a:xfrm>
        <a:prstGeom prst="round2SameRect">
          <a:avLst/>
        </a:prstGeom>
        <a:solidFill>
          <a:srgbClr val="FFCC99">
            <a:alpha val="90000"/>
          </a:srgbClr>
        </a:solidFill>
        <a:ln w="25400" cap="flat" cmpd="sng" algn="ctr">
          <a:solidFill>
            <a:srgbClr val="A50021"/>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baseline="0" dirty="0">
              <a:solidFill>
                <a:srgbClr val="A50021"/>
              </a:solidFill>
              <a:latin typeface="Calibri" pitchFamily="34" charset="0"/>
            </a:rPr>
            <a:t>New game features adding </a:t>
          </a:r>
          <a:r>
            <a:rPr lang="en-US" sz="2800" b="1" kern="1200" baseline="0" dirty="0">
              <a:solidFill>
                <a:schemeClr val="accent6"/>
              </a:solidFill>
              <a:latin typeface="Calibri" pitchFamily="34" charset="0"/>
            </a:rPr>
            <a:t>Rs.12.50</a:t>
          </a:r>
          <a:r>
            <a:rPr lang="en-US" sz="3200" b="1" i="1" kern="1200" baseline="0" dirty="0">
              <a:solidFill>
                <a:srgbClr val="000099"/>
              </a:solidFill>
              <a:latin typeface="Calibri" pitchFamily="34" charset="0"/>
            </a:rPr>
            <a:t> </a:t>
          </a:r>
          <a:r>
            <a:rPr lang="en-US" sz="2800" b="1" kern="1200" baseline="0" dirty="0">
              <a:solidFill>
                <a:srgbClr val="A50021"/>
              </a:solidFill>
              <a:latin typeface="Calibri" pitchFamily="34" charset="0"/>
            </a:rPr>
            <a:t>per unit variable cost.</a:t>
          </a:r>
          <a:endParaRPr lang="en-US" sz="2800" b="1" kern="1200" dirty="0">
            <a:solidFill>
              <a:srgbClr val="A50021"/>
            </a:solidFill>
          </a:endParaRPr>
        </a:p>
      </dsp:txBody>
      <dsp:txXfrm rot="-5400000">
        <a:off x="961315" y="47539"/>
        <a:ext cx="6691308" cy="805498"/>
      </dsp:txXfrm>
    </dsp:sp>
    <dsp:sp modelId="{84036FA0-8709-4669-8394-366B88855FD0}">
      <dsp:nvSpPr>
        <dsp:cNvPr id="0" name=""/>
        <dsp:cNvSpPr/>
      </dsp:nvSpPr>
      <dsp:spPr>
        <a:xfrm rot="5400000">
          <a:off x="-205996" y="1386242"/>
          <a:ext cx="1373308" cy="961315"/>
        </a:xfrm>
        <a:prstGeom prst="chevron">
          <a:avLst/>
        </a:prstGeom>
        <a:solidFill>
          <a:srgbClr val="FFCC66"/>
        </a:solidFill>
        <a:ln w="25400" cap="flat" cmpd="sng" algn="ctr">
          <a:solidFill>
            <a:srgbClr val="A5002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kern="1200" dirty="0">
              <a:solidFill>
                <a:srgbClr val="A50021"/>
              </a:solidFill>
            </a:rPr>
            <a:t>2</a:t>
          </a:r>
        </a:p>
      </dsp:txBody>
      <dsp:txXfrm rot="-5400000">
        <a:off x="1" y="1660904"/>
        <a:ext cx="961315" cy="411993"/>
      </dsp:txXfrm>
    </dsp:sp>
    <dsp:sp modelId="{5FA7B484-4D24-4A07-8C13-212AD0A17AB9}">
      <dsp:nvSpPr>
        <dsp:cNvPr id="0" name=""/>
        <dsp:cNvSpPr/>
      </dsp:nvSpPr>
      <dsp:spPr>
        <a:xfrm rot="5400000">
          <a:off x="3882432" y="-1740871"/>
          <a:ext cx="892650" cy="6734884"/>
        </a:xfrm>
        <a:prstGeom prst="round2SameRect">
          <a:avLst/>
        </a:prstGeom>
        <a:solidFill>
          <a:srgbClr val="FFCC99">
            <a:alpha val="90000"/>
          </a:srgbClr>
        </a:solidFill>
        <a:ln w="25400" cap="flat" cmpd="sng" algn="ctr">
          <a:solidFill>
            <a:srgbClr val="A50021"/>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0" marR="0" lvl="1" indent="0" algn="l" defTabSz="914400" eaLnBrk="1" fontAlgn="auto" latinLnBrk="0" hangingPunct="1">
            <a:lnSpc>
              <a:spcPct val="100000"/>
            </a:lnSpc>
            <a:spcBef>
              <a:spcPct val="0"/>
            </a:spcBef>
            <a:spcAft>
              <a:spcPts val="0"/>
            </a:spcAft>
            <a:buClrTx/>
            <a:buSzTx/>
            <a:buFontTx/>
            <a:buNone/>
            <a:tabLst/>
            <a:defRPr/>
          </a:pPr>
          <a:r>
            <a:rPr lang="en-US" sz="2800" b="1" kern="1200" dirty="0">
              <a:solidFill>
                <a:srgbClr val="A50021"/>
              </a:solidFill>
              <a:latin typeface="Calibri" pitchFamily="34" charset="0"/>
            </a:rPr>
            <a:t>A</a:t>
          </a:r>
          <a:r>
            <a:rPr lang="en-US" sz="2800" b="1" kern="1200" baseline="0" dirty="0">
              <a:solidFill>
                <a:srgbClr val="A50021"/>
              </a:solidFill>
              <a:latin typeface="Calibri" pitchFamily="34" charset="0"/>
            </a:rPr>
            <a:t>dditional advertising of </a:t>
          </a:r>
          <a:r>
            <a:rPr lang="en-US" sz="2400" b="1" i="1" kern="1200" baseline="0" dirty="0">
              <a:solidFill>
                <a:srgbClr val="000099"/>
              </a:solidFill>
              <a:latin typeface="Calibri" pitchFamily="34" charset="0"/>
            </a:rPr>
            <a:t>Rs.250,000</a:t>
          </a:r>
          <a:r>
            <a:rPr lang="en-US" sz="3200" b="1" i="1" kern="1200" baseline="0" dirty="0">
              <a:solidFill>
                <a:srgbClr val="000099"/>
              </a:solidFill>
              <a:latin typeface="Calibri" pitchFamily="34" charset="0"/>
            </a:rPr>
            <a:t> </a:t>
          </a:r>
          <a:r>
            <a:rPr lang="en-US" sz="2800" b="1" kern="1200" baseline="0" dirty="0">
              <a:solidFill>
                <a:srgbClr val="A50021"/>
              </a:solidFill>
              <a:latin typeface="Calibri" pitchFamily="34" charset="0"/>
            </a:rPr>
            <a:t>causing a 40% increase in sales (or 3,200 units).</a:t>
          </a:r>
          <a:endParaRPr lang="en-US" sz="2800" b="1" kern="1200" dirty="0">
            <a:solidFill>
              <a:srgbClr val="A50021"/>
            </a:solidFill>
          </a:endParaRPr>
        </a:p>
      </dsp:txBody>
      <dsp:txXfrm rot="-5400000">
        <a:off x="961315" y="1223822"/>
        <a:ext cx="6691308" cy="805498"/>
      </dsp:txXfrm>
    </dsp:sp>
    <dsp:sp modelId="{D601AC4C-6D02-4906-9B97-87E2616C3039}">
      <dsp:nvSpPr>
        <dsp:cNvPr id="0" name=""/>
        <dsp:cNvSpPr/>
      </dsp:nvSpPr>
      <dsp:spPr>
        <a:xfrm rot="5400000">
          <a:off x="-205996" y="2562525"/>
          <a:ext cx="1373308" cy="961315"/>
        </a:xfrm>
        <a:prstGeom prst="chevron">
          <a:avLst/>
        </a:prstGeom>
        <a:solidFill>
          <a:srgbClr val="FFCC66"/>
        </a:solidFill>
        <a:ln w="25400" cap="flat" cmpd="sng" algn="ctr">
          <a:solidFill>
            <a:srgbClr val="A5002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kern="1200" dirty="0">
              <a:solidFill>
                <a:srgbClr val="A50021"/>
              </a:solidFill>
            </a:rPr>
            <a:t>3</a:t>
          </a:r>
        </a:p>
      </dsp:txBody>
      <dsp:txXfrm rot="-5400000">
        <a:off x="1" y="2837187"/>
        <a:ext cx="961315" cy="411993"/>
      </dsp:txXfrm>
    </dsp:sp>
    <dsp:sp modelId="{C1B21064-E41C-4D6B-85C0-206FE3F94D67}">
      <dsp:nvSpPr>
        <dsp:cNvPr id="0" name=""/>
        <dsp:cNvSpPr/>
      </dsp:nvSpPr>
      <dsp:spPr>
        <a:xfrm rot="5400000">
          <a:off x="3882432" y="-564587"/>
          <a:ext cx="892650" cy="6734884"/>
        </a:xfrm>
        <a:prstGeom prst="round2SameRect">
          <a:avLst/>
        </a:prstGeom>
        <a:solidFill>
          <a:srgbClr val="FFCC99">
            <a:alpha val="90000"/>
          </a:srgbClr>
        </a:solidFill>
        <a:ln w="25400" cap="flat" cmpd="sng" algn="ctr">
          <a:solidFill>
            <a:srgbClr val="A50021"/>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0" marR="0" lvl="1" indent="0" algn="l" defTabSz="914400" eaLnBrk="1" fontAlgn="auto" latinLnBrk="0" hangingPunct="1">
            <a:lnSpc>
              <a:spcPct val="100000"/>
            </a:lnSpc>
            <a:spcBef>
              <a:spcPct val="0"/>
            </a:spcBef>
            <a:spcAft>
              <a:spcPts val="0"/>
            </a:spcAft>
            <a:buClrTx/>
            <a:buSzTx/>
            <a:buFontTx/>
            <a:buNone/>
            <a:tabLst/>
            <a:defRPr/>
          </a:pPr>
          <a:r>
            <a:rPr lang="en-US" sz="2800" b="1" kern="1200" dirty="0">
              <a:solidFill>
                <a:srgbClr val="A50021"/>
              </a:solidFill>
              <a:latin typeface="Calibri" pitchFamily="34" charset="0"/>
            </a:rPr>
            <a:t>Increased sales price from Rs.625 to </a:t>
          </a:r>
          <a:r>
            <a:rPr lang="en-US" sz="3200" b="1" i="1" kern="1200" dirty="0">
              <a:solidFill>
                <a:srgbClr val="000099"/>
              </a:solidFill>
              <a:latin typeface="Calibri" pitchFamily="34" charset="0"/>
            </a:rPr>
            <a:t>Rs.662.50</a:t>
          </a:r>
          <a:r>
            <a:rPr lang="en-US" sz="2800" b="1" kern="1200" dirty="0">
              <a:solidFill>
                <a:srgbClr val="A50021"/>
              </a:solidFill>
              <a:latin typeface="Calibri" pitchFamily="34" charset="0"/>
            </a:rPr>
            <a:t>.</a:t>
          </a:r>
          <a:endParaRPr lang="en-US" sz="2800" b="1" kern="1200" dirty="0">
            <a:solidFill>
              <a:srgbClr val="A50021"/>
            </a:solidFill>
          </a:endParaRPr>
        </a:p>
      </dsp:txBody>
      <dsp:txXfrm rot="-5400000">
        <a:off x="961315" y="2400106"/>
        <a:ext cx="6691308" cy="805498"/>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US" sz="4400" strike="noStrike" u="none">
                <a:solidFill>
                  <a:schemeClr val="dk1"/>
                </a:solidFill>
                <a:uFillTx/>
                <a:latin typeface="Arial"/>
              </a:rPr>
              <a:t>Click to move the slide</a:t>
            </a:r>
            <a:endParaRPr b="0" lang="en-US" sz="4400" strike="noStrike" u="none">
              <a:solidFill>
                <a:schemeClr val="dk1"/>
              </a:solidFill>
              <a:uFillTx/>
              <a:latin typeface="Arial"/>
            </a:endParaRPr>
          </a:p>
        </p:txBody>
      </p:sp>
      <p:sp>
        <p:nvSpPr>
          <p:cNvPr id="6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trike="noStrike" u="none">
                <a:solidFill>
                  <a:srgbClr val="000000"/>
                </a:solidFill>
                <a:uFillTx/>
                <a:latin typeface="Arial"/>
              </a:rPr>
              <a:t>Click to edit the notes format</a:t>
            </a:r>
            <a:endParaRPr b="0" lang="en-IN" sz="2000" strike="noStrike" u="none">
              <a:solidFill>
                <a:srgbClr val="000000"/>
              </a:solidFill>
              <a:uFillTx/>
              <a:latin typeface="Arial"/>
            </a:endParaRPr>
          </a:p>
        </p:txBody>
      </p:sp>
      <p:sp>
        <p:nvSpPr>
          <p:cNvPr id="69"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70"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71"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72"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uFillTx/>
                <a:latin typeface="Times New Roman"/>
              </a:defRPr>
            </a:lvl1pPr>
          </a:lstStyle>
          <a:p>
            <a:pPr indent="0" algn="r">
              <a:buNone/>
            </a:pPr>
            <a:fld id="{9221F3F0-7196-411B-ADE7-B101E1F590A4}" type="slidenum">
              <a:rPr b="0" lang="en-IN" sz="1400" strike="noStrike" u="none">
                <a:solidFill>
                  <a:srgbClr val="000000"/>
                </a:solidFill>
                <a:uFillTx/>
                <a:latin typeface="Times New Roman"/>
              </a:rPr>
              <a:t>1</a:t>
            </a:fld>
            <a:endParaRPr b="0" lang="en-IN"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1143000" y="685800"/>
            <a:ext cx="4571640" cy="3428640"/>
          </a:xfrm>
          <a:prstGeom prst="rect">
            <a:avLst/>
          </a:prstGeom>
          <a:ln w="0">
            <a:noFill/>
          </a:ln>
        </p:spPr>
      </p:sp>
      <p:sp>
        <p:nvSpPr>
          <p:cNvPr id="309"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10" name="PlaceHolder 3"/>
          <p:cNvSpPr>
            <a:spLocks noGrp="1"/>
          </p:cNvSpPr>
          <p:nvPr>
            <p:ph type="sldNum" idx="37"/>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B83831B2-BD83-426C-8BF3-A966EEB56A5C}"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Img"/>
          </p:nvPr>
        </p:nvSpPr>
        <p:spPr>
          <a:xfrm>
            <a:off x="1143000" y="685800"/>
            <a:ext cx="4571640" cy="3428640"/>
          </a:xfrm>
          <a:prstGeom prst="rect">
            <a:avLst/>
          </a:prstGeom>
          <a:ln w="0">
            <a:noFill/>
          </a:ln>
        </p:spPr>
      </p:sp>
      <p:sp>
        <p:nvSpPr>
          <p:cNvPr id="336"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37" name="PlaceHolder 3"/>
          <p:cNvSpPr>
            <a:spLocks noGrp="1"/>
          </p:cNvSpPr>
          <p:nvPr>
            <p:ph type="sldNum" idx="46"/>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7FDA0A23-8EF8-410E-A991-53B487166003}"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Img"/>
          </p:nvPr>
        </p:nvSpPr>
        <p:spPr>
          <a:xfrm>
            <a:off x="1143000" y="685800"/>
            <a:ext cx="4571640" cy="3428640"/>
          </a:xfrm>
          <a:prstGeom prst="rect">
            <a:avLst/>
          </a:prstGeom>
          <a:ln w="0">
            <a:noFill/>
          </a:ln>
        </p:spPr>
      </p:sp>
      <p:sp>
        <p:nvSpPr>
          <p:cNvPr id="339"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40" name="PlaceHolder 3"/>
          <p:cNvSpPr>
            <a:spLocks noGrp="1"/>
          </p:cNvSpPr>
          <p:nvPr>
            <p:ph type="sldNum" idx="47"/>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85E270FF-F2A0-4AD7-B89D-011281B0CF8A}"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ldImg"/>
          </p:nvPr>
        </p:nvSpPr>
        <p:spPr>
          <a:xfrm>
            <a:off x="1143000" y="685800"/>
            <a:ext cx="4571640" cy="3428640"/>
          </a:xfrm>
          <a:prstGeom prst="rect">
            <a:avLst/>
          </a:prstGeom>
          <a:ln w="0">
            <a:noFill/>
          </a:ln>
        </p:spPr>
      </p:sp>
      <p:sp>
        <p:nvSpPr>
          <p:cNvPr id="342"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43" name="PlaceHolder 3"/>
          <p:cNvSpPr>
            <a:spLocks noGrp="1"/>
          </p:cNvSpPr>
          <p:nvPr>
            <p:ph type="sldNum" idx="48"/>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FF50F926-9D58-4BD6-A8C7-24E93FAC049C}"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1143000" y="685800"/>
            <a:ext cx="4571640" cy="3428640"/>
          </a:xfrm>
          <a:prstGeom prst="rect">
            <a:avLst/>
          </a:prstGeom>
          <a:ln w="0">
            <a:noFill/>
          </a:ln>
        </p:spPr>
      </p:sp>
      <p:sp>
        <p:nvSpPr>
          <p:cNvPr id="345"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46" name="PlaceHolder 3"/>
          <p:cNvSpPr>
            <a:spLocks noGrp="1"/>
          </p:cNvSpPr>
          <p:nvPr>
            <p:ph type="sldNum" idx="49"/>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5C01054F-B1F7-4B25-B419-3C8F6B623800}"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sldImg"/>
          </p:nvPr>
        </p:nvSpPr>
        <p:spPr>
          <a:xfrm>
            <a:off x="1143000" y="685800"/>
            <a:ext cx="4571640" cy="3428640"/>
          </a:xfrm>
          <a:prstGeom prst="rect">
            <a:avLst/>
          </a:prstGeom>
          <a:ln w="0">
            <a:noFill/>
          </a:ln>
        </p:spPr>
      </p:sp>
      <p:sp>
        <p:nvSpPr>
          <p:cNvPr id="348"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49" name="PlaceHolder 3"/>
          <p:cNvSpPr>
            <a:spLocks noGrp="1"/>
          </p:cNvSpPr>
          <p:nvPr>
            <p:ph type="sldNum" idx="50"/>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DF0BB0B2-59FC-43D7-BE96-F4C4C0559E4A}"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sldImg"/>
          </p:nvPr>
        </p:nvSpPr>
        <p:spPr>
          <a:xfrm>
            <a:off x="1143000" y="685800"/>
            <a:ext cx="4571640" cy="3428640"/>
          </a:xfrm>
          <a:prstGeom prst="rect">
            <a:avLst/>
          </a:prstGeom>
          <a:ln w="0">
            <a:noFill/>
          </a:ln>
        </p:spPr>
      </p:sp>
      <p:sp>
        <p:nvSpPr>
          <p:cNvPr id="351"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52" name="PlaceHolder 3"/>
          <p:cNvSpPr>
            <a:spLocks noGrp="1"/>
          </p:cNvSpPr>
          <p:nvPr>
            <p:ph type="sldNum" idx="51"/>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E702350C-D839-452B-92C4-18CD7D6822FF}"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sldImg"/>
          </p:nvPr>
        </p:nvSpPr>
        <p:spPr>
          <a:xfrm>
            <a:off x="1143000" y="685800"/>
            <a:ext cx="4571640" cy="3428640"/>
          </a:xfrm>
          <a:prstGeom prst="rect">
            <a:avLst/>
          </a:prstGeom>
          <a:ln w="0">
            <a:noFill/>
          </a:ln>
        </p:spPr>
      </p:sp>
      <p:sp>
        <p:nvSpPr>
          <p:cNvPr id="354"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55" name="PlaceHolder 3"/>
          <p:cNvSpPr>
            <a:spLocks noGrp="1"/>
          </p:cNvSpPr>
          <p:nvPr>
            <p:ph type="sldNum" idx="52"/>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CAA91545-05E8-4850-85A3-D5C582004393}"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Img"/>
          </p:nvPr>
        </p:nvSpPr>
        <p:spPr>
          <a:xfrm>
            <a:off x="1143000" y="685800"/>
            <a:ext cx="4571640" cy="3428640"/>
          </a:xfrm>
          <a:prstGeom prst="rect">
            <a:avLst/>
          </a:prstGeom>
          <a:ln w="0">
            <a:noFill/>
          </a:ln>
        </p:spPr>
      </p:sp>
      <p:sp>
        <p:nvSpPr>
          <p:cNvPr id="357"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58" name="PlaceHolder 3"/>
          <p:cNvSpPr>
            <a:spLocks noGrp="1"/>
          </p:cNvSpPr>
          <p:nvPr>
            <p:ph type="sldNum" idx="53"/>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5C54D3DF-DB67-422E-BBF1-82E5817BAA7D}"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sldImg"/>
          </p:nvPr>
        </p:nvSpPr>
        <p:spPr>
          <a:xfrm>
            <a:off x="1143000" y="685800"/>
            <a:ext cx="4571640" cy="3428640"/>
          </a:xfrm>
          <a:prstGeom prst="rect">
            <a:avLst/>
          </a:prstGeom>
          <a:ln w="0">
            <a:noFill/>
          </a:ln>
        </p:spPr>
      </p:sp>
      <p:sp>
        <p:nvSpPr>
          <p:cNvPr id="360"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61" name="PlaceHolder 3"/>
          <p:cNvSpPr>
            <a:spLocks noGrp="1"/>
          </p:cNvSpPr>
          <p:nvPr>
            <p:ph type="sldNum" idx="54"/>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504BE0F1-D1D3-47E3-A677-1F27333DB7B5}"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sldImg"/>
          </p:nvPr>
        </p:nvSpPr>
        <p:spPr>
          <a:xfrm>
            <a:off x="1143000" y="685800"/>
            <a:ext cx="4571640" cy="3428640"/>
          </a:xfrm>
          <a:prstGeom prst="rect">
            <a:avLst/>
          </a:prstGeom>
          <a:ln w="0">
            <a:noFill/>
          </a:ln>
        </p:spPr>
      </p:sp>
      <p:sp>
        <p:nvSpPr>
          <p:cNvPr id="363"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64" name="PlaceHolder 3"/>
          <p:cNvSpPr>
            <a:spLocks noGrp="1"/>
          </p:cNvSpPr>
          <p:nvPr>
            <p:ph type="sldNum" idx="55"/>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AA9BDC54-A056-4169-B6FB-54247A740036}"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1143000" y="685800"/>
            <a:ext cx="4571640" cy="3428640"/>
          </a:xfrm>
          <a:prstGeom prst="rect">
            <a:avLst/>
          </a:prstGeom>
          <a:ln w="0">
            <a:noFill/>
          </a:ln>
        </p:spPr>
      </p:sp>
      <p:sp>
        <p:nvSpPr>
          <p:cNvPr id="312"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13" name="PlaceHolder 3"/>
          <p:cNvSpPr>
            <a:spLocks noGrp="1"/>
          </p:cNvSpPr>
          <p:nvPr>
            <p:ph type="sldNum" idx="38"/>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EF22E119-DE2D-451E-8088-A7248F19C1F9}"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sldImg"/>
          </p:nvPr>
        </p:nvSpPr>
        <p:spPr>
          <a:xfrm>
            <a:off x="1143000" y="685800"/>
            <a:ext cx="4571640" cy="3428640"/>
          </a:xfrm>
          <a:prstGeom prst="rect">
            <a:avLst/>
          </a:prstGeom>
          <a:ln w="0">
            <a:noFill/>
          </a:ln>
        </p:spPr>
      </p:sp>
      <p:sp>
        <p:nvSpPr>
          <p:cNvPr id="366"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67" name="PlaceHolder 3"/>
          <p:cNvSpPr>
            <a:spLocks noGrp="1"/>
          </p:cNvSpPr>
          <p:nvPr>
            <p:ph type="sldNum" idx="56"/>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1B82898F-6F0E-416C-AECF-F64D2B83495C}"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1143000" y="685800"/>
            <a:ext cx="4571640" cy="3428640"/>
          </a:xfrm>
          <a:prstGeom prst="rect">
            <a:avLst/>
          </a:prstGeom>
          <a:ln w="0">
            <a:noFill/>
          </a:ln>
        </p:spPr>
      </p:sp>
      <p:sp>
        <p:nvSpPr>
          <p:cNvPr id="369"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70" name="PlaceHolder 3"/>
          <p:cNvSpPr>
            <a:spLocks noGrp="1"/>
          </p:cNvSpPr>
          <p:nvPr>
            <p:ph type="sldNum" idx="57"/>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39BFE322-5E0F-4614-982E-DC822BEE6CA6}"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sldImg"/>
          </p:nvPr>
        </p:nvSpPr>
        <p:spPr>
          <a:xfrm>
            <a:off x="1143000" y="685800"/>
            <a:ext cx="4571640" cy="3428640"/>
          </a:xfrm>
          <a:prstGeom prst="rect">
            <a:avLst/>
          </a:prstGeom>
          <a:ln w="0">
            <a:noFill/>
          </a:ln>
        </p:spPr>
      </p:sp>
      <p:sp>
        <p:nvSpPr>
          <p:cNvPr id="372"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73" name="PlaceHolder 3"/>
          <p:cNvSpPr>
            <a:spLocks noGrp="1"/>
          </p:cNvSpPr>
          <p:nvPr>
            <p:ph type="sldNum" idx="58"/>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008B2B1B-C9D5-4F12-8E9C-B9C3745384D7}"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sldImg"/>
          </p:nvPr>
        </p:nvSpPr>
        <p:spPr>
          <a:xfrm>
            <a:off x="1143000" y="685800"/>
            <a:ext cx="4571640" cy="3428640"/>
          </a:xfrm>
          <a:prstGeom prst="rect">
            <a:avLst/>
          </a:prstGeom>
          <a:ln w="0">
            <a:noFill/>
          </a:ln>
        </p:spPr>
      </p:sp>
      <p:sp>
        <p:nvSpPr>
          <p:cNvPr id="375"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76" name="PlaceHolder 3"/>
          <p:cNvSpPr>
            <a:spLocks noGrp="1"/>
          </p:cNvSpPr>
          <p:nvPr>
            <p:ph type="sldNum" idx="59"/>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84CAB0FF-983A-4EC3-845D-38B379D7B86A}"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1143000" y="685800"/>
            <a:ext cx="4571640" cy="3428640"/>
          </a:xfrm>
          <a:prstGeom prst="rect">
            <a:avLst/>
          </a:prstGeom>
          <a:ln w="0">
            <a:noFill/>
          </a:ln>
        </p:spPr>
      </p:sp>
      <p:sp>
        <p:nvSpPr>
          <p:cNvPr id="378"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79" name="PlaceHolder 3"/>
          <p:cNvSpPr>
            <a:spLocks noGrp="1"/>
          </p:cNvSpPr>
          <p:nvPr>
            <p:ph type="sldNum" idx="60"/>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9C21BD25-69F0-47EE-9EB8-FC986E41C75E}"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1143000" y="685800"/>
            <a:ext cx="4571640" cy="3428640"/>
          </a:xfrm>
          <a:prstGeom prst="rect">
            <a:avLst/>
          </a:prstGeom>
          <a:ln w="0">
            <a:noFill/>
          </a:ln>
        </p:spPr>
      </p:sp>
      <p:sp>
        <p:nvSpPr>
          <p:cNvPr id="381"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82" name="PlaceHolder 3"/>
          <p:cNvSpPr>
            <a:spLocks noGrp="1"/>
          </p:cNvSpPr>
          <p:nvPr>
            <p:ph type="sldNum" idx="61"/>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9A059EB8-9F90-4789-AF67-8BBD195D5A87}"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1143000" y="685800"/>
            <a:ext cx="4571640" cy="3428640"/>
          </a:xfrm>
          <a:prstGeom prst="rect">
            <a:avLst/>
          </a:prstGeom>
          <a:ln w="0">
            <a:noFill/>
          </a:ln>
        </p:spPr>
      </p:sp>
      <p:sp>
        <p:nvSpPr>
          <p:cNvPr id="384"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85" name="PlaceHolder 3"/>
          <p:cNvSpPr>
            <a:spLocks noGrp="1"/>
          </p:cNvSpPr>
          <p:nvPr>
            <p:ph type="sldNum" idx="62"/>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89CA6FAB-66D6-4AC2-9C29-889A462CE36B}"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sldImg"/>
          </p:nvPr>
        </p:nvSpPr>
        <p:spPr>
          <a:xfrm>
            <a:off x="1143000" y="685800"/>
            <a:ext cx="4571640" cy="3428640"/>
          </a:xfrm>
          <a:prstGeom prst="rect">
            <a:avLst/>
          </a:prstGeom>
          <a:ln w="0">
            <a:noFill/>
          </a:ln>
        </p:spPr>
      </p:sp>
      <p:sp>
        <p:nvSpPr>
          <p:cNvPr id="387"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88" name="PlaceHolder 3"/>
          <p:cNvSpPr>
            <a:spLocks noGrp="1"/>
          </p:cNvSpPr>
          <p:nvPr>
            <p:ph type="sldNum" idx="63"/>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6D28E5E9-4A3B-4911-A8E1-C8288465A81C}"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1143000" y="685800"/>
            <a:ext cx="4571640" cy="3428640"/>
          </a:xfrm>
          <a:prstGeom prst="rect">
            <a:avLst/>
          </a:prstGeom>
          <a:ln w="0">
            <a:noFill/>
          </a:ln>
        </p:spPr>
      </p:sp>
      <p:sp>
        <p:nvSpPr>
          <p:cNvPr id="390"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91" name="PlaceHolder 3"/>
          <p:cNvSpPr>
            <a:spLocks noGrp="1"/>
          </p:cNvSpPr>
          <p:nvPr>
            <p:ph type="sldNum" idx="64"/>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A8A17CAA-6575-413A-A661-61F159E2D6B4}"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1143000" y="685800"/>
            <a:ext cx="4571640" cy="3428640"/>
          </a:xfrm>
          <a:prstGeom prst="rect">
            <a:avLst/>
          </a:prstGeom>
          <a:ln w="0">
            <a:noFill/>
          </a:ln>
        </p:spPr>
      </p:sp>
      <p:sp>
        <p:nvSpPr>
          <p:cNvPr id="393"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94" name="PlaceHolder 3"/>
          <p:cNvSpPr>
            <a:spLocks noGrp="1"/>
          </p:cNvSpPr>
          <p:nvPr>
            <p:ph type="sldNum" idx="65"/>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20AE9518-8F64-4928-ADD8-ECA8B5B5E758}"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1143000" y="685800"/>
            <a:ext cx="4571640" cy="3428640"/>
          </a:xfrm>
          <a:prstGeom prst="rect">
            <a:avLst/>
          </a:prstGeom>
          <a:ln w="0">
            <a:noFill/>
          </a:ln>
        </p:spPr>
      </p:sp>
      <p:sp>
        <p:nvSpPr>
          <p:cNvPr id="315"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16" name="PlaceHolder 3"/>
          <p:cNvSpPr>
            <a:spLocks noGrp="1"/>
          </p:cNvSpPr>
          <p:nvPr>
            <p:ph type="sldNum" idx="39"/>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538AEC02-C098-4E28-BED6-1F82B3CB9010}"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1143000" y="685800"/>
            <a:ext cx="4571640" cy="3428640"/>
          </a:xfrm>
          <a:prstGeom prst="rect">
            <a:avLst/>
          </a:prstGeom>
          <a:ln w="0">
            <a:noFill/>
          </a:ln>
        </p:spPr>
      </p:sp>
      <p:sp>
        <p:nvSpPr>
          <p:cNvPr id="396"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rPr>
              <a:t>In summary, as the weighted-average contribution margin increases, the break-even point will decrease. If the sales mix changes, the break-even point will also change. Obviously, the more products involved in the sales mix, the more sensitive the calculation becomes to changes in sales mix.</a:t>
            </a:r>
            <a:endParaRPr b="0" lang="en-IN" sz="2000" strike="noStrike" u="none">
              <a:solidFill>
                <a:srgbClr val="000000"/>
              </a:solidFill>
              <a:uFillTx/>
              <a:latin typeface="Arial"/>
            </a:endParaRPr>
          </a:p>
        </p:txBody>
      </p:sp>
      <p:sp>
        <p:nvSpPr>
          <p:cNvPr id="397" name="PlaceHolder 3"/>
          <p:cNvSpPr>
            <a:spLocks noGrp="1"/>
          </p:cNvSpPr>
          <p:nvPr>
            <p:ph type="sldNum" idx="66"/>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1B18E786-3591-435B-88C6-D78BBB69D890}"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ldImg"/>
          </p:nvPr>
        </p:nvSpPr>
        <p:spPr>
          <a:xfrm>
            <a:off x="1143000" y="685800"/>
            <a:ext cx="4571640" cy="3428640"/>
          </a:xfrm>
          <a:prstGeom prst="rect">
            <a:avLst/>
          </a:prstGeom>
          <a:ln w="0">
            <a:noFill/>
          </a:ln>
        </p:spPr>
      </p:sp>
      <p:sp>
        <p:nvSpPr>
          <p:cNvPr id="399"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rPr>
              <a:t>The goal of most businesses is not to break even but to earn a profit. Luckily, the break-even formula can be modified to compute the amount of sales needed to earn a target profit (before tax). The multiple-product break-even formula can be modified in a similar fashion to solve for the sales necessary to reach a target profit. By adding the target profit (before taxes) to the fixed costs and dividing by the contribution margin per unit, Happy Daze can project how many total units it must sell.  If we go back to the example of selling only one product (the old game), Happy Daze would have to sell a total of 38,572 units to earn a before-tax profit of $100,000.   </a:t>
            </a:r>
            <a:endParaRPr b="0" lang="en-IN" sz="2000" strike="noStrike" u="none">
              <a:solidFill>
                <a:srgbClr val="000000"/>
              </a:solidFill>
              <a:uFillTx/>
              <a:latin typeface="Arial"/>
            </a:endParaRPr>
          </a:p>
        </p:txBody>
      </p:sp>
      <p:sp>
        <p:nvSpPr>
          <p:cNvPr id="400" name="PlaceHolder 3"/>
          <p:cNvSpPr>
            <a:spLocks noGrp="1"/>
          </p:cNvSpPr>
          <p:nvPr>
            <p:ph type="sldNum" idx="67"/>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EC2AD418-0A49-4635-B622-F782ACC0A8AA}"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1143000" y="685800"/>
            <a:ext cx="4571640" cy="3428640"/>
          </a:xfrm>
          <a:prstGeom prst="rect">
            <a:avLst/>
          </a:prstGeom>
          <a:ln w="0">
            <a:noFill/>
          </a:ln>
        </p:spPr>
      </p:sp>
      <p:sp>
        <p:nvSpPr>
          <p:cNvPr id="402"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403" name="PlaceHolder 3"/>
          <p:cNvSpPr>
            <a:spLocks noGrp="1"/>
          </p:cNvSpPr>
          <p:nvPr>
            <p:ph type="sldNum" idx="68"/>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1D5B874E-C42C-46C5-ADBE-6021D3073AF9}"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1143000" y="685800"/>
            <a:ext cx="4571640" cy="3428640"/>
          </a:xfrm>
          <a:prstGeom prst="rect">
            <a:avLst/>
          </a:prstGeom>
          <a:ln w="0">
            <a:noFill/>
          </a:ln>
        </p:spPr>
      </p:sp>
      <p:sp>
        <p:nvSpPr>
          <p:cNvPr id="405"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406" name="PlaceHolder 3"/>
          <p:cNvSpPr>
            <a:spLocks noGrp="1"/>
          </p:cNvSpPr>
          <p:nvPr>
            <p:ph type="sldNum" idx="69"/>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91F991D5-7DCD-432F-A0D6-135BCA7BA3AF}"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1143000" y="685800"/>
            <a:ext cx="4571640" cy="3428640"/>
          </a:xfrm>
          <a:prstGeom prst="rect">
            <a:avLst/>
          </a:prstGeom>
          <a:ln w="0">
            <a:noFill/>
          </a:ln>
        </p:spPr>
      </p:sp>
      <p:sp>
        <p:nvSpPr>
          <p:cNvPr id="408"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rPr>
              <a:t>The major assumptions of CVP analysis are:</a:t>
            </a:r>
            <a:endParaRPr b="0" lang="en-IN"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1. The selling price is constant throughout the entire relevant range. In other words, we assume that the sales price of the product will not change as volume changes.</a:t>
            </a:r>
            <a:endParaRPr b="0" lang="en-IN"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2. Costs are linear throughout the relevant range. Although costs may behave in a curvilinear fashion, they can often be approximated by a linear relationship between cost and volume within the relevant range.</a:t>
            </a:r>
            <a:endParaRPr b="0" lang="en-IN"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3. The sales mix used to calculate the weighted-average contribution margin is constant.</a:t>
            </a:r>
            <a:endParaRPr b="0" lang="en-IN"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4. The amount of inventory is constant. In other words, the number of units produced is equal to the number of units sold.</a:t>
            </a:r>
            <a:endParaRPr b="0" lang="en-IN" sz="2000" strike="noStrike" u="none">
              <a:solidFill>
                <a:srgbClr val="000000"/>
              </a:solidFill>
              <a:uFillTx/>
              <a:latin typeface="Arial"/>
            </a:endParaRPr>
          </a:p>
          <a:p>
            <a:pPr marL="216000" indent="0">
              <a:lnSpc>
                <a:spcPct val="100000"/>
              </a:lnSpc>
              <a:buNone/>
            </a:pPr>
            <a:endParaRPr b="0" lang="en-IN"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While some of these assumptions appear to be violated often in real business settings, violations are generally minor, with little or no impact on management decisions. CVP analysis can still be considered valid and very useful in decision making.</a:t>
            </a:r>
            <a:endParaRPr b="0" lang="en-IN" sz="2000" strike="noStrike" u="none">
              <a:solidFill>
                <a:srgbClr val="000000"/>
              </a:solidFill>
              <a:uFillTx/>
              <a:latin typeface="Arial"/>
            </a:endParaRPr>
          </a:p>
        </p:txBody>
      </p:sp>
      <p:sp>
        <p:nvSpPr>
          <p:cNvPr id="409" name="PlaceHolder 3"/>
          <p:cNvSpPr>
            <a:spLocks noGrp="1"/>
          </p:cNvSpPr>
          <p:nvPr>
            <p:ph type="sldNum" idx="70"/>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CD1CFAB9-A447-46FB-91A8-D0B7343BFD87}"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1143000" y="685800"/>
            <a:ext cx="4571640" cy="3428640"/>
          </a:xfrm>
          <a:prstGeom prst="rect">
            <a:avLst/>
          </a:prstGeom>
          <a:ln w="0">
            <a:noFill/>
          </a:ln>
        </p:spPr>
      </p:sp>
      <p:sp>
        <p:nvSpPr>
          <p:cNvPr id="411"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rPr>
              <a:t>In addition to what-if analysis, it is useful for a company to know the number of units sold or the Rupee amount of sales that is necessary for it to “break even.” Break-even analysis is really just a variation of CVP analysis in which volume is increased or decreased in an effort to find the point at which net income is equal to zero.</a:t>
            </a:r>
            <a:endParaRPr b="0" lang="en-IN" sz="2000" strike="noStrike" u="none">
              <a:solidFill>
                <a:srgbClr val="000000"/>
              </a:solidFill>
              <a:uFillTx/>
              <a:latin typeface="Arial"/>
            </a:endParaRPr>
          </a:p>
        </p:txBody>
      </p:sp>
      <p:sp>
        <p:nvSpPr>
          <p:cNvPr id="412" name="PlaceHolder 3"/>
          <p:cNvSpPr>
            <a:spLocks noGrp="1"/>
          </p:cNvSpPr>
          <p:nvPr>
            <p:ph type="sldNum" idx="71"/>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33B8F50F-E503-4636-8816-F82800B6D733}"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1143000" y="685800"/>
            <a:ext cx="4571640" cy="3428640"/>
          </a:xfrm>
          <a:prstGeom prst="rect">
            <a:avLst/>
          </a:prstGeom>
          <a:ln w="0">
            <a:noFill/>
          </a:ln>
        </p:spPr>
      </p:sp>
      <p:sp>
        <p:nvSpPr>
          <p:cNvPr id="318"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19" name="PlaceHolder 3"/>
          <p:cNvSpPr>
            <a:spLocks noGrp="1"/>
          </p:cNvSpPr>
          <p:nvPr>
            <p:ph type="sldNum" idx="40"/>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C487EAA8-1D30-4B9B-8605-131FEF5EC6D6}"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1143000" y="685800"/>
            <a:ext cx="4571640" cy="3428640"/>
          </a:xfrm>
          <a:prstGeom prst="rect">
            <a:avLst/>
          </a:prstGeom>
          <a:ln w="0">
            <a:noFill/>
          </a:ln>
        </p:spPr>
      </p:sp>
      <p:sp>
        <p:nvSpPr>
          <p:cNvPr id="321"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22" name="PlaceHolder 3"/>
          <p:cNvSpPr>
            <a:spLocks noGrp="1"/>
          </p:cNvSpPr>
          <p:nvPr>
            <p:ph type="sldNum" idx="41"/>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6CD85F5D-83E7-4479-9576-B79E1093E10A}"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Img"/>
          </p:nvPr>
        </p:nvSpPr>
        <p:spPr>
          <a:xfrm>
            <a:off x="1143000" y="685800"/>
            <a:ext cx="4571640" cy="3428640"/>
          </a:xfrm>
          <a:prstGeom prst="rect">
            <a:avLst/>
          </a:prstGeom>
          <a:ln w="0">
            <a:noFill/>
          </a:ln>
        </p:spPr>
      </p:sp>
      <p:sp>
        <p:nvSpPr>
          <p:cNvPr id="324"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25" name="PlaceHolder 3"/>
          <p:cNvSpPr>
            <a:spLocks noGrp="1"/>
          </p:cNvSpPr>
          <p:nvPr>
            <p:ph type="sldNum" idx="42"/>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0E566E9E-0115-46F2-9894-55CA464262A7}"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Img"/>
          </p:nvPr>
        </p:nvSpPr>
        <p:spPr>
          <a:xfrm>
            <a:off x="1143000" y="685800"/>
            <a:ext cx="4571640" cy="3428640"/>
          </a:xfrm>
          <a:prstGeom prst="rect">
            <a:avLst/>
          </a:prstGeom>
          <a:ln w="0">
            <a:noFill/>
          </a:ln>
        </p:spPr>
      </p:sp>
      <p:sp>
        <p:nvSpPr>
          <p:cNvPr id="327"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28" name="PlaceHolder 3"/>
          <p:cNvSpPr>
            <a:spLocks noGrp="1"/>
          </p:cNvSpPr>
          <p:nvPr>
            <p:ph type="sldNum" idx="43"/>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E04E057C-2300-4A49-8E46-EDC450D67802}"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1143000" y="685800"/>
            <a:ext cx="4571640" cy="3428640"/>
          </a:xfrm>
          <a:prstGeom prst="rect">
            <a:avLst/>
          </a:prstGeom>
          <a:ln w="0">
            <a:noFill/>
          </a:ln>
        </p:spPr>
      </p:sp>
      <p:sp>
        <p:nvSpPr>
          <p:cNvPr id="330"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31" name="PlaceHolder 3"/>
          <p:cNvSpPr>
            <a:spLocks noGrp="1"/>
          </p:cNvSpPr>
          <p:nvPr>
            <p:ph type="sldNum" idx="44"/>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D2570435-F8B6-4BDA-85D3-6BFC515E3444}"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1143000" y="685800"/>
            <a:ext cx="4571640" cy="3428640"/>
          </a:xfrm>
          <a:prstGeom prst="rect">
            <a:avLst/>
          </a:prstGeom>
          <a:ln w="0">
            <a:noFill/>
          </a:ln>
        </p:spPr>
      </p:sp>
      <p:sp>
        <p:nvSpPr>
          <p:cNvPr id="333"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34" name="PlaceHolder 3"/>
          <p:cNvSpPr>
            <a:spLocks noGrp="1"/>
          </p:cNvSpPr>
          <p:nvPr>
            <p:ph type="sldNum" idx="45"/>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6779D60B-368B-418D-9CF8-79BA7009B350}"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6.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5"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039396B-C4AF-45D4-A099-DA440FAFADD4}"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A09B0899-9D66-47F3-9FC7-7681B105BC17}"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F80B958A-D68C-4563-8C2A-AB7D66FD6BB7}"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7AA953E1-0ED6-425B-8771-DE953C1952BA}" type="slidenum">
              <a:t>&lt;#&gt;</a:t>
            </a:fld>
          </a:p>
        </p:txBody>
      </p:sp>
      <p:sp>
        <p:nvSpPr>
          <p:cNvPr id="4" name="PlaceHolder 3"/>
          <p:cNvSpPr>
            <a:spLocks noGrp="1"/>
          </p:cNvSpPr>
          <p:nvPr>
            <p:ph type="dt" idx="25"/>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18ACBFD5-D681-4976-B9F7-D7DE7AD0C11D}"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D3860B40-61F9-4536-8464-F0513C751107}"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6F3E408-5AC0-421F-8DB7-76D15DC2998D}"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ACCD884-07E0-447D-80B4-7D63481D0D3B}"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717572F0-6D93-4841-98B9-F07EB6593297}"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CB49BC81-C332-4B74-9177-083FC42929E2}"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22"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C0E44D64-26AA-4400-8AC3-415D5D9196DF}"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24"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Verdana"/>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23ABCE0E-7574-422D-BEA7-B207E99A1C23}"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E636B933-76F4-40B1-95CE-211F62B70E54}"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37"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Verdana"/>
            </a:endParaRPr>
          </a:p>
        </p:txBody>
      </p:sp>
      <p:sp>
        <p:nvSpPr>
          <p:cNvPr id="38"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Verdana"/>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FCAB76C5-3653-44FC-8731-FF7AF7D46100}" type="slidenum">
              <a:t>&lt;#&gt;</a:t>
            </a:fld>
          </a:p>
        </p:txBody>
      </p:sp>
      <p:sp>
        <p:nvSpPr>
          <p:cNvPr id="7" name="PlaceHolder 6"/>
          <p:cNvSpPr>
            <a:spLocks noGrp="1"/>
          </p:cNvSpPr>
          <p:nvPr>
            <p:ph type="dt" idx="16"/>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3.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8.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9.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0.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1.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a:t>
            </a:r>
            <a:r>
              <a:rPr b="0" lang="en-US" sz="4400" strike="noStrike" u="none">
                <a:solidFill>
                  <a:schemeClr val="dk2"/>
                </a:solidFill>
                <a:uFillTx/>
                <a:latin typeface="Verdana"/>
                <a:ea typeface="ＭＳ Ｐゴシック"/>
              </a:rPr>
              <a:t>edit Master </a:t>
            </a:r>
            <a:r>
              <a:rPr b="0" lang="en-US" sz="4400" strike="noStrike" u="none">
                <a:solidFill>
                  <a:schemeClr val="dk2"/>
                </a:solidFill>
                <a:uFillTx/>
                <a:latin typeface="Verdana"/>
                <a:ea typeface="ＭＳ Ｐゴシック"/>
              </a:rPr>
              <a:t>title style</a:t>
            </a:r>
            <a:endParaRPr b="0" lang="en-US" sz="4400" strike="noStrike" u="none">
              <a:solidFill>
                <a:schemeClr val="dk1"/>
              </a:solidFill>
              <a:uFillTx/>
              <a:latin typeface="Arial"/>
            </a:endParaRPr>
          </a:p>
        </p:txBody>
      </p:sp>
      <p:sp>
        <p:nvSpPr>
          <p:cNvPr id="1" name="PlaceHolder 2"/>
          <p:cNvSpPr>
            <a:spLocks noGrp="1"/>
          </p:cNvSpPr>
          <p:nvPr>
            <p:ph type="dt" idx="1"/>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2" name="PlaceHolder 3"/>
          <p:cNvSpPr>
            <a:spLocks noGrp="1"/>
          </p:cNvSpPr>
          <p:nvPr>
            <p:ph type="ftr" idx="2"/>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 name="PlaceHolder 4"/>
          <p:cNvSpPr>
            <a:spLocks noGrp="1"/>
          </p:cNvSpPr>
          <p:nvPr>
            <p:ph type="sldNum" idx="3"/>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DEA6F613-5EE6-407E-9141-C25A20B3D28A}" type="slidenum">
              <a:rPr b="0" lang="en-US" sz="1400" strike="noStrike" u="none">
                <a:solidFill>
                  <a:schemeClr val="dk1"/>
                </a:solidFill>
                <a:uFillTx/>
                <a:latin typeface="Arial"/>
                <a:ea typeface="ＭＳ Ｐゴシック"/>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2880"/>
            <a:ext cx="3007800" cy="1161720"/>
          </a:xfrm>
          <a:prstGeom prst="rect">
            <a:avLst/>
          </a:prstGeom>
          <a:noFill/>
          <a:ln w="9360">
            <a:noFill/>
          </a:ln>
        </p:spPr>
        <p:txBody>
          <a:bodyPr numCol="1" spcCol="0" lIns="91440" rIns="91440" tIns="45720" bIns="45720" anchor="b">
            <a:noAutofit/>
          </a:bodyPr>
          <a:p>
            <a:pPr indent="0">
              <a:lnSpc>
                <a:spcPct val="100000"/>
              </a:lnSpc>
              <a:buNone/>
            </a:pPr>
            <a:r>
              <a:rPr b="1" lang="en-US" sz="2000" strike="noStrike" u="none">
                <a:solidFill>
                  <a:schemeClr val="dk2"/>
                </a:solidFill>
                <a:uFillTx/>
                <a:latin typeface="Verdana"/>
                <a:ea typeface="ＭＳ Ｐゴシック"/>
              </a:rPr>
              <a:t>Click to edit Master title style</a:t>
            </a:r>
            <a:endParaRPr b="0" lang="en-US" sz="2000" strike="noStrike" u="none">
              <a:solidFill>
                <a:schemeClr val="dk1"/>
              </a:solidFill>
              <a:uFillTx/>
              <a:latin typeface="Arial"/>
            </a:endParaRPr>
          </a:p>
        </p:txBody>
      </p:sp>
      <p:sp>
        <p:nvSpPr>
          <p:cNvPr id="56" name="PlaceHolder 2"/>
          <p:cNvSpPr>
            <a:spLocks noGrp="1"/>
          </p:cNvSpPr>
          <p:nvPr>
            <p:ph type="body"/>
          </p:nvPr>
        </p:nvSpPr>
        <p:spPr>
          <a:xfrm>
            <a:off x="3575160" y="272880"/>
            <a:ext cx="5111280" cy="585288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Click to edit Master text styles</a:t>
            </a:r>
            <a:endParaRPr b="0" lang="en-US" sz="3200" strike="noStrike" u="none">
              <a:solidFill>
                <a:schemeClr val="dk1"/>
              </a:solidFill>
              <a:uFillTx/>
              <a:latin typeface="Verdana"/>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Second level</a:t>
            </a:r>
            <a:endParaRPr b="0" lang="en-US" sz="2800" strike="noStrike" u="none">
              <a:solidFill>
                <a:schemeClr val="dk1"/>
              </a:solidFill>
              <a:uFillTx/>
              <a:latin typeface="Verdana"/>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Third level</a:t>
            </a:r>
            <a:endParaRPr b="0" lang="en-US" sz="2400" strike="noStrike" u="none">
              <a:solidFill>
                <a:schemeClr val="dk1"/>
              </a:solidFill>
              <a:uFillTx/>
              <a:latin typeface="Verdana"/>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Fourth level</a:t>
            </a:r>
            <a:endParaRPr b="0" lang="en-US" sz="2000" strike="noStrike" u="none">
              <a:solidFill>
                <a:schemeClr val="dk1"/>
              </a:solidFill>
              <a:uFillTx/>
              <a:latin typeface="Verdana"/>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Verdana"/>
                <a:ea typeface="ＭＳ Ｐゴシック"/>
              </a:rPr>
              <a:t>Fifth level</a:t>
            </a:r>
            <a:endParaRPr b="0" lang="en-US" sz="2000" strike="noStrike" u="none">
              <a:solidFill>
                <a:schemeClr val="dk1"/>
              </a:solidFill>
              <a:uFillTx/>
              <a:latin typeface="Verdana"/>
            </a:endParaRPr>
          </a:p>
        </p:txBody>
      </p:sp>
      <p:sp>
        <p:nvSpPr>
          <p:cNvPr id="57" name="PlaceHolder 3"/>
          <p:cNvSpPr>
            <a:spLocks noGrp="1"/>
          </p:cNvSpPr>
          <p:nvPr>
            <p:ph type="body"/>
          </p:nvPr>
        </p:nvSpPr>
        <p:spPr>
          <a:xfrm>
            <a:off x="457200" y="1434960"/>
            <a:ext cx="3007800" cy="4690800"/>
          </a:xfrm>
          <a:prstGeom prst="rect">
            <a:avLst/>
          </a:prstGeom>
          <a:noFill/>
          <a:ln w="9360">
            <a:noFill/>
          </a:ln>
        </p:spPr>
        <p:txBody>
          <a:bodyPr numCol="1" spcCol="0" lIns="91440" rIns="91440" tIns="45720" bIns="45720" anchor="t">
            <a:noAutofit/>
          </a:bodyPr>
          <a:p>
            <a:pPr indent="0">
              <a:lnSpc>
                <a:spcPct val="100000"/>
              </a:lnSpc>
              <a:spcBef>
                <a:spcPts val="281"/>
              </a:spcBef>
              <a:buNone/>
              <a:tabLst>
                <a:tab algn="l" pos="0"/>
              </a:tabLst>
            </a:pPr>
            <a:r>
              <a:rPr b="0" lang="en-US" sz="1400" strike="noStrike" u="none">
                <a:solidFill>
                  <a:schemeClr val="dk1"/>
                </a:solidFill>
                <a:uFillTx/>
                <a:latin typeface="Verdana"/>
                <a:ea typeface="ＭＳ Ｐゴシック"/>
              </a:rPr>
              <a:t>Click to edit Master text styles</a:t>
            </a:r>
            <a:endParaRPr b="0" lang="en-US" sz="1400" strike="noStrike" u="none">
              <a:solidFill>
                <a:schemeClr val="dk1"/>
              </a:solidFill>
              <a:uFillTx/>
              <a:latin typeface="Verdana"/>
            </a:endParaRPr>
          </a:p>
        </p:txBody>
      </p:sp>
      <p:sp>
        <p:nvSpPr>
          <p:cNvPr id="58" name="PlaceHolder 4"/>
          <p:cNvSpPr>
            <a:spLocks noGrp="1"/>
          </p:cNvSpPr>
          <p:nvPr>
            <p:ph type="dt" idx="28"/>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9" name="PlaceHolder 5"/>
          <p:cNvSpPr>
            <a:spLocks noGrp="1"/>
          </p:cNvSpPr>
          <p:nvPr>
            <p:ph type="ftr" idx="29"/>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0" name="PlaceHolder 6"/>
          <p:cNvSpPr>
            <a:spLocks noGrp="1"/>
          </p:cNvSpPr>
          <p:nvPr>
            <p:ph type="sldNum" idx="30"/>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9F061E56-518F-4EAF-9AE6-E2CB4B56557B}"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1792440" y="4800600"/>
            <a:ext cx="5486040" cy="566280"/>
          </a:xfrm>
          <a:prstGeom prst="rect">
            <a:avLst/>
          </a:prstGeom>
          <a:noFill/>
          <a:ln w="9360">
            <a:noFill/>
          </a:ln>
        </p:spPr>
        <p:txBody>
          <a:bodyPr numCol="1" spcCol="0" lIns="91440" rIns="91440" tIns="45720" bIns="45720" anchor="b">
            <a:noAutofit/>
          </a:bodyPr>
          <a:p>
            <a:pPr indent="0">
              <a:lnSpc>
                <a:spcPct val="100000"/>
              </a:lnSpc>
              <a:buNone/>
            </a:pPr>
            <a:r>
              <a:rPr b="1" lang="en-US" sz="2000" strike="noStrike" u="none">
                <a:solidFill>
                  <a:schemeClr val="dk2"/>
                </a:solidFill>
                <a:uFillTx/>
                <a:latin typeface="Verdana"/>
                <a:ea typeface="ＭＳ Ｐゴシック"/>
              </a:rPr>
              <a:t>Click to edit Master title style</a:t>
            </a:r>
            <a:endParaRPr b="0" lang="en-US" sz="2000" strike="noStrike" u="none">
              <a:solidFill>
                <a:schemeClr val="dk1"/>
              </a:solidFill>
              <a:uFillTx/>
              <a:latin typeface="Arial"/>
            </a:endParaRPr>
          </a:p>
        </p:txBody>
      </p:sp>
      <p:sp>
        <p:nvSpPr>
          <p:cNvPr id="62"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Verdana"/>
              </a:rPr>
              <a:t>Click to edit the outline text format</a:t>
            </a:r>
            <a:endParaRPr b="0" lang="en-US" sz="3200" strike="noStrike" u="none">
              <a:solidFill>
                <a:schemeClr val="dk1"/>
              </a:solidFill>
              <a:uFillTx/>
              <a:latin typeface="Verdana"/>
            </a:endParaRPr>
          </a:p>
          <a:p>
            <a:pPr lvl="1" marL="864000" indent="-324000">
              <a:spcBef>
                <a:spcPts val="1134"/>
              </a:spcBef>
              <a:buClr>
                <a:srgbClr val="000000"/>
              </a:buClr>
              <a:buSzPct val="75000"/>
              <a:buFont typeface="Symbol" charset="2"/>
              <a:buChar char=""/>
            </a:pPr>
            <a:r>
              <a:rPr b="0" lang="en-US" sz="3200" strike="noStrike" u="none">
                <a:solidFill>
                  <a:schemeClr val="dk1"/>
                </a:solidFill>
                <a:uFillTx/>
                <a:latin typeface="Verdana"/>
              </a:rPr>
              <a:t>Second Outline Level</a:t>
            </a:r>
            <a:endParaRPr b="0" lang="en-US" sz="3200" strike="noStrike" u="none">
              <a:solidFill>
                <a:schemeClr val="dk1"/>
              </a:solidFill>
              <a:uFillTx/>
              <a:latin typeface="Verdana"/>
            </a:endParaRPr>
          </a:p>
          <a:p>
            <a:pPr lvl="2" marL="1296000" indent="-288000">
              <a:spcBef>
                <a:spcPts val="850"/>
              </a:spcBef>
              <a:buClr>
                <a:srgbClr val="000000"/>
              </a:buClr>
              <a:buSzPct val="45000"/>
              <a:buFont typeface="Wingdings" charset="2"/>
              <a:buChar char=""/>
            </a:pPr>
            <a:r>
              <a:rPr b="0" lang="en-US" sz="3200" strike="noStrike" u="none">
                <a:solidFill>
                  <a:schemeClr val="dk1"/>
                </a:solidFill>
                <a:uFillTx/>
                <a:latin typeface="Verdana"/>
              </a:rPr>
              <a:t>Third Outline Level</a:t>
            </a:r>
            <a:endParaRPr b="0" lang="en-US" sz="3200" strike="noStrike" u="none">
              <a:solidFill>
                <a:schemeClr val="dk1"/>
              </a:solidFill>
              <a:uFillTx/>
              <a:latin typeface="Verdana"/>
            </a:endParaRPr>
          </a:p>
          <a:p>
            <a:pPr lvl="3" marL="1728000" indent="-216000">
              <a:spcBef>
                <a:spcPts val="567"/>
              </a:spcBef>
              <a:buClr>
                <a:srgbClr val="000000"/>
              </a:buClr>
              <a:buSzPct val="75000"/>
              <a:buFont typeface="Symbol" charset="2"/>
              <a:buChar char=""/>
            </a:pPr>
            <a:r>
              <a:rPr b="0" lang="en-US" sz="3200" strike="noStrike" u="none">
                <a:solidFill>
                  <a:schemeClr val="dk1"/>
                </a:solidFill>
                <a:uFillTx/>
                <a:latin typeface="Verdana"/>
              </a:rPr>
              <a:t>Fourth Outline Level</a:t>
            </a:r>
            <a:endParaRPr b="0" lang="en-US" sz="3200" strike="noStrike" u="none">
              <a:solidFill>
                <a:schemeClr val="dk1"/>
              </a:solidFill>
              <a:uFillTx/>
              <a:latin typeface="Verdana"/>
            </a:endParaRPr>
          </a:p>
          <a:p>
            <a:pPr lvl="4" marL="2160000" indent="-216000">
              <a:spcBef>
                <a:spcPts val="283"/>
              </a:spcBef>
              <a:buClr>
                <a:srgbClr val="000000"/>
              </a:buClr>
              <a:buSzPct val="45000"/>
              <a:buFont typeface="Wingdings" charset="2"/>
              <a:buChar char=""/>
            </a:pPr>
            <a:r>
              <a:rPr b="0" lang="en-US" sz="3200" strike="noStrike" u="none">
                <a:solidFill>
                  <a:schemeClr val="dk1"/>
                </a:solidFill>
                <a:uFillTx/>
                <a:latin typeface="Verdana"/>
              </a:rPr>
              <a:t>Fifth Outline Level</a:t>
            </a:r>
            <a:endParaRPr b="0" lang="en-US" sz="3200" strike="noStrike" u="none">
              <a:solidFill>
                <a:schemeClr val="dk1"/>
              </a:solidFill>
              <a:uFillTx/>
              <a:latin typeface="Verdana"/>
            </a:endParaRPr>
          </a:p>
          <a:p>
            <a:pPr lvl="5" marL="2592000" indent="-216000">
              <a:spcBef>
                <a:spcPts val="283"/>
              </a:spcBef>
              <a:buClr>
                <a:srgbClr val="000000"/>
              </a:buClr>
              <a:buSzPct val="45000"/>
              <a:buFont typeface="Wingdings" charset="2"/>
              <a:buChar char=""/>
            </a:pPr>
            <a:r>
              <a:rPr b="0" lang="en-US" sz="3200" strike="noStrike" u="none">
                <a:solidFill>
                  <a:schemeClr val="dk1"/>
                </a:solidFill>
                <a:uFillTx/>
                <a:latin typeface="Verdana"/>
              </a:rPr>
              <a:t>Sixth Outline Level</a:t>
            </a:r>
            <a:endParaRPr b="0" lang="en-US" sz="3200" strike="noStrike" u="none">
              <a:solidFill>
                <a:schemeClr val="dk1"/>
              </a:solidFill>
              <a:uFillTx/>
              <a:latin typeface="Verdana"/>
            </a:endParaRPr>
          </a:p>
          <a:p>
            <a:pPr lvl="6" marL="3024000" indent="-216000">
              <a:spcBef>
                <a:spcPts val="283"/>
              </a:spcBef>
              <a:buClr>
                <a:srgbClr val="000000"/>
              </a:buClr>
              <a:buSzPct val="45000"/>
              <a:buFont typeface="Wingdings" charset="2"/>
              <a:buChar char=""/>
            </a:pPr>
            <a:r>
              <a:rPr b="0" lang="en-US" sz="3200" strike="noStrike" u="none">
                <a:solidFill>
                  <a:schemeClr val="dk1"/>
                </a:solidFill>
                <a:uFillTx/>
                <a:latin typeface="Verdana"/>
              </a:rPr>
              <a:t>Seventh Outline Level</a:t>
            </a:r>
            <a:endParaRPr b="0" lang="en-US" sz="3200" strike="noStrike" u="none">
              <a:solidFill>
                <a:schemeClr val="dk1"/>
              </a:solidFill>
              <a:uFillTx/>
              <a:latin typeface="Verdana"/>
            </a:endParaRPr>
          </a:p>
        </p:txBody>
      </p:sp>
      <p:sp>
        <p:nvSpPr>
          <p:cNvPr id="63" name="PlaceHolder 3"/>
          <p:cNvSpPr>
            <a:spLocks noGrp="1"/>
          </p:cNvSpPr>
          <p:nvPr>
            <p:ph type="body"/>
          </p:nvPr>
        </p:nvSpPr>
        <p:spPr>
          <a:xfrm>
            <a:off x="1792440" y="5367240"/>
            <a:ext cx="5486040" cy="804600"/>
          </a:xfrm>
          <a:prstGeom prst="rect">
            <a:avLst/>
          </a:prstGeom>
          <a:noFill/>
          <a:ln w="9360">
            <a:noFill/>
          </a:ln>
        </p:spPr>
        <p:txBody>
          <a:bodyPr numCol="1" spcCol="0" lIns="91440" rIns="91440" tIns="45720" bIns="45720" anchor="t">
            <a:noAutofit/>
          </a:bodyPr>
          <a:p>
            <a:pPr indent="0">
              <a:lnSpc>
                <a:spcPct val="100000"/>
              </a:lnSpc>
              <a:spcBef>
                <a:spcPts val="281"/>
              </a:spcBef>
              <a:buNone/>
              <a:tabLst>
                <a:tab algn="l" pos="0"/>
              </a:tabLst>
            </a:pPr>
            <a:r>
              <a:rPr b="0" lang="en-US" sz="1400" strike="noStrike" u="none">
                <a:solidFill>
                  <a:schemeClr val="dk1"/>
                </a:solidFill>
                <a:uFillTx/>
                <a:latin typeface="Verdana"/>
                <a:ea typeface="ＭＳ Ｐゴシック"/>
              </a:rPr>
              <a:t>Click to edit Master text styles</a:t>
            </a:r>
            <a:endParaRPr b="0" lang="en-US" sz="1400" strike="noStrike" u="none">
              <a:solidFill>
                <a:schemeClr val="dk1"/>
              </a:solidFill>
              <a:uFillTx/>
              <a:latin typeface="Verdana"/>
            </a:endParaRPr>
          </a:p>
        </p:txBody>
      </p:sp>
      <p:sp>
        <p:nvSpPr>
          <p:cNvPr id="64" name="PlaceHolder 4"/>
          <p:cNvSpPr>
            <a:spLocks noGrp="1"/>
          </p:cNvSpPr>
          <p:nvPr>
            <p:ph type="dt" idx="31"/>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5" name="PlaceHolder 5"/>
          <p:cNvSpPr>
            <a:spLocks noGrp="1"/>
          </p:cNvSpPr>
          <p:nvPr>
            <p:ph type="ftr" idx="32"/>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6" name="PlaceHolder 6"/>
          <p:cNvSpPr>
            <a:spLocks noGrp="1"/>
          </p:cNvSpPr>
          <p:nvPr>
            <p:ph type="sldNum" idx="33"/>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B91E6A54-54BB-48C5-9403-761DCFBDCF8F}"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a:t>
            </a:r>
            <a:r>
              <a:rPr b="0" lang="en-US" sz="4400" strike="noStrike" u="none">
                <a:solidFill>
                  <a:schemeClr val="dk2"/>
                </a:solidFill>
                <a:uFillTx/>
                <a:latin typeface="Verdana"/>
                <a:ea typeface="ＭＳ Ｐゴシック"/>
              </a:rPr>
              <a:t>edit </a:t>
            </a:r>
            <a:r>
              <a:rPr b="0" lang="en-US" sz="4400" strike="noStrike" u="none">
                <a:solidFill>
                  <a:schemeClr val="dk2"/>
                </a:solidFill>
                <a:uFillTx/>
                <a:latin typeface="Verdana"/>
                <a:ea typeface="ＭＳ Ｐゴシック"/>
              </a:rPr>
              <a:t>Master </a:t>
            </a:r>
            <a:r>
              <a:rPr b="0" lang="en-US" sz="4400" strike="noStrike" u="none">
                <a:solidFill>
                  <a:schemeClr val="dk2"/>
                </a:solidFill>
                <a:uFillTx/>
                <a:latin typeface="Verdana"/>
                <a:ea typeface="ＭＳ Ｐゴシック"/>
              </a:rPr>
              <a:t>title </a:t>
            </a:r>
            <a:r>
              <a:rPr b="0" lang="en-US" sz="4400" strike="noStrike" u="none">
                <a:solidFill>
                  <a:schemeClr val="dk2"/>
                </a:solidFill>
                <a:uFillTx/>
                <a:latin typeface="Verdana"/>
                <a:ea typeface="ＭＳ Ｐゴシック"/>
              </a:rPr>
              <a:t>style</a:t>
            </a:r>
            <a:endParaRPr b="0" lang="en-US" sz="4400" strike="noStrike" u="none">
              <a:solidFill>
                <a:schemeClr val="dk1"/>
              </a:solidFill>
              <a:uFillTx/>
              <a:latin typeface="Arial"/>
            </a:endParaRPr>
          </a:p>
        </p:txBody>
      </p:sp>
      <p:sp>
        <p:nvSpPr>
          <p:cNvPr id="7" name="PlaceHolder 2"/>
          <p:cNvSpPr>
            <a:spLocks noGrp="1"/>
          </p:cNvSpPr>
          <p:nvPr>
            <p:ph type="body"/>
          </p:nvPr>
        </p:nvSpPr>
        <p:spPr>
          <a:xfrm>
            <a:off x="457200" y="1600200"/>
            <a:ext cx="8229240" cy="4525560"/>
          </a:xfrm>
          <a:prstGeom prst="rect">
            <a:avLst/>
          </a:prstGeom>
          <a:noFill/>
          <a:ln w="9360">
            <a:noFill/>
          </a:ln>
        </p:spPr>
        <p:txBody>
          <a:bodyPr numCol="1" spcCol="0" lIns="91440" rIns="91440" tIns="45720" bIns="45720" anchor="t" vert="eaVe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Click </a:t>
            </a:r>
            <a:r>
              <a:rPr b="0" lang="en-US" sz="3200" strike="noStrike" u="none">
                <a:solidFill>
                  <a:schemeClr val="dk1"/>
                </a:solidFill>
                <a:uFillTx/>
                <a:latin typeface="Verdana"/>
                <a:ea typeface="ＭＳ Ｐゴシック"/>
              </a:rPr>
              <a:t>to </a:t>
            </a:r>
            <a:r>
              <a:rPr b="0" lang="en-US" sz="3200" strike="noStrike" u="none">
                <a:solidFill>
                  <a:schemeClr val="dk1"/>
                </a:solidFill>
                <a:uFillTx/>
                <a:latin typeface="Verdana"/>
                <a:ea typeface="ＭＳ Ｐゴシック"/>
              </a:rPr>
              <a:t>edit </a:t>
            </a:r>
            <a:r>
              <a:rPr b="0" lang="en-US" sz="3200" strike="noStrike" u="none">
                <a:solidFill>
                  <a:schemeClr val="dk1"/>
                </a:solidFill>
                <a:uFillTx/>
                <a:latin typeface="Verdana"/>
                <a:ea typeface="ＭＳ Ｐゴシック"/>
              </a:rPr>
              <a:t>Mast</a:t>
            </a:r>
            <a:r>
              <a:rPr b="0" lang="en-US" sz="3200" strike="noStrike" u="none">
                <a:solidFill>
                  <a:schemeClr val="dk1"/>
                </a:solidFill>
                <a:uFillTx/>
                <a:latin typeface="Verdana"/>
                <a:ea typeface="ＭＳ Ｐゴシック"/>
              </a:rPr>
              <a:t>er </a:t>
            </a:r>
            <a:r>
              <a:rPr b="0" lang="en-US" sz="3200" strike="noStrike" u="none">
                <a:solidFill>
                  <a:schemeClr val="dk1"/>
                </a:solidFill>
                <a:uFillTx/>
                <a:latin typeface="Verdana"/>
                <a:ea typeface="ＭＳ Ｐゴシック"/>
              </a:rPr>
              <a:t>text </a:t>
            </a:r>
            <a:r>
              <a:rPr b="0" lang="en-US" sz="3200" strike="noStrike" u="none">
                <a:solidFill>
                  <a:schemeClr val="dk1"/>
                </a:solidFill>
                <a:uFillTx/>
                <a:latin typeface="Verdana"/>
                <a:ea typeface="ＭＳ Ｐゴシック"/>
              </a:rPr>
              <a:t>style</a:t>
            </a:r>
            <a:r>
              <a:rPr b="0" lang="en-US" sz="3200" strike="noStrike" u="none">
                <a:solidFill>
                  <a:schemeClr val="dk1"/>
                </a:solidFill>
                <a:uFillTx/>
                <a:latin typeface="Verdana"/>
                <a:ea typeface="ＭＳ Ｐゴシック"/>
              </a:rPr>
              <a:t>s</a:t>
            </a:r>
            <a:endParaRPr b="0" lang="en-US" sz="3200" strike="noStrike" u="none">
              <a:solidFill>
                <a:schemeClr val="dk1"/>
              </a:solidFill>
              <a:uFillTx/>
              <a:latin typeface="Verdana"/>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Sec</a:t>
            </a:r>
            <a:r>
              <a:rPr b="0" lang="en-US" sz="2800" strike="noStrike" u="none">
                <a:solidFill>
                  <a:schemeClr val="dk1"/>
                </a:solidFill>
                <a:uFillTx/>
                <a:latin typeface="Verdana"/>
                <a:ea typeface="ＭＳ Ｐゴシック"/>
              </a:rPr>
              <a:t>ond </a:t>
            </a:r>
            <a:r>
              <a:rPr b="0" lang="en-US" sz="2800" strike="noStrike" u="none">
                <a:solidFill>
                  <a:schemeClr val="dk1"/>
                </a:solidFill>
                <a:uFillTx/>
                <a:latin typeface="Verdana"/>
                <a:ea typeface="ＭＳ Ｐゴシック"/>
              </a:rPr>
              <a:t>lev</a:t>
            </a:r>
            <a:r>
              <a:rPr b="0" lang="en-US" sz="2800" strike="noStrike" u="none">
                <a:solidFill>
                  <a:schemeClr val="dk1"/>
                </a:solidFill>
                <a:uFillTx/>
                <a:latin typeface="Verdana"/>
                <a:ea typeface="ＭＳ Ｐゴシック"/>
              </a:rPr>
              <a:t>el</a:t>
            </a:r>
            <a:endParaRPr b="0" lang="en-US" sz="2800" strike="noStrike" u="none">
              <a:solidFill>
                <a:schemeClr val="dk1"/>
              </a:solidFill>
              <a:uFillTx/>
              <a:latin typeface="Verdana"/>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T</a:t>
            </a:r>
            <a:r>
              <a:rPr b="0" lang="en-US" sz="2400" strike="noStrike" u="none">
                <a:solidFill>
                  <a:schemeClr val="dk1"/>
                </a:solidFill>
                <a:uFillTx/>
                <a:latin typeface="Verdana"/>
                <a:ea typeface="ＭＳ Ｐゴシック"/>
              </a:rPr>
              <a:t>hi</a:t>
            </a:r>
            <a:r>
              <a:rPr b="0" lang="en-US" sz="2400" strike="noStrike" u="none">
                <a:solidFill>
                  <a:schemeClr val="dk1"/>
                </a:solidFill>
                <a:uFillTx/>
                <a:latin typeface="Verdana"/>
                <a:ea typeface="ＭＳ Ｐゴシック"/>
              </a:rPr>
              <a:t>r</a:t>
            </a:r>
            <a:r>
              <a:rPr b="0" lang="en-US" sz="2400" strike="noStrike" u="none">
                <a:solidFill>
                  <a:schemeClr val="dk1"/>
                </a:solidFill>
                <a:uFillTx/>
                <a:latin typeface="Verdana"/>
                <a:ea typeface="ＭＳ Ｐゴシック"/>
              </a:rPr>
              <a:t>d </a:t>
            </a:r>
            <a:r>
              <a:rPr b="0" lang="en-US" sz="2400" strike="noStrike" u="none">
                <a:solidFill>
                  <a:schemeClr val="dk1"/>
                </a:solidFill>
                <a:uFillTx/>
                <a:latin typeface="Verdana"/>
                <a:ea typeface="ＭＳ Ｐゴシック"/>
              </a:rPr>
              <a:t>le</a:t>
            </a:r>
            <a:r>
              <a:rPr b="0" lang="en-US" sz="2400" strike="noStrike" u="none">
                <a:solidFill>
                  <a:schemeClr val="dk1"/>
                </a:solidFill>
                <a:uFillTx/>
                <a:latin typeface="Verdana"/>
                <a:ea typeface="ＭＳ Ｐゴシック"/>
              </a:rPr>
              <a:t>v</a:t>
            </a:r>
            <a:r>
              <a:rPr b="0" lang="en-US" sz="2400" strike="noStrike" u="none">
                <a:solidFill>
                  <a:schemeClr val="dk1"/>
                </a:solidFill>
                <a:uFillTx/>
                <a:latin typeface="Verdana"/>
                <a:ea typeface="ＭＳ Ｐゴシック"/>
              </a:rPr>
              <a:t>el</a:t>
            </a:r>
            <a:endParaRPr b="0" lang="en-US" sz="2400" strike="noStrike" u="none">
              <a:solidFill>
                <a:schemeClr val="dk1"/>
              </a:solidFill>
              <a:uFillTx/>
              <a:latin typeface="Verdana"/>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F</a:t>
            </a:r>
            <a:r>
              <a:rPr b="0" lang="en-US" sz="2000" strike="noStrike" u="none">
                <a:solidFill>
                  <a:schemeClr val="dk1"/>
                </a:solidFill>
                <a:uFillTx/>
                <a:latin typeface="Verdana"/>
                <a:ea typeface="ＭＳ Ｐゴシック"/>
              </a:rPr>
              <a:t>o</a:t>
            </a:r>
            <a:r>
              <a:rPr b="0" lang="en-US" sz="2000" strike="noStrike" u="none">
                <a:solidFill>
                  <a:schemeClr val="dk1"/>
                </a:solidFill>
                <a:uFillTx/>
                <a:latin typeface="Verdana"/>
                <a:ea typeface="ＭＳ Ｐゴシック"/>
              </a:rPr>
              <a:t>u</a:t>
            </a:r>
            <a:r>
              <a:rPr b="0" lang="en-US" sz="2000" strike="noStrike" u="none">
                <a:solidFill>
                  <a:schemeClr val="dk1"/>
                </a:solidFill>
                <a:uFillTx/>
                <a:latin typeface="Verdana"/>
                <a:ea typeface="ＭＳ Ｐゴシック"/>
              </a:rPr>
              <a:t>r</a:t>
            </a:r>
            <a:r>
              <a:rPr b="0" lang="en-US" sz="2000" strike="noStrike" u="none">
                <a:solidFill>
                  <a:schemeClr val="dk1"/>
                </a:solidFill>
                <a:uFillTx/>
                <a:latin typeface="Verdana"/>
                <a:ea typeface="ＭＳ Ｐゴシック"/>
              </a:rPr>
              <a:t>t</a:t>
            </a:r>
            <a:r>
              <a:rPr b="0" lang="en-US" sz="2000" strike="noStrike" u="none">
                <a:solidFill>
                  <a:schemeClr val="dk1"/>
                </a:solidFill>
                <a:uFillTx/>
                <a:latin typeface="Verdana"/>
                <a:ea typeface="ＭＳ Ｐゴシック"/>
              </a:rPr>
              <a:t>h</a:t>
            </a:r>
            <a:r>
              <a:rPr b="0" lang="en-US" sz="2000" strike="noStrike" u="none">
                <a:solidFill>
                  <a:schemeClr val="dk1"/>
                </a:solidFill>
                <a:uFillTx/>
                <a:latin typeface="Verdana"/>
                <a:ea typeface="ＭＳ Ｐゴシック"/>
              </a:rPr>
              <a:t> </a:t>
            </a:r>
            <a:r>
              <a:rPr b="0" lang="en-US" sz="2000" strike="noStrike" u="none">
                <a:solidFill>
                  <a:schemeClr val="dk1"/>
                </a:solidFill>
                <a:uFillTx/>
                <a:latin typeface="Verdana"/>
                <a:ea typeface="ＭＳ Ｐゴシック"/>
              </a:rPr>
              <a:t>l</a:t>
            </a:r>
            <a:r>
              <a:rPr b="0" lang="en-US" sz="2000" strike="noStrike" u="none">
                <a:solidFill>
                  <a:schemeClr val="dk1"/>
                </a:solidFill>
                <a:uFillTx/>
                <a:latin typeface="Verdana"/>
                <a:ea typeface="ＭＳ Ｐゴシック"/>
              </a:rPr>
              <a:t>e</a:t>
            </a:r>
            <a:r>
              <a:rPr b="0" lang="en-US" sz="2000" strike="noStrike" u="none">
                <a:solidFill>
                  <a:schemeClr val="dk1"/>
                </a:solidFill>
                <a:uFillTx/>
                <a:latin typeface="Verdana"/>
                <a:ea typeface="ＭＳ Ｐゴシック"/>
              </a:rPr>
              <a:t>v</a:t>
            </a:r>
            <a:r>
              <a:rPr b="0" lang="en-US" sz="2000" strike="noStrike" u="none">
                <a:solidFill>
                  <a:schemeClr val="dk1"/>
                </a:solidFill>
                <a:uFillTx/>
                <a:latin typeface="Verdana"/>
                <a:ea typeface="ＭＳ Ｐゴシック"/>
              </a:rPr>
              <a:t>e</a:t>
            </a:r>
            <a:r>
              <a:rPr b="0" lang="en-US" sz="2000" strike="noStrike" u="none">
                <a:solidFill>
                  <a:schemeClr val="dk1"/>
                </a:solidFill>
                <a:uFillTx/>
                <a:latin typeface="Verdana"/>
                <a:ea typeface="ＭＳ Ｐゴシック"/>
              </a:rPr>
              <a:t>l</a:t>
            </a:r>
            <a:endParaRPr b="0" lang="en-US" sz="2000" strike="noStrike" u="none">
              <a:solidFill>
                <a:schemeClr val="dk1"/>
              </a:solidFill>
              <a:uFillTx/>
              <a:latin typeface="Verdana"/>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Verdana"/>
                <a:ea typeface="ＭＳ Ｐゴシック"/>
              </a:rPr>
              <a:t>F</a:t>
            </a:r>
            <a:r>
              <a:rPr b="0" lang="en-US" sz="2000" strike="noStrike" u="none">
                <a:solidFill>
                  <a:schemeClr val="dk1"/>
                </a:solidFill>
                <a:uFillTx/>
                <a:latin typeface="Verdana"/>
                <a:ea typeface="ＭＳ Ｐゴシック"/>
              </a:rPr>
              <a:t>i</a:t>
            </a:r>
            <a:r>
              <a:rPr b="0" lang="en-US" sz="2000" strike="noStrike" u="none">
                <a:solidFill>
                  <a:schemeClr val="dk1"/>
                </a:solidFill>
                <a:uFillTx/>
                <a:latin typeface="Verdana"/>
                <a:ea typeface="ＭＳ Ｐゴシック"/>
              </a:rPr>
              <a:t>f</a:t>
            </a:r>
            <a:r>
              <a:rPr b="0" lang="en-US" sz="2000" strike="noStrike" u="none">
                <a:solidFill>
                  <a:schemeClr val="dk1"/>
                </a:solidFill>
                <a:uFillTx/>
                <a:latin typeface="Verdana"/>
                <a:ea typeface="ＭＳ Ｐゴシック"/>
              </a:rPr>
              <a:t>t</a:t>
            </a:r>
            <a:r>
              <a:rPr b="0" lang="en-US" sz="2000" strike="noStrike" u="none">
                <a:solidFill>
                  <a:schemeClr val="dk1"/>
                </a:solidFill>
                <a:uFillTx/>
                <a:latin typeface="Verdana"/>
                <a:ea typeface="ＭＳ Ｐゴシック"/>
              </a:rPr>
              <a:t>h</a:t>
            </a:r>
            <a:r>
              <a:rPr b="0" lang="en-US" sz="2000" strike="noStrike" u="none">
                <a:solidFill>
                  <a:schemeClr val="dk1"/>
                </a:solidFill>
                <a:uFillTx/>
                <a:latin typeface="Verdana"/>
                <a:ea typeface="ＭＳ Ｐゴシック"/>
              </a:rPr>
              <a:t> </a:t>
            </a:r>
            <a:r>
              <a:rPr b="0" lang="en-US" sz="2000" strike="noStrike" u="none">
                <a:solidFill>
                  <a:schemeClr val="dk1"/>
                </a:solidFill>
                <a:uFillTx/>
                <a:latin typeface="Verdana"/>
                <a:ea typeface="ＭＳ Ｐゴシック"/>
              </a:rPr>
              <a:t>l</a:t>
            </a:r>
            <a:r>
              <a:rPr b="0" lang="en-US" sz="2000" strike="noStrike" u="none">
                <a:solidFill>
                  <a:schemeClr val="dk1"/>
                </a:solidFill>
                <a:uFillTx/>
                <a:latin typeface="Verdana"/>
                <a:ea typeface="ＭＳ Ｐゴシック"/>
              </a:rPr>
              <a:t>e</a:t>
            </a:r>
            <a:r>
              <a:rPr b="0" lang="en-US" sz="2000" strike="noStrike" u="none">
                <a:solidFill>
                  <a:schemeClr val="dk1"/>
                </a:solidFill>
                <a:uFillTx/>
                <a:latin typeface="Verdana"/>
                <a:ea typeface="ＭＳ Ｐゴシック"/>
              </a:rPr>
              <a:t>v</a:t>
            </a:r>
            <a:r>
              <a:rPr b="0" lang="en-US" sz="2000" strike="noStrike" u="none">
                <a:solidFill>
                  <a:schemeClr val="dk1"/>
                </a:solidFill>
                <a:uFillTx/>
                <a:latin typeface="Verdana"/>
                <a:ea typeface="ＭＳ Ｐゴシック"/>
              </a:rPr>
              <a:t>e</a:t>
            </a:r>
            <a:r>
              <a:rPr b="0" lang="en-US" sz="2000" strike="noStrike" u="none">
                <a:solidFill>
                  <a:schemeClr val="dk1"/>
                </a:solidFill>
                <a:uFillTx/>
                <a:latin typeface="Verdana"/>
                <a:ea typeface="ＭＳ Ｐゴシック"/>
              </a:rPr>
              <a:t>l</a:t>
            </a:r>
            <a:endParaRPr b="0" lang="en-US" sz="2000" strike="noStrike" u="none">
              <a:solidFill>
                <a:schemeClr val="dk1"/>
              </a:solidFill>
              <a:uFillTx/>
              <a:latin typeface="Verdana"/>
            </a:endParaRPr>
          </a:p>
        </p:txBody>
      </p:sp>
      <p:sp>
        <p:nvSpPr>
          <p:cNvPr id="8" name="PlaceHolder 3"/>
          <p:cNvSpPr>
            <a:spLocks noGrp="1"/>
          </p:cNvSpPr>
          <p:nvPr>
            <p:ph type="dt" idx="4"/>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9" name="PlaceHolder 4"/>
          <p:cNvSpPr>
            <a:spLocks noGrp="1"/>
          </p:cNvSpPr>
          <p:nvPr>
            <p:ph type="ftr" idx="5"/>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0" name="PlaceHolder 5"/>
          <p:cNvSpPr>
            <a:spLocks noGrp="1"/>
          </p:cNvSpPr>
          <p:nvPr>
            <p:ph type="sldNum" idx="6"/>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891B87D1-A14C-4A8B-A8B7-FE3D8CA45B41}"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6629400" y="274680"/>
            <a:ext cx="2057040" cy="5851080"/>
          </a:xfrm>
          <a:prstGeom prst="rect">
            <a:avLst/>
          </a:prstGeom>
          <a:noFill/>
          <a:ln w="9360">
            <a:noFill/>
          </a:ln>
        </p:spPr>
        <p:txBody>
          <a:bodyPr numCol="1" spcCol="0" lIns="91440" rIns="91440" tIns="45720" bIns="45720" anchor="ctr" vert="eaVert">
            <a:noAutofit/>
          </a:bodyPr>
          <a:p>
            <a:pPr indent="0" algn="ctr">
              <a:lnSpc>
                <a:spcPct val="100000"/>
              </a:lnSpc>
              <a:buNone/>
            </a:pPr>
            <a:r>
              <a:rPr b="0" lang="en-US" sz="4400" strike="noStrike" u="none">
                <a:solidFill>
                  <a:schemeClr val="dk2"/>
                </a:solidFill>
                <a:uFillTx/>
                <a:latin typeface="Verdana"/>
                <a:ea typeface="ＭＳ Ｐゴシック"/>
              </a:rPr>
              <a:t>Clic</a:t>
            </a:r>
            <a:r>
              <a:rPr b="0" lang="en-US" sz="4400" strike="noStrike" u="none">
                <a:solidFill>
                  <a:schemeClr val="dk2"/>
                </a:solidFill>
                <a:uFillTx/>
                <a:latin typeface="Verdana"/>
                <a:ea typeface="ＭＳ Ｐゴシック"/>
              </a:rPr>
              <a:t>k to </a:t>
            </a:r>
            <a:r>
              <a:rPr b="0" lang="en-US" sz="4400" strike="noStrike" u="none">
                <a:solidFill>
                  <a:schemeClr val="dk2"/>
                </a:solidFill>
                <a:uFillTx/>
                <a:latin typeface="Verdana"/>
                <a:ea typeface="ＭＳ Ｐゴシック"/>
              </a:rPr>
              <a:t>edit </a:t>
            </a:r>
            <a:r>
              <a:rPr b="0" lang="en-US" sz="4400" strike="noStrike" u="none">
                <a:solidFill>
                  <a:schemeClr val="dk2"/>
                </a:solidFill>
                <a:uFillTx/>
                <a:latin typeface="Verdana"/>
                <a:ea typeface="ＭＳ Ｐゴシック"/>
              </a:rPr>
              <a:t>Mas</a:t>
            </a:r>
            <a:r>
              <a:rPr b="0" lang="en-US" sz="4400" strike="noStrike" u="none">
                <a:solidFill>
                  <a:schemeClr val="dk2"/>
                </a:solidFill>
                <a:uFillTx/>
                <a:latin typeface="Verdana"/>
                <a:ea typeface="ＭＳ Ｐゴシック"/>
              </a:rPr>
              <a:t>ter </a:t>
            </a:r>
            <a:r>
              <a:rPr b="0" lang="en-US" sz="4400" strike="noStrike" u="none">
                <a:solidFill>
                  <a:schemeClr val="dk2"/>
                </a:solidFill>
                <a:uFillTx/>
                <a:latin typeface="Verdana"/>
                <a:ea typeface="ＭＳ Ｐゴシック"/>
              </a:rPr>
              <a:t>title </a:t>
            </a:r>
            <a:r>
              <a:rPr b="0" lang="en-US" sz="4400" strike="noStrike" u="none">
                <a:solidFill>
                  <a:schemeClr val="dk2"/>
                </a:solidFill>
                <a:uFillTx/>
                <a:latin typeface="Verdana"/>
                <a:ea typeface="ＭＳ Ｐゴシック"/>
              </a:rPr>
              <a:t>styl</a:t>
            </a:r>
            <a:r>
              <a:rPr b="0" lang="en-US" sz="4400" strike="noStrike" u="none">
                <a:solidFill>
                  <a:schemeClr val="dk2"/>
                </a:solidFill>
                <a:uFillTx/>
                <a:latin typeface="Verdana"/>
                <a:ea typeface="ＭＳ Ｐゴシック"/>
              </a:rPr>
              <a:t>e</a:t>
            </a:r>
            <a:endParaRPr b="0" lang="en-US" sz="4400" strike="noStrike" u="none">
              <a:solidFill>
                <a:schemeClr val="dk1"/>
              </a:solidFill>
              <a:uFillTx/>
              <a:latin typeface="Arial"/>
            </a:endParaRPr>
          </a:p>
        </p:txBody>
      </p:sp>
      <p:sp>
        <p:nvSpPr>
          <p:cNvPr id="12" name="PlaceHolder 2"/>
          <p:cNvSpPr>
            <a:spLocks noGrp="1"/>
          </p:cNvSpPr>
          <p:nvPr>
            <p:ph type="body"/>
          </p:nvPr>
        </p:nvSpPr>
        <p:spPr>
          <a:xfrm>
            <a:off x="457200" y="274680"/>
            <a:ext cx="6019560" cy="5851080"/>
          </a:xfrm>
          <a:prstGeom prst="rect">
            <a:avLst/>
          </a:prstGeom>
          <a:noFill/>
          <a:ln w="9360">
            <a:noFill/>
          </a:ln>
        </p:spPr>
        <p:txBody>
          <a:bodyPr numCol="1" spcCol="0" lIns="91440" rIns="91440" tIns="45720" bIns="45720" anchor="t" vert="eaVe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Click to edit Master text styles</a:t>
            </a:r>
            <a:endParaRPr b="0" lang="en-US" sz="3200" strike="noStrike" u="none">
              <a:solidFill>
                <a:schemeClr val="dk1"/>
              </a:solidFill>
              <a:uFillTx/>
              <a:latin typeface="Verdana"/>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Second level</a:t>
            </a:r>
            <a:endParaRPr b="0" lang="en-US" sz="2800" strike="noStrike" u="none">
              <a:solidFill>
                <a:schemeClr val="dk1"/>
              </a:solidFill>
              <a:uFillTx/>
              <a:latin typeface="Verdana"/>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Third level</a:t>
            </a:r>
            <a:endParaRPr b="0" lang="en-US" sz="2400" strike="noStrike" u="none">
              <a:solidFill>
                <a:schemeClr val="dk1"/>
              </a:solidFill>
              <a:uFillTx/>
              <a:latin typeface="Verdana"/>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Fourth level</a:t>
            </a:r>
            <a:endParaRPr b="0" lang="en-US" sz="2000" strike="noStrike" u="none">
              <a:solidFill>
                <a:schemeClr val="dk1"/>
              </a:solidFill>
              <a:uFillTx/>
              <a:latin typeface="Verdana"/>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Verdana"/>
                <a:ea typeface="ＭＳ Ｐゴシック"/>
              </a:rPr>
              <a:t>Fifth level</a:t>
            </a:r>
            <a:endParaRPr b="0" lang="en-US" sz="2000" strike="noStrike" u="none">
              <a:solidFill>
                <a:schemeClr val="dk1"/>
              </a:solidFill>
              <a:uFillTx/>
              <a:latin typeface="Verdana"/>
            </a:endParaRPr>
          </a:p>
        </p:txBody>
      </p:sp>
      <p:sp>
        <p:nvSpPr>
          <p:cNvPr id="13" name="PlaceHolder 3"/>
          <p:cNvSpPr>
            <a:spLocks noGrp="1"/>
          </p:cNvSpPr>
          <p:nvPr>
            <p:ph type="dt" idx="7"/>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4" name="PlaceHolder 4"/>
          <p:cNvSpPr>
            <a:spLocks noGrp="1"/>
          </p:cNvSpPr>
          <p:nvPr>
            <p:ph type="ftr" idx="8"/>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5" name="PlaceHolder 5"/>
          <p:cNvSpPr>
            <a:spLocks noGrp="1"/>
          </p:cNvSpPr>
          <p:nvPr>
            <p:ph type="sldNum" idx="9"/>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2EC53587-D07B-4464-929F-13975AD09379}"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a:t>
            </a:r>
            <a:r>
              <a:rPr b="0" lang="en-US" sz="4400" strike="noStrike" u="none">
                <a:solidFill>
                  <a:schemeClr val="dk2"/>
                </a:solidFill>
                <a:uFillTx/>
                <a:latin typeface="Verdana"/>
                <a:ea typeface="ＭＳ Ｐゴシック"/>
              </a:rPr>
              <a:t>edit </a:t>
            </a:r>
            <a:r>
              <a:rPr b="0" lang="en-US" sz="4400" strike="noStrike" u="none">
                <a:solidFill>
                  <a:schemeClr val="dk2"/>
                </a:solidFill>
                <a:uFillTx/>
                <a:latin typeface="Verdana"/>
                <a:ea typeface="ＭＳ Ｐゴシック"/>
              </a:rPr>
              <a:t>Master </a:t>
            </a:r>
            <a:r>
              <a:rPr b="0" lang="en-US" sz="4400" strike="noStrike" u="none">
                <a:solidFill>
                  <a:schemeClr val="dk2"/>
                </a:solidFill>
                <a:uFillTx/>
                <a:latin typeface="Verdana"/>
                <a:ea typeface="ＭＳ Ｐゴシック"/>
              </a:rPr>
              <a:t>title </a:t>
            </a:r>
            <a:r>
              <a:rPr b="0" lang="en-US" sz="4400" strike="noStrike" u="none">
                <a:solidFill>
                  <a:schemeClr val="dk2"/>
                </a:solidFill>
                <a:uFillTx/>
                <a:latin typeface="Verdana"/>
                <a:ea typeface="ＭＳ Ｐゴシック"/>
              </a:rPr>
              <a:t>style</a:t>
            </a:r>
            <a:endParaRPr b="0" lang="en-US" sz="4400" strike="noStrike" u="none">
              <a:solidFill>
                <a:schemeClr val="dk1"/>
              </a:solidFill>
              <a:uFillTx/>
              <a:latin typeface="Arial"/>
            </a:endParaRPr>
          </a:p>
        </p:txBody>
      </p:sp>
      <p:sp>
        <p:nvSpPr>
          <p:cNvPr id="17" name="PlaceHolder 2"/>
          <p:cNvSpPr>
            <a:spLocks noGrp="1"/>
          </p:cNvSpPr>
          <p:nvPr>
            <p:ph type="body"/>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Click to edit Master text styles</a:t>
            </a:r>
            <a:endParaRPr b="0" lang="en-US" sz="3200" strike="noStrike" u="none">
              <a:solidFill>
                <a:schemeClr val="dk1"/>
              </a:solidFill>
              <a:uFillTx/>
              <a:latin typeface="Verdana"/>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Second level</a:t>
            </a:r>
            <a:endParaRPr b="0" lang="en-US" sz="2800" strike="noStrike" u="none">
              <a:solidFill>
                <a:schemeClr val="dk1"/>
              </a:solidFill>
              <a:uFillTx/>
              <a:latin typeface="Verdana"/>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Third level</a:t>
            </a:r>
            <a:endParaRPr b="0" lang="en-US" sz="2400" strike="noStrike" u="none">
              <a:solidFill>
                <a:schemeClr val="dk1"/>
              </a:solidFill>
              <a:uFillTx/>
              <a:latin typeface="Verdana"/>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Fourth level</a:t>
            </a:r>
            <a:endParaRPr b="0" lang="en-US" sz="2000" strike="noStrike" u="none">
              <a:solidFill>
                <a:schemeClr val="dk1"/>
              </a:solidFill>
              <a:uFillTx/>
              <a:latin typeface="Verdana"/>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Verdana"/>
                <a:ea typeface="ＭＳ Ｐゴシック"/>
              </a:rPr>
              <a:t>Fifth level</a:t>
            </a:r>
            <a:endParaRPr b="0" lang="en-US" sz="2000" strike="noStrike" u="none">
              <a:solidFill>
                <a:schemeClr val="dk1"/>
              </a:solidFill>
              <a:uFillTx/>
              <a:latin typeface="Verdana"/>
            </a:endParaRPr>
          </a:p>
        </p:txBody>
      </p:sp>
      <p:sp>
        <p:nvSpPr>
          <p:cNvPr id="18" name="PlaceHolder 3"/>
          <p:cNvSpPr>
            <a:spLocks noGrp="1"/>
          </p:cNvSpPr>
          <p:nvPr>
            <p:ph type="dt" idx="10"/>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9" name="PlaceHolder 4"/>
          <p:cNvSpPr>
            <a:spLocks noGrp="1"/>
          </p:cNvSpPr>
          <p:nvPr>
            <p:ph type="ftr" idx="11"/>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0" name="PlaceHolder 5"/>
          <p:cNvSpPr>
            <a:spLocks noGrp="1"/>
          </p:cNvSpPr>
          <p:nvPr>
            <p:ph type="sldNum" idx="12"/>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D59F6168-6827-4AE9-8E22-EC8DD39D82E7}"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 id="2147483656" r:id="rId3"/>
    <p:sldLayoutId id="2147483657" r:id="rId4"/>
    <p:sldLayoutId id="2147483658"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22160" y="4406760"/>
            <a:ext cx="7772040" cy="1361880"/>
          </a:xfrm>
          <a:prstGeom prst="rect">
            <a:avLst/>
          </a:prstGeom>
          <a:noFill/>
          <a:ln w="9360">
            <a:noFill/>
          </a:ln>
        </p:spPr>
        <p:txBody>
          <a:bodyPr numCol="1" spcCol="0" lIns="91440" rIns="91440" tIns="45720" bIns="45720" anchor="t">
            <a:noAutofit/>
          </a:bodyPr>
          <a:p>
            <a:pPr indent="0">
              <a:lnSpc>
                <a:spcPct val="100000"/>
              </a:lnSpc>
              <a:buNone/>
            </a:pPr>
            <a:r>
              <a:rPr b="1" lang="en-US" sz="4000" strike="noStrike" u="none" cap="all">
                <a:solidFill>
                  <a:schemeClr val="dk2"/>
                </a:solidFill>
                <a:uFillTx/>
                <a:latin typeface="Verdana"/>
                <a:ea typeface="ＭＳ Ｐゴシック"/>
              </a:rPr>
              <a:t>Click </a:t>
            </a:r>
            <a:r>
              <a:rPr b="1" lang="en-US" sz="4000" strike="noStrike" u="none" cap="all">
                <a:solidFill>
                  <a:schemeClr val="dk2"/>
                </a:solidFill>
                <a:uFillTx/>
                <a:latin typeface="Verdana"/>
                <a:ea typeface="ＭＳ Ｐゴシック"/>
              </a:rPr>
              <a:t>to edit </a:t>
            </a:r>
            <a:r>
              <a:rPr b="1" lang="en-US" sz="4000" strike="noStrike" u="none" cap="all">
                <a:solidFill>
                  <a:schemeClr val="dk2"/>
                </a:solidFill>
                <a:uFillTx/>
                <a:latin typeface="Verdana"/>
                <a:ea typeface="ＭＳ Ｐゴシック"/>
              </a:rPr>
              <a:t>Master </a:t>
            </a:r>
            <a:r>
              <a:rPr b="1" lang="en-US" sz="4000" strike="noStrike" u="none" cap="all">
                <a:solidFill>
                  <a:schemeClr val="dk2"/>
                </a:solidFill>
                <a:uFillTx/>
                <a:latin typeface="Verdana"/>
                <a:ea typeface="ＭＳ Ｐゴシック"/>
              </a:rPr>
              <a:t>title </a:t>
            </a:r>
            <a:r>
              <a:rPr b="1" lang="en-US" sz="4000" strike="noStrike" u="none" cap="all">
                <a:solidFill>
                  <a:schemeClr val="dk2"/>
                </a:solidFill>
                <a:uFillTx/>
                <a:latin typeface="Verdana"/>
                <a:ea typeface="ＭＳ Ｐゴシック"/>
              </a:rPr>
              <a:t>style</a:t>
            </a:r>
            <a:endParaRPr b="0" lang="en-US" sz="4000" strike="noStrike" u="none">
              <a:solidFill>
                <a:schemeClr val="dk1"/>
              </a:solidFill>
              <a:uFillTx/>
              <a:latin typeface="Arial"/>
            </a:endParaRPr>
          </a:p>
        </p:txBody>
      </p:sp>
      <p:sp>
        <p:nvSpPr>
          <p:cNvPr id="26" name="PlaceHolder 2"/>
          <p:cNvSpPr>
            <a:spLocks noGrp="1"/>
          </p:cNvSpPr>
          <p:nvPr>
            <p:ph type="body"/>
          </p:nvPr>
        </p:nvSpPr>
        <p:spPr>
          <a:xfrm>
            <a:off x="722160" y="2906640"/>
            <a:ext cx="7772040" cy="1499760"/>
          </a:xfrm>
          <a:prstGeom prst="rect">
            <a:avLst/>
          </a:prstGeom>
          <a:noFill/>
          <a:ln w="9360">
            <a:noFill/>
          </a:ln>
        </p:spPr>
        <p:txBody>
          <a:bodyPr numCol="1" spcCol="0" lIns="91440" rIns="91440" tIns="45720" bIns="45720" anchor="b">
            <a:noAutofit/>
          </a:bodyPr>
          <a:p>
            <a:pPr indent="0">
              <a:lnSpc>
                <a:spcPct val="100000"/>
              </a:lnSpc>
              <a:spcBef>
                <a:spcPts val="400"/>
              </a:spcBef>
              <a:buNone/>
              <a:tabLst>
                <a:tab algn="l" pos="0"/>
              </a:tabLst>
            </a:pPr>
            <a:r>
              <a:rPr b="0" lang="en-US" sz="2000" strike="noStrike" u="none">
                <a:solidFill>
                  <a:schemeClr val="dk1"/>
                </a:solidFill>
                <a:uFillTx/>
                <a:latin typeface="Verdana"/>
                <a:ea typeface="ＭＳ Ｐゴシック"/>
              </a:rPr>
              <a:t>Click to edit Master text styles</a:t>
            </a:r>
            <a:endParaRPr b="0" lang="en-US" sz="2000" strike="noStrike" u="none">
              <a:solidFill>
                <a:schemeClr val="dk1"/>
              </a:solidFill>
              <a:uFillTx/>
              <a:latin typeface="Verdana"/>
            </a:endParaRPr>
          </a:p>
        </p:txBody>
      </p:sp>
      <p:sp>
        <p:nvSpPr>
          <p:cNvPr id="27" name="PlaceHolder 3"/>
          <p:cNvSpPr>
            <a:spLocks noGrp="1"/>
          </p:cNvSpPr>
          <p:nvPr>
            <p:ph type="dt" idx="13"/>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8" name="PlaceHolder 4"/>
          <p:cNvSpPr>
            <a:spLocks noGrp="1"/>
          </p:cNvSpPr>
          <p:nvPr>
            <p:ph type="ftr" idx="14"/>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9" name="PlaceHolder 5"/>
          <p:cNvSpPr>
            <a:spLocks noGrp="1"/>
          </p:cNvSpPr>
          <p:nvPr>
            <p:ph type="sldNum" idx="15"/>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D5E7134B-A661-479F-9A7C-82C6499105F3}"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0"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edit Master title style</a:t>
            </a:r>
            <a:endParaRPr b="0" lang="en-US" sz="4400" strike="noStrike" u="none">
              <a:solidFill>
                <a:schemeClr val="dk1"/>
              </a:solidFill>
              <a:uFillTx/>
              <a:latin typeface="Arial"/>
            </a:endParaRPr>
          </a:p>
        </p:txBody>
      </p:sp>
      <p:sp>
        <p:nvSpPr>
          <p:cNvPr id="31" name="PlaceHolder 2"/>
          <p:cNvSpPr>
            <a:spLocks noGrp="1"/>
          </p:cNvSpPr>
          <p:nvPr>
            <p:ph type="body"/>
          </p:nvPr>
        </p:nvSpPr>
        <p:spPr>
          <a:xfrm>
            <a:off x="457200" y="1600200"/>
            <a:ext cx="4038120" cy="4525560"/>
          </a:xfrm>
          <a:prstGeom prst="rect">
            <a:avLst/>
          </a:prstGeom>
          <a:noFill/>
          <a:ln w="9360">
            <a:noFill/>
          </a:ln>
        </p:spPr>
        <p:txBody>
          <a:bodyPr numCol="1" spcCol="0" lIns="91440" rIns="91440" tIns="45720" bIns="45720" anchor="t">
            <a:noAutofit/>
          </a:bodyPr>
          <a:p>
            <a:pPr marL="343080" indent="-34308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Click to edit Master text styles</a:t>
            </a:r>
            <a:endParaRPr b="0" lang="en-US" sz="2800" strike="noStrike" u="none">
              <a:solidFill>
                <a:schemeClr val="dk1"/>
              </a:solidFill>
              <a:uFillTx/>
              <a:latin typeface="Verdana"/>
            </a:endParaRPr>
          </a:p>
          <a:p>
            <a:pPr lvl="1" marL="743040" indent="-28584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Second level</a:t>
            </a:r>
            <a:endParaRPr b="0" lang="en-US" sz="2400" strike="noStrike" u="none">
              <a:solidFill>
                <a:schemeClr val="dk1"/>
              </a:solidFill>
              <a:uFillTx/>
              <a:latin typeface="Verdana"/>
            </a:endParaRPr>
          </a:p>
          <a:p>
            <a:pPr lvl="2" marL="11430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Third level</a:t>
            </a:r>
            <a:endParaRPr b="0" lang="en-US" sz="2000" strike="noStrike" u="none">
              <a:solidFill>
                <a:schemeClr val="dk1"/>
              </a:solidFill>
              <a:uFillTx/>
              <a:latin typeface="Verdana"/>
            </a:endParaRPr>
          </a:p>
          <a:p>
            <a:pPr lvl="3" marL="1600200" indent="-228600">
              <a:lnSpc>
                <a:spcPct val="100000"/>
              </a:lnSpc>
              <a:spcBef>
                <a:spcPts val="360"/>
              </a:spcBef>
              <a:buClr>
                <a:srgbClr val="000000"/>
              </a:buClr>
              <a:buFont typeface="Symbol" charset="2"/>
              <a:buChar char=""/>
            </a:pPr>
            <a:r>
              <a:rPr b="0" lang="en-US" sz="1800" strike="noStrike" u="none">
                <a:solidFill>
                  <a:schemeClr val="dk1"/>
                </a:solidFill>
                <a:uFillTx/>
                <a:latin typeface="Verdana"/>
                <a:ea typeface="ＭＳ Ｐゴシック"/>
              </a:rPr>
              <a:t>Fourth level</a:t>
            </a:r>
            <a:endParaRPr b="0" lang="en-US" sz="1800" strike="noStrike" u="none">
              <a:solidFill>
                <a:schemeClr val="dk1"/>
              </a:solidFill>
              <a:uFillTx/>
              <a:latin typeface="Verdana"/>
            </a:endParaRPr>
          </a:p>
          <a:p>
            <a:pPr lvl="4" marL="2057400" indent="-228600">
              <a:lnSpc>
                <a:spcPct val="100000"/>
              </a:lnSpc>
              <a:spcBef>
                <a:spcPts val="360"/>
              </a:spcBef>
              <a:buClr>
                <a:srgbClr val="000000"/>
              </a:buClr>
              <a:buFont typeface="OpenSymbol"/>
              <a:buChar char="»"/>
            </a:pPr>
            <a:r>
              <a:rPr b="0" lang="en-US" sz="1800" strike="noStrike" u="none">
                <a:solidFill>
                  <a:schemeClr val="dk1"/>
                </a:solidFill>
                <a:uFillTx/>
                <a:latin typeface="Verdana"/>
                <a:ea typeface="ＭＳ Ｐゴシック"/>
              </a:rPr>
              <a:t>Fifth level</a:t>
            </a:r>
            <a:endParaRPr b="0" lang="en-US" sz="1800" strike="noStrike" u="none">
              <a:solidFill>
                <a:schemeClr val="dk1"/>
              </a:solidFill>
              <a:uFillTx/>
              <a:latin typeface="Verdana"/>
            </a:endParaRPr>
          </a:p>
        </p:txBody>
      </p:sp>
      <p:sp>
        <p:nvSpPr>
          <p:cNvPr id="32" name="PlaceHolder 3"/>
          <p:cNvSpPr>
            <a:spLocks noGrp="1"/>
          </p:cNvSpPr>
          <p:nvPr>
            <p:ph type="body"/>
          </p:nvPr>
        </p:nvSpPr>
        <p:spPr>
          <a:xfrm>
            <a:off x="4648320" y="1600200"/>
            <a:ext cx="4038120" cy="4525560"/>
          </a:xfrm>
          <a:prstGeom prst="rect">
            <a:avLst/>
          </a:prstGeom>
          <a:noFill/>
          <a:ln w="9360">
            <a:noFill/>
          </a:ln>
        </p:spPr>
        <p:txBody>
          <a:bodyPr numCol="1" spcCol="0" lIns="91440" rIns="91440" tIns="45720" bIns="45720" anchor="t">
            <a:noAutofit/>
          </a:bodyPr>
          <a:p>
            <a:pPr marL="343080" indent="-34308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Click to edit Master text styles</a:t>
            </a:r>
            <a:endParaRPr b="0" lang="en-US" sz="2800" strike="noStrike" u="none">
              <a:solidFill>
                <a:schemeClr val="dk1"/>
              </a:solidFill>
              <a:uFillTx/>
              <a:latin typeface="Verdana"/>
            </a:endParaRPr>
          </a:p>
          <a:p>
            <a:pPr lvl="1" marL="743040" indent="-28584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Second level</a:t>
            </a:r>
            <a:endParaRPr b="0" lang="en-US" sz="2400" strike="noStrike" u="none">
              <a:solidFill>
                <a:schemeClr val="dk1"/>
              </a:solidFill>
              <a:uFillTx/>
              <a:latin typeface="Verdana"/>
            </a:endParaRPr>
          </a:p>
          <a:p>
            <a:pPr lvl="2" marL="11430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Third level</a:t>
            </a:r>
            <a:endParaRPr b="0" lang="en-US" sz="2000" strike="noStrike" u="none">
              <a:solidFill>
                <a:schemeClr val="dk1"/>
              </a:solidFill>
              <a:uFillTx/>
              <a:latin typeface="Verdana"/>
            </a:endParaRPr>
          </a:p>
          <a:p>
            <a:pPr lvl="3" marL="1600200" indent="-228600">
              <a:lnSpc>
                <a:spcPct val="100000"/>
              </a:lnSpc>
              <a:spcBef>
                <a:spcPts val="360"/>
              </a:spcBef>
              <a:buClr>
                <a:srgbClr val="000000"/>
              </a:buClr>
              <a:buFont typeface="Symbol" charset="2"/>
              <a:buChar char=""/>
            </a:pPr>
            <a:r>
              <a:rPr b="0" lang="en-US" sz="1800" strike="noStrike" u="none">
                <a:solidFill>
                  <a:schemeClr val="dk1"/>
                </a:solidFill>
                <a:uFillTx/>
                <a:latin typeface="Verdana"/>
                <a:ea typeface="ＭＳ Ｐゴシック"/>
              </a:rPr>
              <a:t>Fourth level</a:t>
            </a:r>
            <a:endParaRPr b="0" lang="en-US" sz="1800" strike="noStrike" u="none">
              <a:solidFill>
                <a:schemeClr val="dk1"/>
              </a:solidFill>
              <a:uFillTx/>
              <a:latin typeface="Verdana"/>
            </a:endParaRPr>
          </a:p>
          <a:p>
            <a:pPr lvl="4" marL="2057400" indent="-228600">
              <a:lnSpc>
                <a:spcPct val="100000"/>
              </a:lnSpc>
              <a:spcBef>
                <a:spcPts val="360"/>
              </a:spcBef>
              <a:buClr>
                <a:srgbClr val="000000"/>
              </a:buClr>
              <a:buFont typeface="OpenSymbol"/>
              <a:buChar char="»"/>
            </a:pPr>
            <a:r>
              <a:rPr b="0" lang="en-US" sz="1800" strike="noStrike" u="none">
                <a:solidFill>
                  <a:schemeClr val="dk1"/>
                </a:solidFill>
                <a:uFillTx/>
                <a:latin typeface="Verdana"/>
                <a:ea typeface="ＭＳ Ｐゴシック"/>
              </a:rPr>
              <a:t>Fifth level</a:t>
            </a:r>
            <a:endParaRPr b="0" lang="en-US" sz="1800" strike="noStrike" u="none">
              <a:solidFill>
                <a:schemeClr val="dk1"/>
              </a:solidFill>
              <a:uFillTx/>
              <a:latin typeface="Verdana"/>
            </a:endParaRPr>
          </a:p>
        </p:txBody>
      </p:sp>
      <p:sp>
        <p:nvSpPr>
          <p:cNvPr id="33" name="PlaceHolder 4"/>
          <p:cNvSpPr>
            <a:spLocks noGrp="1"/>
          </p:cNvSpPr>
          <p:nvPr>
            <p:ph type="dt" idx="16"/>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4" name="PlaceHolder 5"/>
          <p:cNvSpPr>
            <a:spLocks noGrp="1"/>
          </p:cNvSpPr>
          <p:nvPr>
            <p:ph type="ftr" idx="17"/>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5" name="PlaceHolder 6"/>
          <p:cNvSpPr>
            <a:spLocks noGrp="1"/>
          </p:cNvSpPr>
          <p:nvPr>
            <p:ph type="sldNum" idx="18"/>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05AAE0A8-E804-4F23-B7FD-7EA31D18866F}"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2"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edit Master title style</a:t>
            </a:r>
            <a:endParaRPr b="0" lang="en-US" sz="4400" strike="noStrike" u="none">
              <a:solidFill>
                <a:schemeClr val="dk1"/>
              </a:solidFill>
              <a:uFillTx/>
              <a:latin typeface="Arial"/>
            </a:endParaRPr>
          </a:p>
        </p:txBody>
      </p:sp>
      <p:sp>
        <p:nvSpPr>
          <p:cNvPr id="40" name="PlaceHolder 2"/>
          <p:cNvSpPr>
            <a:spLocks noGrp="1"/>
          </p:cNvSpPr>
          <p:nvPr>
            <p:ph type="body"/>
          </p:nvPr>
        </p:nvSpPr>
        <p:spPr>
          <a:xfrm>
            <a:off x="457200" y="1535040"/>
            <a:ext cx="4039920" cy="639360"/>
          </a:xfrm>
          <a:prstGeom prst="rect">
            <a:avLst/>
          </a:prstGeom>
          <a:noFill/>
          <a:ln w="9360">
            <a:noFill/>
          </a:ln>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uFillTx/>
                <a:latin typeface="Verdana"/>
                <a:ea typeface="ＭＳ Ｐゴシック"/>
              </a:rPr>
              <a:t>Click to edit Master text styles</a:t>
            </a:r>
            <a:endParaRPr b="0" lang="en-US" sz="2400" strike="noStrike" u="none">
              <a:solidFill>
                <a:schemeClr val="dk1"/>
              </a:solidFill>
              <a:uFillTx/>
              <a:latin typeface="Verdana"/>
            </a:endParaRPr>
          </a:p>
        </p:txBody>
      </p:sp>
      <p:sp>
        <p:nvSpPr>
          <p:cNvPr id="41" name="PlaceHolder 3"/>
          <p:cNvSpPr>
            <a:spLocks noGrp="1"/>
          </p:cNvSpPr>
          <p:nvPr>
            <p:ph type="body"/>
          </p:nvPr>
        </p:nvSpPr>
        <p:spPr>
          <a:xfrm>
            <a:off x="457200" y="2174760"/>
            <a:ext cx="4039920" cy="39510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Click to edit Master text styles</a:t>
            </a:r>
            <a:endParaRPr b="0" lang="en-US" sz="2400" strike="noStrike" u="none">
              <a:solidFill>
                <a:schemeClr val="dk1"/>
              </a:solidFill>
              <a:uFillTx/>
              <a:latin typeface="Verdana"/>
            </a:endParaRPr>
          </a:p>
          <a:p>
            <a:pPr lvl="1" marL="743040" indent="-28584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Second level</a:t>
            </a:r>
            <a:endParaRPr b="0" lang="en-US" sz="2000" strike="noStrike" u="none">
              <a:solidFill>
                <a:schemeClr val="dk1"/>
              </a:solidFill>
              <a:uFillTx/>
              <a:latin typeface="Verdana"/>
            </a:endParaRPr>
          </a:p>
          <a:p>
            <a:pPr lvl="2" marL="1143000" indent="-228600">
              <a:lnSpc>
                <a:spcPct val="100000"/>
              </a:lnSpc>
              <a:spcBef>
                <a:spcPts val="360"/>
              </a:spcBef>
              <a:buClr>
                <a:srgbClr val="000000"/>
              </a:buClr>
              <a:buFont typeface="Symbol" charset="2"/>
              <a:buChar char=""/>
            </a:pPr>
            <a:r>
              <a:rPr b="0" lang="en-US" sz="1800" strike="noStrike" u="none">
                <a:solidFill>
                  <a:schemeClr val="dk1"/>
                </a:solidFill>
                <a:uFillTx/>
                <a:latin typeface="Verdana"/>
                <a:ea typeface="ＭＳ Ｐゴシック"/>
              </a:rPr>
              <a:t>Third level</a:t>
            </a:r>
            <a:endParaRPr b="0" lang="en-US" sz="1800" strike="noStrike" u="none">
              <a:solidFill>
                <a:schemeClr val="dk1"/>
              </a:solidFill>
              <a:uFillTx/>
              <a:latin typeface="Verdana"/>
            </a:endParaRPr>
          </a:p>
          <a:p>
            <a:pPr lvl="3" marL="1600200" indent="-228600">
              <a:lnSpc>
                <a:spcPct val="100000"/>
              </a:lnSpc>
              <a:spcBef>
                <a:spcPts val="320"/>
              </a:spcBef>
              <a:buClr>
                <a:srgbClr val="000000"/>
              </a:buClr>
              <a:buFont typeface="Symbol" charset="2"/>
              <a:buChar char=""/>
            </a:pPr>
            <a:r>
              <a:rPr b="0" lang="en-US" sz="1600" strike="noStrike" u="none">
                <a:solidFill>
                  <a:schemeClr val="dk1"/>
                </a:solidFill>
                <a:uFillTx/>
                <a:latin typeface="Verdana"/>
                <a:ea typeface="ＭＳ Ｐゴシック"/>
              </a:rPr>
              <a:t>Fourth level</a:t>
            </a:r>
            <a:endParaRPr b="0" lang="en-US" sz="1600" strike="noStrike" u="none">
              <a:solidFill>
                <a:schemeClr val="dk1"/>
              </a:solidFill>
              <a:uFillTx/>
              <a:latin typeface="Verdana"/>
            </a:endParaRPr>
          </a:p>
          <a:p>
            <a:pPr lvl="4" marL="2057400" indent="-228600">
              <a:lnSpc>
                <a:spcPct val="100000"/>
              </a:lnSpc>
              <a:spcBef>
                <a:spcPts val="320"/>
              </a:spcBef>
              <a:buClr>
                <a:srgbClr val="000000"/>
              </a:buClr>
              <a:buFont typeface="OpenSymbol"/>
              <a:buChar char="»"/>
            </a:pPr>
            <a:r>
              <a:rPr b="0" lang="en-US" sz="1600" strike="noStrike" u="none">
                <a:solidFill>
                  <a:schemeClr val="dk1"/>
                </a:solidFill>
                <a:uFillTx/>
                <a:latin typeface="Verdana"/>
                <a:ea typeface="ＭＳ Ｐゴシック"/>
              </a:rPr>
              <a:t>Fifth level</a:t>
            </a:r>
            <a:endParaRPr b="0" lang="en-US" sz="1600" strike="noStrike" u="none">
              <a:solidFill>
                <a:schemeClr val="dk1"/>
              </a:solidFill>
              <a:uFillTx/>
              <a:latin typeface="Verdana"/>
            </a:endParaRPr>
          </a:p>
        </p:txBody>
      </p:sp>
      <p:sp>
        <p:nvSpPr>
          <p:cNvPr id="42" name="PlaceHolder 4"/>
          <p:cNvSpPr>
            <a:spLocks noGrp="1"/>
          </p:cNvSpPr>
          <p:nvPr>
            <p:ph type="body"/>
          </p:nvPr>
        </p:nvSpPr>
        <p:spPr>
          <a:xfrm>
            <a:off x="4645080" y="1535040"/>
            <a:ext cx="4041360" cy="639360"/>
          </a:xfrm>
          <a:prstGeom prst="rect">
            <a:avLst/>
          </a:prstGeom>
          <a:noFill/>
          <a:ln w="9360">
            <a:noFill/>
          </a:ln>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uFillTx/>
                <a:latin typeface="Verdana"/>
                <a:ea typeface="ＭＳ Ｐゴシック"/>
              </a:rPr>
              <a:t>Click to edit Master text styles</a:t>
            </a:r>
            <a:endParaRPr b="0" lang="en-US" sz="2400" strike="noStrike" u="none">
              <a:solidFill>
                <a:schemeClr val="dk1"/>
              </a:solidFill>
              <a:uFillTx/>
              <a:latin typeface="Verdana"/>
            </a:endParaRPr>
          </a:p>
        </p:txBody>
      </p:sp>
      <p:sp>
        <p:nvSpPr>
          <p:cNvPr id="43" name="PlaceHolder 5"/>
          <p:cNvSpPr>
            <a:spLocks noGrp="1"/>
          </p:cNvSpPr>
          <p:nvPr>
            <p:ph type="body"/>
          </p:nvPr>
        </p:nvSpPr>
        <p:spPr>
          <a:xfrm>
            <a:off x="4645080" y="2174760"/>
            <a:ext cx="4041360" cy="39510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Click to edit Master text styles</a:t>
            </a:r>
            <a:endParaRPr b="0" lang="en-US" sz="2400" strike="noStrike" u="none">
              <a:solidFill>
                <a:schemeClr val="dk1"/>
              </a:solidFill>
              <a:uFillTx/>
              <a:latin typeface="Verdana"/>
            </a:endParaRPr>
          </a:p>
          <a:p>
            <a:pPr lvl="1" marL="743040" indent="-28584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Second level</a:t>
            </a:r>
            <a:endParaRPr b="0" lang="en-US" sz="2000" strike="noStrike" u="none">
              <a:solidFill>
                <a:schemeClr val="dk1"/>
              </a:solidFill>
              <a:uFillTx/>
              <a:latin typeface="Verdana"/>
            </a:endParaRPr>
          </a:p>
          <a:p>
            <a:pPr lvl="2" marL="1143000" indent="-228600">
              <a:lnSpc>
                <a:spcPct val="100000"/>
              </a:lnSpc>
              <a:spcBef>
                <a:spcPts val="360"/>
              </a:spcBef>
              <a:buClr>
                <a:srgbClr val="000000"/>
              </a:buClr>
              <a:buFont typeface="Symbol" charset="2"/>
              <a:buChar char=""/>
            </a:pPr>
            <a:r>
              <a:rPr b="0" lang="en-US" sz="1800" strike="noStrike" u="none">
                <a:solidFill>
                  <a:schemeClr val="dk1"/>
                </a:solidFill>
                <a:uFillTx/>
                <a:latin typeface="Verdana"/>
                <a:ea typeface="ＭＳ Ｐゴシック"/>
              </a:rPr>
              <a:t>Third level</a:t>
            </a:r>
            <a:endParaRPr b="0" lang="en-US" sz="1800" strike="noStrike" u="none">
              <a:solidFill>
                <a:schemeClr val="dk1"/>
              </a:solidFill>
              <a:uFillTx/>
              <a:latin typeface="Verdana"/>
            </a:endParaRPr>
          </a:p>
          <a:p>
            <a:pPr lvl="3" marL="1600200" indent="-228600">
              <a:lnSpc>
                <a:spcPct val="100000"/>
              </a:lnSpc>
              <a:spcBef>
                <a:spcPts val="320"/>
              </a:spcBef>
              <a:buClr>
                <a:srgbClr val="000000"/>
              </a:buClr>
              <a:buFont typeface="Symbol" charset="2"/>
              <a:buChar char=""/>
            </a:pPr>
            <a:r>
              <a:rPr b="0" lang="en-US" sz="1600" strike="noStrike" u="none">
                <a:solidFill>
                  <a:schemeClr val="dk1"/>
                </a:solidFill>
                <a:uFillTx/>
                <a:latin typeface="Verdana"/>
                <a:ea typeface="ＭＳ Ｐゴシック"/>
              </a:rPr>
              <a:t>Fourth level</a:t>
            </a:r>
            <a:endParaRPr b="0" lang="en-US" sz="1600" strike="noStrike" u="none">
              <a:solidFill>
                <a:schemeClr val="dk1"/>
              </a:solidFill>
              <a:uFillTx/>
              <a:latin typeface="Verdana"/>
            </a:endParaRPr>
          </a:p>
          <a:p>
            <a:pPr lvl="4" marL="2057400" indent="-228600">
              <a:lnSpc>
                <a:spcPct val="100000"/>
              </a:lnSpc>
              <a:spcBef>
                <a:spcPts val="320"/>
              </a:spcBef>
              <a:buClr>
                <a:srgbClr val="000000"/>
              </a:buClr>
              <a:buFont typeface="OpenSymbol"/>
              <a:buChar char="»"/>
            </a:pPr>
            <a:r>
              <a:rPr b="0" lang="en-US" sz="1600" strike="noStrike" u="none">
                <a:solidFill>
                  <a:schemeClr val="dk1"/>
                </a:solidFill>
                <a:uFillTx/>
                <a:latin typeface="Verdana"/>
                <a:ea typeface="ＭＳ Ｐゴシック"/>
              </a:rPr>
              <a:t>Fifth level</a:t>
            </a:r>
            <a:endParaRPr b="0" lang="en-US" sz="1600" strike="noStrike" u="none">
              <a:solidFill>
                <a:schemeClr val="dk1"/>
              </a:solidFill>
              <a:uFillTx/>
              <a:latin typeface="Verdana"/>
            </a:endParaRPr>
          </a:p>
        </p:txBody>
      </p:sp>
      <p:sp>
        <p:nvSpPr>
          <p:cNvPr id="44" name="PlaceHolder 6"/>
          <p:cNvSpPr>
            <a:spLocks noGrp="1"/>
          </p:cNvSpPr>
          <p:nvPr>
            <p:ph type="dt" idx="19"/>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45" name="PlaceHolder 7"/>
          <p:cNvSpPr>
            <a:spLocks noGrp="1"/>
          </p:cNvSpPr>
          <p:nvPr>
            <p:ph type="ftr" idx="20"/>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46" name="PlaceHolder 8"/>
          <p:cNvSpPr>
            <a:spLocks noGrp="1"/>
          </p:cNvSpPr>
          <p:nvPr>
            <p:ph type="sldNum" idx="21"/>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BA2B9114-A440-4DA3-A80B-D3CF90027D9C}"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edit Master title style</a:t>
            </a:r>
            <a:endParaRPr b="0" lang="en-US" sz="4400" strike="noStrike" u="none">
              <a:solidFill>
                <a:schemeClr val="dk1"/>
              </a:solidFill>
              <a:uFillTx/>
              <a:latin typeface="Arial"/>
            </a:endParaRPr>
          </a:p>
        </p:txBody>
      </p:sp>
      <p:sp>
        <p:nvSpPr>
          <p:cNvPr id="48" name="PlaceHolder 2"/>
          <p:cNvSpPr>
            <a:spLocks noGrp="1"/>
          </p:cNvSpPr>
          <p:nvPr>
            <p:ph type="dt" idx="22"/>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49" name="PlaceHolder 3"/>
          <p:cNvSpPr>
            <a:spLocks noGrp="1"/>
          </p:cNvSpPr>
          <p:nvPr>
            <p:ph type="ftr" idx="23"/>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0" name="PlaceHolder 4"/>
          <p:cNvSpPr>
            <a:spLocks noGrp="1"/>
          </p:cNvSpPr>
          <p:nvPr>
            <p:ph type="sldNum" idx="24"/>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D6C3B3F2-5EAD-4B53-9026-E4E9A80EDDE3}"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PlaceHolder 1"/>
          <p:cNvSpPr>
            <a:spLocks noGrp="1"/>
          </p:cNvSpPr>
          <p:nvPr>
            <p:ph type="dt" idx="25"/>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3" name="PlaceHolder 2"/>
          <p:cNvSpPr>
            <a:spLocks noGrp="1"/>
          </p:cNvSpPr>
          <p:nvPr>
            <p:ph type="ftr" idx="26"/>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4" name="PlaceHolder 3"/>
          <p:cNvSpPr>
            <a:spLocks noGrp="1"/>
          </p:cNvSpPr>
          <p:nvPr>
            <p:ph type="sldNum" idx="27"/>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9E2A21A0-B5F2-4B80-A1C3-87E185815731}"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7.xml"/><Relationship Id="rId7"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7.xml"/><Relationship Id="rId7"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Rectangle 8"/>
          <p:cNvSpPr/>
          <p:nvPr/>
        </p:nvSpPr>
        <p:spPr>
          <a:xfrm>
            <a:off x="1071720" y="2550960"/>
            <a:ext cx="183960" cy="923400"/>
          </a:xfrm>
          <a:prstGeom prst="rect">
            <a:avLst/>
          </a:prstGeom>
          <a:noFill/>
          <a:ln w="0">
            <a:noFill/>
          </a:ln>
        </p:spPr>
        <p:style>
          <a:lnRef idx="0"/>
          <a:fillRef idx="0"/>
          <a:effectRef idx="0"/>
          <a:fontRef idx="minor"/>
        </p:style>
        <p:txBody>
          <a:bodyPr wrap="none" lIns="90000" rIns="90000" tIns="45000" bIns="45000" anchor="t">
            <a:spAutoFit/>
            <a:scene3d>
              <a:camera prst="orthographicFront"/>
              <a:lightRig dir="t" rig="soft">
                <a:rot lat="0" lon="0" rev="10800000"/>
              </a:lightRig>
            </a:scene3d>
            <a:sp3d>
              <a:bevelT w="27940" h="12700"/>
              <a:contourClr>
                <a:srgbClr val="dddddd"/>
              </a:contourClr>
            </a:sp3d>
          </a:bodyPr>
          <a:p>
            <a:pPr algn="ctr">
              <a:lnSpc>
                <a:spcPct val="100000"/>
              </a:lnSpc>
            </a:pPr>
            <a:endParaRPr b="1" lang="en-US" sz="5400" spc="150" strike="noStrike" u="none">
              <a:solidFill>
                <a:srgbClr val="f8f8f8"/>
              </a:solidFill>
              <a:uFillTx/>
              <a:latin typeface="Arial"/>
            </a:endParaRPr>
          </a:p>
        </p:txBody>
      </p:sp>
      <p:sp>
        <p:nvSpPr>
          <p:cNvPr id="74" name="TextBox 9"/>
          <p:cNvSpPr/>
          <p:nvPr/>
        </p:nvSpPr>
        <p:spPr>
          <a:xfrm>
            <a:off x="685800" y="2286000"/>
            <a:ext cx="6857640" cy="2101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6600" strike="noStrike" u="none">
                <a:solidFill>
                  <a:srgbClr val="fcf48e"/>
                </a:solidFill>
                <a:uFillTx/>
                <a:latin typeface="Arial"/>
              </a:rPr>
              <a:t>Cost-Volume-Profit Analysis</a:t>
            </a:r>
            <a:endParaRPr b="0" lang="en-IN" sz="6600" strike="noStrike" u="none">
              <a:solidFill>
                <a:srgbClr val="000000"/>
              </a:solidFill>
              <a:uFillTx/>
              <a:latin typeface="Arial"/>
            </a:endParaRPr>
          </a:p>
        </p:txBody>
      </p:sp>
      <p:sp>
        <p:nvSpPr>
          <p:cNvPr id="75" name="Rectangle 5"/>
          <p:cNvSpPr/>
          <p:nvPr/>
        </p:nvSpPr>
        <p:spPr>
          <a:xfrm>
            <a:off x="4238640" y="2967120"/>
            <a:ext cx="183960" cy="9234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endParaRPr b="1" lang="en-US" sz="5400" spc="51" strike="noStrike" u="none">
              <a:solidFill>
                <a:schemeClr val="accent1">
                  <a:tint val="3000"/>
                  <a:alpha val="95000"/>
                </a:schemeClr>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Applying the </a:t>
            </a:r>
            <a:br>
              <a:rPr sz="4400"/>
            </a:br>
            <a:r>
              <a:rPr b="1" lang="en-US" sz="4400" strike="noStrike" u="none">
                <a:solidFill>
                  <a:srgbClr val="a50021"/>
                </a:solidFill>
                <a:uFillTx/>
                <a:latin typeface="Calibri"/>
                <a:ea typeface="ＭＳ Ｐゴシック"/>
              </a:rPr>
              <a:t>Contribution Margin Ratio</a:t>
            </a:r>
            <a:endParaRPr b="0" lang="en-US" sz="4400" strike="noStrike" u="none">
              <a:solidFill>
                <a:schemeClr val="dk1"/>
              </a:solidFill>
              <a:uFillTx/>
              <a:latin typeface="Arial"/>
            </a:endParaRPr>
          </a:p>
        </p:txBody>
      </p:sp>
      <p:sp>
        <p:nvSpPr>
          <p:cNvPr id="113" name="PlaceHolder 2"/>
          <p:cNvSpPr>
            <a:spLocks noGrp="1"/>
          </p:cNvSpPr>
          <p:nvPr>
            <p:ph/>
          </p:nvPr>
        </p:nvSpPr>
        <p:spPr>
          <a:xfrm>
            <a:off x="457200" y="1523880"/>
            <a:ext cx="8229240" cy="4525560"/>
          </a:xfrm>
          <a:prstGeom prst="rect">
            <a:avLst/>
          </a:prstGeom>
          <a:noFill/>
          <a:ln w="9360">
            <a:noFill/>
          </a:ln>
        </p:spPr>
        <p:txBody>
          <a:bodyPr numCol="1" spcCol="0" lIns="91440" rIns="91440" tIns="45720" bIns="45720" anchor="t">
            <a:noAutofit/>
          </a:bodyPr>
          <a:p>
            <a:pPr marL="169920" indent="-169920">
              <a:lnSpc>
                <a:spcPct val="100000"/>
              </a:lnSpc>
              <a:spcBef>
                <a:spcPts val="641"/>
              </a:spcBef>
              <a:buNone/>
              <a:tabLst>
                <a:tab algn="l" pos="0"/>
              </a:tabLst>
            </a:pPr>
            <a:r>
              <a:rPr b="1" lang="en-US" sz="3200" strike="noStrike" u="none">
                <a:solidFill>
                  <a:srgbClr val="000099"/>
                </a:solidFill>
                <a:uFillTx/>
                <a:latin typeface="Calibri"/>
                <a:ea typeface="ＭＳ Ｐゴシック"/>
              </a:rPr>
              <a:t>  </a:t>
            </a:r>
            <a:r>
              <a:rPr b="1" lang="en-US" sz="3200" strike="noStrike" u="none">
                <a:solidFill>
                  <a:srgbClr val="000099"/>
                </a:solidFill>
                <a:uFillTx/>
                <a:latin typeface="Calibri"/>
                <a:ea typeface="ＭＳ Ｐゴシック"/>
              </a:rPr>
              <a:t>For every rupee change in sales, contribution margin will increase or decrease by the contribution margin ratio multiplied by the increase or decrease in sales.</a:t>
            </a:r>
            <a:endParaRPr b="0" lang="en-US" sz="3200" strike="noStrike" u="none">
              <a:solidFill>
                <a:schemeClr val="dk1"/>
              </a:solidFill>
              <a:uFillTx/>
              <a:latin typeface="Verdana"/>
            </a:endParaRPr>
          </a:p>
          <a:p>
            <a:pPr indent="0">
              <a:lnSpc>
                <a:spcPct val="100000"/>
              </a:lnSpc>
              <a:spcBef>
                <a:spcPts val="641"/>
              </a:spcBef>
              <a:buNone/>
              <a:tabLst>
                <a:tab algn="l" pos="0"/>
              </a:tabLst>
            </a:pPr>
            <a:endParaRPr b="0" lang="en-US" sz="3200" strike="noStrike" u="none">
              <a:solidFill>
                <a:schemeClr val="dk1"/>
              </a:solidFill>
              <a:uFillTx/>
              <a:latin typeface="Verdana"/>
            </a:endParaRPr>
          </a:p>
        </p:txBody>
      </p:sp>
      <p:sp>
        <p:nvSpPr>
          <p:cNvPr id="114" name="Rounded Rectangle 4"/>
          <p:cNvSpPr/>
          <p:nvPr/>
        </p:nvSpPr>
        <p:spPr>
          <a:xfrm>
            <a:off x="609480" y="3581280"/>
            <a:ext cx="5333760" cy="609120"/>
          </a:xfrm>
          <a:prstGeom prst="roundRect">
            <a:avLst>
              <a:gd name="adj" fmla="val 16667"/>
            </a:avLst>
          </a:prstGeom>
          <a:solidFill>
            <a:srgbClr val="ffcc66"/>
          </a:solidFill>
          <a:ln>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3200" strike="noStrike" u="none">
                <a:solidFill>
                  <a:srgbClr val="a50021"/>
                </a:solidFill>
                <a:uFillTx/>
                <a:latin typeface="Calibri"/>
                <a:ea typeface="ＭＳ Ｐゴシック"/>
              </a:rPr>
              <a:t>If Sales </a:t>
            </a:r>
            <a:r>
              <a:rPr b="1" i="1" lang="en-US" sz="3200" strike="noStrike" u="none">
                <a:solidFill>
                  <a:srgbClr val="000099"/>
                </a:solidFill>
                <a:uFillTx/>
                <a:latin typeface="Calibri"/>
                <a:ea typeface="ＭＳ Ｐゴシック"/>
              </a:rPr>
              <a:t>Decrease</a:t>
            </a:r>
            <a:r>
              <a:rPr b="1" lang="en-US" sz="3200" strike="noStrike" u="none">
                <a:solidFill>
                  <a:srgbClr val="000099"/>
                </a:solidFill>
                <a:uFillTx/>
                <a:latin typeface="Calibri"/>
                <a:ea typeface="ＭＳ Ｐゴシック"/>
              </a:rPr>
              <a:t> </a:t>
            </a:r>
            <a:r>
              <a:rPr b="1" lang="en-US" sz="3200" strike="noStrike" u="none">
                <a:solidFill>
                  <a:srgbClr val="a50021"/>
                </a:solidFill>
                <a:uFillTx/>
                <a:latin typeface="Calibri"/>
                <a:ea typeface="ＭＳ Ｐゴシック"/>
              </a:rPr>
              <a:t>200 units:</a:t>
            </a:r>
            <a:endParaRPr b="0" lang="en-IN" sz="3200" strike="noStrike" u="none">
              <a:solidFill>
                <a:srgbClr val="000000"/>
              </a:solidFill>
              <a:uFillTx/>
              <a:latin typeface="Arial"/>
            </a:endParaRPr>
          </a:p>
        </p:txBody>
      </p:sp>
      <p:sp>
        <p:nvSpPr>
          <p:cNvPr id="115" name="TextBox 5"/>
          <p:cNvSpPr/>
          <p:nvPr/>
        </p:nvSpPr>
        <p:spPr>
          <a:xfrm>
            <a:off x="533520" y="4419720"/>
            <a:ext cx="2895120" cy="760320"/>
          </a:xfrm>
          <a:prstGeom prst="rect">
            <a:avLst/>
          </a:prstGeom>
          <a:solidFill>
            <a:srgbClr val="fcf48e"/>
          </a:solidFill>
          <a:ln w="38100">
            <a:solidFill>
              <a:srgbClr val="a50021"/>
            </a:solidFill>
            <a:miter/>
          </a:ln>
        </p:spPr>
        <p:style>
          <a:lnRef idx="0"/>
          <a:fillRef idx="0"/>
          <a:effectRef idx="0"/>
          <a:fontRef idx="minor"/>
        </p:style>
        <p:txBody>
          <a:bodyPr lIns="90000" rIns="90000" tIns="45000" bIns="45000" anchor="t">
            <a:spAutoFit/>
          </a:bodyPr>
          <a:p>
            <a:pPr>
              <a:lnSpc>
                <a:spcPct val="100000"/>
              </a:lnSpc>
            </a:pPr>
            <a:r>
              <a:rPr b="1" lang="en-US" sz="2000" strike="noStrike" u="none">
                <a:solidFill>
                  <a:srgbClr val="a50021"/>
                </a:solidFill>
                <a:uFillTx/>
                <a:latin typeface="Arial"/>
                <a:ea typeface="ＭＳ Ｐゴシック"/>
              </a:rPr>
              <a:t>Sales  </a:t>
            </a:r>
            <a:r>
              <a:rPr b="1" i="1" lang="en-US" sz="2000" strike="noStrike" u="none">
                <a:solidFill>
                  <a:srgbClr val="000099"/>
                </a:solidFill>
                <a:uFillTx/>
                <a:latin typeface="Arial"/>
                <a:ea typeface="ＭＳ Ｐゴシック"/>
              </a:rPr>
              <a:t>Decrease</a:t>
            </a:r>
            <a:endParaRPr b="0" lang="en-IN" sz="2000" strike="noStrike" u="none">
              <a:solidFill>
                <a:srgbClr val="000000"/>
              </a:solidFill>
              <a:uFillTx/>
              <a:latin typeface="Arial"/>
            </a:endParaRPr>
          </a:p>
          <a:p>
            <a:pPr>
              <a:lnSpc>
                <a:spcPct val="100000"/>
              </a:lnSpc>
            </a:pPr>
            <a:r>
              <a:rPr b="0" lang="en-US" sz="2400" strike="noStrike" u="none">
                <a:solidFill>
                  <a:srgbClr val="a50021"/>
                </a:solidFill>
                <a:uFillTx/>
                <a:latin typeface="Arial"/>
                <a:ea typeface="ＭＳ Ｐゴシック"/>
              </a:rPr>
              <a:t>200 units x Rs.625</a:t>
            </a:r>
            <a:endParaRPr b="0" lang="en-IN" sz="2400" strike="noStrike" u="none">
              <a:solidFill>
                <a:srgbClr val="000000"/>
              </a:solidFill>
              <a:uFillTx/>
              <a:latin typeface="Arial"/>
            </a:endParaRPr>
          </a:p>
        </p:txBody>
      </p:sp>
      <p:sp>
        <p:nvSpPr>
          <p:cNvPr id="116" name="TextBox 6"/>
          <p:cNvSpPr/>
          <p:nvPr/>
        </p:nvSpPr>
        <p:spPr>
          <a:xfrm>
            <a:off x="914400" y="5410080"/>
            <a:ext cx="1676160" cy="394560"/>
          </a:xfrm>
          <a:prstGeom prst="rect">
            <a:avLst/>
          </a:prstGeom>
          <a:solidFill>
            <a:srgbClr val="ffcc99"/>
          </a:solidFill>
          <a:ln w="38100">
            <a:solidFill>
              <a:srgbClr val="c00000"/>
            </a:solidFill>
            <a:miter/>
          </a:ln>
        </p:spPr>
        <p:style>
          <a:lnRef idx="0"/>
          <a:fillRef idx="0"/>
          <a:effectRef idx="0"/>
          <a:fontRef idx="minor"/>
        </p:style>
        <p:txBody>
          <a:bodyPr lIns="90000" rIns="90000" tIns="45000" bIns="45000" anchor="t">
            <a:spAutoFit/>
          </a:bodyPr>
          <a:p>
            <a:pPr>
              <a:lnSpc>
                <a:spcPct val="100000"/>
              </a:lnSpc>
            </a:pPr>
            <a:r>
              <a:rPr b="1" lang="en-US" sz="2000" strike="noStrike" u="none">
                <a:solidFill>
                  <a:srgbClr val="000099"/>
                </a:solidFill>
                <a:uFillTx/>
                <a:latin typeface="Arial"/>
                <a:ea typeface="ＭＳ Ｐゴシック"/>
              </a:rPr>
              <a:t>Rs.125,000</a:t>
            </a:r>
            <a:endParaRPr b="0" lang="en-IN" sz="2000" strike="noStrike" u="none">
              <a:solidFill>
                <a:srgbClr val="000000"/>
              </a:solidFill>
              <a:uFillTx/>
              <a:latin typeface="Arial"/>
            </a:endParaRPr>
          </a:p>
        </p:txBody>
      </p:sp>
      <p:sp>
        <p:nvSpPr>
          <p:cNvPr id="117" name="Rectangle 9"/>
          <p:cNvSpPr/>
          <p:nvPr/>
        </p:nvSpPr>
        <p:spPr>
          <a:xfrm>
            <a:off x="3352680" y="5562720"/>
            <a:ext cx="456840" cy="380520"/>
          </a:xfrm>
          <a:prstGeom prst="rect">
            <a:avLst/>
          </a:prstGeom>
          <a:solidFill>
            <a:srgbClr val="ffcc99"/>
          </a:solidFill>
          <a:ln w="28575">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trike="noStrike" u="none">
                <a:solidFill>
                  <a:srgbClr val="000099"/>
                </a:solidFill>
                <a:uFillTx/>
                <a:latin typeface="Verdana"/>
                <a:ea typeface="ＭＳ Ｐゴシック"/>
              </a:rPr>
              <a:t>X</a:t>
            </a:r>
            <a:endParaRPr b="0" lang="en-IN" sz="1800" strike="noStrike" u="none">
              <a:solidFill>
                <a:srgbClr val="000000"/>
              </a:solidFill>
              <a:uFillTx/>
              <a:latin typeface="Arial"/>
            </a:endParaRPr>
          </a:p>
        </p:txBody>
      </p:sp>
      <p:sp>
        <p:nvSpPr>
          <p:cNvPr id="118" name="Rectangle 10"/>
          <p:cNvSpPr/>
          <p:nvPr/>
        </p:nvSpPr>
        <p:spPr>
          <a:xfrm>
            <a:off x="3886200" y="4572000"/>
            <a:ext cx="1980720" cy="609120"/>
          </a:xfrm>
          <a:prstGeom prst="rect">
            <a:avLst/>
          </a:prstGeom>
          <a:solidFill>
            <a:srgbClr val="fcf48e"/>
          </a:solidFill>
          <a:ln w="28575">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trike="noStrike" u="none">
                <a:solidFill>
                  <a:srgbClr val="a50021"/>
                </a:solidFill>
                <a:uFillTx/>
                <a:latin typeface="Verdana"/>
                <a:ea typeface="ＭＳ Ｐゴシック"/>
              </a:rPr>
              <a:t>Contribution Margin Ratio</a:t>
            </a:r>
            <a:endParaRPr b="0" lang="en-IN" sz="1800" strike="noStrike" u="none">
              <a:solidFill>
                <a:srgbClr val="000000"/>
              </a:solidFill>
              <a:uFillTx/>
              <a:latin typeface="Arial"/>
            </a:endParaRPr>
          </a:p>
        </p:txBody>
      </p:sp>
      <p:sp>
        <p:nvSpPr>
          <p:cNvPr id="119" name="Rectangle 11"/>
          <p:cNvSpPr/>
          <p:nvPr/>
        </p:nvSpPr>
        <p:spPr>
          <a:xfrm>
            <a:off x="4191120" y="5410080"/>
            <a:ext cx="1447560" cy="609120"/>
          </a:xfrm>
          <a:prstGeom prst="rect">
            <a:avLst/>
          </a:prstGeom>
          <a:solidFill>
            <a:srgbClr val="ffcc99"/>
          </a:solidFill>
          <a:ln w="28575">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3600" strike="noStrike" u="none">
                <a:solidFill>
                  <a:srgbClr val="000099"/>
                </a:solidFill>
                <a:uFillTx/>
                <a:latin typeface="Calibri"/>
                <a:ea typeface="ＭＳ Ｐゴシック"/>
              </a:rPr>
              <a:t>28%</a:t>
            </a:r>
            <a:endParaRPr b="0" lang="en-IN" sz="3600" strike="noStrike" u="none">
              <a:solidFill>
                <a:srgbClr val="000000"/>
              </a:solidFill>
              <a:uFillTx/>
              <a:latin typeface="Arial"/>
            </a:endParaRPr>
          </a:p>
        </p:txBody>
      </p:sp>
      <p:sp>
        <p:nvSpPr>
          <p:cNvPr id="120" name="Rectangle 12"/>
          <p:cNvSpPr/>
          <p:nvPr/>
        </p:nvSpPr>
        <p:spPr>
          <a:xfrm>
            <a:off x="6019920" y="5486400"/>
            <a:ext cx="456840" cy="380520"/>
          </a:xfrm>
          <a:prstGeom prst="rect">
            <a:avLst/>
          </a:prstGeom>
          <a:solidFill>
            <a:srgbClr val="ffcc99"/>
          </a:solidFill>
          <a:ln w="28575">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trike="noStrike" u="none">
                <a:solidFill>
                  <a:srgbClr val="000099"/>
                </a:solidFill>
                <a:uFillTx/>
                <a:latin typeface="Verdana"/>
                <a:ea typeface="ＭＳ Ｐゴシック"/>
              </a:rPr>
              <a:t>=</a:t>
            </a:r>
            <a:endParaRPr b="0" lang="en-IN" sz="1800" strike="noStrike" u="none">
              <a:solidFill>
                <a:srgbClr val="000000"/>
              </a:solidFill>
              <a:uFillTx/>
              <a:latin typeface="Arial"/>
            </a:endParaRPr>
          </a:p>
        </p:txBody>
      </p:sp>
      <p:sp>
        <p:nvSpPr>
          <p:cNvPr id="121" name="Rectangle 13"/>
          <p:cNvSpPr/>
          <p:nvPr/>
        </p:nvSpPr>
        <p:spPr>
          <a:xfrm>
            <a:off x="6858000" y="5410080"/>
            <a:ext cx="1447560" cy="609120"/>
          </a:xfrm>
          <a:prstGeom prst="rect">
            <a:avLst/>
          </a:prstGeom>
          <a:solidFill>
            <a:srgbClr val="ffcc99"/>
          </a:solidFill>
          <a:ln w="28575">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trike="noStrike" u="none">
                <a:solidFill>
                  <a:srgbClr val="000099"/>
                </a:solidFill>
                <a:uFillTx/>
                <a:latin typeface="Calibri"/>
                <a:ea typeface="ＭＳ Ｐゴシック"/>
              </a:rPr>
              <a:t>Rs.35,000</a:t>
            </a:r>
            <a:endParaRPr b="0" lang="en-IN" sz="2400" strike="noStrike" u="none">
              <a:solidFill>
                <a:srgbClr val="000000"/>
              </a:solidFill>
              <a:uFillTx/>
              <a:latin typeface="Arial"/>
            </a:endParaRPr>
          </a:p>
        </p:txBody>
      </p:sp>
      <p:sp>
        <p:nvSpPr>
          <p:cNvPr id="122" name="Rectangle 15"/>
          <p:cNvSpPr/>
          <p:nvPr/>
        </p:nvSpPr>
        <p:spPr>
          <a:xfrm>
            <a:off x="6553080" y="3733920"/>
            <a:ext cx="1828440" cy="1447560"/>
          </a:xfrm>
          <a:prstGeom prst="rect">
            <a:avLst/>
          </a:prstGeom>
          <a:solidFill>
            <a:srgbClr val="fcf48e"/>
          </a:solidFill>
          <a:ln w="28575">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1800" strike="noStrike" u="none">
                <a:solidFill>
                  <a:srgbClr val="000099"/>
                </a:solidFill>
                <a:uFillTx/>
                <a:latin typeface="Verdana"/>
                <a:ea typeface="ＭＳ Ｐゴシック"/>
              </a:rPr>
              <a:t>Decrease</a:t>
            </a:r>
            <a:r>
              <a:rPr b="1" lang="en-US" sz="1800" strike="noStrike" u="none">
                <a:solidFill>
                  <a:srgbClr val="a50021"/>
                </a:solidFill>
                <a:uFillTx/>
                <a:latin typeface="Verdana"/>
                <a:ea typeface="ＭＳ Ｐゴシック"/>
              </a:rPr>
              <a:t> in Contribution Margin and Net Income</a:t>
            </a:r>
            <a:endParaRPr b="0" lang="en-IN" sz="1800" strike="noStrike" u="none">
              <a:solidFill>
                <a:srgbClr val="000000"/>
              </a:solidFill>
              <a:uFillTx/>
              <a:latin typeface="Arial"/>
            </a:endParaRPr>
          </a:p>
        </p:txBody>
      </p:sp>
      <p:sp>
        <p:nvSpPr>
          <p:cNvPr id="123" name="Right Arrow 16"/>
          <p:cNvSpPr/>
          <p:nvPr/>
        </p:nvSpPr>
        <p:spPr>
          <a:xfrm>
            <a:off x="6019920" y="3886200"/>
            <a:ext cx="456840" cy="304560"/>
          </a:xfrm>
          <a:prstGeom prst="rightArrow">
            <a:avLst>
              <a:gd name="adj1" fmla="val 50000"/>
              <a:gd name="adj2" fmla="val 50000"/>
            </a:avLst>
          </a:prstGeom>
          <a:solidFill>
            <a:srgbClr val="a50021"/>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24" name="TextBox 17"/>
          <p:cNvSpPr/>
          <p:nvPr/>
        </p:nvSpPr>
        <p:spPr>
          <a:xfrm>
            <a:off x="3505320" y="4724280"/>
            <a:ext cx="304560" cy="363960"/>
          </a:xfrm>
          <a:prstGeom prst="rect">
            <a:avLst/>
          </a:prstGeom>
          <a:solidFill>
            <a:srgbClr val="fcf48e"/>
          </a:solidFill>
          <a:ln w="28575">
            <a:solidFill>
              <a:srgbClr val="a50021"/>
            </a:solidFill>
            <a:miter/>
          </a:ln>
        </p:spPr>
        <p:style>
          <a:lnRef idx="0"/>
          <a:fillRef idx="0"/>
          <a:effectRef idx="0"/>
          <a:fontRef idx="minor"/>
        </p:style>
        <p:txBody>
          <a:bodyPr lIns="90000" rIns="90000" tIns="45000" bIns="45000" anchor="t">
            <a:spAutoFit/>
          </a:bodyPr>
          <a:p>
            <a:pPr algn="ctr">
              <a:lnSpc>
                <a:spcPct val="100000"/>
              </a:lnSpc>
            </a:pPr>
            <a:r>
              <a:rPr b="0" lang="en-US" sz="1800" strike="noStrike" u="none">
                <a:solidFill>
                  <a:srgbClr val="a50021"/>
                </a:solidFill>
                <a:uFillTx/>
                <a:latin typeface="Arial"/>
                <a:ea typeface="ＭＳ Ｐゴシック"/>
              </a:rPr>
              <a:t>x</a:t>
            </a:r>
            <a:endParaRPr b="0" lang="en-IN" sz="1800" strike="noStrike" u="none">
              <a:solidFill>
                <a:srgbClr val="000000"/>
              </a:solidFill>
              <a:uFillTx/>
              <a:latin typeface="Arial"/>
            </a:endParaRPr>
          </a:p>
        </p:txBody>
      </p:sp>
      <p:sp>
        <p:nvSpPr>
          <p:cNvPr id="125" name="Rectangle 18"/>
          <p:cNvSpPr/>
          <p:nvPr/>
        </p:nvSpPr>
        <p:spPr>
          <a:xfrm>
            <a:off x="6019920" y="4724280"/>
            <a:ext cx="380520" cy="380520"/>
          </a:xfrm>
          <a:prstGeom prst="rect">
            <a:avLst/>
          </a:prstGeom>
          <a:solidFill>
            <a:srgbClr val="fcf48e"/>
          </a:solidFill>
          <a:ln w="28575">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trike="noStrike" u="none">
                <a:solidFill>
                  <a:srgbClr val="a50021"/>
                </a:solidFill>
                <a:uFillTx/>
                <a:latin typeface="Verdana"/>
                <a:ea typeface="ＭＳ Ｐゴシック"/>
              </a:rPr>
              <a:t>=</a:t>
            </a: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12" dur="indefinite" restart="never" nodeType="tmRoot">
          <p:childTnLst>
            <p:seq>
              <p:cTn id="113" dur="indefinite" nodeType="mainSeq">
                <p:childTnLst>
                  <p:par>
                    <p:cTn id="114" nodeType="clickEffect" fill="hold">
                      <p:stCondLst>
                        <p:cond delay="0"/>
                      </p:stCondLst>
                      <p:childTnLst>
                        <p:par>
                          <p:cTn id="115" nodeType="withEffect" fill="hold">
                            <p:stCondLst>
                              <p:cond delay="0"/>
                            </p:stCondLst>
                            <p:childTnLst>
                              <p:par>
                                <p:cTn id="116" nodeType="withEffect" fill="hold" presetClass="entr" presetID="22" presetSubtype="4">
                                  <p:stCondLst>
                                    <p:cond delay="0"/>
                                  </p:stCondLst>
                                  <p:childTnLst>
                                    <p:set>
                                      <p:cBhvr>
                                        <p:cTn id="117" dur="1" fill="hold">
                                          <p:stCondLst>
                                            <p:cond delay="0"/>
                                          </p:stCondLst>
                                        </p:cTn>
                                        <p:tgtEl>
                                          <p:spTgt spid="113">
                                            <p:txEl>
                                              <p:pRg st="0" end="0"/>
                                            </p:txEl>
                                          </p:spTgt>
                                        </p:tgtEl>
                                        <p:attrNameLst>
                                          <p:attrName>style.visibility</p:attrName>
                                        </p:attrNameLst>
                                      </p:cBhvr>
                                      <p:to>
                                        <p:strVal val="visible"/>
                                      </p:to>
                                    </p:set>
                                    <p:animEffect filter="wipe(down)" transition="in">
                                      <p:cBhvr additive="repl">
                                        <p:cTn id="118" dur="500"/>
                                        <p:tgtEl>
                                          <p:spTgt spid="113">
                                            <p:txEl>
                                              <p:pRg st="0" end="0"/>
                                            </p:txEl>
                                          </p:spTgt>
                                        </p:tgtEl>
                                      </p:cBhvr>
                                    </p:animEffect>
                                  </p:childTnLst>
                                </p:cTn>
                              </p:par>
                            </p:childTnLst>
                          </p:cTn>
                        </p:par>
                      </p:childTnLst>
                    </p:cTn>
                  </p:par>
                  <p:par>
                    <p:cTn id="119" nodeType="clickEffect" fill="hold">
                      <p:stCondLst>
                        <p:cond delay="indefinite"/>
                      </p:stCondLst>
                      <p:childTnLst>
                        <p:par>
                          <p:cTn id="120" nodeType="withEffect" fill="hold">
                            <p:stCondLst>
                              <p:cond delay="0"/>
                            </p:stCondLst>
                            <p:childTnLst>
                              <p:par>
                                <p:cTn id="121" nodeType="clickEffect" fill="hold" presetClass="entr" presetID="54">
                                  <p:stCondLst>
                                    <p:cond delay="0"/>
                                  </p:stCondLst>
                                  <p:childTnLst>
                                    <p:set>
                                      <p:cBhvr>
                                        <p:cTn id="122" dur="1" fill="hold">
                                          <p:stCondLst>
                                            <p:cond delay="0"/>
                                          </p:stCondLst>
                                        </p:cTn>
                                        <p:tgtEl>
                                          <p:spTgt spid="114"/>
                                        </p:tgtEl>
                                        <p:attrNameLst>
                                          <p:attrName>style.visibility</p:attrName>
                                        </p:attrNameLst>
                                      </p:cBhvr>
                                      <p:to>
                                        <p:strVal val="visible"/>
                                      </p:to>
                                    </p:set>
                                    <p:anim calcmode="lin" valueType="num">
                                      <p:cBhvr additive="repl">
                                        <p:cTn id="123" dur="500" fill="hold"/>
                                        <p:tgtEl>
                                          <p:spTgt spid="114"/>
                                        </p:tgtEl>
                                        <p:attrNameLst>
                                          <p:attrName>ppt_w</p:attrName>
                                        </p:attrNameLst>
                                      </p:cBhvr>
                                      <p:tavLst>
                                        <p:tav tm="0">
                                          <p:val>
                                            <p:strVal val="#ppt_w*0.05"/>
                                          </p:val>
                                        </p:tav>
                                        <p:tav tm="100000">
                                          <p:val>
                                            <p:strVal val="#ppt_w"/>
                                          </p:val>
                                        </p:tav>
                                      </p:tavLst>
                                    </p:anim>
                                    <p:anim calcmode="lin" valueType="num">
                                      <p:cBhvr additive="repl">
                                        <p:cTn id="124" dur="500" fill="hold"/>
                                        <p:tgtEl>
                                          <p:spTgt spid="114"/>
                                        </p:tgtEl>
                                        <p:attrNameLst>
                                          <p:attrName>ppt_h</p:attrName>
                                        </p:attrNameLst>
                                      </p:cBhvr>
                                      <p:tavLst>
                                        <p:tav tm="0">
                                          <p:val>
                                            <p:strVal val="#ppt_h"/>
                                          </p:val>
                                        </p:tav>
                                        <p:tav tm="100000">
                                          <p:val>
                                            <p:strVal val="#ppt_h"/>
                                          </p:val>
                                        </p:tav>
                                      </p:tavLst>
                                    </p:anim>
                                    <p:anim calcmode="lin" valueType="num">
                                      <p:cBhvr additive="repl">
                                        <p:cTn id="125" dur="500" fill="hold"/>
                                        <p:tgtEl>
                                          <p:spTgt spid="114"/>
                                        </p:tgtEl>
                                        <p:attrNameLst>
                                          <p:attrName>ppt_x</p:attrName>
                                        </p:attrNameLst>
                                      </p:cBhvr>
                                      <p:tavLst>
                                        <p:tav tm="0">
                                          <p:val>
                                            <p:strVal val="#ppt_x-.2"/>
                                          </p:val>
                                        </p:tav>
                                        <p:tav tm="100000">
                                          <p:val>
                                            <p:strVal val="#ppt_x"/>
                                          </p:val>
                                        </p:tav>
                                      </p:tavLst>
                                    </p:anim>
                                    <p:anim calcmode="lin" valueType="num">
                                      <p:cBhvr additive="repl">
                                        <p:cTn id="126" dur="500" fill="hold"/>
                                        <p:tgtEl>
                                          <p:spTgt spid="114"/>
                                        </p:tgtEl>
                                        <p:attrNameLst>
                                          <p:attrName>ppt_y</p:attrName>
                                        </p:attrNameLst>
                                      </p:cBhvr>
                                      <p:tavLst>
                                        <p:tav tm="0">
                                          <p:val>
                                            <p:strVal val="#ppt_y"/>
                                          </p:val>
                                        </p:tav>
                                        <p:tav tm="100000">
                                          <p:val>
                                            <p:strVal val="#ppt_y"/>
                                          </p:val>
                                        </p:tav>
                                      </p:tavLst>
                                    </p:anim>
                                    <p:animEffect filter="fade" transition="in">
                                      <p:cBhvr additive="repl">
                                        <p:cTn id="127" dur="500"/>
                                        <p:tgtEl>
                                          <p:spTgt spid="114"/>
                                        </p:tgtEl>
                                      </p:cBhvr>
                                    </p:animEffect>
                                  </p:childTnLst>
                                </p:cTn>
                              </p:par>
                              <p:par>
                                <p:cTn id="128" nodeType="withEffect" fill="hold" presetClass="entr" presetID="2" presetSubtype="4">
                                  <p:stCondLst>
                                    <p:cond delay="0"/>
                                  </p:stCondLst>
                                  <p:childTnLst>
                                    <p:set>
                                      <p:cBhvr>
                                        <p:cTn id="129" dur="1" fill="hold">
                                          <p:stCondLst>
                                            <p:cond delay="0"/>
                                          </p:stCondLst>
                                        </p:cTn>
                                        <p:tgtEl>
                                          <p:spTgt spid="122"/>
                                        </p:tgtEl>
                                        <p:attrNameLst>
                                          <p:attrName>style.visibility</p:attrName>
                                        </p:attrNameLst>
                                      </p:cBhvr>
                                      <p:to>
                                        <p:strVal val="visible"/>
                                      </p:to>
                                    </p:set>
                                    <p:anim calcmode="lin" valueType="num">
                                      <p:cBhvr additive="repl">
                                        <p:cTn id="130" dur="500" fill="hold"/>
                                        <p:tgtEl>
                                          <p:spTgt spid="122"/>
                                        </p:tgtEl>
                                        <p:attrNameLst>
                                          <p:attrName>ppt_x</p:attrName>
                                        </p:attrNameLst>
                                      </p:cBhvr>
                                      <p:tavLst>
                                        <p:tav tm="0">
                                          <p:val>
                                            <p:strVal val="#ppt_x"/>
                                          </p:val>
                                        </p:tav>
                                        <p:tav tm="100000">
                                          <p:val>
                                            <p:strVal val="#ppt_x"/>
                                          </p:val>
                                        </p:tav>
                                      </p:tavLst>
                                    </p:anim>
                                    <p:anim calcmode="lin" valueType="num">
                                      <p:cBhvr additive="repl">
                                        <p:cTn id="131" dur="500" fill="hold"/>
                                        <p:tgtEl>
                                          <p:spTgt spid="122"/>
                                        </p:tgtEl>
                                        <p:attrNameLst>
                                          <p:attrName>ppt_y</p:attrName>
                                        </p:attrNameLst>
                                      </p:cBhvr>
                                      <p:tavLst>
                                        <p:tav tm="0">
                                          <p:val>
                                            <p:strVal val="1+#ppt_h/2"/>
                                          </p:val>
                                        </p:tav>
                                        <p:tav tm="100000">
                                          <p:val>
                                            <p:strVal val="#ppt_y"/>
                                          </p:val>
                                        </p:tav>
                                      </p:tavLst>
                                    </p:anim>
                                  </p:childTnLst>
                                </p:cTn>
                              </p:par>
                              <p:par>
                                <p:cTn id="132" nodeType="withEffect" fill="hold" presetClass="entr" presetID="12" presetSubtype="4">
                                  <p:stCondLst>
                                    <p:cond delay="0"/>
                                  </p:stCondLst>
                                  <p:childTnLst>
                                    <p:set>
                                      <p:cBhvr>
                                        <p:cTn id="133" dur="1" fill="hold">
                                          <p:stCondLst>
                                            <p:cond delay="0"/>
                                          </p:stCondLst>
                                        </p:cTn>
                                        <p:tgtEl>
                                          <p:spTgt spid="123"/>
                                        </p:tgtEl>
                                        <p:attrNameLst>
                                          <p:attrName>style.visibility</p:attrName>
                                        </p:attrNameLst>
                                      </p:cBhvr>
                                      <p:to>
                                        <p:strVal val="visible"/>
                                      </p:to>
                                    </p:set>
                                    <p:animEffect filter="slide(fromBottom)" transition="in">
                                      <p:cBhvr additive="repl">
                                        <p:cTn id="134" dur="500"/>
                                        <p:tgtEl>
                                          <p:spTgt spid="123"/>
                                        </p:tgtEl>
                                      </p:cBhvr>
                                    </p:animEffect>
                                  </p:childTnLst>
                                </p:cTn>
                              </p:par>
                            </p:childTnLst>
                          </p:cTn>
                        </p:par>
                      </p:childTnLst>
                    </p:cTn>
                  </p:par>
                  <p:par>
                    <p:cTn id="135" nodeType="clickEffect" fill="hold">
                      <p:stCondLst>
                        <p:cond delay="indefinite"/>
                      </p:stCondLst>
                      <p:childTnLst>
                        <p:par>
                          <p:cTn id="136" nodeType="withEffect" fill="hold">
                            <p:stCondLst>
                              <p:cond delay="0"/>
                            </p:stCondLst>
                            <p:childTnLst>
                              <p:par>
                                <p:cTn id="137" nodeType="clickEffect" fill="hold" presetClass="entr" presetID="2" presetSubtype="4">
                                  <p:stCondLst>
                                    <p:cond delay="0"/>
                                  </p:stCondLst>
                                  <p:childTnLst>
                                    <p:set>
                                      <p:cBhvr>
                                        <p:cTn id="138" dur="1" fill="hold">
                                          <p:stCondLst>
                                            <p:cond delay="0"/>
                                          </p:stCondLst>
                                        </p:cTn>
                                        <p:tgtEl>
                                          <p:spTgt spid="115"/>
                                        </p:tgtEl>
                                        <p:attrNameLst>
                                          <p:attrName>style.visibility</p:attrName>
                                        </p:attrNameLst>
                                      </p:cBhvr>
                                      <p:to>
                                        <p:strVal val="visible"/>
                                      </p:to>
                                    </p:set>
                                    <p:anim calcmode="lin" valueType="num">
                                      <p:cBhvr additive="repl">
                                        <p:cTn id="139" dur="500" fill="hold"/>
                                        <p:tgtEl>
                                          <p:spTgt spid="115"/>
                                        </p:tgtEl>
                                        <p:attrNameLst>
                                          <p:attrName>ppt_x</p:attrName>
                                        </p:attrNameLst>
                                      </p:cBhvr>
                                      <p:tavLst>
                                        <p:tav tm="0">
                                          <p:val>
                                            <p:strVal val="#ppt_x"/>
                                          </p:val>
                                        </p:tav>
                                        <p:tav tm="100000">
                                          <p:val>
                                            <p:strVal val="#ppt_x"/>
                                          </p:val>
                                        </p:tav>
                                      </p:tavLst>
                                    </p:anim>
                                    <p:anim calcmode="lin" valueType="num">
                                      <p:cBhvr additive="repl">
                                        <p:cTn id="140" dur="500" fill="hold"/>
                                        <p:tgtEl>
                                          <p:spTgt spid="115"/>
                                        </p:tgtEl>
                                        <p:attrNameLst>
                                          <p:attrName>ppt_y</p:attrName>
                                        </p:attrNameLst>
                                      </p:cBhvr>
                                      <p:tavLst>
                                        <p:tav tm="0">
                                          <p:val>
                                            <p:strVal val="1+#ppt_h/2"/>
                                          </p:val>
                                        </p:tav>
                                        <p:tav tm="100000">
                                          <p:val>
                                            <p:strVal val="#ppt_y"/>
                                          </p:val>
                                        </p:tav>
                                      </p:tavLst>
                                    </p:anim>
                                  </p:childTnLst>
                                </p:cTn>
                              </p:par>
                              <p:par>
                                <p:cTn id="141" nodeType="withEffect" fill="hold" presetClass="entr" presetID="22" presetSubtype="4">
                                  <p:stCondLst>
                                    <p:cond delay="0"/>
                                  </p:stCondLst>
                                  <p:childTnLst>
                                    <p:set>
                                      <p:cBhvr>
                                        <p:cTn id="142" dur="1" fill="hold">
                                          <p:stCondLst>
                                            <p:cond delay="0"/>
                                          </p:stCondLst>
                                        </p:cTn>
                                        <p:tgtEl>
                                          <p:spTgt spid="124"/>
                                        </p:tgtEl>
                                        <p:attrNameLst>
                                          <p:attrName>style.visibility</p:attrName>
                                        </p:attrNameLst>
                                      </p:cBhvr>
                                      <p:to>
                                        <p:strVal val="visible"/>
                                      </p:to>
                                    </p:set>
                                    <p:animEffect filter="wipe(down)" transition="in">
                                      <p:cBhvr additive="repl">
                                        <p:cTn id="143" dur="500"/>
                                        <p:tgtEl>
                                          <p:spTgt spid="124"/>
                                        </p:tgtEl>
                                      </p:cBhvr>
                                    </p:animEffect>
                                  </p:childTnLst>
                                </p:cTn>
                              </p:par>
                              <p:par>
                                <p:cTn id="144" nodeType="withEffect" fill="hold" presetClass="entr" presetID="2" presetSubtype="4">
                                  <p:stCondLst>
                                    <p:cond delay="0"/>
                                  </p:stCondLst>
                                  <p:childTnLst>
                                    <p:set>
                                      <p:cBhvr>
                                        <p:cTn id="145" dur="1" fill="hold">
                                          <p:stCondLst>
                                            <p:cond delay="0"/>
                                          </p:stCondLst>
                                        </p:cTn>
                                        <p:tgtEl>
                                          <p:spTgt spid="118"/>
                                        </p:tgtEl>
                                        <p:attrNameLst>
                                          <p:attrName>style.visibility</p:attrName>
                                        </p:attrNameLst>
                                      </p:cBhvr>
                                      <p:to>
                                        <p:strVal val="visible"/>
                                      </p:to>
                                    </p:set>
                                    <p:anim calcmode="lin" valueType="num">
                                      <p:cBhvr additive="repl">
                                        <p:cTn id="146" dur="500" fill="hold"/>
                                        <p:tgtEl>
                                          <p:spTgt spid="118"/>
                                        </p:tgtEl>
                                        <p:attrNameLst>
                                          <p:attrName>ppt_x</p:attrName>
                                        </p:attrNameLst>
                                      </p:cBhvr>
                                      <p:tavLst>
                                        <p:tav tm="0">
                                          <p:val>
                                            <p:strVal val="#ppt_x"/>
                                          </p:val>
                                        </p:tav>
                                        <p:tav tm="100000">
                                          <p:val>
                                            <p:strVal val="#ppt_x"/>
                                          </p:val>
                                        </p:tav>
                                      </p:tavLst>
                                    </p:anim>
                                    <p:anim calcmode="lin" valueType="num">
                                      <p:cBhvr additive="repl">
                                        <p:cTn id="147" dur="500" fill="hold"/>
                                        <p:tgtEl>
                                          <p:spTgt spid="118"/>
                                        </p:tgtEl>
                                        <p:attrNameLst>
                                          <p:attrName>ppt_y</p:attrName>
                                        </p:attrNameLst>
                                      </p:cBhvr>
                                      <p:tavLst>
                                        <p:tav tm="0">
                                          <p:val>
                                            <p:strVal val="1+#ppt_h/2"/>
                                          </p:val>
                                        </p:tav>
                                        <p:tav tm="100000">
                                          <p:val>
                                            <p:strVal val="#ppt_y"/>
                                          </p:val>
                                        </p:tav>
                                      </p:tavLst>
                                    </p:anim>
                                  </p:childTnLst>
                                </p:cTn>
                              </p:par>
                              <p:par>
                                <p:cTn id="148" nodeType="withEffect" fill="hold" presetClass="entr" presetID="22" presetSubtype="4">
                                  <p:stCondLst>
                                    <p:cond delay="0"/>
                                  </p:stCondLst>
                                  <p:childTnLst>
                                    <p:set>
                                      <p:cBhvr>
                                        <p:cTn id="149" dur="1" fill="hold">
                                          <p:stCondLst>
                                            <p:cond delay="0"/>
                                          </p:stCondLst>
                                        </p:cTn>
                                        <p:tgtEl>
                                          <p:spTgt spid="125"/>
                                        </p:tgtEl>
                                        <p:attrNameLst>
                                          <p:attrName>style.visibility</p:attrName>
                                        </p:attrNameLst>
                                      </p:cBhvr>
                                      <p:to>
                                        <p:strVal val="visible"/>
                                      </p:to>
                                    </p:set>
                                    <p:animEffect filter="wipe(down)" transition="in">
                                      <p:cBhvr additive="repl">
                                        <p:cTn id="150" dur="500"/>
                                        <p:tgtEl>
                                          <p:spTgt spid="125"/>
                                        </p:tgtEl>
                                      </p:cBhvr>
                                    </p:animEffect>
                                  </p:childTnLst>
                                </p:cTn>
                              </p:par>
                            </p:childTnLst>
                          </p:cTn>
                        </p:par>
                      </p:childTnLst>
                    </p:cTn>
                  </p:par>
                  <p:par>
                    <p:cTn id="151" nodeType="clickEffect" fill="hold">
                      <p:stCondLst>
                        <p:cond delay="indefinite"/>
                      </p:stCondLst>
                      <p:childTnLst>
                        <p:par>
                          <p:cTn id="152" nodeType="withEffect" fill="hold">
                            <p:stCondLst>
                              <p:cond delay="0"/>
                            </p:stCondLst>
                            <p:childTnLst>
                              <p:par>
                                <p:cTn id="153" nodeType="clickEffect" fill="hold" presetClass="entr" presetID="12" presetSubtype="4">
                                  <p:stCondLst>
                                    <p:cond delay="0"/>
                                  </p:stCondLst>
                                  <p:childTnLst>
                                    <p:set>
                                      <p:cBhvr>
                                        <p:cTn id="154" dur="1" fill="hold">
                                          <p:stCondLst>
                                            <p:cond delay="0"/>
                                          </p:stCondLst>
                                        </p:cTn>
                                        <p:tgtEl>
                                          <p:spTgt spid="116"/>
                                        </p:tgtEl>
                                        <p:attrNameLst>
                                          <p:attrName>style.visibility</p:attrName>
                                        </p:attrNameLst>
                                      </p:cBhvr>
                                      <p:to>
                                        <p:strVal val="visible"/>
                                      </p:to>
                                    </p:set>
                                    <p:animEffect filter="slide(fromBottom)" transition="in">
                                      <p:cBhvr additive="repl">
                                        <p:cTn id="155" dur="500"/>
                                        <p:tgtEl>
                                          <p:spTgt spid="116"/>
                                        </p:tgtEl>
                                      </p:cBhvr>
                                    </p:animEffect>
                                  </p:childTnLst>
                                </p:cTn>
                              </p:par>
                              <p:par>
                                <p:cTn id="156" nodeType="withEffect" fill="hold" presetClass="entr" presetID="12" presetSubtype="4">
                                  <p:stCondLst>
                                    <p:cond delay="0"/>
                                  </p:stCondLst>
                                  <p:childTnLst>
                                    <p:set>
                                      <p:cBhvr>
                                        <p:cTn id="157" dur="1" fill="hold">
                                          <p:stCondLst>
                                            <p:cond delay="0"/>
                                          </p:stCondLst>
                                        </p:cTn>
                                        <p:tgtEl>
                                          <p:spTgt spid="117"/>
                                        </p:tgtEl>
                                        <p:attrNameLst>
                                          <p:attrName>style.visibility</p:attrName>
                                        </p:attrNameLst>
                                      </p:cBhvr>
                                      <p:to>
                                        <p:strVal val="visible"/>
                                      </p:to>
                                    </p:set>
                                    <p:animEffect filter="slide(fromBottom)" transition="in">
                                      <p:cBhvr additive="repl">
                                        <p:cTn id="158" dur="500"/>
                                        <p:tgtEl>
                                          <p:spTgt spid="117"/>
                                        </p:tgtEl>
                                      </p:cBhvr>
                                    </p:animEffect>
                                  </p:childTnLst>
                                </p:cTn>
                              </p:par>
                              <p:par>
                                <p:cTn id="159" nodeType="withEffect" fill="hold" presetClass="entr" presetID="12" presetSubtype="4">
                                  <p:stCondLst>
                                    <p:cond delay="0"/>
                                  </p:stCondLst>
                                  <p:childTnLst>
                                    <p:set>
                                      <p:cBhvr>
                                        <p:cTn id="160" dur="1" fill="hold">
                                          <p:stCondLst>
                                            <p:cond delay="0"/>
                                          </p:stCondLst>
                                        </p:cTn>
                                        <p:tgtEl>
                                          <p:spTgt spid="119"/>
                                        </p:tgtEl>
                                        <p:attrNameLst>
                                          <p:attrName>style.visibility</p:attrName>
                                        </p:attrNameLst>
                                      </p:cBhvr>
                                      <p:to>
                                        <p:strVal val="visible"/>
                                      </p:to>
                                    </p:set>
                                    <p:animEffect filter="slide(fromBottom)" transition="in">
                                      <p:cBhvr additive="repl">
                                        <p:cTn id="161" dur="500"/>
                                        <p:tgtEl>
                                          <p:spTgt spid="119"/>
                                        </p:tgtEl>
                                      </p:cBhvr>
                                    </p:animEffect>
                                  </p:childTnLst>
                                </p:cTn>
                              </p:par>
                              <p:par>
                                <p:cTn id="162" nodeType="withEffect" fill="hold" presetClass="entr" presetID="12" presetSubtype="4">
                                  <p:stCondLst>
                                    <p:cond delay="0"/>
                                  </p:stCondLst>
                                  <p:childTnLst>
                                    <p:set>
                                      <p:cBhvr>
                                        <p:cTn id="163" dur="1" fill="hold">
                                          <p:stCondLst>
                                            <p:cond delay="0"/>
                                          </p:stCondLst>
                                        </p:cTn>
                                        <p:tgtEl>
                                          <p:spTgt spid="120"/>
                                        </p:tgtEl>
                                        <p:attrNameLst>
                                          <p:attrName>style.visibility</p:attrName>
                                        </p:attrNameLst>
                                      </p:cBhvr>
                                      <p:to>
                                        <p:strVal val="visible"/>
                                      </p:to>
                                    </p:set>
                                    <p:animEffect filter="slide(fromBottom)" transition="in">
                                      <p:cBhvr additive="repl">
                                        <p:cTn id="164" dur="500"/>
                                        <p:tgtEl>
                                          <p:spTgt spid="120"/>
                                        </p:tgtEl>
                                      </p:cBhvr>
                                    </p:animEffect>
                                  </p:childTnLst>
                                </p:cTn>
                              </p:par>
                              <p:par>
                                <p:cTn id="165" nodeType="withEffect" fill="hold" presetClass="entr" presetID="12" presetSubtype="4">
                                  <p:stCondLst>
                                    <p:cond delay="0"/>
                                  </p:stCondLst>
                                  <p:childTnLst>
                                    <p:set>
                                      <p:cBhvr>
                                        <p:cTn id="166" dur="1" fill="hold">
                                          <p:stCondLst>
                                            <p:cond delay="0"/>
                                          </p:stCondLst>
                                        </p:cTn>
                                        <p:tgtEl>
                                          <p:spTgt spid="121"/>
                                        </p:tgtEl>
                                        <p:attrNameLst>
                                          <p:attrName>style.visibility</p:attrName>
                                        </p:attrNameLst>
                                      </p:cBhvr>
                                      <p:to>
                                        <p:strVal val="visible"/>
                                      </p:to>
                                    </p:set>
                                    <p:animEffect filter="slide(fromBottom)" transition="in">
                                      <p:cBhvr additive="repl">
                                        <p:cTn id="167"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800" strike="noStrike" u="none">
                <a:solidFill>
                  <a:srgbClr val="a50021"/>
                </a:solidFill>
                <a:uFillTx/>
                <a:latin typeface="Calibri"/>
                <a:ea typeface="ＭＳ Ｐゴシック"/>
              </a:rPr>
              <a:t>Analyze What-If </a:t>
            </a:r>
            <a:br>
              <a:rPr sz="4800"/>
            </a:br>
            <a:r>
              <a:rPr b="1" lang="en-US" sz="4800" strike="noStrike" u="none">
                <a:solidFill>
                  <a:srgbClr val="a50021"/>
                </a:solidFill>
                <a:uFillTx/>
                <a:latin typeface="Calibri"/>
                <a:ea typeface="ＭＳ Ｐゴシック"/>
              </a:rPr>
              <a:t>Decisions Using CVP Analysis</a:t>
            </a:r>
            <a:endParaRPr b="0" lang="en-US" sz="4800" strike="noStrike" u="none">
              <a:solidFill>
                <a:schemeClr val="dk1"/>
              </a:solidFill>
              <a:uFillTx/>
              <a:latin typeface="Arial"/>
            </a:endParaRPr>
          </a:p>
        </p:txBody>
      </p:sp>
      <p:sp>
        <p:nvSpPr>
          <p:cNvPr id="127" name="PlaceHolder 2"/>
          <p:cNvSpPr>
            <a:spLocks noGrp="1"/>
          </p:cNvSpPr>
          <p:nvPr>
            <p:ph/>
          </p:nvPr>
        </p:nvSpPr>
        <p:spPr>
          <a:xfrm>
            <a:off x="152280" y="1676520"/>
            <a:ext cx="8686440" cy="4525560"/>
          </a:xfrm>
          <a:prstGeom prst="rect">
            <a:avLst/>
          </a:prstGeom>
          <a:noFill/>
          <a:ln w="9360">
            <a:noFill/>
          </a:ln>
        </p:spPr>
        <p:txBody>
          <a:bodyPr numCol="1" spcCol="0" lIns="91440" rIns="91440" tIns="45720" bIns="45720" anchor="t">
            <a:noAutofit/>
          </a:bodyPr>
          <a:p>
            <a:pPr marL="233280" indent="0">
              <a:lnSpc>
                <a:spcPct val="100000"/>
              </a:lnSpc>
              <a:spcBef>
                <a:spcPts val="641"/>
              </a:spcBef>
              <a:buNone/>
              <a:tabLst>
                <a:tab algn="l" pos="0"/>
              </a:tabLst>
            </a:pPr>
            <a:r>
              <a:rPr b="1" lang="en-US" sz="3200" strike="noStrike" u="none">
                <a:solidFill>
                  <a:srgbClr val="000099"/>
                </a:solidFill>
                <a:uFillTx/>
                <a:latin typeface="Calibri"/>
                <a:ea typeface="ＭＳ Ｐゴシック"/>
              </a:rPr>
              <a:t>The CEO of the company is not happy with a net loss of Rs.350,000 and needs to consider options to increase net income while maintaining high quality products. She considers the following options:</a:t>
            </a:r>
            <a:endParaRPr b="0" lang="en-US" sz="3200" strike="noStrike" u="none">
              <a:solidFill>
                <a:schemeClr val="dk1"/>
              </a:solidFill>
              <a:uFillTx/>
              <a:latin typeface="Verdana"/>
            </a:endParaRPr>
          </a:p>
        </p:txBody>
      </p:sp>
      <p:sp>
        <p:nvSpPr>
          <p:cNvPr id="128" name="Rounded Rectangle 7"/>
          <p:cNvSpPr/>
          <p:nvPr/>
        </p:nvSpPr>
        <p:spPr>
          <a:xfrm>
            <a:off x="533520" y="4191120"/>
            <a:ext cx="7848360" cy="2209320"/>
          </a:xfrm>
          <a:prstGeom prst="roundRect">
            <a:avLst>
              <a:gd name="adj" fmla="val 16667"/>
            </a:avLst>
          </a:prstGeom>
          <a:solidFill>
            <a:srgbClr val="ffe07d"/>
          </a:solidFill>
          <a:ln w="38100">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marL="627120" indent="-393840">
              <a:lnSpc>
                <a:spcPct val="100000"/>
              </a:lnSpc>
              <a:buClr>
                <a:srgbClr val="a50021"/>
              </a:buClr>
              <a:buFont typeface="Verdana"/>
              <a:buAutoNum type="arabicPeriod"/>
            </a:pPr>
            <a:r>
              <a:rPr b="1" i="1" lang="en-US" sz="2800" strike="noStrike" u="none">
                <a:solidFill>
                  <a:srgbClr val="a50021"/>
                </a:solidFill>
                <a:uFillTx/>
                <a:latin typeface="Calibri"/>
                <a:ea typeface="ＭＳ Ｐゴシック"/>
              </a:rPr>
              <a:t>Reduce variable product manufacturing costs</a:t>
            </a:r>
            <a:endParaRPr b="0" lang="en-IN" sz="2800" strike="noStrike" u="none">
              <a:solidFill>
                <a:srgbClr val="000000"/>
              </a:solidFill>
              <a:uFillTx/>
              <a:latin typeface="Arial"/>
            </a:endParaRPr>
          </a:p>
          <a:p>
            <a:pPr marL="627120" indent="-393840">
              <a:lnSpc>
                <a:spcPct val="100000"/>
              </a:lnSpc>
              <a:buClr>
                <a:srgbClr val="a50021"/>
              </a:buClr>
              <a:buFont typeface="Verdana"/>
              <a:buAutoNum type="arabicPeriod"/>
            </a:pPr>
            <a:r>
              <a:rPr b="1" i="1" lang="en-US" sz="2800" strike="noStrike" u="none">
                <a:solidFill>
                  <a:srgbClr val="a50021"/>
                </a:solidFill>
                <a:uFillTx/>
                <a:latin typeface="Calibri"/>
                <a:ea typeface="ＭＳ Ｐゴシック"/>
              </a:rPr>
              <a:t>Increase sales through sales incentive changes</a:t>
            </a:r>
            <a:endParaRPr b="0" lang="en-IN" sz="2800" strike="noStrike" u="none">
              <a:solidFill>
                <a:srgbClr val="000000"/>
              </a:solidFill>
              <a:uFillTx/>
              <a:latin typeface="Arial"/>
            </a:endParaRPr>
          </a:p>
          <a:p>
            <a:pPr marL="627120" indent="-393840">
              <a:lnSpc>
                <a:spcPct val="100000"/>
              </a:lnSpc>
              <a:buClr>
                <a:srgbClr val="a50021"/>
              </a:buClr>
              <a:buFont typeface="Verdana"/>
              <a:buAutoNum type="arabicPeriod"/>
            </a:pPr>
            <a:r>
              <a:rPr b="1" i="1" lang="en-US" sz="2800" strike="noStrike" u="none">
                <a:solidFill>
                  <a:srgbClr val="a50021"/>
                </a:solidFill>
                <a:uFillTx/>
                <a:latin typeface="Calibri"/>
                <a:ea typeface="ＭＳ Ｐゴシック"/>
              </a:rPr>
              <a:t>Increase sales through improved game features and increased advertising</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68" dur="indefinite" restart="never" nodeType="tmRoot">
          <p:childTnLst>
            <p:seq>
              <p:cTn id="169" dur="indefinite" nodeType="mainSeq">
                <p:childTnLst>
                  <p:par>
                    <p:cTn id="170" nodeType="clickEffect" fill="hold">
                      <p:stCondLst>
                        <p:cond delay="indefinite"/>
                      </p:stCondLst>
                      <p:childTnLst>
                        <p:par>
                          <p:cTn id="171" nodeType="withEffect" fill="hold">
                            <p:stCondLst>
                              <p:cond delay="0"/>
                            </p:stCondLst>
                            <p:childTnLst>
                              <p:par>
                                <p:cTn id="172" nodeType="clickEffect" fill="hold" presetClass="entr" presetID="12" presetSubtype="4">
                                  <p:stCondLst>
                                    <p:cond delay="0"/>
                                  </p:stCondLst>
                                  <p:iterate type="wd">
                                    <p:tmAbs val="0"/>
                                  </p:iterate>
                                  <p:childTnLst>
                                    <p:set>
                                      <p:cBhvr>
                                        <p:cTn id="173" dur="1" fill="hold">
                                          <p:stCondLst>
                                            <p:cond delay="0"/>
                                          </p:stCondLst>
                                        </p:cTn>
                                        <p:tgtEl>
                                          <p:spTgt spid="128">
                                            <p:txEl>
                                              <p:pRg st="0" end="0"/>
                                            </p:txEl>
                                          </p:spTgt>
                                        </p:tgtEl>
                                        <p:attrNameLst>
                                          <p:attrName>style.visibility</p:attrName>
                                        </p:attrNameLst>
                                      </p:cBhvr>
                                      <p:to>
                                        <p:strVal val="visible"/>
                                      </p:to>
                                    </p:set>
                                    <p:animEffect filter="slide(fromBottom)" transition="in">
                                      <p:cBhvr additive="repl">
                                        <p:cTn id="174" dur="500"/>
                                        <p:tgtEl>
                                          <p:spTgt spid="128">
                                            <p:txEl>
                                              <p:pRg st="0" end="0"/>
                                            </p:txEl>
                                          </p:spTgt>
                                        </p:tgtEl>
                                      </p:cBhvr>
                                    </p:animEffect>
                                  </p:childTnLst>
                                </p:cTn>
                              </p:par>
                              <p:par>
                                <p:cTn id="175" nodeType="withEffect" fill="hold" presetClass="entr" presetID="12" presetSubtype="4">
                                  <p:stCondLst>
                                    <p:cond delay="0"/>
                                  </p:stCondLst>
                                  <p:iterate type="wd">
                                    <p:tmAbs val="0"/>
                                  </p:iterate>
                                  <p:childTnLst>
                                    <p:set>
                                      <p:cBhvr>
                                        <p:cTn id="176" dur="1" fill="hold">
                                          <p:stCondLst>
                                            <p:cond delay="0"/>
                                          </p:stCondLst>
                                        </p:cTn>
                                        <p:tgtEl>
                                          <p:spTgt spid="128">
                                            <p:txEl>
                                              <p:pRg st="1" end="1"/>
                                            </p:txEl>
                                          </p:spTgt>
                                        </p:tgtEl>
                                        <p:attrNameLst>
                                          <p:attrName>style.visibility</p:attrName>
                                        </p:attrNameLst>
                                      </p:cBhvr>
                                      <p:to>
                                        <p:strVal val="visible"/>
                                      </p:to>
                                    </p:set>
                                    <p:animEffect filter="slide(fromBottom)" transition="in">
                                      <p:cBhvr additive="repl">
                                        <p:cTn id="177" dur="500"/>
                                        <p:tgtEl>
                                          <p:spTgt spid="128">
                                            <p:txEl>
                                              <p:pRg st="1" end="1"/>
                                            </p:txEl>
                                          </p:spTgt>
                                        </p:tgtEl>
                                      </p:cBhvr>
                                    </p:animEffect>
                                  </p:childTnLst>
                                </p:cTn>
                              </p:par>
                              <p:par>
                                <p:cTn id="178" nodeType="withEffect" fill="hold" presetClass="entr" presetID="12" presetSubtype="4">
                                  <p:stCondLst>
                                    <p:cond delay="0"/>
                                  </p:stCondLst>
                                  <p:iterate type="wd">
                                    <p:tmAbs val="0"/>
                                  </p:iterate>
                                  <p:childTnLst>
                                    <p:set>
                                      <p:cBhvr>
                                        <p:cTn id="179" dur="1" fill="hold">
                                          <p:stCondLst>
                                            <p:cond delay="0"/>
                                          </p:stCondLst>
                                        </p:cTn>
                                        <p:tgtEl>
                                          <p:spTgt spid="128">
                                            <p:txEl>
                                              <p:pRg st="2" end="2"/>
                                            </p:txEl>
                                          </p:spTgt>
                                        </p:tgtEl>
                                        <p:attrNameLst>
                                          <p:attrName>style.visibility</p:attrName>
                                        </p:attrNameLst>
                                      </p:cBhvr>
                                      <p:to>
                                        <p:strVal val="visible"/>
                                      </p:to>
                                    </p:set>
                                    <p:animEffect filter="slide(fromBottom)" transition="in">
                                      <p:cBhvr additive="repl">
                                        <p:cTn id="180" dur="500"/>
                                        <p:tgtEl>
                                          <p:spTgt spid="128">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Option 1—Reduce Variable Costs</a:t>
            </a:r>
            <a:endParaRPr b="0" lang="en-US" sz="4400" strike="noStrike" u="none">
              <a:solidFill>
                <a:schemeClr val="dk1"/>
              </a:solidFill>
              <a:uFillTx/>
              <a:latin typeface="Arial"/>
            </a:endParaRPr>
          </a:p>
        </p:txBody>
      </p:sp>
      <p:sp>
        <p:nvSpPr>
          <p:cNvPr id="130" name="PlaceHolder 2"/>
          <p:cNvSpPr>
            <a:spLocks noGrp="1"/>
          </p:cNvSpPr>
          <p:nvPr>
            <p:ph/>
          </p:nvPr>
        </p:nvSpPr>
        <p:spPr>
          <a:xfrm>
            <a:off x="380880" y="1523880"/>
            <a:ext cx="8305560" cy="1676160"/>
          </a:xfrm>
          <a:prstGeom prst="rect">
            <a:avLst/>
          </a:prstGeom>
          <a:noFill/>
          <a:ln w="9360">
            <a:noFill/>
          </a:ln>
        </p:spPr>
        <p:txBody>
          <a:bodyPr numCol="1" spcCol="0" lIns="91440" rIns="91440" tIns="45720" bIns="45720" anchor="t">
            <a:noAutofit/>
          </a:bodyPr>
          <a:p>
            <a:pPr marL="117360" indent="0">
              <a:lnSpc>
                <a:spcPct val="100000"/>
              </a:lnSpc>
              <a:spcBef>
                <a:spcPts val="1599"/>
              </a:spcBef>
              <a:buNone/>
              <a:tabLst>
                <a:tab algn="l" pos="0"/>
              </a:tabLst>
            </a:pPr>
            <a:r>
              <a:rPr b="1" lang="en-US" sz="3200" strike="noStrike" u="none">
                <a:solidFill>
                  <a:srgbClr val="000099"/>
                </a:solidFill>
                <a:uFillTx/>
                <a:latin typeface="Calibri"/>
                <a:ea typeface="ＭＳ Ｐゴシック"/>
              </a:rPr>
              <a:t>When variable costs are reduced, contribution margin will increase. How can Happy Daze accomplish this?</a:t>
            </a:r>
            <a:endParaRPr b="0" lang="en-US" sz="3200" strike="noStrike" u="none">
              <a:solidFill>
                <a:schemeClr val="dk1"/>
              </a:solidFill>
              <a:uFillTx/>
              <a:latin typeface="Verdana"/>
            </a:endParaRPr>
          </a:p>
          <a:p>
            <a:pPr indent="0">
              <a:lnSpc>
                <a:spcPct val="100000"/>
              </a:lnSpc>
              <a:spcBef>
                <a:spcPts val="1599"/>
              </a:spcBef>
              <a:buNone/>
              <a:tabLst>
                <a:tab algn="l" pos="0"/>
              </a:tabLst>
            </a:pPr>
            <a:endParaRPr b="0" lang="en-US" sz="3200" strike="noStrike" u="none">
              <a:solidFill>
                <a:schemeClr val="dk1"/>
              </a:solidFill>
              <a:uFillTx/>
              <a:latin typeface="Verdana"/>
            </a:endParaRPr>
          </a:p>
          <a:p>
            <a:pPr indent="0">
              <a:lnSpc>
                <a:spcPct val="100000"/>
              </a:lnSpc>
              <a:spcBef>
                <a:spcPts val="641"/>
              </a:spcBef>
              <a:buNone/>
              <a:tabLst>
                <a:tab algn="l" pos="0"/>
              </a:tabLst>
            </a:pPr>
            <a:endParaRPr b="0" lang="en-US" sz="3200" strike="noStrike" u="none">
              <a:solidFill>
                <a:schemeClr val="dk1"/>
              </a:solidFill>
              <a:uFillTx/>
              <a:latin typeface="Verdana"/>
            </a:endParaRPr>
          </a:p>
        </p:txBody>
      </p:sp>
      <p:sp>
        <p:nvSpPr>
          <p:cNvPr id="131" name="Rectangle 4"/>
          <p:cNvSpPr/>
          <p:nvPr/>
        </p:nvSpPr>
        <p:spPr>
          <a:xfrm>
            <a:off x="685800" y="3200400"/>
            <a:ext cx="7543440" cy="914040"/>
          </a:xfrm>
          <a:prstGeom prst="rect">
            <a:avLst/>
          </a:prstGeom>
          <a:solidFill>
            <a:srgbClr val="fcf48e"/>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marL="117360">
              <a:lnSpc>
                <a:spcPct val="100000"/>
              </a:lnSpc>
              <a:spcBef>
                <a:spcPts val="1500"/>
              </a:spcBef>
            </a:pPr>
            <a:r>
              <a:rPr b="1" lang="en-US" sz="3000" strike="noStrike" u="none">
                <a:solidFill>
                  <a:srgbClr val="a50021"/>
                </a:solidFill>
                <a:uFillTx/>
                <a:latin typeface="Calibri"/>
                <a:ea typeface="ＭＳ Ｐゴシック"/>
              </a:rPr>
              <a:t>Find a less expensive supplier of raw material</a:t>
            </a:r>
            <a:endParaRPr b="0" lang="en-IN" sz="3000" strike="noStrike" u="none">
              <a:solidFill>
                <a:srgbClr val="000000"/>
              </a:solidFill>
              <a:uFillTx/>
              <a:latin typeface="Arial"/>
            </a:endParaRPr>
          </a:p>
        </p:txBody>
      </p:sp>
      <p:sp>
        <p:nvSpPr>
          <p:cNvPr id="132" name="Rectangle 5"/>
          <p:cNvSpPr/>
          <p:nvPr/>
        </p:nvSpPr>
        <p:spPr>
          <a:xfrm>
            <a:off x="1219320" y="4267080"/>
            <a:ext cx="6171840" cy="837720"/>
          </a:xfrm>
          <a:prstGeom prst="rect">
            <a:avLst/>
          </a:prstGeom>
          <a:solidFill>
            <a:srgbClr val="ffe07d"/>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marL="457200">
              <a:lnSpc>
                <a:spcPct val="100000"/>
              </a:lnSpc>
              <a:spcBef>
                <a:spcPts val="1500"/>
              </a:spcBef>
            </a:pPr>
            <a:r>
              <a:rPr b="1" lang="en-US" sz="3000" strike="noStrike" u="none">
                <a:solidFill>
                  <a:srgbClr val="a50021"/>
                </a:solidFill>
                <a:uFillTx/>
                <a:latin typeface="Calibri"/>
                <a:ea typeface="ＭＳ Ｐゴシック"/>
              </a:rPr>
              <a:t>Reduce the amount of labor used</a:t>
            </a:r>
            <a:endParaRPr b="0" lang="en-IN" sz="3000" strike="noStrike" u="none">
              <a:solidFill>
                <a:srgbClr val="000000"/>
              </a:solidFill>
              <a:uFillTx/>
              <a:latin typeface="Arial"/>
            </a:endParaRPr>
          </a:p>
        </p:txBody>
      </p:sp>
      <p:sp>
        <p:nvSpPr>
          <p:cNvPr id="133" name="Rectangle 6"/>
          <p:cNvSpPr/>
          <p:nvPr/>
        </p:nvSpPr>
        <p:spPr>
          <a:xfrm>
            <a:off x="1676520" y="5257800"/>
            <a:ext cx="5409720" cy="914040"/>
          </a:xfrm>
          <a:prstGeom prst="rect">
            <a:avLst/>
          </a:prstGeom>
          <a:solidFill>
            <a:srgbClr val="ffcc99"/>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marL="457200">
              <a:lnSpc>
                <a:spcPct val="100000"/>
              </a:lnSpc>
              <a:spcBef>
                <a:spcPts val="1500"/>
              </a:spcBef>
            </a:pPr>
            <a:r>
              <a:rPr b="1" lang="en-US" sz="3000" strike="noStrike" u="none">
                <a:solidFill>
                  <a:srgbClr val="a50021"/>
                </a:solidFill>
                <a:uFillTx/>
                <a:latin typeface="Calibri"/>
                <a:ea typeface="ＭＳ Ｐゴシック"/>
              </a:rPr>
              <a:t>Use lower-wage employees</a:t>
            </a:r>
            <a:endParaRPr b="0" lang="en-IN" sz="30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81" dur="indefinite" restart="never" nodeType="tmRoot">
          <p:childTnLst>
            <p:seq>
              <p:cTn id="182" dur="indefinite" nodeType="mainSeq">
                <p:childTnLst>
                  <p:par>
                    <p:cTn id="183" nodeType="clickEffect" fill="hold">
                      <p:stCondLst>
                        <p:cond delay="indefinite"/>
                      </p:stCondLst>
                      <p:childTnLst>
                        <p:par>
                          <p:cTn id="184" nodeType="withEffect" fill="hold">
                            <p:stCondLst>
                              <p:cond delay="0"/>
                            </p:stCondLst>
                            <p:childTnLst>
                              <p:par>
                                <p:cTn id="185" nodeType="clickEffect" fill="hold" presetClass="entr" presetID="22" presetSubtype="4">
                                  <p:stCondLst>
                                    <p:cond delay="0"/>
                                  </p:stCondLst>
                                  <p:childTnLst>
                                    <p:set>
                                      <p:cBhvr>
                                        <p:cTn id="186" dur="1" fill="hold">
                                          <p:stCondLst>
                                            <p:cond delay="0"/>
                                          </p:stCondLst>
                                        </p:cTn>
                                        <p:tgtEl>
                                          <p:spTgt spid="131"/>
                                        </p:tgtEl>
                                        <p:attrNameLst>
                                          <p:attrName>style.visibility</p:attrName>
                                        </p:attrNameLst>
                                      </p:cBhvr>
                                      <p:to>
                                        <p:strVal val="visible"/>
                                      </p:to>
                                    </p:set>
                                    <p:animEffect filter="wipe(down)" transition="in">
                                      <p:cBhvr additive="repl">
                                        <p:cTn id="187" dur="500"/>
                                        <p:tgtEl>
                                          <p:spTgt spid="131"/>
                                        </p:tgtEl>
                                      </p:cBhvr>
                                    </p:animEffect>
                                  </p:childTnLst>
                                </p:cTn>
                              </p:par>
                            </p:childTnLst>
                          </p:cTn>
                        </p:par>
                      </p:childTnLst>
                    </p:cTn>
                  </p:par>
                  <p:par>
                    <p:cTn id="188" nodeType="clickEffect" fill="hold">
                      <p:stCondLst>
                        <p:cond delay="indefinite"/>
                      </p:stCondLst>
                      <p:childTnLst>
                        <p:par>
                          <p:cTn id="189" nodeType="withEffect" fill="hold">
                            <p:stCondLst>
                              <p:cond delay="0"/>
                            </p:stCondLst>
                            <p:childTnLst>
                              <p:par>
                                <p:cTn id="190" nodeType="clickEffect" fill="hold" presetClass="entr" presetID="12" presetSubtype="4">
                                  <p:stCondLst>
                                    <p:cond delay="0"/>
                                  </p:stCondLst>
                                  <p:childTnLst>
                                    <p:set>
                                      <p:cBhvr>
                                        <p:cTn id="191" dur="1" fill="hold">
                                          <p:stCondLst>
                                            <p:cond delay="0"/>
                                          </p:stCondLst>
                                        </p:cTn>
                                        <p:tgtEl>
                                          <p:spTgt spid="132"/>
                                        </p:tgtEl>
                                        <p:attrNameLst>
                                          <p:attrName>style.visibility</p:attrName>
                                        </p:attrNameLst>
                                      </p:cBhvr>
                                      <p:to>
                                        <p:strVal val="visible"/>
                                      </p:to>
                                    </p:set>
                                    <p:animEffect filter="slide(fromBottom)" transition="in">
                                      <p:cBhvr additive="repl">
                                        <p:cTn id="192" dur="500"/>
                                        <p:tgtEl>
                                          <p:spTgt spid="132"/>
                                        </p:tgtEl>
                                      </p:cBhvr>
                                    </p:animEffect>
                                  </p:childTnLst>
                                </p:cTn>
                              </p:par>
                              <p:par>
                                <p:cTn id="193" nodeType="withEffect" fill="hold" presetClass="entr" presetID="12" presetSubtype="4">
                                  <p:stCondLst>
                                    <p:cond delay="0"/>
                                  </p:stCondLst>
                                  <p:iterate type="lt">
                                    <p:tmAbs val="0"/>
                                  </p:iterate>
                                  <p:childTnLst>
                                    <p:set>
                                      <p:cBhvr>
                                        <p:cTn id="194" dur="1" fill="hold">
                                          <p:stCondLst>
                                            <p:cond delay="0"/>
                                          </p:stCondLst>
                                        </p:cTn>
                                        <p:tgtEl>
                                          <p:spTgt spid="132">
                                            <p:txEl>
                                              <p:pRg st="0" end="0"/>
                                            </p:txEl>
                                          </p:spTgt>
                                        </p:tgtEl>
                                        <p:attrNameLst>
                                          <p:attrName>style.visibility</p:attrName>
                                        </p:attrNameLst>
                                      </p:cBhvr>
                                      <p:to>
                                        <p:strVal val="visible"/>
                                      </p:to>
                                    </p:set>
                                    <p:animEffect filter="slide(fromBottom)" transition="in">
                                      <p:cBhvr additive="repl">
                                        <p:cTn id="195" dur="500"/>
                                        <p:tgtEl>
                                          <p:spTgt spid="132">
                                            <p:txEl>
                                              <p:pRg st="0" end="0"/>
                                            </p:txEl>
                                          </p:spTgt>
                                        </p:tgtEl>
                                      </p:cBhvr>
                                    </p:animEffect>
                                  </p:childTnLst>
                                </p:cTn>
                              </p:par>
                            </p:childTnLst>
                          </p:cTn>
                        </p:par>
                      </p:childTnLst>
                    </p:cTn>
                  </p:par>
                  <p:par>
                    <p:cTn id="196" nodeType="clickEffect" fill="hold">
                      <p:stCondLst>
                        <p:cond delay="indefinite"/>
                      </p:stCondLst>
                      <p:childTnLst>
                        <p:par>
                          <p:cTn id="197" nodeType="withEffect" fill="hold">
                            <p:stCondLst>
                              <p:cond delay="0"/>
                            </p:stCondLst>
                            <p:childTnLst>
                              <p:par>
                                <p:cTn id="198" nodeType="clickEffect" fill="hold" presetClass="entr" presetID="12" presetSubtype="4">
                                  <p:stCondLst>
                                    <p:cond delay="0"/>
                                  </p:stCondLst>
                                  <p:iterate type="lt">
                                    <p:tmAbs val="0"/>
                                  </p:iterate>
                                  <p:childTnLst>
                                    <p:set>
                                      <p:cBhvr>
                                        <p:cTn id="199" dur="1" fill="hold">
                                          <p:stCondLst>
                                            <p:cond delay="0"/>
                                          </p:stCondLst>
                                        </p:cTn>
                                        <p:tgtEl>
                                          <p:spTgt spid="133">
                                            <p:txEl>
                                              <p:pRg st="0" end="0"/>
                                            </p:txEl>
                                          </p:spTgt>
                                        </p:tgtEl>
                                        <p:attrNameLst>
                                          <p:attrName>style.visibility</p:attrName>
                                        </p:attrNameLst>
                                      </p:cBhvr>
                                      <p:to>
                                        <p:strVal val="visible"/>
                                      </p:to>
                                    </p:set>
                                    <p:animEffect filter="slide(fromBottom)" transition="in">
                                      <p:cBhvr additive="repl">
                                        <p:cTn id="200" dur="500"/>
                                        <p:tgtEl>
                                          <p:spTgt spid="133">
                                            <p:txEl>
                                              <p:pRg st="0" end="0"/>
                                            </p:txEl>
                                          </p:spTgt>
                                        </p:tgtEl>
                                      </p:cBhvr>
                                    </p:animEffect>
                                  </p:childTnLst>
                                </p:cTn>
                              </p:par>
                              <p:par>
                                <p:cTn id="201" nodeType="withEffect" fill="hold" presetClass="entr" presetID="22" presetSubtype="4">
                                  <p:stCondLst>
                                    <p:cond delay="0"/>
                                  </p:stCondLst>
                                  <p:childTnLst>
                                    <p:set>
                                      <p:cBhvr>
                                        <p:cTn id="202" dur="1" fill="hold">
                                          <p:stCondLst>
                                            <p:cond delay="0"/>
                                          </p:stCondLst>
                                        </p:cTn>
                                        <p:tgtEl>
                                          <p:spTgt spid="133"/>
                                        </p:tgtEl>
                                        <p:attrNameLst>
                                          <p:attrName>style.visibility</p:attrName>
                                        </p:attrNameLst>
                                      </p:cBhvr>
                                      <p:to>
                                        <p:strVal val="visible"/>
                                      </p:to>
                                    </p:set>
                                    <p:animEffect filter="wipe(down)" transition="in">
                                      <p:cBhvr additive="repl">
                                        <p:cTn id="203" dur="500"/>
                                        <p:tgtEl>
                                          <p:spTgt spid="133"/>
                                        </p:tgtEl>
                                      </p:cBhvr>
                                    </p:animEffect>
                                  </p:childTnLst>
                                </p:cTn>
                              </p:par>
                              <p:par>
                                <p:cTn id="204" nodeType="withEffect" fill="hold" presetClass="entr" presetID="22" presetSubtype="4">
                                  <p:stCondLst>
                                    <p:cond delay="0"/>
                                  </p:stCondLst>
                                  <p:iterate type="lt">
                                    <p:tmAbs val="0"/>
                                  </p:iterate>
                                  <p:childTnLst>
                                    <p:set>
                                      <p:cBhvr>
                                        <p:cTn id="205" dur="1" fill="hold">
                                          <p:stCondLst>
                                            <p:cond delay="0"/>
                                          </p:stCondLst>
                                        </p:cTn>
                                        <p:tgtEl>
                                          <p:spTgt spid="133">
                                            <p:txEl>
                                              <p:pRg st="0" end="0"/>
                                            </p:txEl>
                                          </p:spTgt>
                                        </p:tgtEl>
                                        <p:attrNameLst>
                                          <p:attrName>style.visibility</p:attrName>
                                        </p:attrNameLst>
                                      </p:cBhvr>
                                      <p:to>
                                        <p:strVal val="visible"/>
                                      </p:to>
                                    </p:set>
                                    <p:animEffect filter="wipe(down)" transition="in">
                                      <p:cBhvr additive="repl">
                                        <p:cTn id="206" dur="500"/>
                                        <p:tgtEl>
                                          <p:spTgt spid="133">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8229240" cy="94428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Considering Qualitative Factors</a:t>
            </a:r>
            <a:endParaRPr b="0" lang="en-US" sz="4400" strike="noStrike" u="none">
              <a:solidFill>
                <a:schemeClr val="dk1"/>
              </a:solidFill>
              <a:uFillTx/>
              <a:latin typeface="Arial"/>
            </a:endParaRPr>
          </a:p>
        </p:txBody>
      </p:sp>
      <p:sp>
        <p:nvSpPr>
          <p:cNvPr id="135" name="PlaceHolder 2"/>
          <p:cNvSpPr>
            <a:spLocks noGrp="1"/>
          </p:cNvSpPr>
          <p:nvPr>
            <p:ph/>
          </p:nvPr>
        </p:nvSpPr>
        <p:spPr>
          <a:xfrm>
            <a:off x="380880" y="1295280"/>
            <a:ext cx="8229240" cy="4525560"/>
          </a:xfrm>
          <a:prstGeom prst="rect">
            <a:avLst/>
          </a:prstGeom>
          <a:noFill/>
          <a:ln w="9360">
            <a:noFill/>
          </a:ln>
        </p:spPr>
        <p:txBody>
          <a:bodyPr numCol="1" spcCol="0" lIns="91440" rIns="91440" tIns="45720" bIns="45720" anchor="t">
            <a:noAutofit/>
          </a:bodyPr>
          <a:p>
            <a:pPr marL="233280" indent="0">
              <a:lnSpc>
                <a:spcPct val="100000"/>
              </a:lnSpc>
              <a:spcBef>
                <a:spcPts val="641"/>
              </a:spcBef>
              <a:buNone/>
              <a:tabLst>
                <a:tab algn="l" pos="0"/>
              </a:tabLst>
            </a:pPr>
            <a:r>
              <a:rPr b="1" lang="en-US" sz="3200" strike="noStrike" u="none">
                <a:solidFill>
                  <a:srgbClr val="000099"/>
                </a:solidFill>
                <a:uFillTx/>
                <a:latin typeface="Calibri"/>
                <a:ea typeface="ＭＳ Ｐゴシック"/>
              </a:rPr>
              <a:t>Happy Daze must also consider </a:t>
            </a:r>
            <a:r>
              <a:rPr b="1" i="1" lang="en-US" sz="3200" strike="noStrike" u="none">
                <a:solidFill>
                  <a:srgbClr val="a50021"/>
                </a:solidFill>
                <a:uFillTx/>
                <a:latin typeface="Calibri"/>
                <a:ea typeface="ＭＳ Ｐゴシック"/>
              </a:rPr>
              <a:t>qualitative factors </a:t>
            </a:r>
            <a:r>
              <a:rPr b="1" lang="en-US" sz="3200" strike="noStrike" u="none">
                <a:solidFill>
                  <a:srgbClr val="000099"/>
                </a:solidFill>
                <a:uFillTx/>
                <a:latin typeface="Calibri"/>
                <a:ea typeface="ＭＳ Ｐゴシック"/>
              </a:rPr>
              <a:t>when choosing options that affect its bottom line.</a:t>
            </a:r>
            <a:endParaRPr b="0" lang="en-US" sz="3200" strike="noStrike" u="none">
              <a:solidFill>
                <a:schemeClr val="dk1"/>
              </a:solidFill>
              <a:uFillTx/>
              <a:latin typeface="Verdana"/>
            </a:endParaRPr>
          </a:p>
        </p:txBody>
      </p:sp>
      <p:sp>
        <p:nvSpPr>
          <p:cNvPr id="136" name="Right Arrow Callout 4"/>
          <p:cNvSpPr/>
          <p:nvPr/>
        </p:nvSpPr>
        <p:spPr>
          <a:xfrm>
            <a:off x="762120" y="2971800"/>
            <a:ext cx="3047760" cy="2133360"/>
          </a:xfrm>
          <a:prstGeom prst="rightArrowCallout">
            <a:avLst>
              <a:gd name="adj1" fmla="val 25000"/>
              <a:gd name="adj2" fmla="val 25000"/>
              <a:gd name="adj3" fmla="val 25000"/>
              <a:gd name="adj4" fmla="val 72464"/>
            </a:avLst>
          </a:prstGeom>
          <a:solidFill>
            <a:srgbClr val="ffcc99"/>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trike="noStrike" u="none">
                <a:solidFill>
                  <a:srgbClr val="a50021"/>
                </a:solidFill>
                <a:uFillTx/>
                <a:latin typeface="Verdana"/>
                <a:ea typeface="ＭＳ Ｐゴシック"/>
              </a:rPr>
              <a:t>What if a less expensive supplier is </a:t>
            </a:r>
            <a:r>
              <a:rPr b="1" i="1" lang="en-US" sz="1800" strike="noStrike" u="none">
                <a:solidFill>
                  <a:srgbClr val="002060"/>
                </a:solidFill>
                <a:uFillTx/>
                <a:latin typeface="Verdana"/>
                <a:ea typeface="ＭＳ Ｐゴシック"/>
              </a:rPr>
              <a:t>less reliable</a:t>
            </a:r>
            <a:r>
              <a:rPr b="1" lang="en-US" sz="1800" strike="noStrike" u="none">
                <a:solidFill>
                  <a:srgbClr val="a50021"/>
                </a:solidFill>
                <a:uFillTx/>
                <a:latin typeface="Verdana"/>
                <a:ea typeface="ＭＳ Ｐゴシック"/>
              </a:rPr>
              <a:t> or provides </a:t>
            </a:r>
            <a:r>
              <a:rPr b="1" i="1" lang="en-US" sz="1800" strike="noStrike" u="none">
                <a:solidFill>
                  <a:srgbClr val="002060"/>
                </a:solidFill>
                <a:uFillTx/>
                <a:latin typeface="Verdana"/>
                <a:ea typeface="ＭＳ Ｐゴシック"/>
              </a:rPr>
              <a:t>inferior quality </a:t>
            </a:r>
            <a:r>
              <a:rPr b="1" lang="en-US" sz="1800" strike="noStrike" u="none">
                <a:solidFill>
                  <a:srgbClr val="a50021"/>
                </a:solidFill>
                <a:uFillTx/>
                <a:latin typeface="Verdana"/>
                <a:ea typeface="ＭＳ Ｐゴシック"/>
              </a:rPr>
              <a:t>material?</a:t>
            </a:r>
            <a:endParaRPr b="0" lang="en-IN" sz="1800" strike="noStrike" u="none">
              <a:solidFill>
                <a:srgbClr val="000000"/>
              </a:solidFill>
              <a:uFillTx/>
              <a:latin typeface="Arial"/>
            </a:endParaRPr>
          </a:p>
        </p:txBody>
      </p:sp>
      <p:sp>
        <p:nvSpPr>
          <p:cNvPr id="137" name="Up Arrow Callout 5"/>
          <p:cNvSpPr/>
          <p:nvPr/>
        </p:nvSpPr>
        <p:spPr>
          <a:xfrm>
            <a:off x="3505320" y="3962520"/>
            <a:ext cx="2361960" cy="2514240"/>
          </a:xfrm>
          <a:prstGeom prst="upArrowCallout">
            <a:avLst>
              <a:gd name="adj1" fmla="val 25000"/>
              <a:gd name="adj2" fmla="val 25000"/>
              <a:gd name="adj3" fmla="val 25000"/>
              <a:gd name="adj4" fmla="val 66777"/>
            </a:avLst>
          </a:prstGeom>
          <a:solidFill>
            <a:srgbClr val="ffcc99"/>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trike="noStrike" u="none">
                <a:solidFill>
                  <a:srgbClr val="a50021"/>
                </a:solidFill>
                <a:uFillTx/>
                <a:latin typeface="Verdana"/>
                <a:ea typeface="ＭＳ Ｐゴシック"/>
              </a:rPr>
              <a:t>What if reducing labor causes more machine costs, </a:t>
            </a:r>
            <a:r>
              <a:rPr b="1" i="1" lang="en-US" sz="1800" strike="noStrike" u="none">
                <a:solidFill>
                  <a:srgbClr val="002060"/>
                </a:solidFill>
                <a:uFillTx/>
                <a:latin typeface="Verdana"/>
                <a:ea typeface="ＭＳ Ｐゴシック"/>
              </a:rPr>
              <a:t>trading variable costs for fixed costs</a:t>
            </a:r>
            <a:r>
              <a:rPr b="1" lang="en-US" sz="1800" strike="noStrike" u="none">
                <a:solidFill>
                  <a:srgbClr val="a50021"/>
                </a:solidFill>
                <a:uFillTx/>
                <a:latin typeface="Verdana"/>
                <a:ea typeface="ＭＳ Ｐゴシック"/>
              </a:rPr>
              <a:t>?</a:t>
            </a:r>
            <a:endParaRPr b="0" lang="en-IN" sz="1800" strike="noStrike" u="none">
              <a:solidFill>
                <a:srgbClr val="000000"/>
              </a:solidFill>
              <a:uFillTx/>
              <a:latin typeface="Arial"/>
            </a:endParaRPr>
          </a:p>
        </p:txBody>
      </p:sp>
      <p:sp>
        <p:nvSpPr>
          <p:cNvPr id="138" name="Left Arrow Callout 6"/>
          <p:cNvSpPr/>
          <p:nvPr/>
        </p:nvSpPr>
        <p:spPr>
          <a:xfrm>
            <a:off x="5486400" y="2895480"/>
            <a:ext cx="2895120" cy="2209320"/>
          </a:xfrm>
          <a:prstGeom prst="leftArrowCallout">
            <a:avLst>
              <a:gd name="adj1" fmla="val 25000"/>
              <a:gd name="adj2" fmla="val 25000"/>
              <a:gd name="adj3" fmla="val 25000"/>
              <a:gd name="adj4" fmla="val 69966"/>
            </a:avLst>
          </a:prstGeom>
          <a:solidFill>
            <a:srgbClr val="ffcc99"/>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trike="noStrike" u="none">
                <a:solidFill>
                  <a:srgbClr val="a50021"/>
                </a:solidFill>
                <a:uFillTx/>
                <a:latin typeface="Verdana"/>
                <a:ea typeface="ＭＳ Ｐゴシック"/>
              </a:rPr>
              <a:t>What if using inexperienced workers causes </a:t>
            </a:r>
            <a:r>
              <a:rPr b="1" i="1" lang="en-US" sz="1800" strike="noStrike" u="none">
                <a:solidFill>
                  <a:srgbClr val="002060"/>
                </a:solidFill>
                <a:uFillTx/>
                <a:latin typeface="Verdana"/>
                <a:ea typeface="ＭＳ Ｐゴシック"/>
              </a:rPr>
              <a:t>more defective </a:t>
            </a:r>
            <a:r>
              <a:rPr b="1" lang="en-US" sz="1800" strike="noStrike" u="none">
                <a:solidFill>
                  <a:srgbClr val="a50021"/>
                </a:solidFill>
                <a:uFillTx/>
                <a:latin typeface="Verdana"/>
                <a:ea typeface="ＭＳ Ｐゴシック"/>
              </a:rPr>
              <a:t>products? </a:t>
            </a:r>
            <a:endParaRPr b="0" lang="en-IN" sz="1800" strike="noStrike" u="none">
              <a:solidFill>
                <a:srgbClr val="000000"/>
              </a:solidFill>
              <a:uFillTx/>
              <a:latin typeface="Arial"/>
            </a:endParaRPr>
          </a:p>
        </p:txBody>
      </p:sp>
      <p:sp>
        <p:nvSpPr>
          <p:cNvPr id="139" name="Oval 7"/>
          <p:cNvSpPr/>
          <p:nvPr/>
        </p:nvSpPr>
        <p:spPr>
          <a:xfrm>
            <a:off x="3809880" y="2362320"/>
            <a:ext cx="1752120" cy="1523520"/>
          </a:xfrm>
          <a:prstGeom prst="ellipse">
            <a:avLst/>
          </a:prstGeom>
          <a:solidFill>
            <a:srgbClr val="fcf48e"/>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3200" strike="noStrike" u="none">
                <a:solidFill>
                  <a:srgbClr val="a50021"/>
                </a:solidFill>
                <a:uFillTx/>
                <a:latin typeface="Verdana"/>
                <a:ea typeface="ＭＳ Ｐゴシック"/>
              </a:rPr>
              <a:t>??????????</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207" dur="indefinite" restart="never" nodeType="tmRoot">
          <p:childTnLst>
            <p:seq>
              <p:cTn id="208" dur="indefinite" nodeType="mainSeq">
                <p:childTnLst>
                  <p:par>
                    <p:cTn id="209" nodeType="clickEffect" fill="hold">
                      <p:stCondLst>
                        <p:cond delay="indefinite"/>
                      </p:stCondLst>
                      <p:childTnLst>
                        <p:par>
                          <p:cTn id="210" nodeType="withEffect" fill="hold">
                            <p:stCondLst>
                              <p:cond delay="0"/>
                            </p:stCondLst>
                            <p:childTnLst>
                              <p:par>
                                <p:cTn id="211" nodeType="clickEffect" fill="hold" presetClass="entr" presetID="41">
                                  <p:stCondLst>
                                    <p:cond delay="0"/>
                                  </p:stCondLst>
                                  <p:iterate type="lt">
                                    <p:tmAbs val="100"/>
                                  </p:iterate>
                                  <p:childTnLst>
                                    <p:set>
                                      <p:cBhvr>
                                        <p:cTn id="212" dur="1" fill="hold">
                                          <p:stCondLst>
                                            <p:cond delay="0"/>
                                          </p:stCondLst>
                                        </p:cTn>
                                        <p:tgtEl>
                                          <p:spTgt spid="139"/>
                                        </p:tgtEl>
                                        <p:attrNameLst>
                                          <p:attrName>style.visibility</p:attrName>
                                        </p:attrNameLst>
                                      </p:cBhvr>
                                      <p:to>
                                        <p:strVal val="visible"/>
                                      </p:to>
                                    </p:set>
                                    <p:anim calcmode="lin" valueType="num">
                                      <p:cBhvr additive="repl">
                                        <p:cTn id="213" dur="500" fill="hold"/>
                                        <p:tgtEl>
                                          <p:spTgt spid="139"/>
                                        </p:tgtEl>
                                        <p:attrNameLst>
                                          <p:attrName>ppt_x</p:attrName>
                                        </p:attrNameLst>
                                      </p:cBhvr>
                                      <p:tavLst>
                                        <p:tav tm="0">
                                          <p:val>
                                            <p:strVal val="#ppt_x"/>
                                          </p:val>
                                        </p:tav>
                                        <p:tav tm="50000">
                                          <p:val>
                                            <p:strVal val="#ppt_x+.1"/>
                                          </p:val>
                                        </p:tav>
                                        <p:tav tm="100000">
                                          <p:val>
                                            <p:strVal val="#ppt_x"/>
                                          </p:val>
                                        </p:tav>
                                      </p:tavLst>
                                    </p:anim>
                                    <p:anim calcmode="lin" valueType="num">
                                      <p:cBhvr additive="repl">
                                        <p:cTn id="214" dur="500" fill="hold"/>
                                        <p:tgtEl>
                                          <p:spTgt spid="139"/>
                                        </p:tgtEl>
                                        <p:attrNameLst>
                                          <p:attrName>ppt_y</p:attrName>
                                        </p:attrNameLst>
                                      </p:cBhvr>
                                      <p:tavLst>
                                        <p:tav tm="0">
                                          <p:val>
                                            <p:strVal val="#ppt_y"/>
                                          </p:val>
                                        </p:tav>
                                        <p:tav tm="100000">
                                          <p:val>
                                            <p:strVal val="#ppt_y"/>
                                          </p:val>
                                        </p:tav>
                                      </p:tavLst>
                                    </p:anim>
                                    <p:anim calcmode="lin" valueType="num">
                                      <p:cBhvr additive="repl">
                                        <p:cTn id="215" dur="500" fill="hold"/>
                                        <p:tgtEl>
                                          <p:spTgt spid="139"/>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216" dur="500" fill="hold"/>
                                        <p:tgtEl>
                                          <p:spTgt spid="139"/>
                                        </p:tgtEl>
                                        <p:attrNameLst>
                                          <p:attrName>ppt_w</p:attrName>
                                        </p:attrNameLst>
                                      </p:cBhvr>
                                      <p:tavLst>
                                        <p:tav tm="0">
                                          <p:val>
                                            <p:strVal val="#ppt_w/10"/>
                                          </p:val>
                                        </p:tav>
                                        <p:tav tm="50000">
                                          <p:val>
                                            <p:strVal val="#ppt_w+.01"/>
                                          </p:val>
                                        </p:tav>
                                        <p:tav tm="100000">
                                          <p:val>
                                            <p:strVal val="#ppt_w"/>
                                          </p:val>
                                        </p:tav>
                                      </p:tavLst>
                                    </p:anim>
                                    <p:animEffect filter="fade" transition="in">
                                      <p:cBhvr additive="repl">
                                        <p:cTn id="217" dur="500"/>
                                        <p:tgtEl>
                                          <p:spTgt spid="139"/>
                                        </p:tgtEl>
                                      </p:cBhvr>
                                    </p:animEffect>
                                  </p:childTnLst>
                                </p:cTn>
                              </p:par>
                            </p:childTnLst>
                          </p:cTn>
                        </p:par>
                      </p:childTnLst>
                    </p:cTn>
                  </p:par>
                  <p:par>
                    <p:cTn id="218" nodeType="clickEffect" fill="hold">
                      <p:stCondLst>
                        <p:cond delay="indefinite"/>
                      </p:stCondLst>
                      <p:childTnLst>
                        <p:par>
                          <p:cTn id="219" nodeType="withEffect" fill="hold">
                            <p:stCondLst>
                              <p:cond delay="0"/>
                            </p:stCondLst>
                            <p:childTnLst>
                              <p:par>
                                <p:cTn id="220" nodeType="clickEffect" fill="hold" presetClass="entr" presetID="47">
                                  <p:stCondLst>
                                    <p:cond delay="0"/>
                                  </p:stCondLst>
                                  <p:childTnLst>
                                    <p:set>
                                      <p:cBhvr>
                                        <p:cTn id="221" dur="1" fill="hold">
                                          <p:stCondLst>
                                            <p:cond delay="0"/>
                                          </p:stCondLst>
                                        </p:cTn>
                                        <p:tgtEl>
                                          <p:spTgt spid="136"/>
                                        </p:tgtEl>
                                        <p:attrNameLst>
                                          <p:attrName>style.visibility</p:attrName>
                                        </p:attrNameLst>
                                      </p:cBhvr>
                                      <p:to>
                                        <p:strVal val="visible"/>
                                      </p:to>
                                    </p:set>
                                    <p:animEffect filter="fade" transition="in">
                                      <p:cBhvr additive="repl">
                                        <p:cTn id="222" dur="1000"/>
                                        <p:tgtEl>
                                          <p:spTgt spid="136"/>
                                        </p:tgtEl>
                                      </p:cBhvr>
                                    </p:animEffect>
                                    <p:anim calcmode="lin" valueType="num">
                                      <p:cBhvr additive="repl">
                                        <p:cTn id="223" dur="1000" fill="hold"/>
                                        <p:tgtEl>
                                          <p:spTgt spid="136"/>
                                        </p:tgtEl>
                                        <p:attrNameLst>
                                          <p:attrName>ppt_x</p:attrName>
                                        </p:attrNameLst>
                                      </p:cBhvr>
                                      <p:tavLst>
                                        <p:tav tm="0">
                                          <p:val>
                                            <p:strVal val="#ppt_x"/>
                                          </p:val>
                                        </p:tav>
                                        <p:tav tm="100000">
                                          <p:val>
                                            <p:strVal val="#ppt_x"/>
                                          </p:val>
                                        </p:tav>
                                      </p:tavLst>
                                    </p:anim>
                                    <p:anim calcmode="lin" valueType="num">
                                      <p:cBhvr additive="repl">
                                        <p:cTn id="224" dur="1000" fill="hold"/>
                                        <p:tgtEl>
                                          <p:spTgt spid="136"/>
                                        </p:tgtEl>
                                        <p:attrNameLst>
                                          <p:attrName>ppt_y</p:attrName>
                                        </p:attrNameLst>
                                      </p:cBhvr>
                                      <p:tavLst>
                                        <p:tav tm="0">
                                          <p:val>
                                            <p:strVal val="#ppt_y-.1"/>
                                          </p:val>
                                        </p:tav>
                                        <p:tav tm="100000">
                                          <p:val>
                                            <p:strVal val="#ppt_y"/>
                                          </p:val>
                                        </p:tav>
                                      </p:tavLst>
                                    </p:anim>
                                  </p:childTnLst>
                                </p:cTn>
                              </p:par>
                            </p:childTnLst>
                          </p:cTn>
                        </p:par>
                      </p:childTnLst>
                    </p:cTn>
                  </p:par>
                  <p:par>
                    <p:cTn id="225" nodeType="clickEffect" fill="hold">
                      <p:stCondLst>
                        <p:cond delay="indefinite"/>
                      </p:stCondLst>
                      <p:childTnLst>
                        <p:par>
                          <p:cTn id="226" nodeType="withEffect" fill="hold">
                            <p:stCondLst>
                              <p:cond delay="0"/>
                            </p:stCondLst>
                            <p:childTnLst>
                              <p:par>
                                <p:cTn id="227" nodeType="clickEffect" fill="hold" presetClass="entr" presetID="47">
                                  <p:stCondLst>
                                    <p:cond delay="0"/>
                                  </p:stCondLst>
                                  <p:childTnLst>
                                    <p:set>
                                      <p:cBhvr>
                                        <p:cTn id="228" dur="1" fill="hold">
                                          <p:stCondLst>
                                            <p:cond delay="0"/>
                                          </p:stCondLst>
                                        </p:cTn>
                                        <p:tgtEl>
                                          <p:spTgt spid="138"/>
                                        </p:tgtEl>
                                        <p:attrNameLst>
                                          <p:attrName>style.visibility</p:attrName>
                                        </p:attrNameLst>
                                      </p:cBhvr>
                                      <p:to>
                                        <p:strVal val="visible"/>
                                      </p:to>
                                    </p:set>
                                    <p:animEffect filter="fade" transition="in">
                                      <p:cBhvr additive="repl">
                                        <p:cTn id="229" dur="1000"/>
                                        <p:tgtEl>
                                          <p:spTgt spid="138"/>
                                        </p:tgtEl>
                                      </p:cBhvr>
                                    </p:animEffect>
                                    <p:anim calcmode="lin" valueType="num">
                                      <p:cBhvr additive="repl">
                                        <p:cTn id="230" dur="1000" fill="hold"/>
                                        <p:tgtEl>
                                          <p:spTgt spid="138"/>
                                        </p:tgtEl>
                                        <p:attrNameLst>
                                          <p:attrName>ppt_x</p:attrName>
                                        </p:attrNameLst>
                                      </p:cBhvr>
                                      <p:tavLst>
                                        <p:tav tm="0">
                                          <p:val>
                                            <p:strVal val="#ppt_x"/>
                                          </p:val>
                                        </p:tav>
                                        <p:tav tm="100000">
                                          <p:val>
                                            <p:strVal val="#ppt_x"/>
                                          </p:val>
                                        </p:tav>
                                      </p:tavLst>
                                    </p:anim>
                                    <p:anim calcmode="lin" valueType="num">
                                      <p:cBhvr additive="repl">
                                        <p:cTn id="231" dur="1000" fill="hold"/>
                                        <p:tgtEl>
                                          <p:spTgt spid="138"/>
                                        </p:tgtEl>
                                        <p:attrNameLst>
                                          <p:attrName>ppt_y</p:attrName>
                                        </p:attrNameLst>
                                      </p:cBhvr>
                                      <p:tavLst>
                                        <p:tav tm="0">
                                          <p:val>
                                            <p:strVal val="#ppt_y-.1"/>
                                          </p:val>
                                        </p:tav>
                                        <p:tav tm="100000">
                                          <p:val>
                                            <p:strVal val="#ppt_y"/>
                                          </p:val>
                                        </p:tav>
                                      </p:tavLst>
                                    </p:anim>
                                  </p:childTnLst>
                                </p:cTn>
                              </p:par>
                            </p:childTnLst>
                          </p:cTn>
                        </p:par>
                      </p:childTnLst>
                    </p:cTn>
                  </p:par>
                  <p:par>
                    <p:cTn id="232" nodeType="clickEffect" fill="hold">
                      <p:stCondLst>
                        <p:cond delay="indefinite"/>
                      </p:stCondLst>
                      <p:childTnLst>
                        <p:par>
                          <p:cTn id="233" nodeType="withEffect" fill="hold">
                            <p:stCondLst>
                              <p:cond delay="0"/>
                            </p:stCondLst>
                            <p:childTnLst>
                              <p:par>
                                <p:cTn id="234" nodeType="clickEffect" fill="hold" presetClass="entr" presetID="37">
                                  <p:stCondLst>
                                    <p:cond delay="0"/>
                                  </p:stCondLst>
                                  <p:childTnLst>
                                    <p:set>
                                      <p:cBhvr>
                                        <p:cTn id="235" dur="1" fill="hold">
                                          <p:stCondLst>
                                            <p:cond delay="0"/>
                                          </p:stCondLst>
                                        </p:cTn>
                                        <p:tgtEl>
                                          <p:spTgt spid="137"/>
                                        </p:tgtEl>
                                        <p:attrNameLst>
                                          <p:attrName>style.visibility</p:attrName>
                                        </p:attrNameLst>
                                      </p:cBhvr>
                                      <p:to>
                                        <p:strVal val="visible"/>
                                      </p:to>
                                    </p:set>
                                    <p:animEffect filter="fade" transition="in">
                                      <p:cBhvr additive="repl">
                                        <p:cTn id="236" dur="1000"/>
                                        <p:tgtEl>
                                          <p:spTgt spid="137"/>
                                        </p:tgtEl>
                                      </p:cBhvr>
                                    </p:animEffect>
                                    <p:anim calcmode="lin" valueType="num">
                                      <p:cBhvr additive="repl">
                                        <p:cTn id="237" dur="1000" fill="hold"/>
                                        <p:tgtEl>
                                          <p:spTgt spid="137"/>
                                        </p:tgtEl>
                                        <p:attrNameLst>
                                          <p:attrName>ppt_x</p:attrName>
                                        </p:attrNameLst>
                                      </p:cBhvr>
                                      <p:tavLst>
                                        <p:tav tm="0">
                                          <p:val>
                                            <p:strVal val="#ppt_x"/>
                                          </p:val>
                                        </p:tav>
                                        <p:tav tm="100000">
                                          <p:val>
                                            <p:strVal val="#ppt_x"/>
                                          </p:val>
                                        </p:tav>
                                      </p:tavLst>
                                    </p:anim>
                                    <p:anim calcmode="lin" valueType="num">
                                      <p:cBhvr additive="repl">
                                        <p:cTn id="238" dur="900" fill="hold"/>
                                        <p:tgtEl>
                                          <p:spTgt spid="137"/>
                                        </p:tgtEl>
                                        <p:attrNameLst>
                                          <p:attrName>ppt_y</p:attrName>
                                        </p:attrNameLst>
                                      </p:cBhvr>
                                      <p:tavLst>
                                        <p:tav tm="0">
                                          <p:val>
                                            <p:strVal val="#ppt_y+1"/>
                                          </p:val>
                                        </p:tav>
                                        <p:tav tm="100000">
                                          <p:val>
                                            <p:strVal val="#ppt_y-.03"/>
                                          </p:val>
                                        </p:tav>
                                      </p:tavLst>
                                    </p:anim>
                                    <p:anim calcmode="lin" valueType="num">
                                      <p:cBhvr additive="repl">
                                        <p:cTn id="239" dur="100" fill="hold">
                                          <p:stCondLst>
                                            <p:cond delay="900"/>
                                          </p:stCondLst>
                                        </p:cTn>
                                        <p:tgtEl>
                                          <p:spTgt spid="13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4680"/>
            <a:ext cx="8229240" cy="86796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Reduced Labor Cost Example</a:t>
            </a:r>
            <a:endParaRPr b="0" lang="en-US" sz="4400" strike="noStrike" u="none">
              <a:solidFill>
                <a:schemeClr val="dk1"/>
              </a:solidFill>
              <a:uFillTx/>
              <a:latin typeface="Arial"/>
            </a:endParaRPr>
          </a:p>
        </p:txBody>
      </p:sp>
      <p:sp>
        <p:nvSpPr>
          <p:cNvPr id="141" name="PlaceHolder 2"/>
          <p:cNvSpPr>
            <a:spLocks noGrp="1"/>
          </p:cNvSpPr>
          <p:nvPr>
            <p:ph/>
          </p:nvPr>
        </p:nvSpPr>
        <p:spPr>
          <a:xfrm>
            <a:off x="457200" y="1143000"/>
            <a:ext cx="8000640" cy="2057040"/>
          </a:xfrm>
          <a:prstGeom prst="rect">
            <a:avLst/>
          </a:prstGeom>
          <a:noFill/>
          <a:ln w="9360">
            <a:noFill/>
          </a:ln>
        </p:spPr>
        <p:txBody>
          <a:bodyPr numCol="1" spcCol="0" lIns="91440" rIns="91440" tIns="45720" bIns="45720" anchor="t">
            <a:noAutofit/>
          </a:bodyPr>
          <a:p>
            <a:pPr marL="233280" indent="0">
              <a:lnSpc>
                <a:spcPct val="100000"/>
              </a:lnSpc>
              <a:spcBef>
                <a:spcPts val="641"/>
              </a:spcBef>
              <a:buNone/>
              <a:tabLst>
                <a:tab algn="l" pos="0"/>
              </a:tabLst>
            </a:pPr>
            <a:r>
              <a:rPr b="1" lang="en-US" sz="3200" strike="noStrike" u="none">
                <a:solidFill>
                  <a:srgbClr val="000099"/>
                </a:solidFill>
                <a:uFillTx/>
                <a:latin typeface="Calibri"/>
                <a:ea typeface="ＭＳ Ｐゴシック"/>
              </a:rPr>
              <a:t>Happy Daze decides to decrease variable costs by reducing direct labor costs by 10 percent through outsourcing. This results in an overall net income increase of </a:t>
            </a:r>
            <a:r>
              <a:rPr b="1" i="1" lang="en-US" sz="2400" strike="noStrike" u="none">
                <a:solidFill>
                  <a:srgbClr val="a50021"/>
                </a:solidFill>
                <a:uFillTx/>
                <a:latin typeface="Calibri"/>
                <a:ea typeface="ＭＳ Ｐゴシック"/>
              </a:rPr>
              <a:t>Rs</a:t>
            </a:r>
            <a:r>
              <a:rPr b="1" lang="en-US" sz="2400" strike="noStrike" u="none">
                <a:solidFill>
                  <a:srgbClr val="000099"/>
                </a:solidFill>
                <a:uFillTx/>
                <a:latin typeface="Calibri"/>
                <a:ea typeface="ＭＳ Ｐゴシック"/>
              </a:rPr>
              <a:t>.360,000</a:t>
            </a:r>
            <a:endParaRPr b="0" lang="en-US" sz="2400" strike="noStrike" u="none">
              <a:solidFill>
                <a:schemeClr val="dk1"/>
              </a:solidFill>
              <a:uFillTx/>
              <a:latin typeface="Verdana"/>
            </a:endParaRPr>
          </a:p>
        </p:txBody>
      </p:sp>
      <p:graphicFrame>
        <p:nvGraphicFramePr>
          <p:cNvPr id="142" name="Table 5"/>
          <p:cNvGraphicFramePr/>
          <p:nvPr/>
        </p:nvGraphicFramePr>
        <p:xfrm>
          <a:off x="990720" y="3200400"/>
          <a:ext cx="6857640" cy="3301560"/>
        </p:xfrm>
        <a:graphic>
          <a:graphicData uri="http://schemas.openxmlformats.org/drawingml/2006/table">
            <a:tbl>
              <a:tblPr/>
              <a:tblGrid>
                <a:gridCol w="2895480"/>
                <a:gridCol w="1787400"/>
                <a:gridCol w="2174760"/>
              </a:tblGrid>
              <a:tr h="838080">
                <a:tc>
                  <a:txBody>
                    <a:bodyPr lIns="68400" rIns="68400" tIns="0" bIns="0" anchor="t">
                      <a:noAutofit/>
                    </a:bodyPr>
                    <a:p>
                      <a:endParaRPr b="0" lang="en-US" sz="1100" strike="noStrike" u="none">
                        <a:solidFill>
                          <a:schemeClr val="dk1"/>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lang="en-US" sz="2400" strike="noStrike" u="none">
                          <a:solidFill>
                            <a:srgbClr val="000099"/>
                          </a:solidFill>
                          <a:uFillTx/>
                          <a:latin typeface="Calibri"/>
                          <a:ea typeface="ＭＳ Ｐゴシック"/>
                        </a:rPr>
                        <a:t>Total</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i="1" lang="en-US" sz="2400" strike="noStrike" u="none">
                          <a:solidFill>
                            <a:srgbClr val="c00000"/>
                          </a:solidFill>
                          <a:uFillTx/>
                          <a:latin typeface="Calibri"/>
                          <a:ea typeface="ＭＳ Ｐゴシック"/>
                        </a:rPr>
                        <a:t>Option 1</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5720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Sales (8,000 units)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Rs.5,000,000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Rs.5,000,000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Variable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3600000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3,240,000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Contribution Margin          </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 </a:t>
                      </a:r>
                      <a:r>
                        <a:rPr b="1" lang="en-US" sz="2000" strike="noStrike" u="none">
                          <a:solidFill>
                            <a:srgbClr val="000099"/>
                          </a:solidFill>
                          <a:uFillTx/>
                          <a:latin typeface="Calibri"/>
                          <a:ea typeface="ＭＳ Ｐゴシック"/>
                        </a:rPr>
                        <a:t>1,400,000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1,760,000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Fixed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1,750,000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1,750,000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Net Income (Loss)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 </a:t>
                      </a:r>
                      <a:r>
                        <a:rPr b="1" lang="en-US" sz="2000" strike="noStrike" u="sng">
                          <a:solidFill>
                            <a:srgbClr val="000099"/>
                          </a:solidFill>
                          <a:uFillTx/>
                          <a:latin typeface="Calibri"/>
                          <a:ea typeface="ＭＳ Ｐゴシック"/>
                        </a:rPr>
                        <a:t>Rs.(350,000)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 </a:t>
                      </a:r>
                      <a:r>
                        <a:rPr b="1" lang="en-US" sz="2000" strike="noStrike" u="sng">
                          <a:solidFill>
                            <a:srgbClr val="000099"/>
                          </a:solidFill>
                          <a:uFillTx/>
                          <a:latin typeface="Calibri"/>
                          <a:ea typeface="ＭＳ Ｐゴシック"/>
                        </a:rPr>
                        <a:t>Rs.10,000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bl>
          </a:graphicData>
        </a:graphic>
      </p:graphicFrame>
      <p:sp>
        <p:nvSpPr>
          <p:cNvPr id="143" name="TextBox 6"/>
          <p:cNvSpPr/>
          <p:nvPr/>
        </p:nvSpPr>
        <p:spPr>
          <a:xfrm>
            <a:off x="228600" y="3124080"/>
            <a:ext cx="5028840" cy="699480"/>
          </a:xfrm>
          <a:prstGeom prst="rect">
            <a:avLst/>
          </a:prstGeom>
          <a:solidFill>
            <a:srgbClr val="ffcc66"/>
          </a:solidFill>
          <a:ln w="28575">
            <a:solidFill>
              <a:srgbClr val="a50021"/>
            </a:solidFill>
            <a:miter/>
          </a:ln>
        </p:spPr>
        <p:style>
          <a:lnRef idx="0"/>
          <a:fillRef idx="0"/>
          <a:effectRef idx="0"/>
          <a:fontRef idx="minor"/>
        </p:style>
        <p:txBody>
          <a:bodyPr lIns="90000" rIns="90000" tIns="45000" bIns="45000" anchor="t">
            <a:spAutoFit/>
          </a:bodyPr>
          <a:p>
            <a:pPr>
              <a:lnSpc>
                <a:spcPct val="100000"/>
              </a:lnSpc>
            </a:pPr>
            <a:r>
              <a:rPr b="1" lang="en-US" sz="2000" strike="noStrike" u="none">
                <a:solidFill>
                  <a:srgbClr val="a50021"/>
                </a:solidFill>
                <a:uFillTx/>
                <a:latin typeface="Arial"/>
                <a:ea typeface="ＭＳ Ｐゴシック"/>
              </a:rPr>
              <a:t>Rs.3,600,000 x 10% = Rs.360,000</a:t>
            </a:r>
            <a:endParaRPr b="0" lang="en-IN" sz="2000" strike="noStrike" u="none">
              <a:solidFill>
                <a:srgbClr val="000000"/>
              </a:solidFill>
              <a:uFillTx/>
              <a:latin typeface="Arial"/>
            </a:endParaRPr>
          </a:p>
          <a:p>
            <a:pPr>
              <a:lnSpc>
                <a:spcPct val="100000"/>
              </a:lnSpc>
            </a:pPr>
            <a:r>
              <a:rPr b="1" lang="en-US" sz="2000" strike="noStrike" u="none">
                <a:solidFill>
                  <a:srgbClr val="a50021"/>
                </a:solidFill>
                <a:uFillTx/>
                <a:latin typeface="Arial"/>
                <a:ea typeface="ＭＳ Ｐゴシック"/>
              </a:rPr>
              <a:t>Rs.3,600,000 – 360,000=Rs.3,240,000</a:t>
            </a:r>
            <a:endParaRPr b="0" lang="en-IN" sz="2000" strike="noStrike" u="none">
              <a:solidFill>
                <a:srgbClr val="000000"/>
              </a:solidFill>
              <a:uFillTx/>
              <a:latin typeface="Arial"/>
            </a:endParaRPr>
          </a:p>
        </p:txBody>
      </p:sp>
      <p:sp>
        <p:nvSpPr>
          <p:cNvPr id="144" name="Oval 7"/>
          <p:cNvSpPr/>
          <p:nvPr/>
        </p:nvSpPr>
        <p:spPr>
          <a:xfrm>
            <a:off x="2895480" y="3429000"/>
            <a:ext cx="2057040" cy="533160"/>
          </a:xfrm>
          <a:prstGeom prst="ellipse">
            <a:avLst/>
          </a:prstGeom>
          <a:noFill/>
          <a:ln>
            <a:solidFill>
              <a:srgbClr val="000000">
                <a:lumMod val="95000"/>
                <a:lumOff val="5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cxnSp>
        <p:nvCxnSpPr>
          <p:cNvPr id="145" name="Elbow Connector 9"/>
          <p:cNvCxnSpPr>
            <a:endCxn id="146" idx="2"/>
          </p:cNvCxnSpPr>
          <p:nvPr/>
        </p:nvCxnSpPr>
        <p:spPr>
          <a:xfrm>
            <a:off x="4190760" y="3733560"/>
            <a:ext cx="2286720" cy="991080"/>
          </a:xfrm>
          <a:prstGeom prst="bentConnector3">
            <a:avLst>
              <a:gd name="adj1" fmla="val 50007"/>
            </a:avLst>
          </a:prstGeom>
          <a:ln w="28575">
            <a:solidFill>
              <a:srgbClr val="a50021"/>
            </a:solidFill>
            <a:round/>
            <a:tailEnd len="med" type="arrow" w="med"/>
          </a:ln>
        </p:spPr>
      </p:cxnSp>
      <p:sp>
        <p:nvSpPr>
          <p:cNvPr id="146" name="Oval 15"/>
          <p:cNvSpPr/>
          <p:nvPr/>
        </p:nvSpPr>
        <p:spPr>
          <a:xfrm>
            <a:off x="6477120" y="4495680"/>
            <a:ext cx="1447560" cy="456840"/>
          </a:xfrm>
          <a:prstGeom prst="ellipse">
            <a:avLst/>
          </a:prstGeom>
          <a:noFill/>
          <a:ln>
            <a:solidFill>
              <a:srgbClr val="000000">
                <a:lumMod val="95000"/>
                <a:lumOff val="5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Tree>
  </p:cSld>
  <mc:AlternateContent>
    <mc:Choice Requires="p14">
      <p:transition spd="slow" p14:dur="2000"/>
    </mc:Choice>
    <mc:Fallback>
      <p:transition spd="slow"/>
    </mc:Fallback>
  </mc:AlternateContent>
  <p:timing>
    <p:tnLst>
      <p:par>
        <p:cTn id="240" dur="indefinite" restart="never" nodeType="tmRoot">
          <p:childTnLst>
            <p:seq>
              <p:cTn id="241" dur="indefinite" nodeType="mainSeq">
                <p:childTnLst>
                  <p:par>
                    <p:cTn id="242" nodeType="clickEffect" fill="hold">
                      <p:stCondLst>
                        <p:cond delay="0"/>
                      </p:stCondLst>
                      <p:childTnLst>
                        <p:par>
                          <p:cTn id="243" nodeType="withEffect" fill="hold">
                            <p:stCondLst>
                              <p:cond delay="0"/>
                            </p:stCondLst>
                            <p:childTnLst>
                              <p:par>
                                <p:cTn id="244" nodeType="withEffect" fill="hold" presetClass="entr" presetID="22" presetSubtype="4">
                                  <p:stCondLst>
                                    <p:cond delay="0"/>
                                  </p:stCondLst>
                                  <p:childTnLst>
                                    <p:set>
                                      <p:cBhvr>
                                        <p:cTn id="245" dur="1" fill="hold">
                                          <p:stCondLst>
                                            <p:cond delay="0"/>
                                          </p:stCondLst>
                                        </p:cTn>
                                        <p:tgtEl>
                                          <p:spTgt spid="142"/>
                                        </p:tgtEl>
                                        <p:attrNameLst>
                                          <p:attrName>style.visibility</p:attrName>
                                        </p:attrNameLst>
                                      </p:cBhvr>
                                      <p:to>
                                        <p:strVal val="visible"/>
                                      </p:to>
                                    </p:set>
                                    <p:animEffect filter="wipe(down)" transition="in">
                                      <p:cBhvr additive="repl">
                                        <p:cTn id="246" dur="500"/>
                                        <p:tgtEl>
                                          <p:spTgt spid="142"/>
                                        </p:tgtEl>
                                      </p:cBhvr>
                                    </p:animEffect>
                                  </p:childTnLst>
                                </p:cTn>
                              </p:par>
                            </p:childTnLst>
                          </p:cTn>
                        </p:par>
                      </p:childTnLst>
                    </p:cTn>
                  </p:par>
                  <p:par>
                    <p:cTn id="247" nodeType="clickEffect" fill="hold">
                      <p:stCondLst>
                        <p:cond delay="indefinite"/>
                      </p:stCondLst>
                      <p:childTnLst>
                        <p:par>
                          <p:cTn id="248" nodeType="withEffect" fill="hold">
                            <p:stCondLst>
                              <p:cond delay="0"/>
                            </p:stCondLst>
                            <p:childTnLst>
                              <p:par>
                                <p:cTn id="249" nodeType="clickEffect" fill="hold" presetClass="entr" presetID="22" presetSubtype="4">
                                  <p:stCondLst>
                                    <p:cond delay="0"/>
                                  </p:stCondLst>
                                  <p:childTnLst>
                                    <p:set>
                                      <p:cBhvr>
                                        <p:cTn id="250" dur="1" fill="hold">
                                          <p:stCondLst>
                                            <p:cond delay="0"/>
                                          </p:stCondLst>
                                        </p:cTn>
                                        <p:tgtEl>
                                          <p:spTgt spid="143"/>
                                        </p:tgtEl>
                                        <p:attrNameLst>
                                          <p:attrName>style.visibility</p:attrName>
                                        </p:attrNameLst>
                                      </p:cBhvr>
                                      <p:to>
                                        <p:strVal val="visible"/>
                                      </p:to>
                                    </p:set>
                                    <p:animEffect filter="wipe(down)" transition="in">
                                      <p:cBhvr additive="repl">
                                        <p:cTn id="251" dur="500"/>
                                        <p:tgtEl>
                                          <p:spTgt spid="143"/>
                                        </p:tgtEl>
                                      </p:cBhvr>
                                    </p:animEffect>
                                  </p:childTnLst>
                                </p:cTn>
                              </p:par>
                              <p:par>
                                <p:cTn id="252" nodeType="withEffect" fill="hold" presetClass="entr" presetID="22" presetSubtype="4">
                                  <p:stCondLst>
                                    <p:cond delay="0"/>
                                  </p:stCondLst>
                                  <p:childTnLst>
                                    <p:set>
                                      <p:cBhvr>
                                        <p:cTn id="253" dur="1" fill="hold">
                                          <p:stCondLst>
                                            <p:cond delay="0"/>
                                          </p:stCondLst>
                                        </p:cTn>
                                        <p:tgtEl>
                                          <p:spTgt spid="145"/>
                                        </p:tgtEl>
                                        <p:attrNameLst>
                                          <p:attrName>style.visibility</p:attrName>
                                        </p:attrNameLst>
                                      </p:cBhvr>
                                      <p:to>
                                        <p:strVal val="visible"/>
                                      </p:to>
                                    </p:set>
                                    <p:animEffect filter="wipe(down)" transition="in">
                                      <p:cBhvr additive="repl">
                                        <p:cTn id="254" dur="500"/>
                                        <p:tgtEl>
                                          <p:spTgt spid="145"/>
                                        </p:tgtEl>
                                      </p:cBhvr>
                                    </p:animEffect>
                                  </p:childTnLst>
                                </p:cTn>
                              </p:par>
                              <p:par>
                                <p:cTn id="255" nodeType="withEffect" fill="hold" presetClass="entr" presetID="22" presetSubtype="4">
                                  <p:stCondLst>
                                    <p:cond delay="0"/>
                                  </p:stCondLst>
                                  <p:childTnLst>
                                    <p:set>
                                      <p:cBhvr>
                                        <p:cTn id="256" dur="1" fill="hold">
                                          <p:stCondLst>
                                            <p:cond delay="0"/>
                                          </p:stCondLst>
                                        </p:cTn>
                                        <p:tgtEl>
                                          <p:spTgt spid="146"/>
                                        </p:tgtEl>
                                        <p:attrNameLst>
                                          <p:attrName>style.visibility</p:attrName>
                                        </p:attrNameLst>
                                      </p:cBhvr>
                                      <p:to>
                                        <p:strVal val="visible"/>
                                      </p:to>
                                    </p:set>
                                    <p:animEffect filter="wipe(down)" transition="in">
                                      <p:cBhvr additive="repl">
                                        <p:cTn id="257" dur="500"/>
                                        <p:tgtEl>
                                          <p:spTgt spid="146"/>
                                        </p:tgtEl>
                                      </p:cBhvr>
                                    </p:animEffect>
                                  </p:childTnLst>
                                </p:cTn>
                              </p:par>
                              <p:par>
                                <p:cTn id="258" nodeType="withEffect" fill="hold" presetClass="entr" presetID="22" presetSubtype="4">
                                  <p:stCondLst>
                                    <p:cond delay="0"/>
                                  </p:stCondLst>
                                  <p:childTnLst>
                                    <p:set>
                                      <p:cBhvr>
                                        <p:cTn id="259" dur="1" fill="hold">
                                          <p:stCondLst>
                                            <p:cond delay="0"/>
                                          </p:stCondLst>
                                        </p:cTn>
                                        <p:tgtEl>
                                          <p:spTgt spid="144"/>
                                        </p:tgtEl>
                                        <p:attrNameLst>
                                          <p:attrName>style.visibility</p:attrName>
                                        </p:attrNameLst>
                                      </p:cBhvr>
                                      <p:to>
                                        <p:strVal val="visible"/>
                                      </p:to>
                                    </p:set>
                                    <p:animEffect filter="wipe(down)" transition="in">
                                      <p:cBhvr additive="repl">
                                        <p:cTn id="260"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2860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Option 2—Increase Sales Incentives (Commissions)</a:t>
            </a:r>
            <a:endParaRPr b="0" lang="en-US" sz="4400" strike="noStrike" u="none">
              <a:solidFill>
                <a:schemeClr val="dk1"/>
              </a:solidFill>
              <a:uFillTx/>
              <a:latin typeface="Arial"/>
            </a:endParaRPr>
          </a:p>
        </p:txBody>
      </p:sp>
      <p:sp>
        <p:nvSpPr>
          <p:cNvPr id="148" name="PlaceHolder 2"/>
          <p:cNvSpPr>
            <a:spLocks noGrp="1"/>
          </p:cNvSpPr>
          <p:nvPr>
            <p:ph/>
          </p:nvPr>
        </p:nvSpPr>
        <p:spPr>
          <a:xfrm>
            <a:off x="457200" y="1371600"/>
            <a:ext cx="8229240" cy="4525560"/>
          </a:xfrm>
          <a:prstGeom prst="rect">
            <a:avLst/>
          </a:prstGeom>
          <a:noFill/>
          <a:ln w="9360">
            <a:noFill/>
          </a:ln>
        </p:spPr>
        <p:txBody>
          <a:bodyPr numCol="1" spcCol="0" lIns="91440" rIns="91440" tIns="45720" bIns="45720" anchor="t">
            <a:noAutofit/>
          </a:bodyPr>
          <a:p>
            <a:pPr marL="233280" indent="0">
              <a:lnSpc>
                <a:spcPct val="100000"/>
              </a:lnSpc>
              <a:spcBef>
                <a:spcPts val="641"/>
              </a:spcBef>
              <a:buNone/>
              <a:tabLst>
                <a:tab algn="l" pos="0"/>
              </a:tabLst>
            </a:pPr>
            <a:r>
              <a:rPr b="1" lang="en-US" sz="3200" strike="noStrike" u="none">
                <a:solidFill>
                  <a:srgbClr val="000099"/>
                </a:solidFill>
                <a:uFillTx/>
                <a:latin typeface="Calibri"/>
                <a:ea typeface="ＭＳ Ｐゴシック"/>
              </a:rPr>
              <a:t>The marketing manager estimates that if Happy Daze raises the sales commission by 10 percent on all sales above the present level, sales will increase by </a:t>
            </a:r>
            <a:r>
              <a:rPr b="1" i="1" lang="en-US" sz="2400" strike="noStrike" u="none">
                <a:solidFill>
                  <a:srgbClr val="a50021"/>
                </a:solidFill>
                <a:uFillTx/>
                <a:latin typeface="Calibri"/>
                <a:ea typeface="ＭＳ Ｐゴシック"/>
              </a:rPr>
              <a:t>Rs.2,000,000 or 3,200</a:t>
            </a:r>
            <a:r>
              <a:rPr b="1" i="1" lang="en-US" sz="3200" strike="noStrike" u="none">
                <a:solidFill>
                  <a:srgbClr val="a50021"/>
                </a:solidFill>
                <a:uFillTx/>
                <a:latin typeface="Calibri"/>
                <a:ea typeface="ＭＳ Ｐゴシック"/>
              </a:rPr>
              <a:t> games</a:t>
            </a:r>
            <a:r>
              <a:rPr b="0" lang="en-US" sz="3200" strike="noStrike" u="none">
                <a:solidFill>
                  <a:srgbClr val="000099"/>
                </a:solidFill>
                <a:uFillTx/>
                <a:latin typeface="Calibri"/>
                <a:ea typeface="ＭＳ Ｐゴシック"/>
              </a:rPr>
              <a:t>.</a:t>
            </a:r>
            <a:endParaRPr b="0" lang="en-US" sz="3200" strike="noStrike" u="none">
              <a:solidFill>
                <a:schemeClr val="dk1"/>
              </a:solidFill>
              <a:uFillTx/>
              <a:latin typeface="Verdana"/>
            </a:endParaRPr>
          </a:p>
        </p:txBody>
      </p:sp>
      <p:graphicFrame>
        <p:nvGraphicFramePr>
          <p:cNvPr id="149" name="Table 5"/>
          <p:cNvGraphicFramePr/>
          <p:nvPr/>
        </p:nvGraphicFramePr>
        <p:xfrm>
          <a:off x="990720" y="3505320"/>
          <a:ext cx="6857640" cy="3149280"/>
        </p:xfrm>
        <a:graphic>
          <a:graphicData uri="http://schemas.openxmlformats.org/drawingml/2006/table">
            <a:tbl>
              <a:tblPr/>
              <a:tblGrid>
                <a:gridCol w="3047760"/>
                <a:gridCol w="1635120"/>
                <a:gridCol w="2174760"/>
              </a:tblGrid>
              <a:tr h="685800">
                <a:tc>
                  <a:txBody>
                    <a:bodyPr lIns="68400" rIns="68400" tIns="0" bIns="0" anchor="t">
                      <a:noAutofit/>
                    </a:bodyPr>
                    <a:p>
                      <a:endParaRPr b="0" lang="en-US" sz="1100" strike="noStrike" u="none">
                        <a:solidFill>
                          <a:schemeClr val="dk1"/>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lang="en-US" sz="2400" strike="noStrike" u="none">
                          <a:solidFill>
                            <a:srgbClr val="000099"/>
                          </a:solidFill>
                          <a:uFillTx/>
                          <a:latin typeface="Calibri"/>
                          <a:ea typeface="ＭＳ Ｐゴシック"/>
                        </a:rPr>
                        <a:t>Total</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i="1" lang="en-US" sz="2400" strike="noStrike" u="none">
                          <a:solidFill>
                            <a:srgbClr val="c00000"/>
                          </a:solidFill>
                          <a:uFillTx/>
                          <a:latin typeface="Calibri"/>
                          <a:ea typeface="ＭＳ Ｐゴシック"/>
                        </a:rPr>
                        <a:t>Option 2</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5720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Sales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Rs.5,000,000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Rs.7,000,000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Variable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3,600,000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5,240,000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Contribution Margin          </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 </a:t>
                      </a:r>
                      <a:r>
                        <a:rPr b="1" lang="en-US" sz="2000" strike="noStrike" u="none">
                          <a:solidFill>
                            <a:srgbClr val="000099"/>
                          </a:solidFill>
                          <a:uFillTx/>
                          <a:latin typeface="Calibri"/>
                          <a:ea typeface="ＭＳ Ｐゴシック"/>
                        </a:rPr>
                        <a:t>1,400,000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1,760,000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Fixed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1,750,000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1,750,000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Net Income (Loss)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 </a:t>
                      </a:r>
                      <a:r>
                        <a:rPr b="1" lang="en-US" sz="2000" strike="noStrike" u="sng">
                          <a:solidFill>
                            <a:srgbClr val="000099"/>
                          </a:solidFill>
                          <a:uFillTx/>
                          <a:latin typeface="Calibri"/>
                          <a:ea typeface="ＭＳ Ｐゴシック"/>
                        </a:rPr>
                        <a:t>Rs.(350,000)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 </a:t>
                      </a:r>
                      <a:r>
                        <a:rPr b="1" lang="en-US" sz="2000" strike="noStrike" u="sng">
                          <a:solidFill>
                            <a:srgbClr val="000099"/>
                          </a:solidFill>
                          <a:uFillTx/>
                          <a:latin typeface="Calibri"/>
                          <a:ea typeface="ＭＳ Ｐゴシック"/>
                        </a:rPr>
                        <a:t>10,000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bl>
          </a:graphicData>
        </a:graphic>
      </p:graphicFrame>
      <p:sp>
        <p:nvSpPr>
          <p:cNvPr id="150" name="TextBox 6"/>
          <p:cNvSpPr/>
          <p:nvPr/>
        </p:nvSpPr>
        <p:spPr>
          <a:xfrm>
            <a:off x="457200" y="3657600"/>
            <a:ext cx="5714640" cy="760320"/>
          </a:xfrm>
          <a:prstGeom prst="rect">
            <a:avLst/>
          </a:prstGeom>
          <a:solidFill>
            <a:srgbClr val="ffcc66"/>
          </a:solidFill>
          <a:ln w="28575">
            <a:solidFill>
              <a:srgbClr val="a50021"/>
            </a:solidFill>
            <a:miter/>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a50021"/>
                </a:solidFill>
                <a:uFillTx/>
                <a:latin typeface="Arial"/>
                <a:ea typeface="ＭＳ Ｐゴシック"/>
              </a:rPr>
              <a:t>(</a:t>
            </a:r>
            <a:r>
              <a:rPr b="1" lang="en-US" sz="2000" strike="noStrike" u="none">
                <a:solidFill>
                  <a:srgbClr val="a50021"/>
                </a:solidFill>
                <a:uFillTx/>
                <a:latin typeface="Arial"/>
                <a:ea typeface="ＭＳ Ｐゴシック"/>
              </a:rPr>
              <a:t>11,200 games x Rs.450) + (Rs.2,000,000 x 10%)  = Rs.5,240,000</a:t>
            </a:r>
            <a:endParaRPr b="0" lang="en-IN" sz="2000" strike="noStrike" u="none">
              <a:solidFill>
                <a:srgbClr val="000000"/>
              </a:solidFill>
              <a:uFillTx/>
              <a:latin typeface="Arial"/>
            </a:endParaRPr>
          </a:p>
        </p:txBody>
      </p:sp>
      <p:cxnSp>
        <p:nvCxnSpPr>
          <p:cNvPr id="151" name="Elbow Connector 8"/>
          <p:cNvCxnSpPr>
            <a:stCxn id="152" idx="6"/>
          </p:cNvCxnSpPr>
          <p:nvPr/>
        </p:nvCxnSpPr>
        <p:spPr>
          <a:xfrm>
            <a:off x="3047760" y="4191120"/>
            <a:ext cx="4267800" cy="685800"/>
          </a:xfrm>
          <a:prstGeom prst="bentConnector3">
            <a:avLst>
              <a:gd name="adj1" fmla="val 50000"/>
            </a:avLst>
          </a:prstGeom>
          <a:ln w="28575">
            <a:solidFill>
              <a:srgbClr val="a50021"/>
            </a:solidFill>
            <a:round/>
            <a:tailEnd len="med" type="arrow" w="med"/>
          </a:ln>
        </p:spPr>
      </p:cxnSp>
      <p:sp>
        <p:nvSpPr>
          <p:cNvPr id="152" name="Oval 10"/>
          <p:cNvSpPr/>
          <p:nvPr/>
        </p:nvSpPr>
        <p:spPr>
          <a:xfrm>
            <a:off x="1371600" y="3962520"/>
            <a:ext cx="1676160" cy="456840"/>
          </a:xfrm>
          <a:prstGeom prst="ellipse">
            <a:avLst/>
          </a:prstGeom>
          <a:noFill/>
          <a:ln>
            <a:solidFill>
              <a:srgbClr val="000000">
                <a:lumMod val="95000"/>
                <a:lumOff val="5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53" name="Oval 11"/>
          <p:cNvSpPr/>
          <p:nvPr/>
        </p:nvSpPr>
        <p:spPr>
          <a:xfrm>
            <a:off x="6324480" y="4648320"/>
            <a:ext cx="1599840" cy="456840"/>
          </a:xfrm>
          <a:prstGeom prst="ellipse">
            <a:avLst/>
          </a:prstGeom>
          <a:noFill/>
          <a:ln>
            <a:solidFill>
              <a:srgbClr val="000000">
                <a:lumMod val="95000"/>
                <a:lumOff val="5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Tree>
  </p:cSld>
  <mc:AlternateContent>
    <mc:Choice Requires="p14">
      <p:transition spd="slow" p14:dur="2000"/>
    </mc:Choice>
    <mc:Fallback>
      <p:transition spd="slow"/>
    </mc:Fallback>
  </mc:AlternateContent>
  <p:timing>
    <p:tnLst>
      <p:par>
        <p:cTn id="261" dur="indefinite" restart="never" nodeType="tmRoot">
          <p:childTnLst>
            <p:seq>
              <p:cTn id="262" dur="indefinite" nodeType="mainSeq">
                <p:childTnLst>
                  <p:par>
                    <p:cTn id="263" nodeType="clickEffect" fill="hold">
                      <p:stCondLst>
                        <p:cond delay="0"/>
                      </p:stCondLst>
                      <p:childTnLst>
                        <p:par>
                          <p:cTn id="264" nodeType="withEffect" fill="hold">
                            <p:stCondLst>
                              <p:cond delay="0"/>
                            </p:stCondLst>
                            <p:childTnLst>
                              <p:par>
                                <p:cTn id="265" nodeType="withEffect" fill="hold" presetClass="entr" presetID="22" presetSubtype="4">
                                  <p:stCondLst>
                                    <p:cond delay="0"/>
                                  </p:stCondLst>
                                  <p:childTnLst>
                                    <p:set>
                                      <p:cBhvr>
                                        <p:cTn id="266" dur="1" fill="hold">
                                          <p:stCondLst>
                                            <p:cond delay="0"/>
                                          </p:stCondLst>
                                        </p:cTn>
                                        <p:tgtEl>
                                          <p:spTgt spid="149"/>
                                        </p:tgtEl>
                                        <p:attrNameLst>
                                          <p:attrName>style.visibility</p:attrName>
                                        </p:attrNameLst>
                                      </p:cBhvr>
                                      <p:to>
                                        <p:strVal val="visible"/>
                                      </p:to>
                                    </p:set>
                                    <p:animEffect filter="wipe(down)" transition="in">
                                      <p:cBhvr additive="repl">
                                        <p:cTn id="267" dur="500"/>
                                        <p:tgtEl>
                                          <p:spTgt spid="149"/>
                                        </p:tgtEl>
                                      </p:cBhvr>
                                    </p:animEffect>
                                  </p:childTnLst>
                                </p:cTn>
                              </p:par>
                            </p:childTnLst>
                          </p:cTn>
                        </p:par>
                      </p:childTnLst>
                    </p:cTn>
                  </p:par>
                  <p:par>
                    <p:cTn id="268" nodeType="clickEffect" fill="hold">
                      <p:stCondLst>
                        <p:cond delay="indefinite"/>
                      </p:stCondLst>
                      <p:childTnLst>
                        <p:par>
                          <p:cTn id="269" nodeType="withEffect" fill="hold">
                            <p:stCondLst>
                              <p:cond delay="0"/>
                            </p:stCondLst>
                            <p:childTnLst>
                              <p:par>
                                <p:cTn id="270" nodeType="clickEffect" fill="hold" presetClass="entr" presetID="22" presetSubtype="4">
                                  <p:stCondLst>
                                    <p:cond delay="0"/>
                                  </p:stCondLst>
                                  <p:childTnLst>
                                    <p:set>
                                      <p:cBhvr>
                                        <p:cTn id="271" dur="1" fill="hold">
                                          <p:stCondLst>
                                            <p:cond delay="0"/>
                                          </p:stCondLst>
                                        </p:cTn>
                                        <p:tgtEl>
                                          <p:spTgt spid="150"/>
                                        </p:tgtEl>
                                        <p:attrNameLst>
                                          <p:attrName>style.visibility</p:attrName>
                                        </p:attrNameLst>
                                      </p:cBhvr>
                                      <p:to>
                                        <p:strVal val="visible"/>
                                      </p:to>
                                    </p:set>
                                    <p:animEffect filter="wipe(down)" transition="in">
                                      <p:cBhvr additive="repl">
                                        <p:cTn id="272" dur="500"/>
                                        <p:tgtEl>
                                          <p:spTgt spid="150"/>
                                        </p:tgtEl>
                                      </p:cBhvr>
                                    </p:animEffect>
                                  </p:childTnLst>
                                </p:cTn>
                              </p:par>
                              <p:par>
                                <p:cTn id="273" nodeType="withEffect" fill="hold" presetClass="entr" presetID="22" presetSubtype="4">
                                  <p:stCondLst>
                                    <p:cond delay="0"/>
                                  </p:stCondLst>
                                  <p:childTnLst>
                                    <p:set>
                                      <p:cBhvr>
                                        <p:cTn id="274" dur="1" fill="hold">
                                          <p:stCondLst>
                                            <p:cond delay="0"/>
                                          </p:stCondLst>
                                        </p:cTn>
                                        <p:tgtEl>
                                          <p:spTgt spid="152"/>
                                        </p:tgtEl>
                                        <p:attrNameLst>
                                          <p:attrName>style.visibility</p:attrName>
                                        </p:attrNameLst>
                                      </p:cBhvr>
                                      <p:to>
                                        <p:strVal val="visible"/>
                                      </p:to>
                                    </p:set>
                                    <p:animEffect filter="wipe(down)" transition="in">
                                      <p:cBhvr additive="repl">
                                        <p:cTn id="275" dur="500"/>
                                        <p:tgtEl>
                                          <p:spTgt spid="152"/>
                                        </p:tgtEl>
                                      </p:cBhvr>
                                    </p:animEffect>
                                  </p:childTnLst>
                                </p:cTn>
                              </p:par>
                              <p:par>
                                <p:cTn id="276" nodeType="withEffect" fill="hold" presetClass="entr" presetID="22" presetSubtype="4">
                                  <p:stCondLst>
                                    <p:cond delay="0"/>
                                  </p:stCondLst>
                                  <p:childTnLst>
                                    <p:set>
                                      <p:cBhvr>
                                        <p:cTn id="277" dur="1" fill="hold">
                                          <p:stCondLst>
                                            <p:cond delay="0"/>
                                          </p:stCondLst>
                                        </p:cTn>
                                        <p:tgtEl>
                                          <p:spTgt spid="153"/>
                                        </p:tgtEl>
                                        <p:attrNameLst>
                                          <p:attrName>style.visibility</p:attrName>
                                        </p:attrNameLst>
                                      </p:cBhvr>
                                      <p:to>
                                        <p:strVal val="visible"/>
                                      </p:to>
                                    </p:set>
                                    <p:animEffect filter="wipe(down)" transition="in">
                                      <p:cBhvr additive="repl">
                                        <p:cTn id="278" dur="500"/>
                                        <p:tgtEl>
                                          <p:spTgt spid="153"/>
                                        </p:tgtEl>
                                      </p:cBhvr>
                                    </p:animEffect>
                                  </p:childTnLst>
                                </p:cTn>
                              </p:par>
                              <p:par>
                                <p:cTn id="279" nodeType="withEffect" fill="hold" presetClass="entr" presetID="22" presetSubtype="4">
                                  <p:stCondLst>
                                    <p:cond delay="0"/>
                                  </p:stCondLst>
                                  <p:childTnLst>
                                    <p:set>
                                      <p:cBhvr>
                                        <p:cTn id="280" dur="1" fill="hold">
                                          <p:stCondLst>
                                            <p:cond delay="0"/>
                                          </p:stCondLst>
                                        </p:cTn>
                                        <p:tgtEl>
                                          <p:spTgt spid="151"/>
                                        </p:tgtEl>
                                        <p:attrNameLst>
                                          <p:attrName>style.visibility</p:attrName>
                                        </p:attrNameLst>
                                      </p:cBhvr>
                                      <p:to>
                                        <p:strVal val="visible"/>
                                      </p:to>
                                    </p:set>
                                    <p:animEffect filter="wipe(down)" transition="in">
                                      <p:cBhvr additive="repl">
                                        <p:cTn id="281"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Option 3 – Improve Features and Increase Advertising</a:t>
            </a:r>
            <a:endParaRPr b="0" lang="en-US" sz="4400" strike="noStrike" u="none">
              <a:solidFill>
                <a:schemeClr val="dk1"/>
              </a:solidFill>
              <a:uFillTx/>
              <a:latin typeface="Arial"/>
            </a:endParaRPr>
          </a:p>
        </p:txBody>
      </p:sp>
      <p:sp>
        <p:nvSpPr>
          <p:cNvPr id="155" name="PlaceHolder 2"/>
          <p:cNvSpPr>
            <a:spLocks noGrp="1"/>
          </p:cNvSpPr>
          <p:nvPr>
            <p:ph/>
          </p:nvPr>
        </p:nvSpPr>
        <p:spPr>
          <a:xfrm>
            <a:off x="457200" y="1600200"/>
            <a:ext cx="8229240" cy="1218960"/>
          </a:xfrm>
          <a:prstGeom prst="rect">
            <a:avLst/>
          </a:prstGeom>
          <a:noFill/>
          <a:ln w="9360">
            <a:noFill/>
          </a:ln>
        </p:spPr>
        <p:txBody>
          <a:bodyPr numCol="1" spcCol="0" lIns="91440" rIns="91440" tIns="45720" bIns="45720" anchor="t">
            <a:noAutofit/>
          </a:bodyPr>
          <a:p>
            <a:pPr indent="0">
              <a:lnSpc>
                <a:spcPct val="100000"/>
              </a:lnSpc>
              <a:spcBef>
                <a:spcPts val="641"/>
              </a:spcBef>
              <a:buNone/>
              <a:tabLst>
                <a:tab algn="l" pos="0"/>
              </a:tabLst>
            </a:pPr>
            <a:r>
              <a:rPr b="1" lang="en-US" sz="3200" strike="noStrike" u="none">
                <a:solidFill>
                  <a:srgbClr val="000099"/>
                </a:solidFill>
                <a:uFillTx/>
                <a:latin typeface="Calibri"/>
              </a:rPr>
              <a:t>In this option, Happy Daze has decided make the following changes:</a:t>
            </a:r>
            <a:endParaRPr b="0" lang="en-US" sz="3200" strike="noStrike" u="none">
              <a:solidFill>
                <a:schemeClr val="dk1"/>
              </a:solidFill>
              <a:uFillTx/>
              <a:latin typeface="Verdana"/>
            </a:endParaRPr>
          </a:p>
        </p:txBody>
      </p:sp>
      <p:graphicFrame>
        <p:nvGraphicFramePr>
          <p:cNvPr id="2" name="Diagram2"/>
          <p:cNvGraphicFramePr/>
          <p:nvPr>
            <p:extLst>
              <p:ext uri="{D42A27DB-BD31-4B8C-83A1-F6EECF244321}">
                <p14:modId xmlns:p14="http://schemas.microsoft.com/office/powerpoint/2010/main" val="3204969096"/>
              </p:ext>
            </p:extLst>
          </p:nvPr>
        </p:nvGraphicFramePr>
        <p:xfrm>
          <a:off x="685800" y="2666880"/>
          <a:ext cx="7695720" cy="3733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timing>
    <p:tnLst>
      <p:par>
        <p:cTn id="282" dur="indefinite" restart="never" nodeType="tmRoot">
          <p:childTnLst>
            <p:seq>
              <p:cTn id="283" dur="indefinite" nodeType="mainSeq">
                <p:childTnLst>
                  <p:par>
                    <p:cTn id="284" nodeType="clickEffect" fill="hold">
                      <p:stCondLst>
                        <p:cond delay="0"/>
                      </p:stCondLst>
                      <p:childTnLst>
                        <p:par>
                          <p:cTn id="285" nodeType="withEffect" fill="hold">
                            <p:stCondLst>
                              <p:cond delay="0"/>
                            </p:stCondLst>
                            <p:childTnLst>
                              <p:par>
                                <p:cTn id="286" nodeType="withEffect" fill="hold" presetClass="entr" presetID="16" presetSubtype="26">
                                  <p:stCondLst>
                                    <p:cond delay="0"/>
                                  </p:stCondLst>
                                  <p:childTnLst>
                                    <p:set>
                                      <p:cBhvr>
                                        <p:cTn id="287" dur="1" fill="hold">
                                          <p:stCondLst>
                                            <p:cond delay="0"/>
                                          </p:stCondLst>
                                        </p:cTn>
                                        <p:tgtEl>
                                          <p:spTgt spid="-1"/>
                                        </p:tgtEl>
                                        <p:attrNameLst>
                                          <p:attrName>style.visibility</p:attrName>
                                        </p:attrNameLst>
                                      </p:cBhvr>
                                      <p:to>
                                        <p:strVal val="visible"/>
                                      </p:to>
                                    </p:set>
                                    <p:animEffect filter="barn(inHorizontal)" transition="in">
                                      <p:cBhvr additive="repl">
                                        <p:cTn id="288" dur="500"/>
                                        <p:tgtEl>
                                          <p:spTgt spid="-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Option 3 – Improve Features and Increase Advertising</a:t>
            </a:r>
            <a:endParaRPr b="0" lang="en-US" sz="4400" strike="noStrike" u="none">
              <a:solidFill>
                <a:schemeClr val="dk1"/>
              </a:solidFill>
              <a:uFillTx/>
              <a:latin typeface="Arial"/>
            </a:endParaRPr>
          </a:p>
        </p:txBody>
      </p:sp>
      <p:sp>
        <p:nvSpPr>
          <p:cNvPr id="157" name="PlaceHolder 2"/>
          <p:cNvSpPr>
            <a:spLocks noGrp="1"/>
          </p:cNvSpPr>
          <p:nvPr>
            <p:ph/>
          </p:nvPr>
        </p:nvSpPr>
        <p:spPr>
          <a:xfrm>
            <a:off x="457200" y="1600200"/>
            <a:ext cx="8229240" cy="1447560"/>
          </a:xfrm>
          <a:prstGeom prst="rect">
            <a:avLst/>
          </a:prstGeom>
          <a:noFill/>
          <a:ln w="9360">
            <a:noFill/>
          </a:ln>
        </p:spPr>
        <p:txBody>
          <a:bodyPr numCol="1" spcCol="0" lIns="91440" rIns="91440" tIns="45720" bIns="45720" anchor="t">
            <a:noAutofit/>
          </a:bodyPr>
          <a:p>
            <a:pPr indent="0">
              <a:lnSpc>
                <a:spcPct val="100000"/>
              </a:lnSpc>
              <a:spcBef>
                <a:spcPts val="641"/>
              </a:spcBef>
              <a:buNone/>
              <a:tabLst>
                <a:tab algn="l" pos="0"/>
              </a:tabLst>
            </a:pPr>
            <a:r>
              <a:rPr b="1" lang="en-US" sz="3200" strike="noStrike" u="none">
                <a:solidFill>
                  <a:srgbClr val="000099"/>
                </a:solidFill>
                <a:uFillTx/>
                <a:latin typeface="Calibri"/>
                <a:ea typeface="ＭＳ Ｐゴシック"/>
              </a:rPr>
              <a:t>As Option 3 shows, variable costs per unit are </a:t>
            </a:r>
            <a:r>
              <a:rPr b="1" lang="en-US" sz="3200" strike="noStrike" u="none">
                <a:solidFill>
                  <a:srgbClr val="a50021"/>
                </a:solidFill>
                <a:uFillTx/>
                <a:latin typeface="Calibri"/>
                <a:ea typeface="ＭＳ Ｐゴシック"/>
              </a:rPr>
              <a:t>Rs.462.5 </a:t>
            </a:r>
            <a:r>
              <a:rPr b="1" lang="en-US" sz="3200" strike="noStrike" u="none">
                <a:solidFill>
                  <a:srgbClr val="000099"/>
                </a:solidFill>
                <a:uFillTx/>
                <a:latin typeface="Calibri"/>
                <a:ea typeface="ＭＳ Ｐゴシック"/>
              </a:rPr>
              <a:t>and the contribution margin per unit is </a:t>
            </a:r>
            <a:r>
              <a:rPr b="1" lang="en-US" sz="3200" strike="noStrike" u="none">
                <a:solidFill>
                  <a:srgbClr val="a50021"/>
                </a:solidFill>
                <a:uFillTx/>
                <a:latin typeface="Calibri"/>
                <a:ea typeface="ＭＳ Ｐゴシック"/>
              </a:rPr>
              <a:t>Rs.200 </a:t>
            </a:r>
            <a:r>
              <a:rPr b="1" lang="en-US" sz="3200" strike="noStrike" u="none">
                <a:solidFill>
                  <a:srgbClr val="000099"/>
                </a:solidFill>
                <a:uFillTx/>
                <a:latin typeface="Calibri"/>
                <a:ea typeface="ＭＳ Ｐゴシック"/>
              </a:rPr>
              <a:t>per unit.</a:t>
            </a:r>
            <a:endParaRPr b="0" lang="en-US" sz="3200" strike="noStrike" u="none">
              <a:solidFill>
                <a:schemeClr val="dk1"/>
              </a:solidFill>
              <a:uFillTx/>
              <a:latin typeface="Verdana"/>
            </a:endParaRPr>
          </a:p>
        </p:txBody>
      </p:sp>
      <p:graphicFrame>
        <p:nvGraphicFramePr>
          <p:cNvPr id="158" name="Table 6"/>
          <p:cNvGraphicFramePr/>
          <p:nvPr/>
        </p:nvGraphicFramePr>
        <p:xfrm>
          <a:off x="457200" y="3276720"/>
          <a:ext cx="8686440" cy="3149280"/>
        </p:xfrm>
        <a:graphic>
          <a:graphicData uri="http://schemas.openxmlformats.org/drawingml/2006/table">
            <a:tbl>
              <a:tblPr/>
              <a:tblGrid>
                <a:gridCol w="3090240"/>
                <a:gridCol w="1670400"/>
                <a:gridCol w="1753920"/>
                <a:gridCol w="2171520"/>
              </a:tblGrid>
              <a:tr h="685800">
                <a:tc>
                  <a:txBody>
                    <a:bodyPr lIns="68400" rIns="68400" tIns="0" bIns="0" anchor="t">
                      <a:noAutofit/>
                    </a:bodyPr>
                    <a:p>
                      <a:endParaRPr b="0" lang="en-US" sz="1100" strike="noStrike" u="none">
                        <a:solidFill>
                          <a:srgbClr val="000099"/>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lang="en-US" sz="2400" strike="noStrike" u="none">
                          <a:solidFill>
                            <a:srgbClr val="000099"/>
                          </a:solidFill>
                          <a:uFillTx/>
                          <a:latin typeface="Calibri"/>
                          <a:ea typeface="ＭＳ Ｐゴシック"/>
                        </a:rPr>
                        <a:t>Total</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i="1" lang="en-US" sz="2400" strike="noStrike" u="none">
                          <a:solidFill>
                            <a:srgbClr val="c00000"/>
                          </a:solidFill>
                          <a:uFillTx/>
                          <a:latin typeface="Calibri"/>
                          <a:ea typeface="ＭＳ Ｐゴシック"/>
                        </a:rPr>
                        <a:t>Option 3</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endParaRPr b="0" lang="en-US" sz="2400" strike="noStrike" u="none">
                        <a:solidFill>
                          <a:schemeClr val="dk1"/>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5720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Sales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Rs.5,000,000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Rs.7,420,000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(11,200 x Rs.662.5)</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cc99"/>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Variable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3,600,000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5,180,000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(11,200 x Rs.462.5)</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Contribution Margin          </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 </a:t>
                      </a:r>
                      <a:r>
                        <a:rPr b="1" lang="en-US" sz="2000" strike="noStrike" u="none">
                          <a:solidFill>
                            <a:srgbClr val="000099"/>
                          </a:solidFill>
                          <a:uFillTx/>
                          <a:latin typeface="Calibri"/>
                          <a:ea typeface="ＭＳ Ｐゴシック"/>
                        </a:rPr>
                        <a:t>1,400,000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2,240,000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(11,200 x Rs.200)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e07d"/>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Fixed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1,750,000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2,000,000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endParaRPr b="1" lang="en-US" sz="2400" strike="noStrike" u="sng">
                        <a:solidFill>
                          <a:schemeClr val="dk1"/>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Net Income (Loss)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 </a:t>
                      </a:r>
                      <a:r>
                        <a:rPr b="1" lang="en-US" sz="2000" strike="noStrike" u="sng">
                          <a:solidFill>
                            <a:srgbClr val="000099"/>
                          </a:solidFill>
                          <a:uFillTx/>
                          <a:latin typeface="Calibri"/>
                          <a:ea typeface="ＭＳ Ｐゴシック"/>
                        </a:rPr>
                        <a:t>Rs.(350,000)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 </a:t>
                      </a:r>
                      <a:r>
                        <a:rPr b="1" lang="en-US" sz="2000" strike="noStrike" u="sng">
                          <a:solidFill>
                            <a:srgbClr val="000099"/>
                          </a:solidFill>
                          <a:uFillTx/>
                          <a:latin typeface="Calibri"/>
                          <a:ea typeface="ＭＳ Ｐゴシック"/>
                        </a:rPr>
                        <a:t>Rs.240,000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endParaRPr b="0" lang="en-US" sz="2400" strike="noStrike" u="none">
                        <a:solidFill>
                          <a:schemeClr val="dk1"/>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bl>
          </a:graphicData>
        </a:graphic>
      </p:graphicFrame>
    </p:spTree>
  </p:cSld>
  <mc:AlternateContent>
    <mc:Choice Requires="p14">
      <p:transition spd="slow" p14:dur="2000"/>
    </mc:Choice>
    <mc:Fallback>
      <p:transition spd="slow"/>
    </mc:Fallback>
  </mc:AlternateContent>
  <p:timing>
    <p:tnLst>
      <p:par>
        <p:cTn id="289" dur="indefinite" restart="never" nodeType="tmRoot">
          <p:childTnLst>
            <p:seq>
              <p:cTn id="290" dur="indefinite" nodeType="mainSeq">
                <p:childTnLst>
                  <p:par>
                    <p:cTn id="291" nodeType="clickEffect" fill="hold">
                      <p:stCondLst>
                        <p:cond delay="0"/>
                      </p:stCondLst>
                      <p:childTnLst>
                        <p:par>
                          <p:cTn id="292" nodeType="withEffect" fill="hold">
                            <p:stCondLst>
                              <p:cond delay="0"/>
                            </p:stCondLst>
                            <p:childTnLst>
                              <p:par>
                                <p:cTn id="293" nodeType="withEffect" fill="hold" presetClass="entr" presetID="22" presetSubtype="4">
                                  <p:stCondLst>
                                    <p:cond delay="0"/>
                                  </p:stCondLst>
                                  <p:childTnLst>
                                    <p:set>
                                      <p:cBhvr>
                                        <p:cTn id="294" dur="1" fill="hold">
                                          <p:stCondLst>
                                            <p:cond delay="0"/>
                                          </p:stCondLst>
                                        </p:cTn>
                                        <p:tgtEl>
                                          <p:spTgt spid="158"/>
                                        </p:tgtEl>
                                        <p:attrNameLst>
                                          <p:attrName>style.visibility</p:attrName>
                                        </p:attrNameLst>
                                      </p:cBhvr>
                                      <p:to>
                                        <p:strVal val="visible"/>
                                      </p:to>
                                    </p:set>
                                    <p:animEffect filter="wipe(down)" transition="in">
                                      <p:cBhvr additive="repl">
                                        <p:cTn id="295" dur="5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Option Comparison</a:t>
            </a:r>
            <a:endParaRPr b="0" lang="en-US" sz="4400" strike="noStrike" u="none">
              <a:solidFill>
                <a:schemeClr val="dk1"/>
              </a:solidFill>
              <a:uFillTx/>
              <a:latin typeface="Arial"/>
            </a:endParaRPr>
          </a:p>
        </p:txBody>
      </p:sp>
      <p:sp>
        <p:nvSpPr>
          <p:cNvPr id="160" name="Rectangle 5"/>
          <p:cNvSpPr/>
          <p:nvPr/>
        </p:nvSpPr>
        <p:spPr>
          <a:xfrm>
            <a:off x="838080" y="1371600"/>
            <a:ext cx="2437920" cy="1980720"/>
          </a:xfrm>
          <a:prstGeom prst="rect">
            <a:avLst/>
          </a:prstGeom>
          <a:solidFill>
            <a:srgbClr val="ffcc66"/>
          </a:solidFill>
          <a:ln>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trike="noStrike" u="none">
                <a:solidFill>
                  <a:srgbClr val="000099"/>
                </a:solidFill>
                <a:uFillTx/>
                <a:latin typeface="Verdana"/>
                <a:ea typeface="ＭＳ Ｐゴシック"/>
              </a:rPr>
              <a:t>Option 1</a:t>
            </a:r>
            <a:endParaRPr b="0" lang="en-IN" sz="1800" strike="noStrike" u="none">
              <a:solidFill>
                <a:srgbClr val="000000"/>
              </a:solidFill>
              <a:uFillTx/>
              <a:latin typeface="Arial"/>
            </a:endParaRPr>
          </a:p>
          <a:p>
            <a:pPr algn="ctr">
              <a:lnSpc>
                <a:spcPct val="100000"/>
              </a:lnSpc>
            </a:pPr>
            <a:r>
              <a:rPr b="1" lang="en-US" sz="1800" strike="noStrike" u="none">
                <a:solidFill>
                  <a:srgbClr val="000099"/>
                </a:solidFill>
                <a:uFillTx/>
                <a:latin typeface="Verdana"/>
                <a:ea typeface="ＭＳ Ｐゴシック"/>
              </a:rPr>
              <a:t>Quantitative</a:t>
            </a:r>
            <a:endParaRPr b="0" lang="en-IN" sz="1800" strike="noStrike" u="none">
              <a:solidFill>
                <a:srgbClr val="000000"/>
              </a:solidFill>
              <a:uFillTx/>
              <a:latin typeface="Arial"/>
            </a:endParaRPr>
          </a:p>
          <a:p>
            <a:pPr algn="ctr">
              <a:lnSpc>
                <a:spcPct val="100000"/>
              </a:lnSpc>
            </a:pPr>
            <a:endParaRPr b="0" lang="en-IN" sz="1800" strike="noStrike" u="none">
              <a:solidFill>
                <a:srgbClr val="000000"/>
              </a:solidFill>
              <a:uFillTx/>
              <a:latin typeface="Arial"/>
            </a:endParaRPr>
          </a:p>
          <a:p>
            <a:pPr algn="ctr">
              <a:lnSpc>
                <a:spcPct val="100000"/>
              </a:lnSpc>
            </a:pPr>
            <a:r>
              <a:rPr b="1" lang="en-US" sz="1800" strike="noStrike" u="none">
                <a:solidFill>
                  <a:srgbClr val="a50021"/>
                </a:solidFill>
                <a:uFillTx/>
                <a:latin typeface="Verdana"/>
                <a:ea typeface="ＭＳ Ｐゴシック"/>
              </a:rPr>
              <a:t>Net Income Increase</a:t>
            </a:r>
            <a:endParaRPr b="0" lang="en-IN" sz="1800" strike="noStrike" u="none">
              <a:solidFill>
                <a:srgbClr val="000000"/>
              </a:solidFill>
              <a:uFillTx/>
              <a:latin typeface="Arial"/>
            </a:endParaRPr>
          </a:p>
          <a:p>
            <a:pPr algn="ctr">
              <a:lnSpc>
                <a:spcPct val="100000"/>
              </a:lnSpc>
            </a:pPr>
            <a:r>
              <a:rPr b="1" lang="en-US" sz="1800" strike="noStrike" u="none">
                <a:solidFill>
                  <a:srgbClr val="a50021"/>
                </a:solidFill>
                <a:uFillTx/>
                <a:latin typeface="Verdana"/>
                <a:ea typeface="ＭＳ Ｐゴシック"/>
              </a:rPr>
              <a:t>Rs.360,000</a:t>
            </a:r>
            <a:endParaRPr b="0" lang="en-IN" sz="1800" strike="noStrike" u="none">
              <a:solidFill>
                <a:srgbClr val="000000"/>
              </a:solidFill>
              <a:uFillTx/>
              <a:latin typeface="Arial"/>
            </a:endParaRPr>
          </a:p>
        </p:txBody>
      </p:sp>
      <p:sp>
        <p:nvSpPr>
          <p:cNvPr id="161" name="Rectangle 6"/>
          <p:cNvSpPr/>
          <p:nvPr/>
        </p:nvSpPr>
        <p:spPr>
          <a:xfrm>
            <a:off x="3429000" y="1371600"/>
            <a:ext cx="2285640" cy="1980720"/>
          </a:xfrm>
          <a:prstGeom prst="rect">
            <a:avLst/>
          </a:prstGeom>
          <a:solidFill>
            <a:srgbClr val="ffcc66"/>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trike="noStrike" u="none">
                <a:solidFill>
                  <a:srgbClr val="000099"/>
                </a:solidFill>
                <a:uFillTx/>
                <a:latin typeface="Verdana"/>
                <a:ea typeface="ＭＳ Ｐゴシック"/>
              </a:rPr>
              <a:t>Option 2</a:t>
            </a:r>
            <a:endParaRPr b="0" lang="en-IN" sz="1800" strike="noStrike" u="none">
              <a:solidFill>
                <a:srgbClr val="000000"/>
              </a:solidFill>
              <a:uFillTx/>
              <a:latin typeface="Arial"/>
            </a:endParaRPr>
          </a:p>
          <a:p>
            <a:pPr algn="ctr">
              <a:lnSpc>
                <a:spcPct val="100000"/>
              </a:lnSpc>
            </a:pPr>
            <a:r>
              <a:rPr b="1" lang="en-US" sz="1800" strike="noStrike" u="none">
                <a:solidFill>
                  <a:srgbClr val="000099"/>
                </a:solidFill>
                <a:uFillTx/>
                <a:latin typeface="Verdana"/>
                <a:ea typeface="ＭＳ Ｐゴシック"/>
              </a:rPr>
              <a:t>Quantitative</a:t>
            </a:r>
            <a:endParaRPr b="0" lang="en-IN" sz="1800" strike="noStrike" u="none">
              <a:solidFill>
                <a:srgbClr val="000000"/>
              </a:solidFill>
              <a:uFillTx/>
              <a:latin typeface="Arial"/>
            </a:endParaRPr>
          </a:p>
          <a:p>
            <a:pPr algn="ctr">
              <a:lnSpc>
                <a:spcPct val="100000"/>
              </a:lnSpc>
            </a:pPr>
            <a:endParaRPr b="0" lang="en-IN" sz="1800" strike="noStrike" u="none">
              <a:solidFill>
                <a:srgbClr val="000000"/>
              </a:solidFill>
              <a:uFillTx/>
              <a:latin typeface="Arial"/>
            </a:endParaRPr>
          </a:p>
          <a:p>
            <a:pPr algn="ctr">
              <a:lnSpc>
                <a:spcPct val="100000"/>
              </a:lnSpc>
            </a:pPr>
            <a:r>
              <a:rPr b="1" lang="en-US" sz="1800" strike="noStrike" u="none">
                <a:solidFill>
                  <a:srgbClr val="a50021"/>
                </a:solidFill>
                <a:uFillTx/>
                <a:latin typeface="Verdana"/>
                <a:ea typeface="ＭＳ Ｐゴシック"/>
              </a:rPr>
              <a:t>Net Income Increase</a:t>
            </a:r>
            <a:endParaRPr b="0" lang="en-IN" sz="1800" strike="noStrike" u="none">
              <a:solidFill>
                <a:srgbClr val="000000"/>
              </a:solidFill>
              <a:uFillTx/>
              <a:latin typeface="Arial"/>
            </a:endParaRPr>
          </a:p>
          <a:p>
            <a:pPr algn="ctr">
              <a:lnSpc>
                <a:spcPct val="100000"/>
              </a:lnSpc>
            </a:pPr>
            <a:r>
              <a:rPr b="1" lang="en-US" sz="1800" strike="noStrike" u="none">
                <a:solidFill>
                  <a:srgbClr val="a50021"/>
                </a:solidFill>
                <a:uFillTx/>
                <a:latin typeface="Verdana"/>
                <a:ea typeface="ＭＳ Ｐゴシック"/>
              </a:rPr>
              <a:t>Rs.360,000</a:t>
            </a:r>
            <a:endParaRPr b="0" lang="en-IN" sz="1800" strike="noStrike" u="none">
              <a:solidFill>
                <a:srgbClr val="000000"/>
              </a:solidFill>
              <a:uFillTx/>
              <a:latin typeface="Arial"/>
            </a:endParaRPr>
          </a:p>
        </p:txBody>
      </p:sp>
      <p:sp>
        <p:nvSpPr>
          <p:cNvPr id="162" name="Rectangle 7"/>
          <p:cNvSpPr/>
          <p:nvPr/>
        </p:nvSpPr>
        <p:spPr>
          <a:xfrm>
            <a:off x="5867280" y="1371600"/>
            <a:ext cx="2285640" cy="1980720"/>
          </a:xfrm>
          <a:prstGeom prst="rect">
            <a:avLst/>
          </a:prstGeom>
          <a:solidFill>
            <a:srgbClr val="ffcc66"/>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trike="noStrike" u="none">
                <a:solidFill>
                  <a:srgbClr val="000099"/>
                </a:solidFill>
                <a:uFillTx/>
                <a:latin typeface="Verdana"/>
                <a:ea typeface="ＭＳ Ｐゴシック"/>
              </a:rPr>
              <a:t>Option 3</a:t>
            </a:r>
            <a:endParaRPr b="0" lang="en-IN" sz="1800" strike="noStrike" u="none">
              <a:solidFill>
                <a:srgbClr val="000000"/>
              </a:solidFill>
              <a:uFillTx/>
              <a:latin typeface="Arial"/>
            </a:endParaRPr>
          </a:p>
          <a:p>
            <a:pPr algn="ctr">
              <a:lnSpc>
                <a:spcPct val="100000"/>
              </a:lnSpc>
            </a:pPr>
            <a:r>
              <a:rPr b="1" lang="en-US" sz="1800" strike="noStrike" u="none">
                <a:solidFill>
                  <a:srgbClr val="000099"/>
                </a:solidFill>
                <a:uFillTx/>
                <a:latin typeface="Verdana"/>
                <a:ea typeface="ＭＳ Ｐゴシック"/>
              </a:rPr>
              <a:t>Quantitative</a:t>
            </a:r>
            <a:endParaRPr b="0" lang="en-IN" sz="1800" strike="noStrike" u="none">
              <a:solidFill>
                <a:srgbClr val="000000"/>
              </a:solidFill>
              <a:uFillTx/>
              <a:latin typeface="Arial"/>
            </a:endParaRPr>
          </a:p>
          <a:p>
            <a:pPr algn="ctr">
              <a:lnSpc>
                <a:spcPct val="100000"/>
              </a:lnSpc>
            </a:pPr>
            <a:endParaRPr b="0" lang="en-IN" sz="1800" strike="noStrike" u="none">
              <a:solidFill>
                <a:srgbClr val="000000"/>
              </a:solidFill>
              <a:uFillTx/>
              <a:latin typeface="Arial"/>
            </a:endParaRPr>
          </a:p>
          <a:p>
            <a:pPr algn="ctr">
              <a:lnSpc>
                <a:spcPct val="100000"/>
              </a:lnSpc>
            </a:pPr>
            <a:r>
              <a:rPr b="1" lang="en-US" sz="1800" strike="noStrike" u="none">
                <a:solidFill>
                  <a:srgbClr val="a50021"/>
                </a:solidFill>
                <a:uFillTx/>
                <a:latin typeface="Verdana"/>
                <a:ea typeface="ＭＳ Ｐゴシック"/>
              </a:rPr>
              <a:t>Net Income Increase</a:t>
            </a:r>
            <a:endParaRPr b="0" lang="en-IN" sz="1800" strike="noStrike" u="none">
              <a:solidFill>
                <a:srgbClr val="000000"/>
              </a:solidFill>
              <a:uFillTx/>
              <a:latin typeface="Arial"/>
            </a:endParaRPr>
          </a:p>
          <a:p>
            <a:pPr algn="ctr">
              <a:lnSpc>
                <a:spcPct val="100000"/>
              </a:lnSpc>
            </a:pPr>
            <a:r>
              <a:rPr b="1" lang="en-US" sz="1800" strike="noStrike" u="none">
                <a:solidFill>
                  <a:srgbClr val="a50021"/>
                </a:solidFill>
                <a:uFillTx/>
                <a:latin typeface="Verdana"/>
                <a:ea typeface="ＭＳ Ｐゴシック"/>
              </a:rPr>
              <a:t>590,000</a:t>
            </a:r>
            <a:endParaRPr b="0" lang="en-IN" sz="1800" strike="noStrike" u="none">
              <a:solidFill>
                <a:srgbClr val="000000"/>
              </a:solidFill>
              <a:uFillTx/>
              <a:latin typeface="Arial"/>
            </a:endParaRPr>
          </a:p>
        </p:txBody>
      </p:sp>
      <p:sp>
        <p:nvSpPr>
          <p:cNvPr id="163" name="Rounded Rectangle 9"/>
          <p:cNvSpPr/>
          <p:nvPr/>
        </p:nvSpPr>
        <p:spPr>
          <a:xfrm>
            <a:off x="1447920" y="3657600"/>
            <a:ext cx="6248160" cy="2209320"/>
          </a:xfrm>
          <a:prstGeom prst="roundRect">
            <a:avLst>
              <a:gd name="adj" fmla="val 16667"/>
            </a:avLst>
          </a:prstGeom>
          <a:solidFill>
            <a:srgbClr val="ffe07d"/>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400" strike="noStrike" u="none">
                <a:solidFill>
                  <a:srgbClr val="000099"/>
                </a:solidFill>
                <a:uFillTx/>
                <a:latin typeface="Verdana"/>
                <a:ea typeface="ＭＳ Ｐゴシック"/>
              </a:rPr>
              <a:t>The CEO must also assess the inherent in each option, including the sensitivity of a decision to changes in key assumptions.</a:t>
            </a:r>
            <a:endParaRPr b="0" lang="en-IN" sz="2400" strike="noStrike" u="none">
              <a:solidFill>
                <a:srgbClr val="000000"/>
              </a:solidFill>
              <a:uFillTx/>
              <a:latin typeface="Arial"/>
            </a:endParaRPr>
          </a:p>
        </p:txBody>
      </p:sp>
      <p:sp>
        <p:nvSpPr>
          <p:cNvPr id="164" name="Rectangle 10"/>
          <p:cNvSpPr/>
          <p:nvPr/>
        </p:nvSpPr>
        <p:spPr>
          <a:xfrm>
            <a:off x="6629400" y="3962520"/>
            <a:ext cx="1066320" cy="456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2800" strike="noStrike" u="none">
                <a:solidFill>
                  <a:srgbClr val="a50021"/>
                </a:solidFill>
                <a:uFillTx/>
                <a:latin typeface="Verdana"/>
                <a:ea typeface="ＭＳ Ｐゴシック"/>
              </a:rPr>
              <a:t>risk</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296" dur="indefinite" restart="never" nodeType="tmRoot">
          <p:childTnLst>
            <p:seq>
              <p:cTn id="297" dur="indefinite" nodeType="mainSeq">
                <p:childTnLst>
                  <p:par>
                    <p:cTn id="298" nodeType="clickEffect" fill="hold">
                      <p:stCondLst>
                        <p:cond delay="0"/>
                      </p:stCondLst>
                      <p:childTnLst>
                        <p:par>
                          <p:cTn id="299" nodeType="withEffect" fill="hold">
                            <p:stCondLst>
                              <p:cond delay="0"/>
                            </p:stCondLst>
                            <p:childTnLst>
                              <p:par>
                                <p:cTn id="300" nodeType="withEffect" fill="hold" presetClass="entr" presetID="50">
                                  <p:stCondLst>
                                    <p:cond delay="0"/>
                                  </p:stCondLst>
                                  <p:childTnLst>
                                    <p:set>
                                      <p:cBhvr>
                                        <p:cTn id="301" dur="1" fill="hold">
                                          <p:stCondLst>
                                            <p:cond delay="0"/>
                                          </p:stCondLst>
                                        </p:cTn>
                                        <p:tgtEl>
                                          <p:spTgt spid="163"/>
                                        </p:tgtEl>
                                        <p:attrNameLst>
                                          <p:attrName>style.visibility</p:attrName>
                                        </p:attrNameLst>
                                      </p:cBhvr>
                                      <p:to>
                                        <p:strVal val="visible"/>
                                      </p:to>
                                    </p:set>
                                    <p:anim calcmode="lin" valueType="num">
                                      <p:cBhvr additive="repl">
                                        <p:cTn id="302" dur="1000" fill="hold"/>
                                        <p:tgtEl>
                                          <p:spTgt spid="163"/>
                                        </p:tgtEl>
                                        <p:attrNameLst>
                                          <p:attrName>ppt_w</p:attrName>
                                        </p:attrNameLst>
                                      </p:cBhvr>
                                      <p:tavLst>
                                        <p:tav tm="0">
                                          <p:val>
                                            <p:strVal val="#ppt_w+.3"/>
                                          </p:val>
                                        </p:tav>
                                        <p:tav tm="100000">
                                          <p:val>
                                            <p:strVal val="#ppt_w"/>
                                          </p:val>
                                        </p:tav>
                                      </p:tavLst>
                                    </p:anim>
                                    <p:anim calcmode="lin" valueType="num">
                                      <p:cBhvr additive="repl">
                                        <p:cTn id="303" dur="1000" fill="hold"/>
                                        <p:tgtEl>
                                          <p:spTgt spid="163"/>
                                        </p:tgtEl>
                                        <p:attrNameLst>
                                          <p:attrName>ppt_h</p:attrName>
                                        </p:attrNameLst>
                                      </p:cBhvr>
                                      <p:tavLst>
                                        <p:tav tm="0">
                                          <p:val>
                                            <p:strVal val="#ppt_h"/>
                                          </p:val>
                                        </p:tav>
                                        <p:tav tm="100000">
                                          <p:val>
                                            <p:strVal val="#ppt_h"/>
                                          </p:val>
                                        </p:tav>
                                      </p:tavLst>
                                    </p:anim>
                                    <p:animEffect filter="fade" transition="in">
                                      <p:cBhvr additive="repl">
                                        <p:cTn id="304" dur="1000"/>
                                        <p:tgtEl>
                                          <p:spTgt spid="163"/>
                                        </p:tgtEl>
                                      </p:cBhvr>
                                    </p:animEffect>
                                  </p:childTnLst>
                                </p:cTn>
                              </p:par>
                              <p:par>
                                <p:cTn id="305" nodeType="withEffect" fill="hold" presetClass="entr" presetID="35">
                                  <p:stCondLst>
                                    <p:cond delay="0"/>
                                  </p:stCondLst>
                                  <p:childTnLst>
                                    <p:set>
                                      <p:cBhvr>
                                        <p:cTn id="306" dur="1" fill="hold">
                                          <p:stCondLst>
                                            <p:cond delay="0"/>
                                          </p:stCondLst>
                                        </p:cTn>
                                        <p:tgtEl>
                                          <p:spTgt spid="164">
                                            <p:txEl>
                                              <p:pRg st="0" end="0"/>
                                            </p:txEl>
                                          </p:spTgt>
                                        </p:tgtEl>
                                        <p:attrNameLst>
                                          <p:attrName>style.visibility</p:attrName>
                                        </p:attrNameLst>
                                      </p:cBhvr>
                                      <p:to>
                                        <p:strVal val="visible"/>
                                      </p:to>
                                    </p:set>
                                    <p:animEffect filter="fade" transition="in">
                                      <p:cBhvr additive="repl">
                                        <p:cTn id="307" dur="2000"/>
                                        <p:tgtEl>
                                          <p:spTgt spid="164">
                                            <p:txEl>
                                              <p:pRg st="0" end="0"/>
                                            </p:txEl>
                                          </p:spTgt>
                                        </p:tgtEl>
                                      </p:cBhvr>
                                    </p:animEffect>
                                    <p:anim calcmode="lin" valueType="num">
                                      <p:cBhvr additive="repl">
                                        <p:cTn id="308" dur="2000" fill="hold"/>
                                        <p:tgtEl>
                                          <p:spTgt spid="164">
                                            <p:txEl>
                                              <p:pRg st="0" end="0"/>
                                            </p:txEl>
                                          </p:spTgt>
                                        </p:tgtEl>
                                        <p:attrNameLst>
                                          <p:attrName>r</p:attrName>
                                        </p:attrNameLst>
                                      </p:cBhvr>
                                      <p:tavLst>
                                        <p:tav tm="0">
                                          <p:val>
                                            <p:strVal val="720"/>
                                          </p:val>
                                        </p:tav>
                                        <p:tav tm="100000">
                                          <p:val>
                                            <p:strVal val="0"/>
                                          </p:val>
                                        </p:tav>
                                      </p:tavLst>
                                    </p:anim>
                                    <p:anim calcmode="lin" valueType="num">
                                      <p:cBhvr additive="repl">
                                        <p:cTn id="309" dur="2000" fill="hold"/>
                                        <p:tgtEl>
                                          <p:spTgt spid="164">
                                            <p:txEl>
                                              <p:pRg st="0" end="0"/>
                                            </p:txEl>
                                          </p:spTgt>
                                        </p:tgtEl>
                                        <p:attrNameLst>
                                          <p:attrName>ppt_h</p:attrName>
                                        </p:attrNameLst>
                                      </p:cBhvr>
                                      <p:tavLst>
                                        <p:tav tm="0">
                                          <p:val>
                                            <p:fltVal val="0"/>
                                          </p:val>
                                        </p:tav>
                                        <p:tav tm="100000">
                                          <p:val>
                                            <p:strVal val="#ppt_h"/>
                                          </p:val>
                                        </p:tav>
                                      </p:tavLst>
                                    </p:anim>
                                    <p:anim calcmode="lin" valueType="num">
                                      <p:cBhvr additive="repl">
                                        <p:cTn id="310" dur="2000" fill="hold"/>
                                        <p:tgtEl>
                                          <p:spTgt spid="164">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800" strike="noStrike" u="none">
                <a:solidFill>
                  <a:srgbClr val="a50021"/>
                </a:solidFill>
                <a:uFillTx/>
                <a:latin typeface="Calibri"/>
                <a:ea typeface="ＭＳ Ｐゴシック"/>
              </a:rPr>
              <a:t>Break-Even Analysis</a:t>
            </a:r>
            <a:endParaRPr b="0" lang="en-US" sz="4800" strike="noStrike" u="none">
              <a:solidFill>
                <a:schemeClr val="dk1"/>
              </a:solidFill>
              <a:uFillTx/>
              <a:latin typeface="Arial"/>
            </a:endParaRPr>
          </a:p>
        </p:txBody>
      </p:sp>
      <p:sp>
        <p:nvSpPr>
          <p:cNvPr id="166" name="PlaceHolder 2"/>
          <p:cNvSpPr>
            <a:spLocks noGrp="1"/>
          </p:cNvSpPr>
          <p:nvPr>
            <p:ph/>
          </p:nvPr>
        </p:nvSpPr>
        <p:spPr>
          <a:xfrm>
            <a:off x="533520" y="1447920"/>
            <a:ext cx="7772040" cy="2057040"/>
          </a:xfrm>
          <a:prstGeom prst="rect">
            <a:avLst/>
          </a:prstGeom>
          <a:solidFill>
            <a:srgbClr val="fcf48e"/>
          </a:solidFill>
          <a:ln w="28440">
            <a:solidFill>
              <a:srgbClr val="a50021"/>
            </a:solidFill>
            <a:miter/>
          </a:ln>
        </p:spPr>
        <p:txBody>
          <a:bodyPr numCol="1" spcCol="0" lIns="91440" rIns="91440" tIns="45720" bIns="45720" anchor="t">
            <a:noAutofit/>
          </a:bodyPr>
          <a:p>
            <a:pPr marL="343080" indent="3240">
              <a:lnSpc>
                <a:spcPct val="100000"/>
              </a:lnSpc>
              <a:spcBef>
                <a:spcPts val="641"/>
              </a:spcBef>
              <a:buNone/>
              <a:tabLst>
                <a:tab algn="l" pos="0"/>
              </a:tabLst>
            </a:pPr>
            <a:r>
              <a:rPr b="1" lang="en-US" sz="3200" strike="noStrike" u="none">
                <a:solidFill>
                  <a:srgbClr val="000099"/>
                </a:solidFill>
                <a:uFillTx/>
                <a:latin typeface="Calibri"/>
                <a:ea typeface="ＭＳ Ｐゴシック"/>
              </a:rPr>
              <a:t>The break-even point is the level of sales at which contribution margin just covers fixed costs and consequently net income is equal to zero.</a:t>
            </a:r>
            <a:endParaRPr b="0" lang="en-US" sz="3200" strike="noStrike" u="none">
              <a:solidFill>
                <a:schemeClr val="dk1"/>
              </a:solidFill>
              <a:uFillTx/>
              <a:latin typeface="Verdana"/>
            </a:endParaRPr>
          </a:p>
        </p:txBody>
      </p:sp>
      <p:sp>
        <p:nvSpPr>
          <p:cNvPr id="167" name="Rectangle 7"/>
          <p:cNvSpPr/>
          <p:nvPr/>
        </p:nvSpPr>
        <p:spPr>
          <a:xfrm>
            <a:off x="931680" y="3962520"/>
            <a:ext cx="2152800" cy="1065240"/>
          </a:xfrm>
          <a:prstGeom prst="rect">
            <a:avLst/>
          </a:prstGeom>
          <a:noFill/>
          <a:ln w="9525">
            <a:noFill/>
          </a:ln>
        </p:spPr>
        <p:style>
          <a:lnRef idx="0"/>
          <a:fillRef idx="0"/>
          <a:effectRef idx="0"/>
          <a:fontRef idx="minor"/>
        </p:style>
        <p:txBody>
          <a:bodyPr wrap="none" lIns="90000" rIns="90000" tIns="45000" bIns="45000" anchor="t">
            <a:spAutoFit/>
          </a:bodyPr>
          <a:p>
            <a:pPr algn="ctr">
              <a:lnSpc>
                <a:spcPct val="100000"/>
              </a:lnSpc>
            </a:pPr>
            <a:r>
              <a:rPr b="1" lang="en-US" sz="3200" strike="noStrike" u="none">
                <a:solidFill>
                  <a:srgbClr val="000099"/>
                </a:solidFill>
                <a:uFillTx/>
                <a:latin typeface="Calibri"/>
                <a:ea typeface="ＭＳ Ｐゴシック"/>
              </a:rPr>
              <a:t>Break-Even </a:t>
            </a:r>
            <a:endParaRPr b="0" lang="en-IN" sz="3200" strike="noStrike" u="none">
              <a:solidFill>
                <a:srgbClr val="000000"/>
              </a:solidFill>
              <a:uFillTx/>
              <a:latin typeface="Arial"/>
            </a:endParaRPr>
          </a:p>
          <a:p>
            <a:pPr algn="ctr">
              <a:lnSpc>
                <a:spcPct val="100000"/>
              </a:lnSpc>
            </a:pPr>
            <a:r>
              <a:rPr b="1" lang="en-US" sz="3200" strike="noStrike" u="none">
                <a:solidFill>
                  <a:srgbClr val="000099"/>
                </a:solidFill>
                <a:uFillTx/>
                <a:latin typeface="Calibri"/>
                <a:ea typeface="ＭＳ Ｐゴシック"/>
              </a:rPr>
              <a:t>(units)</a:t>
            </a:r>
            <a:endParaRPr b="0" lang="en-IN" sz="3200" strike="noStrike" u="none">
              <a:solidFill>
                <a:srgbClr val="000000"/>
              </a:solidFill>
              <a:uFillTx/>
              <a:latin typeface="Arial"/>
            </a:endParaRPr>
          </a:p>
        </p:txBody>
      </p:sp>
      <p:sp>
        <p:nvSpPr>
          <p:cNvPr id="168" name="TextBox 8"/>
          <p:cNvSpPr/>
          <p:nvPr/>
        </p:nvSpPr>
        <p:spPr>
          <a:xfrm>
            <a:off x="3124080" y="4343400"/>
            <a:ext cx="38052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000099"/>
                </a:solidFill>
                <a:uFillTx/>
                <a:latin typeface="Arial"/>
                <a:ea typeface="ＭＳ Ｐゴシック"/>
              </a:rPr>
              <a:t>=</a:t>
            </a:r>
            <a:endParaRPr b="0" lang="en-IN" sz="2800" strike="noStrike" u="none">
              <a:solidFill>
                <a:srgbClr val="000000"/>
              </a:solidFill>
              <a:uFillTx/>
              <a:latin typeface="Arial"/>
            </a:endParaRPr>
          </a:p>
        </p:txBody>
      </p:sp>
      <p:sp>
        <p:nvSpPr>
          <p:cNvPr id="169" name="Text Box 8"/>
          <p:cNvSpPr/>
          <p:nvPr/>
        </p:nvSpPr>
        <p:spPr>
          <a:xfrm>
            <a:off x="3686760" y="4038480"/>
            <a:ext cx="4630320" cy="943560"/>
          </a:xfrm>
          <a:prstGeom prst="rect">
            <a:avLst/>
          </a:prstGeom>
          <a:noFill/>
          <a:ln w="9525">
            <a:noFill/>
          </a:ln>
        </p:spPr>
        <p:style>
          <a:lnRef idx="0"/>
          <a:fillRef idx="0"/>
          <a:effectRef idx="0"/>
          <a:fontRef idx="minor"/>
        </p:style>
        <p:txBody>
          <a:bodyPr wrap="none" lIns="90000" rIns="90000" tIns="45000" bIns="45000" anchor="t">
            <a:spAutoFit/>
          </a:bodyPr>
          <a:p>
            <a:pPr algn="ctr">
              <a:lnSpc>
                <a:spcPct val="100000"/>
              </a:lnSpc>
            </a:pPr>
            <a:r>
              <a:rPr b="1" lang="en-US" sz="2800" strike="noStrike" u="none">
                <a:solidFill>
                  <a:srgbClr val="000099"/>
                </a:solidFill>
                <a:uFillTx/>
                <a:latin typeface="Calibri"/>
                <a:ea typeface="ＭＳ Ｐゴシック"/>
              </a:rPr>
              <a:t>Fixed Costs</a:t>
            </a:r>
            <a:endParaRPr b="0" lang="en-IN" sz="2800" strike="noStrike" u="none">
              <a:solidFill>
                <a:srgbClr val="000000"/>
              </a:solidFill>
              <a:uFillTx/>
              <a:latin typeface="Arial"/>
            </a:endParaRPr>
          </a:p>
          <a:p>
            <a:pPr algn="ctr">
              <a:lnSpc>
                <a:spcPct val="100000"/>
              </a:lnSpc>
            </a:pPr>
            <a:r>
              <a:rPr b="1" lang="en-US" sz="2800" strike="noStrike" u="none">
                <a:solidFill>
                  <a:srgbClr val="000099"/>
                </a:solidFill>
                <a:uFillTx/>
                <a:latin typeface="Calibri"/>
                <a:ea typeface="ＭＳ Ｐゴシック"/>
              </a:rPr>
              <a:t>  </a:t>
            </a:r>
            <a:r>
              <a:rPr b="1" lang="en-US" sz="2800" strike="noStrike" u="none">
                <a:solidFill>
                  <a:srgbClr val="000099"/>
                </a:solidFill>
                <a:uFillTx/>
                <a:latin typeface="Calibri"/>
                <a:ea typeface="ＭＳ Ｐゴシック"/>
              </a:rPr>
              <a:t>Contribution Margin Per Unit</a:t>
            </a:r>
            <a:endParaRPr b="0" lang="en-IN" sz="2800" strike="noStrike" u="none">
              <a:solidFill>
                <a:srgbClr val="000000"/>
              </a:solidFill>
              <a:uFillTx/>
              <a:latin typeface="Arial"/>
            </a:endParaRPr>
          </a:p>
        </p:txBody>
      </p:sp>
      <p:cxnSp>
        <p:nvCxnSpPr>
          <p:cNvPr id="170" name="Straight Connector 11"/>
          <p:cNvCxnSpPr/>
          <p:nvPr/>
        </p:nvCxnSpPr>
        <p:spPr>
          <a:xfrm>
            <a:off x="3809880" y="4495680"/>
            <a:ext cx="4496040" cy="1800"/>
          </a:xfrm>
          <a:prstGeom prst="straightConnector1">
            <a:avLst/>
          </a:prstGeom>
          <a:ln w="28575">
            <a:solidFill>
              <a:srgbClr val="000099"/>
            </a:solidFill>
            <a:round/>
          </a:ln>
        </p:spPr>
      </p:cxnSp>
      <p:sp>
        <p:nvSpPr>
          <p:cNvPr id="171" name="Text Box 8"/>
          <p:cNvSpPr/>
          <p:nvPr/>
        </p:nvSpPr>
        <p:spPr>
          <a:xfrm>
            <a:off x="3609360" y="5334120"/>
            <a:ext cx="4199760" cy="943560"/>
          </a:xfrm>
          <a:prstGeom prst="rect">
            <a:avLst/>
          </a:prstGeom>
          <a:noFill/>
          <a:ln w="9525">
            <a:noFill/>
          </a:ln>
        </p:spPr>
        <p:style>
          <a:lnRef idx="0"/>
          <a:fillRef idx="0"/>
          <a:effectRef idx="0"/>
          <a:fontRef idx="minor"/>
        </p:style>
        <p:txBody>
          <a:bodyPr wrap="none" lIns="90000" rIns="90000" tIns="45000" bIns="45000" anchor="t">
            <a:spAutoFit/>
          </a:bodyPr>
          <a:p>
            <a:pPr algn="ctr">
              <a:lnSpc>
                <a:spcPct val="100000"/>
              </a:lnSpc>
            </a:pPr>
            <a:r>
              <a:rPr b="1" lang="en-US" sz="2800" strike="noStrike" u="none">
                <a:solidFill>
                  <a:srgbClr val="000099"/>
                </a:solidFill>
                <a:uFillTx/>
                <a:latin typeface="Calibri"/>
                <a:ea typeface="ＭＳ Ｐゴシック"/>
              </a:rPr>
              <a:t>Fixed Costs</a:t>
            </a:r>
            <a:endParaRPr b="0" lang="en-IN" sz="2800" strike="noStrike" u="none">
              <a:solidFill>
                <a:srgbClr val="000000"/>
              </a:solidFill>
              <a:uFillTx/>
              <a:latin typeface="Arial"/>
            </a:endParaRPr>
          </a:p>
          <a:p>
            <a:pPr algn="ctr">
              <a:lnSpc>
                <a:spcPct val="100000"/>
              </a:lnSpc>
            </a:pPr>
            <a:r>
              <a:rPr b="1" lang="en-US" sz="2800" strike="noStrike" u="none">
                <a:solidFill>
                  <a:srgbClr val="000099"/>
                </a:solidFill>
                <a:uFillTx/>
                <a:latin typeface="Calibri"/>
                <a:ea typeface="ＭＳ Ｐゴシック"/>
              </a:rPr>
              <a:t>  </a:t>
            </a:r>
            <a:r>
              <a:rPr b="1" lang="en-US" sz="2800" strike="noStrike" u="none">
                <a:solidFill>
                  <a:srgbClr val="000099"/>
                </a:solidFill>
                <a:uFillTx/>
                <a:latin typeface="Calibri"/>
                <a:ea typeface="ＭＳ Ｐゴシック"/>
              </a:rPr>
              <a:t>Contribution Margin Ratio</a:t>
            </a:r>
            <a:endParaRPr b="0" lang="en-IN" sz="2800" strike="noStrike" u="none">
              <a:solidFill>
                <a:srgbClr val="000000"/>
              </a:solidFill>
              <a:uFillTx/>
              <a:latin typeface="Arial"/>
            </a:endParaRPr>
          </a:p>
        </p:txBody>
      </p:sp>
      <p:cxnSp>
        <p:nvCxnSpPr>
          <p:cNvPr id="172" name="Straight Connector 13"/>
          <p:cNvCxnSpPr/>
          <p:nvPr/>
        </p:nvCxnSpPr>
        <p:spPr>
          <a:xfrm>
            <a:off x="3809880" y="5790960"/>
            <a:ext cx="4496040" cy="2160"/>
          </a:xfrm>
          <a:prstGeom prst="straightConnector1">
            <a:avLst/>
          </a:prstGeom>
          <a:ln w="28575">
            <a:solidFill>
              <a:srgbClr val="000099"/>
            </a:solidFill>
            <a:round/>
          </a:ln>
        </p:spPr>
      </p:cxnSp>
      <p:sp>
        <p:nvSpPr>
          <p:cNvPr id="173" name="Text Box 12"/>
          <p:cNvSpPr/>
          <p:nvPr/>
        </p:nvSpPr>
        <p:spPr>
          <a:xfrm>
            <a:off x="762120" y="5334120"/>
            <a:ext cx="2606400" cy="106524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3200" strike="noStrike" u="none">
                <a:solidFill>
                  <a:srgbClr val="000099"/>
                </a:solidFill>
                <a:uFillTx/>
                <a:latin typeface="Calibri"/>
                <a:ea typeface="ＭＳ Ｐゴシック"/>
              </a:rPr>
              <a:t>Break-Even (Sales Rs) </a:t>
            </a:r>
            <a:endParaRPr b="0" lang="en-IN" sz="3200" strike="noStrike" u="none">
              <a:solidFill>
                <a:srgbClr val="000000"/>
              </a:solidFill>
              <a:uFillTx/>
              <a:latin typeface="Arial"/>
            </a:endParaRPr>
          </a:p>
        </p:txBody>
      </p:sp>
      <p:sp>
        <p:nvSpPr>
          <p:cNvPr id="174" name="TextBox 15"/>
          <p:cNvSpPr/>
          <p:nvPr/>
        </p:nvSpPr>
        <p:spPr>
          <a:xfrm>
            <a:off x="3124080" y="5562720"/>
            <a:ext cx="38052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000099"/>
                </a:solidFill>
                <a:uFillTx/>
                <a:latin typeface="Arial"/>
                <a:ea typeface="ＭＳ Ｐゴシック"/>
              </a:rPr>
              <a:t>=</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311" dur="indefinite" restart="never" nodeType="tmRoot">
          <p:childTnLst>
            <p:seq>
              <p:cTn id="312" dur="indefinite" nodeType="mainSeq">
                <p:childTnLst>
                  <p:par>
                    <p:cTn id="313" nodeType="clickEffect" fill="hold">
                      <p:stCondLst>
                        <p:cond delay="indefinite"/>
                      </p:stCondLst>
                      <p:childTnLst>
                        <p:par>
                          <p:cTn id="314" nodeType="withEffect" fill="hold">
                            <p:stCondLst>
                              <p:cond delay="0"/>
                            </p:stCondLst>
                            <p:childTnLst>
                              <p:par>
                                <p:cTn id="315" nodeType="clickEffect" fill="hold" presetClass="entr" presetID="22" presetSubtype="4">
                                  <p:stCondLst>
                                    <p:cond delay="0"/>
                                  </p:stCondLst>
                                  <p:childTnLst>
                                    <p:set>
                                      <p:cBhvr>
                                        <p:cTn id="316" dur="1" fill="hold">
                                          <p:stCondLst>
                                            <p:cond delay="0"/>
                                          </p:stCondLst>
                                        </p:cTn>
                                        <p:tgtEl>
                                          <p:spTgt spid="167"/>
                                        </p:tgtEl>
                                        <p:attrNameLst>
                                          <p:attrName>style.visibility</p:attrName>
                                        </p:attrNameLst>
                                      </p:cBhvr>
                                      <p:to>
                                        <p:strVal val="visible"/>
                                      </p:to>
                                    </p:set>
                                    <p:animEffect filter="wipe(down)" transition="in">
                                      <p:cBhvr additive="repl">
                                        <p:cTn id="317" dur="500"/>
                                        <p:tgtEl>
                                          <p:spTgt spid="167"/>
                                        </p:tgtEl>
                                      </p:cBhvr>
                                    </p:animEffect>
                                  </p:childTnLst>
                                </p:cTn>
                              </p:par>
                              <p:par>
                                <p:cTn id="318" nodeType="withEffect" fill="hold" presetClass="entr" presetID="22" presetSubtype="4">
                                  <p:stCondLst>
                                    <p:cond delay="0"/>
                                  </p:stCondLst>
                                  <p:childTnLst>
                                    <p:set>
                                      <p:cBhvr>
                                        <p:cTn id="319" dur="1" fill="hold">
                                          <p:stCondLst>
                                            <p:cond delay="0"/>
                                          </p:stCondLst>
                                        </p:cTn>
                                        <p:tgtEl>
                                          <p:spTgt spid="168"/>
                                        </p:tgtEl>
                                        <p:attrNameLst>
                                          <p:attrName>style.visibility</p:attrName>
                                        </p:attrNameLst>
                                      </p:cBhvr>
                                      <p:to>
                                        <p:strVal val="visible"/>
                                      </p:to>
                                    </p:set>
                                    <p:animEffect filter="wipe(down)" transition="in">
                                      <p:cBhvr additive="repl">
                                        <p:cTn id="320" dur="500"/>
                                        <p:tgtEl>
                                          <p:spTgt spid="168"/>
                                        </p:tgtEl>
                                      </p:cBhvr>
                                    </p:animEffect>
                                  </p:childTnLst>
                                </p:cTn>
                              </p:par>
                              <p:par>
                                <p:cTn id="321" nodeType="withEffect" fill="hold" presetClass="entr" presetID="22" presetSubtype="4">
                                  <p:stCondLst>
                                    <p:cond delay="0"/>
                                  </p:stCondLst>
                                  <p:childTnLst>
                                    <p:set>
                                      <p:cBhvr>
                                        <p:cTn id="322" dur="1" fill="hold">
                                          <p:stCondLst>
                                            <p:cond delay="0"/>
                                          </p:stCondLst>
                                        </p:cTn>
                                        <p:tgtEl>
                                          <p:spTgt spid="170"/>
                                        </p:tgtEl>
                                        <p:attrNameLst>
                                          <p:attrName>style.visibility</p:attrName>
                                        </p:attrNameLst>
                                      </p:cBhvr>
                                      <p:to>
                                        <p:strVal val="visible"/>
                                      </p:to>
                                    </p:set>
                                    <p:animEffect filter="wipe(down)" transition="in">
                                      <p:cBhvr additive="repl">
                                        <p:cTn id="323" dur="500"/>
                                        <p:tgtEl>
                                          <p:spTgt spid="170"/>
                                        </p:tgtEl>
                                      </p:cBhvr>
                                    </p:animEffect>
                                  </p:childTnLst>
                                </p:cTn>
                              </p:par>
                              <p:par>
                                <p:cTn id="324" nodeType="withEffect" fill="hold" presetClass="entr" presetID="22" presetSubtype="4">
                                  <p:stCondLst>
                                    <p:cond delay="0"/>
                                  </p:stCondLst>
                                  <p:childTnLst>
                                    <p:set>
                                      <p:cBhvr>
                                        <p:cTn id="325" dur="1" fill="hold">
                                          <p:stCondLst>
                                            <p:cond delay="0"/>
                                          </p:stCondLst>
                                        </p:cTn>
                                        <p:tgtEl>
                                          <p:spTgt spid="169"/>
                                        </p:tgtEl>
                                        <p:attrNameLst>
                                          <p:attrName>style.visibility</p:attrName>
                                        </p:attrNameLst>
                                      </p:cBhvr>
                                      <p:to>
                                        <p:strVal val="visible"/>
                                      </p:to>
                                    </p:set>
                                    <p:animEffect filter="wipe(down)" transition="in">
                                      <p:cBhvr additive="repl">
                                        <p:cTn id="326" dur="500"/>
                                        <p:tgtEl>
                                          <p:spTgt spid="169"/>
                                        </p:tgtEl>
                                      </p:cBhvr>
                                    </p:animEffect>
                                  </p:childTnLst>
                                </p:cTn>
                              </p:par>
                            </p:childTnLst>
                          </p:cTn>
                        </p:par>
                      </p:childTnLst>
                    </p:cTn>
                  </p:par>
                  <p:par>
                    <p:cTn id="327" nodeType="clickEffect" fill="hold">
                      <p:stCondLst>
                        <p:cond delay="indefinite"/>
                      </p:stCondLst>
                      <p:childTnLst>
                        <p:par>
                          <p:cTn id="328" nodeType="withEffect" fill="hold">
                            <p:stCondLst>
                              <p:cond delay="0"/>
                            </p:stCondLst>
                            <p:childTnLst>
                              <p:par>
                                <p:cTn id="329" nodeType="clickEffect" fill="hold" presetClass="entr" presetID="2" presetSubtype="4">
                                  <p:stCondLst>
                                    <p:cond delay="0"/>
                                  </p:stCondLst>
                                  <p:childTnLst>
                                    <p:set>
                                      <p:cBhvr>
                                        <p:cTn id="330" dur="1" fill="hold">
                                          <p:stCondLst>
                                            <p:cond delay="0"/>
                                          </p:stCondLst>
                                        </p:cTn>
                                        <p:tgtEl>
                                          <p:spTgt spid="173"/>
                                        </p:tgtEl>
                                        <p:attrNameLst>
                                          <p:attrName>style.visibility</p:attrName>
                                        </p:attrNameLst>
                                      </p:cBhvr>
                                      <p:to>
                                        <p:strVal val="visible"/>
                                      </p:to>
                                    </p:set>
                                    <p:anim calcmode="lin" valueType="num">
                                      <p:cBhvr additive="repl">
                                        <p:cTn id="331" dur="500" fill="hold"/>
                                        <p:tgtEl>
                                          <p:spTgt spid="173"/>
                                        </p:tgtEl>
                                        <p:attrNameLst>
                                          <p:attrName>ppt_x</p:attrName>
                                        </p:attrNameLst>
                                      </p:cBhvr>
                                      <p:tavLst>
                                        <p:tav tm="0">
                                          <p:val>
                                            <p:strVal val="#ppt_x"/>
                                          </p:val>
                                        </p:tav>
                                        <p:tav tm="100000">
                                          <p:val>
                                            <p:strVal val="#ppt_x"/>
                                          </p:val>
                                        </p:tav>
                                      </p:tavLst>
                                    </p:anim>
                                    <p:anim calcmode="lin" valueType="num">
                                      <p:cBhvr additive="repl">
                                        <p:cTn id="332" dur="500" fill="hold"/>
                                        <p:tgtEl>
                                          <p:spTgt spid="173"/>
                                        </p:tgtEl>
                                        <p:attrNameLst>
                                          <p:attrName>ppt_y</p:attrName>
                                        </p:attrNameLst>
                                      </p:cBhvr>
                                      <p:tavLst>
                                        <p:tav tm="0">
                                          <p:val>
                                            <p:strVal val="1+#ppt_h/2"/>
                                          </p:val>
                                        </p:tav>
                                        <p:tav tm="100000">
                                          <p:val>
                                            <p:strVal val="#ppt_y"/>
                                          </p:val>
                                        </p:tav>
                                      </p:tavLst>
                                    </p:anim>
                                  </p:childTnLst>
                                </p:cTn>
                              </p:par>
                              <p:par>
                                <p:cTn id="333" nodeType="withEffect" fill="hold" presetClass="entr" presetID="2" presetSubtype="4">
                                  <p:stCondLst>
                                    <p:cond delay="0"/>
                                  </p:stCondLst>
                                  <p:childTnLst>
                                    <p:set>
                                      <p:cBhvr>
                                        <p:cTn id="334" dur="1" fill="hold">
                                          <p:stCondLst>
                                            <p:cond delay="0"/>
                                          </p:stCondLst>
                                        </p:cTn>
                                        <p:tgtEl>
                                          <p:spTgt spid="174"/>
                                        </p:tgtEl>
                                        <p:attrNameLst>
                                          <p:attrName>style.visibility</p:attrName>
                                        </p:attrNameLst>
                                      </p:cBhvr>
                                      <p:to>
                                        <p:strVal val="visible"/>
                                      </p:to>
                                    </p:set>
                                    <p:anim calcmode="lin" valueType="num">
                                      <p:cBhvr additive="repl">
                                        <p:cTn id="335" dur="500" fill="hold"/>
                                        <p:tgtEl>
                                          <p:spTgt spid="174"/>
                                        </p:tgtEl>
                                        <p:attrNameLst>
                                          <p:attrName>ppt_x</p:attrName>
                                        </p:attrNameLst>
                                      </p:cBhvr>
                                      <p:tavLst>
                                        <p:tav tm="0">
                                          <p:val>
                                            <p:strVal val="#ppt_x"/>
                                          </p:val>
                                        </p:tav>
                                        <p:tav tm="100000">
                                          <p:val>
                                            <p:strVal val="#ppt_x"/>
                                          </p:val>
                                        </p:tav>
                                      </p:tavLst>
                                    </p:anim>
                                    <p:anim calcmode="lin" valueType="num">
                                      <p:cBhvr additive="repl">
                                        <p:cTn id="336" dur="500" fill="hold"/>
                                        <p:tgtEl>
                                          <p:spTgt spid="174"/>
                                        </p:tgtEl>
                                        <p:attrNameLst>
                                          <p:attrName>ppt_y</p:attrName>
                                        </p:attrNameLst>
                                      </p:cBhvr>
                                      <p:tavLst>
                                        <p:tav tm="0">
                                          <p:val>
                                            <p:strVal val="1+#ppt_h/2"/>
                                          </p:val>
                                        </p:tav>
                                        <p:tav tm="100000">
                                          <p:val>
                                            <p:strVal val="#ppt_y"/>
                                          </p:val>
                                        </p:tav>
                                      </p:tavLst>
                                    </p:anim>
                                  </p:childTnLst>
                                </p:cTn>
                              </p:par>
                              <p:par>
                                <p:cTn id="337" nodeType="withEffect" fill="hold" presetClass="entr" presetID="2" presetSubtype="4">
                                  <p:stCondLst>
                                    <p:cond delay="0"/>
                                  </p:stCondLst>
                                  <p:childTnLst>
                                    <p:set>
                                      <p:cBhvr>
                                        <p:cTn id="338" dur="1" fill="hold">
                                          <p:stCondLst>
                                            <p:cond delay="0"/>
                                          </p:stCondLst>
                                        </p:cTn>
                                        <p:tgtEl>
                                          <p:spTgt spid="171"/>
                                        </p:tgtEl>
                                        <p:attrNameLst>
                                          <p:attrName>style.visibility</p:attrName>
                                        </p:attrNameLst>
                                      </p:cBhvr>
                                      <p:to>
                                        <p:strVal val="visible"/>
                                      </p:to>
                                    </p:set>
                                    <p:anim calcmode="lin" valueType="num">
                                      <p:cBhvr additive="repl">
                                        <p:cTn id="339" dur="500" fill="hold"/>
                                        <p:tgtEl>
                                          <p:spTgt spid="171"/>
                                        </p:tgtEl>
                                        <p:attrNameLst>
                                          <p:attrName>ppt_x</p:attrName>
                                        </p:attrNameLst>
                                      </p:cBhvr>
                                      <p:tavLst>
                                        <p:tav tm="0">
                                          <p:val>
                                            <p:strVal val="#ppt_x"/>
                                          </p:val>
                                        </p:tav>
                                        <p:tav tm="100000">
                                          <p:val>
                                            <p:strVal val="#ppt_x"/>
                                          </p:val>
                                        </p:tav>
                                      </p:tavLst>
                                    </p:anim>
                                    <p:anim calcmode="lin" valueType="num">
                                      <p:cBhvr additive="repl">
                                        <p:cTn id="340" dur="500" fill="hold"/>
                                        <p:tgtEl>
                                          <p:spTgt spid="171"/>
                                        </p:tgtEl>
                                        <p:attrNameLst>
                                          <p:attrName>ppt_y</p:attrName>
                                        </p:attrNameLst>
                                      </p:cBhvr>
                                      <p:tavLst>
                                        <p:tav tm="0">
                                          <p:val>
                                            <p:strVal val="1+#ppt_h/2"/>
                                          </p:val>
                                        </p:tav>
                                        <p:tav tm="100000">
                                          <p:val>
                                            <p:strVal val="#ppt_y"/>
                                          </p:val>
                                        </p:tav>
                                      </p:tavLst>
                                    </p:anim>
                                  </p:childTnLst>
                                </p:cTn>
                              </p:par>
                              <p:par>
                                <p:cTn id="341" nodeType="withEffect" fill="hold" presetClass="entr" presetID="2" presetSubtype="4">
                                  <p:stCondLst>
                                    <p:cond delay="0"/>
                                  </p:stCondLst>
                                  <p:childTnLst>
                                    <p:set>
                                      <p:cBhvr>
                                        <p:cTn id="342" dur="1" fill="hold">
                                          <p:stCondLst>
                                            <p:cond delay="0"/>
                                          </p:stCondLst>
                                        </p:cTn>
                                        <p:tgtEl>
                                          <p:spTgt spid="172"/>
                                        </p:tgtEl>
                                        <p:attrNameLst>
                                          <p:attrName>style.visibility</p:attrName>
                                        </p:attrNameLst>
                                      </p:cBhvr>
                                      <p:to>
                                        <p:strVal val="visible"/>
                                      </p:to>
                                    </p:set>
                                    <p:anim calcmode="lin" valueType="num">
                                      <p:cBhvr additive="repl">
                                        <p:cTn id="343" dur="500" fill="hold"/>
                                        <p:tgtEl>
                                          <p:spTgt spid="172"/>
                                        </p:tgtEl>
                                        <p:attrNameLst>
                                          <p:attrName>ppt_x</p:attrName>
                                        </p:attrNameLst>
                                      </p:cBhvr>
                                      <p:tavLst>
                                        <p:tav tm="0">
                                          <p:val>
                                            <p:strVal val="#ppt_x"/>
                                          </p:val>
                                        </p:tav>
                                        <p:tav tm="100000">
                                          <p:val>
                                            <p:strVal val="#ppt_x"/>
                                          </p:val>
                                        </p:tav>
                                      </p:tavLst>
                                    </p:anim>
                                    <p:anim calcmode="lin" valueType="num">
                                      <p:cBhvr additive="repl">
                                        <p:cTn id="344" dur="500" fill="hold"/>
                                        <p:tgtEl>
                                          <p:spTgt spid="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800" strike="noStrike" u="none">
                <a:solidFill>
                  <a:srgbClr val="a50021"/>
                </a:solidFill>
                <a:uFillTx/>
                <a:latin typeface="Calibri"/>
                <a:ea typeface="ＭＳ Ｐゴシック"/>
              </a:rPr>
              <a:t>Introduction</a:t>
            </a:r>
            <a:endParaRPr b="0" lang="en-US" sz="4800" strike="noStrike" u="none">
              <a:solidFill>
                <a:schemeClr val="dk1"/>
              </a:solidFill>
              <a:uFillTx/>
              <a:latin typeface="Arial"/>
            </a:endParaRPr>
          </a:p>
        </p:txBody>
      </p:sp>
      <p:sp>
        <p:nvSpPr>
          <p:cNvPr id="77" name="PlaceHolder 2"/>
          <p:cNvSpPr>
            <a:spLocks noGrp="1"/>
          </p:cNvSpPr>
          <p:nvPr>
            <p:ph/>
          </p:nvPr>
        </p:nvSpPr>
        <p:spPr>
          <a:xfrm>
            <a:off x="304920" y="1447920"/>
            <a:ext cx="8381520" cy="5028840"/>
          </a:xfrm>
          <a:prstGeom prst="rect">
            <a:avLst/>
          </a:prstGeom>
          <a:noFill/>
          <a:ln w="9360">
            <a:solidFill>
              <a:srgbClr val="000099"/>
            </a:solidFill>
            <a:miter/>
          </a:ln>
        </p:spPr>
        <p:txBody>
          <a:bodyPr numCol="1" spcCol="0" lIns="91440" rIns="91440" tIns="45720" bIns="45720" anchor="t">
            <a:noAutofit/>
          </a:bodyPr>
          <a:p>
            <a:pPr marL="227160" indent="0">
              <a:lnSpc>
                <a:spcPct val="100000"/>
              </a:lnSpc>
              <a:spcBef>
                <a:spcPts val="1800"/>
              </a:spcBef>
              <a:buNone/>
              <a:tabLst>
                <a:tab algn="l" pos="0"/>
              </a:tabLst>
            </a:pPr>
            <a:r>
              <a:rPr b="1" lang="en-US" sz="3600" strike="noStrike" u="none">
                <a:solidFill>
                  <a:srgbClr val="000099"/>
                </a:solidFill>
                <a:uFillTx/>
                <a:latin typeface="Calibri"/>
                <a:ea typeface="ＭＳ Ｐゴシック"/>
              </a:rPr>
              <a:t>Cost-volume-profit (CVP) analysis focuses on the following factors:</a:t>
            </a:r>
            <a:endParaRPr b="0" lang="en-US" sz="3600" strike="noStrike" u="none">
              <a:solidFill>
                <a:schemeClr val="dk1"/>
              </a:solidFill>
              <a:uFillTx/>
              <a:latin typeface="Verdana"/>
            </a:endParaRPr>
          </a:p>
          <a:p>
            <a:pPr marL="227160">
              <a:lnSpc>
                <a:spcPct val="100000"/>
              </a:lnSpc>
              <a:spcBef>
                <a:spcPts val="601"/>
              </a:spcBef>
              <a:buClr>
                <a:srgbClr val="000099"/>
              </a:buClr>
              <a:buFont typeface="Verdana"/>
              <a:buAutoNum type="arabicPeriod"/>
              <a:tabLst>
                <a:tab algn="l" pos="0"/>
              </a:tabLst>
            </a:pPr>
            <a:r>
              <a:rPr b="1" lang="en-US" sz="3600" strike="noStrike" u="none">
                <a:solidFill>
                  <a:srgbClr val="000099"/>
                </a:solidFill>
                <a:uFillTx/>
                <a:latin typeface="Calibri"/>
                <a:ea typeface="ＭＳ Ｐゴシック"/>
              </a:rPr>
              <a:t>The</a:t>
            </a:r>
            <a:r>
              <a:rPr b="1" lang="en-US" sz="3600" strike="noStrike" u="none">
                <a:solidFill>
                  <a:srgbClr val="0d0d0d"/>
                </a:solidFill>
                <a:uFillTx/>
                <a:latin typeface="Calibri"/>
                <a:ea typeface="ＭＳ Ｐゴシック"/>
              </a:rPr>
              <a:t> </a:t>
            </a:r>
            <a:r>
              <a:rPr b="1" i="1" lang="en-US" sz="3600" strike="noStrike" u="none">
                <a:solidFill>
                  <a:srgbClr val="a50021"/>
                </a:solidFill>
                <a:uFillTx/>
                <a:latin typeface="Calibri"/>
                <a:ea typeface="ＭＳ Ｐゴシック"/>
              </a:rPr>
              <a:t>prices</a:t>
            </a:r>
            <a:r>
              <a:rPr b="1" lang="en-US" sz="3600" strike="noStrike" u="none">
                <a:solidFill>
                  <a:srgbClr val="0d0d0d"/>
                </a:solidFill>
                <a:uFillTx/>
                <a:latin typeface="Calibri"/>
                <a:ea typeface="ＭＳ Ｐゴシック"/>
              </a:rPr>
              <a:t> </a:t>
            </a:r>
            <a:r>
              <a:rPr b="1" lang="en-US" sz="3600" strike="noStrike" u="none">
                <a:solidFill>
                  <a:srgbClr val="000099"/>
                </a:solidFill>
                <a:uFillTx/>
                <a:latin typeface="Calibri"/>
                <a:ea typeface="ＭＳ Ｐゴシック"/>
              </a:rPr>
              <a:t>of products or services</a:t>
            </a:r>
            <a:endParaRPr b="0" lang="en-US" sz="3600" strike="noStrike" u="none">
              <a:solidFill>
                <a:schemeClr val="dk1"/>
              </a:solidFill>
              <a:uFillTx/>
              <a:latin typeface="Verdana"/>
            </a:endParaRPr>
          </a:p>
          <a:p>
            <a:pPr marL="227160">
              <a:lnSpc>
                <a:spcPct val="100000"/>
              </a:lnSpc>
              <a:buClr>
                <a:srgbClr val="000099"/>
              </a:buClr>
              <a:buFont typeface="Verdana"/>
              <a:buAutoNum type="arabicPeriod"/>
              <a:tabLst>
                <a:tab algn="l" pos="0"/>
              </a:tabLst>
            </a:pPr>
            <a:r>
              <a:rPr b="1" lang="en-US" sz="3600" strike="noStrike" u="none">
                <a:solidFill>
                  <a:srgbClr val="000099"/>
                </a:solidFill>
                <a:uFillTx/>
                <a:latin typeface="Calibri"/>
                <a:ea typeface="ＭＳ Ｐゴシック"/>
              </a:rPr>
              <a:t>The</a:t>
            </a:r>
            <a:r>
              <a:rPr b="1" lang="en-US" sz="3600" strike="noStrike" u="none">
                <a:solidFill>
                  <a:srgbClr val="0d0d0d"/>
                </a:solidFill>
                <a:uFillTx/>
                <a:latin typeface="Calibri"/>
                <a:ea typeface="ＭＳ Ｐゴシック"/>
              </a:rPr>
              <a:t> </a:t>
            </a:r>
            <a:r>
              <a:rPr b="1" i="1" lang="en-US" sz="3600" strike="noStrike" u="none">
                <a:solidFill>
                  <a:srgbClr val="a50021"/>
                </a:solidFill>
                <a:uFillTx/>
                <a:latin typeface="Calibri"/>
                <a:ea typeface="ＭＳ Ｐゴシック"/>
              </a:rPr>
              <a:t>volume</a:t>
            </a:r>
            <a:r>
              <a:rPr b="1" lang="en-US" sz="3600" strike="noStrike" u="none">
                <a:solidFill>
                  <a:srgbClr val="0d0d0d"/>
                </a:solidFill>
                <a:uFillTx/>
                <a:latin typeface="Calibri"/>
                <a:ea typeface="ＭＳ Ｐゴシック"/>
              </a:rPr>
              <a:t> </a:t>
            </a:r>
            <a:r>
              <a:rPr b="1" lang="en-US" sz="3600" strike="noStrike" u="none">
                <a:solidFill>
                  <a:srgbClr val="000099"/>
                </a:solidFill>
                <a:uFillTx/>
                <a:latin typeface="Calibri"/>
                <a:ea typeface="ＭＳ Ｐゴシック"/>
              </a:rPr>
              <a:t>of products or services produced and sold</a:t>
            </a:r>
            <a:r>
              <a:rPr b="1" lang="en-US" sz="3600" strike="noStrike" u="none">
                <a:solidFill>
                  <a:srgbClr val="0d0d0d"/>
                </a:solidFill>
                <a:uFillTx/>
                <a:latin typeface="Calibri"/>
                <a:ea typeface="ＭＳ Ｐゴシック"/>
              </a:rPr>
              <a:t> </a:t>
            </a:r>
            <a:endParaRPr b="0" lang="en-US" sz="3600" strike="noStrike" u="none">
              <a:solidFill>
                <a:schemeClr val="dk1"/>
              </a:solidFill>
              <a:uFillTx/>
              <a:latin typeface="Verdana"/>
            </a:endParaRPr>
          </a:p>
          <a:p>
            <a:pPr marL="227160">
              <a:lnSpc>
                <a:spcPct val="100000"/>
              </a:lnSpc>
              <a:buClr>
                <a:srgbClr val="000099"/>
              </a:buClr>
              <a:buFont typeface="Verdana"/>
              <a:buAutoNum type="arabicPeriod"/>
              <a:tabLst>
                <a:tab algn="l" pos="0"/>
              </a:tabLst>
            </a:pPr>
            <a:r>
              <a:rPr b="1" lang="en-US" sz="3600" strike="noStrike" u="none">
                <a:solidFill>
                  <a:srgbClr val="000099"/>
                </a:solidFill>
                <a:uFillTx/>
                <a:latin typeface="Calibri"/>
                <a:ea typeface="ＭＳ Ｐゴシック"/>
              </a:rPr>
              <a:t>The per-unit variable </a:t>
            </a:r>
            <a:r>
              <a:rPr b="1" i="1" lang="en-US" sz="3600" strike="noStrike" u="none">
                <a:solidFill>
                  <a:srgbClr val="a50021"/>
                </a:solidFill>
                <a:uFillTx/>
                <a:latin typeface="Calibri"/>
                <a:ea typeface="ＭＳ Ｐゴシック"/>
              </a:rPr>
              <a:t>costs</a:t>
            </a:r>
            <a:endParaRPr b="0" lang="en-US" sz="3600" strike="noStrike" u="none">
              <a:solidFill>
                <a:schemeClr val="dk1"/>
              </a:solidFill>
              <a:uFillTx/>
              <a:latin typeface="Verdana"/>
            </a:endParaRPr>
          </a:p>
          <a:p>
            <a:pPr marL="227160">
              <a:lnSpc>
                <a:spcPct val="100000"/>
              </a:lnSpc>
              <a:buClr>
                <a:srgbClr val="000099"/>
              </a:buClr>
              <a:buFont typeface="Verdana"/>
              <a:buAutoNum type="arabicPeriod"/>
              <a:tabLst>
                <a:tab algn="l" pos="0"/>
              </a:tabLst>
            </a:pPr>
            <a:r>
              <a:rPr b="1" lang="en-US" sz="3600" strike="noStrike" u="none">
                <a:solidFill>
                  <a:srgbClr val="000099"/>
                </a:solidFill>
                <a:uFillTx/>
                <a:latin typeface="Calibri"/>
                <a:ea typeface="ＭＳ Ｐゴシック"/>
              </a:rPr>
              <a:t>The total fixed </a:t>
            </a:r>
            <a:r>
              <a:rPr b="1" i="1" lang="en-US" sz="3600" strike="noStrike" u="none">
                <a:solidFill>
                  <a:srgbClr val="a50021"/>
                </a:solidFill>
                <a:uFillTx/>
                <a:latin typeface="Calibri"/>
                <a:ea typeface="ＭＳ Ｐゴシック"/>
              </a:rPr>
              <a:t>costs</a:t>
            </a:r>
            <a:endParaRPr b="0" lang="en-US" sz="3600" strike="noStrike" u="none">
              <a:solidFill>
                <a:schemeClr val="dk1"/>
              </a:solidFill>
              <a:uFillTx/>
              <a:latin typeface="Verdana"/>
            </a:endParaRPr>
          </a:p>
          <a:p>
            <a:pPr marL="227160">
              <a:lnSpc>
                <a:spcPct val="100000"/>
              </a:lnSpc>
              <a:buClr>
                <a:srgbClr val="000099"/>
              </a:buClr>
              <a:buFont typeface="Verdana"/>
              <a:buAutoNum type="arabicPeriod"/>
              <a:tabLst>
                <a:tab algn="l" pos="0"/>
              </a:tabLst>
            </a:pPr>
            <a:r>
              <a:rPr b="1" lang="en-US" sz="3600" strike="noStrike" u="none">
                <a:solidFill>
                  <a:srgbClr val="000099"/>
                </a:solidFill>
                <a:uFillTx/>
                <a:latin typeface="Calibri"/>
                <a:ea typeface="ＭＳ Ｐゴシック"/>
              </a:rPr>
              <a:t>The </a:t>
            </a:r>
            <a:r>
              <a:rPr b="1" i="1" lang="en-US" sz="3600" strike="noStrike" u="none">
                <a:solidFill>
                  <a:srgbClr val="a50021"/>
                </a:solidFill>
                <a:uFillTx/>
                <a:latin typeface="Calibri"/>
                <a:ea typeface="ＭＳ Ｐゴシック"/>
              </a:rPr>
              <a:t>mix</a:t>
            </a:r>
            <a:r>
              <a:rPr b="1" lang="en-US" sz="3600" strike="noStrike" u="none">
                <a:solidFill>
                  <a:srgbClr val="0d0d0d"/>
                </a:solidFill>
                <a:uFillTx/>
                <a:latin typeface="Calibri"/>
                <a:ea typeface="ＭＳ Ｐゴシック"/>
              </a:rPr>
              <a:t> </a:t>
            </a:r>
            <a:r>
              <a:rPr b="1" lang="en-US" sz="3600" strike="noStrike" u="none">
                <a:solidFill>
                  <a:srgbClr val="000099"/>
                </a:solidFill>
                <a:uFillTx/>
                <a:latin typeface="Calibri"/>
                <a:ea typeface="ＭＳ Ｐゴシック"/>
              </a:rPr>
              <a:t>of products or services produced</a:t>
            </a:r>
            <a:endParaRPr b="0" lang="en-US" sz="3600" strike="noStrike" u="none">
              <a:solidFill>
                <a:schemeClr val="dk1"/>
              </a:solidFill>
              <a:uFillTx/>
              <a:latin typeface="Verdana"/>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22" presetSubtype="4">
                                  <p:stCondLst>
                                    <p:cond delay="0"/>
                                  </p:stCondLst>
                                  <p:childTnLst>
                                    <p:set>
                                      <p:cBhvr>
                                        <p:cTn id="6" dur="1" fill="hold">
                                          <p:stCondLst>
                                            <p:cond delay="0"/>
                                          </p:stCondLst>
                                        </p:cTn>
                                        <p:tgtEl>
                                          <p:spTgt spid="77">
                                            <p:txEl>
                                              <p:pRg st="1" end="1"/>
                                            </p:txEl>
                                          </p:spTgt>
                                        </p:tgtEl>
                                        <p:attrNameLst>
                                          <p:attrName>style.visibility</p:attrName>
                                        </p:attrNameLst>
                                      </p:cBhvr>
                                      <p:to>
                                        <p:strVal val="visible"/>
                                      </p:to>
                                    </p:set>
                                    <p:animEffect filter="wipe(down)" transition="in">
                                      <p:cBhvr additive="repl">
                                        <p:cTn id="7" dur="500"/>
                                        <p:tgtEl>
                                          <p:spTgt spid="77">
                                            <p:txEl>
                                              <p:pRg st="1" end="1"/>
                                            </p:txEl>
                                          </p:spTgt>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22" presetSubtype="4">
                                  <p:stCondLst>
                                    <p:cond delay="0"/>
                                  </p:stCondLst>
                                  <p:childTnLst>
                                    <p:set>
                                      <p:cBhvr>
                                        <p:cTn id="11" dur="1" fill="hold">
                                          <p:stCondLst>
                                            <p:cond delay="0"/>
                                          </p:stCondLst>
                                        </p:cTn>
                                        <p:tgtEl>
                                          <p:spTgt spid="77">
                                            <p:txEl>
                                              <p:pRg st="2" end="2"/>
                                            </p:txEl>
                                          </p:spTgt>
                                        </p:tgtEl>
                                        <p:attrNameLst>
                                          <p:attrName>style.visibility</p:attrName>
                                        </p:attrNameLst>
                                      </p:cBhvr>
                                      <p:to>
                                        <p:strVal val="visible"/>
                                      </p:to>
                                    </p:set>
                                    <p:animEffect filter="wipe(down)" transition="in">
                                      <p:cBhvr additive="repl">
                                        <p:cTn id="12" dur="500"/>
                                        <p:tgtEl>
                                          <p:spTgt spid="77">
                                            <p:txEl>
                                              <p:pRg st="2" end="2"/>
                                            </p:txEl>
                                          </p:spTgt>
                                        </p:tgtEl>
                                      </p:cBhvr>
                                    </p:animEffect>
                                  </p:childTnLst>
                                </p:cTn>
                              </p:par>
                            </p:childTnLst>
                          </p:cTn>
                        </p:par>
                      </p:childTnLst>
                    </p:cTn>
                  </p:par>
                  <p:par>
                    <p:cTn id="13" nodeType="clickEffect" fill="hold">
                      <p:stCondLst>
                        <p:cond delay="indefinite"/>
                      </p:stCondLst>
                      <p:childTnLst>
                        <p:par>
                          <p:cTn id="14" nodeType="withEffect" fill="hold">
                            <p:stCondLst>
                              <p:cond delay="0"/>
                            </p:stCondLst>
                            <p:childTnLst>
                              <p:par>
                                <p:cTn id="15" nodeType="clickEffect" fill="hold" presetClass="entr" presetID="22" presetSubtype="4">
                                  <p:stCondLst>
                                    <p:cond delay="0"/>
                                  </p:stCondLst>
                                  <p:childTnLst>
                                    <p:set>
                                      <p:cBhvr>
                                        <p:cTn id="16" dur="1" fill="hold">
                                          <p:stCondLst>
                                            <p:cond delay="0"/>
                                          </p:stCondLst>
                                        </p:cTn>
                                        <p:tgtEl>
                                          <p:spTgt spid="77">
                                            <p:txEl>
                                              <p:pRg st="3" end="3"/>
                                            </p:txEl>
                                          </p:spTgt>
                                        </p:tgtEl>
                                        <p:attrNameLst>
                                          <p:attrName>style.visibility</p:attrName>
                                        </p:attrNameLst>
                                      </p:cBhvr>
                                      <p:to>
                                        <p:strVal val="visible"/>
                                      </p:to>
                                    </p:set>
                                    <p:animEffect filter="wipe(down)" transition="in">
                                      <p:cBhvr additive="repl">
                                        <p:cTn id="17" dur="500"/>
                                        <p:tgtEl>
                                          <p:spTgt spid="77">
                                            <p:txEl>
                                              <p:pRg st="3" end="3"/>
                                            </p:txEl>
                                          </p:spTgt>
                                        </p:tgtEl>
                                      </p:cBhvr>
                                    </p:animEffect>
                                  </p:childTnLst>
                                </p:cTn>
                              </p:par>
                            </p:childTnLst>
                          </p:cTn>
                        </p:par>
                      </p:childTnLst>
                    </p:cTn>
                  </p:par>
                  <p:par>
                    <p:cTn id="18" nodeType="clickEffect" fill="hold">
                      <p:stCondLst>
                        <p:cond delay="indefinite"/>
                      </p:stCondLst>
                      <p:childTnLst>
                        <p:par>
                          <p:cTn id="19" nodeType="withEffect" fill="hold">
                            <p:stCondLst>
                              <p:cond delay="0"/>
                            </p:stCondLst>
                            <p:childTnLst>
                              <p:par>
                                <p:cTn id="20" nodeType="clickEffect" fill="hold" presetClass="entr" presetID="22" presetSubtype="4">
                                  <p:stCondLst>
                                    <p:cond delay="0"/>
                                  </p:stCondLst>
                                  <p:childTnLst>
                                    <p:set>
                                      <p:cBhvr>
                                        <p:cTn id="21" dur="1" fill="hold">
                                          <p:stCondLst>
                                            <p:cond delay="0"/>
                                          </p:stCondLst>
                                        </p:cTn>
                                        <p:tgtEl>
                                          <p:spTgt spid="77">
                                            <p:txEl>
                                              <p:pRg st="4" end="4"/>
                                            </p:txEl>
                                          </p:spTgt>
                                        </p:tgtEl>
                                        <p:attrNameLst>
                                          <p:attrName>style.visibility</p:attrName>
                                        </p:attrNameLst>
                                      </p:cBhvr>
                                      <p:to>
                                        <p:strVal val="visible"/>
                                      </p:to>
                                    </p:set>
                                    <p:animEffect filter="wipe(down)" transition="in">
                                      <p:cBhvr additive="repl">
                                        <p:cTn id="22" dur="500"/>
                                        <p:tgtEl>
                                          <p:spTgt spid="77">
                                            <p:txEl>
                                              <p:pRg st="4" end="4"/>
                                            </p:txEl>
                                          </p:spTgt>
                                        </p:tgtEl>
                                      </p:cBhvr>
                                    </p:animEffect>
                                  </p:childTnLst>
                                </p:cTn>
                              </p:par>
                            </p:childTnLst>
                          </p:cTn>
                        </p:par>
                      </p:childTnLst>
                    </p:cTn>
                  </p:par>
                  <p:par>
                    <p:cTn id="23" nodeType="clickEffect" fill="hold">
                      <p:stCondLst>
                        <p:cond delay="indefinite"/>
                      </p:stCondLst>
                      <p:childTnLst>
                        <p:par>
                          <p:cTn id="24" nodeType="withEffect" fill="hold">
                            <p:stCondLst>
                              <p:cond delay="0"/>
                            </p:stCondLst>
                            <p:childTnLst>
                              <p:par>
                                <p:cTn id="25" nodeType="clickEffect" fill="hold" presetClass="entr" presetID="22" presetSubtype="4">
                                  <p:stCondLst>
                                    <p:cond delay="0"/>
                                  </p:stCondLst>
                                  <p:childTnLst>
                                    <p:set>
                                      <p:cBhvr>
                                        <p:cTn id="26" dur="1" fill="hold">
                                          <p:stCondLst>
                                            <p:cond delay="0"/>
                                          </p:stCondLst>
                                        </p:cTn>
                                        <p:tgtEl>
                                          <p:spTgt spid="77">
                                            <p:txEl>
                                              <p:pRg st="5" end="5"/>
                                            </p:txEl>
                                          </p:spTgt>
                                        </p:tgtEl>
                                        <p:attrNameLst>
                                          <p:attrName>style.visibility</p:attrName>
                                        </p:attrNameLst>
                                      </p:cBhvr>
                                      <p:to>
                                        <p:strVal val="visible"/>
                                      </p:to>
                                    </p:set>
                                    <p:animEffect filter="wipe(down)" transition="in">
                                      <p:cBhvr additive="repl">
                                        <p:cTn id="27" dur="500"/>
                                        <p:tgtEl>
                                          <p:spTgt spid="77">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Break-Even Units for Happy Daze</a:t>
            </a:r>
            <a:endParaRPr b="0" lang="en-US" sz="4400" strike="noStrike" u="none">
              <a:solidFill>
                <a:schemeClr val="dk1"/>
              </a:solidFill>
              <a:uFillTx/>
              <a:latin typeface="Arial"/>
            </a:endParaRPr>
          </a:p>
        </p:txBody>
      </p:sp>
      <p:sp>
        <p:nvSpPr>
          <p:cNvPr id="176" name="PlaceHolder 2"/>
          <p:cNvSpPr>
            <a:spLocks noGrp="1"/>
          </p:cNvSpPr>
          <p:nvPr>
            <p:ph/>
          </p:nvPr>
        </p:nvSpPr>
        <p:spPr>
          <a:xfrm>
            <a:off x="685800" y="1523880"/>
            <a:ext cx="7695720" cy="1904760"/>
          </a:xfrm>
          <a:prstGeom prst="rect">
            <a:avLst/>
          </a:prstGeom>
          <a:solidFill>
            <a:srgbClr val="ffcc66"/>
          </a:solidFill>
          <a:ln w="28440">
            <a:solidFill>
              <a:srgbClr val="a50021"/>
            </a:solidFill>
            <a:miter/>
          </a:ln>
        </p:spPr>
        <p:txBody>
          <a:bodyPr numCol="1" spcCol="0" lIns="91440" rIns="91440" tIns="45720" bIns="45720" anchor="t">
            <a:noAutofit/>
          </a:bodyPr>
          <a:p>
            <a:pPr marL="117360" indent="0">
              <a:lnSpc>
                <a:spcPct val="100000"/>
              </a:lnSpc>
              <a:spcBef>
                <a:spcPts val="641"/>
              </a:spcBef>
              <a:buNone/>
              <a:tabLst>
                <a:tab algn="l" pos="0"/>
              </a:tabLst>
            </a:pPr>
            <a:r>
              <a:rPr b="1" lang="en-US" sz="3200" strike="noStrike" u="none">
                <a:solidFill>
                  <a:srgbClr val="a50021"/>
                </a:solidFill>
                <a:uFillTx/>
                <a:latin typeface="Calibri"/>
                <a:ea typeface="ＭＳ Ｐゴシック"/>
              </a:rPr>
              <a:t>If Happy Daze has fixed costs of Rs.1,750,000 and a contribution margin per unit of Rs.175, what is its breakeven point in units?</a:t>
            </a:r>
            <a:endParaRPr b="0" lang="en-US" sz="3200" strike="noStrike" u="none">
              <a:solidFill>
                <a:schemeClr val="dk1"/>
              </a:solidFill>
              <a:uFillTx/>
              <a:latin typeface="Verdana"/>
            </a:endParaRPr>
          </a:p>
        </p:txBody>
      </p:sp>
      <p:sp>
        <p:nvSpPr>
          <p:cNvPr id="177" name="Rectangle 5"/>
          <p:cNvSpPr/>
          <p:nvPr/>
        </p:nvSpPr>
        <p:spPr>
          <a:xfrm>
            <a:off x="931680" y="3581280"/>
            <a:ext cx="2152800" cy="1065240"/>
          </a:xfrm>
          <a:prstGeom prst="rect">
            <a:avLst/>
          </a:prstGeom>
          <a:noFill/>
          <a:ln w="9525">
            <a:noFill/>
          </a:ln>
        </p:spPr>
        <p:style>
          <a:lnRef idx="0"/>
          <a:fillRef idx="0"/>
          <a:effectRef idx="0"/>
          <a:fontRef idx="minor"/>
        </p:style>
        <p:txBody>
          <a:bodyPr wrap="none" lIns="90000" rIns="90000" tIns="45000" bIns="45000" anchor="t">
            <a:spAutoFit/>
          </a:bodyPr>
          <a:p>
            <a:pPr algn="ctr">
              <a:lnSpc>
                <a:spcPct val="100000"/>
              </a:lnSpc>
            </a:pPr>
            <a:r>
              <a:rPr b="1" lang="en-US" sz="3200" strike="noStrike" u="none">
                <a:solidFill>
                  <a:srgbClr val="000099"/>
                </a:solidFill>
                <a:uFillTx/>
                <a:latin typeface="Calibri"/>
                <a:ea typeface="ＭＳ Ｐゴシック"/>
              </a:rPr>
              <a:t>Break-Even </a:t>
            </a:r>
            <a:endParaRPr b="0" lang="en-IN" sz="3200" strike="noStrike" u="none">
              <a:solidFill>
                <a:srgbClr val="000000"/>
              </a:solidFill>
              <a:uFillTx/>
              <a:latin typeface="Arial"/>
            </a:endParaRPr>
          </a:p>
          <a:p>
            <a:pPr algn="ctr">
              <a:lnSpc>
                <a:spcPct val="100000"/>
              </a:lnSpc>
            </a:pPr>
            <a:r>
              <a:rPr b="1" lang="en-US" sz="3200" strike="noStrike" u="none">
                <a:solidFill>
                  <a:srgbClr val="000099"/>
                </a:solidFill>
                <a:uFillTx/>
                <a:latin typeface="Calibri"/>
                <a:ea typeface="ＭＳ Ｐゴシック"/>
              </a:rPr>
              <a:t>(units)</a:t>
            </a:r>
            <a:endParaRPr b="0" lang="en-IN" sz="3200" strike="noStrike" u="none">
              <a:solidFill>
                <a:srgbClr val="000000"/>
              </a:solidFill>
              <a:uFillTx/>
              <a:latin typeface="Arial"/>
            </a:endParaRPr>
          </a:p>
        </p:txBody>
      </p:sp>
      <p:sp>
        <p:nvSpPr>
          <p:cNvPr id="178" name="TextBox 6"/>
          <p:cNvSpPr/>
          <p:nvPr/>
        </p:nvSpPr>
        <p:spPr>
          <a:xfrm>
            <a:off x="3124080" y="3809880"/>
            <a:ext cx="38052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000099"/>
                </a:solidFill>
                <a:uFillTx/>
                <a:latin typeface="Arial"/>
                <a:ea typeface="ＭＳ Ｐゴシック"/>
              </a:rPr>
              <a:t>=</a:t>
            </a:r>
            <a:endParaRPr b="0" lang="en-IN" sz="2800" strike="noStrike" u="none">
              <a:solidFill>
                <a:srgbClr val="000000"/>
              </a:solidFill>
              <a:uFillTx/>
              <a:latin typeface="Arial"/>
            </a:endParaRPr>
          </a:p>
        </p:txBody>
      </p:sp>
      <p:sp>
        <p:nvSpPr>
          <p:cNvPr id="179" name="Text Box 8"/>
          <p:cNvSpPr/>
          <p:nvPr/>
        </p:nvSpPr>
        <p:spPr>
          <a:xfrm>
            <a:off x="3534480" y="3581280"/>
            <a:ext cx="4630320" cy="943560"/>
          </a:xfrm>
          <a:prstGeom prst="rect">
            <a:avLst/>
          </a:prstGeom>
          <a:noFill/>
          <a:ln w="9525">
            <a:noFill/>
          </a:ln>
        </p:spPr>
        <p:style>
          <a:lnRef idx="0"/>
          <a:fillRef idx="0"/>
          <a:effectRef idx="0"/>
          <a:fontRef idx="minor"/>
        </p:style>
        <p:txBody>
          <a:bodyPr wrap="none" lIns="90000" rIns="90000" tIns="45000" bIns="45000" anchor="t">
            <a:spAutoFit/>
          </a:bodyPr>
          <a:p>
            <a:pPr algn="ctr">
              <a:lnSpc>
                <a:spcPct val="100000"/>
              </a:lnSpc>
            </a:pPr>
            <a:r>
              <a:rPr b="1" lang="en-US" sz="2800" strike="noStrike" u="none">
                <a:solidFill>
                  <a:srgbClr val="000099"/>
                </a:solidFill>
                <a:uFillTx/>
                <a:latin typeface="Calibri"/>
              </a:rPr>
              <a:t>Fixed Costs</a:t>
            </a:r>
            <a:endParaRPr b="0" lang="en-IN" sz="2800" strike="noStrike" u="none">
              <a:solidFill>
                <a:srgbClr val="000000"/>
              </a:solidFill>
              <a:uFillTx/>
              <a:latin typeface="Arial"/>
            </a:endParaRPr>
          </a:p>
          <a:p>
            <a:pPr algn="ctr">
              <a:lnSpc>
                <a:spcPct val="100000"/>
              </a:lnSpc>
            </a:pPr>
            <a:r>
              <a:rPr b="1" lang="en-US" sz="2800" strike="noStrike" u="none">
                <a:solidFill>
                  <a:schemeClr val="accent4"/>
                </a:solidFill>
                <a:uFillTx/>
                <a:latin typeface="Calibri"/>
              </a:rPr>
              <a:t>  </a:t>
            </a:r>
            <a:r>
              <a:rPr b="1" lang="en-US" sz="2800" strike="noStrike" u="none">
                <a:solidFill>
                  <a:srgbClr val="000099"/>
                </a:solidFill>
                <a:uFillTx/>
                <a:latin typeface="Calibri"/>
              </a:rPr>
              <a:t>Contribution Margin Per Unit</a:t>
            </a:r>
            <a:endParaRPr b="0" lang="en-IN" sz="2800" strike="noStrike" u="none">
              <a:solidFill>
                <a:srgbClr val="000000"/>
              </a:solidFill>
              <a:uFillTx/>
              <a:latin typeface="Arial"/>
            </a:endParaRPr>
          </a:p>
        </p:txBody>
      </p:sp>
      <p:cxnSp>
        <p:nvCxnSpPr>
          <p:cNvPr id="180" name="Straight Connector 8"/>
          <p:cNvCxnSpPr/>
          <p:nvPr/>
        </p:nvCxnSpPr>
        <p:spPr>
          <a:xfrm>
            <a:off x="3886200" y="4038480"/>
            <a:ext cx="4496040" cy="1800"/>
          </a:xfrm>
          <a:prstGeom prst="straightConnector1">
            <a:avLst/>
          </a:prstGeom>
          <a:ln w="28575">
            <a:solidFill>
              <a:srgbClr val="000099"/>
            </a:solidFill>
            <a:round/>
          </a:ln>
        </p:spPr>
      </p:cxnSp>
      <p:sp>
        <p:nvSpPr>
          <p:cNvPr id="181" name="TextBox 9"/>
          <p:cNvSpPr/>
          <p:nvPr/>
        </p:nvSpPr>
        <p:spPr>
          <a:xfrm>
            <a:off x="2286000" y="4952880"/>
            <a:ext cx="38052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000099"/>
                </a:solidFill>
                <a:uFillTx/>
                <a:latin typeface="Arial"/>
                <a:ea typeface="ＭＳ Ｐゴシック"/>
              </a:rPr>
              <a:t>=</a:t>
            </a:r>
            <a:endParaRPr b="0" lang="en-IN" sz="2800" strike="noStrike" u="none">
              <a:solidFill>
                <a:srgbClr val="000000"/>
              </a:solidFill>
              <a:uFillTx/>
              <a:latin typeface="Arial"/>
            </a:endParaRPr>
          </a:p>
        </p:txBody>
      </p:sp>
      <p:sp>
        <p:nvSpPr>
          <p:cNvPr id="182" name="TextBox 10"/>
          <p:cNvSpPr/>
          <p:nvPr/>
        </p:nvSpPr>
        <p:spPr>
          <a:xfrm>
            <a:off x="2971800" y="4800600"/>
            <a:ext cx="236196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2800" strike="noStrike" u="none">
                <a:solidFill>
                  <a:srgbClr val="000099"/>
                </a:solidFill>
                <a:uFillTx/>
                <a:latin typeface="Calibri"/>
                <a:ea typeface="ＭＳ Ｐゴシック"/>
              </a:rPr>
              <a:t>Rs.1,750,000</a:t>
            </a:r>
            <a:endParaRPr b="0" lang="en-IN" sz="2800" strike="noStrike" u="none">
              <a:solidFill>
                <a:srgbClr val="000000"/>
              </a:solidFill>
              <a:uFillTx/>
              <a:latin typeface="Arial"/>
            </a:endParaRPr>
          </a:p>
        </p:txBody>
      </p:sp>
      <p:sp>
        <p:nvSpPr>
          <p:cNvPr id="183" name="TextBox 11"/>
          <p:cNvSpPr/>
          <p:nvPr/>
        </p:nvSpPr>
        <p:spPr>
          <a:xfrm>
            <a:off x="3657600" y="5257800"/>
            <a:ext cx="137124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2800" strike="noStrike" u="none">
                <a:solidFill>
                  <a:srgbClr val="000099"/>
                </a:solidFill>
                <a:uFillTx/>
                <a:latin typeface="Calibri"/>
                <a:ea typeface="ＭＳ Ｐゴシック"/>
              </a:rPr>
              <a:t>Rs.175</a:t>
            </a:r>
            <a:endParaRPr b="0" lang="en-IN" sz="2800" strike="noStrike" u="none">
              <a:solidFill>
                <a:srgbClr val="000000"/>
              </a:solidFill>
              <a:uFillTx/>
              <a:latin typeface="Arial"/>
            </a:endParaRPr>
          </a:p>
        </p:txBody>
      </p:sp>
      <p:cxnSp>
        <p:nvCxnSpPr>
          <p:cNvPr id="184" name="Straight Connector 13"/>
          <p:cNvCxnSpPr/>
          <p:nvPr/>
        </p:nvCxnSpPr>
        <p:spPr>
          <a:xfrm>
            <a:off x="3276360" y="5257800"/>
            <a:ext cx="1524600" cy="1800"/>
          </a:xfrm>
          <a:prstGeom prst="straightConnector1">
            <a:avLst/>
          </a:prstGeom>
          <a:ln w="28575">
            <a:solidFill>
              <a:srgbClr val="000099"/>
            </a:solidFill>
            <a:round/>
          </a:ln>
        </p:spPr>
      </p:cxnSp>
      <p:sp>
        <p:nvSpPr>
          <p:cNvPr id="185" name="TextBox 15"/>
          <p:cNvSpPr/>
          <p:nvPr/>
        </p:nvSpPr>
        <p:spPr>
          <a:xfrm>
            <a:off x="5562720" y="4876920"/>
            <a:ext cx="38052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000099"/>
                </a:solidFill>
                <a:uFillTx/>
                <a:latin typeface="Arial"/>
                <a:ea typeface="ＭＳ Ｐゴシック"/>
              </a:rPr>
              <a:t>=</a:t>
            </a:r>
            <a:endParaRPr b="0" lang="en-IN" sz="2800" strike="noStrike" u="none">
              <a:solidFill>
                <a:srgbClr val="000000"/>
              </a:solidFill>
              <a:uFillTx/>
              <a:latin typeface="Arial"/>
            </a:endParaRPr>
          </a:p>
        </p:txBody>
      </p:sp>
      <p:sp>
        <p:nvSpPr>
          <p:cNvPr id="186" name="TextBox 16"/>
          <p:cNvSpPr/>
          <p:nvPr/>
        </p:nvSpPr>
        <p:spPr>
          <a:xfrm>
            <a:off x="6019920" y="4952880"/>
            <a:ext cx="2285640" cy="577440"/>
          </a:xfrm>
          <a:prstGeom prst="rect">
            <a:avLst/>
          </a:prstGeom>
          <a:solidFill>
            <a:srgbClr val="fcf48e"/>
          </a:solidFill>
          <a:ln w="28575">
            <a:solidFill>
              <a:srgbClr val="daedef">
                <a:lumMod val="50000"/>
              </a:srgbClr>
            </a:solidFill>
            <a:round/>
          </a:ln>
        </p:spPr>
        <p:style>
          <a:lnRef idx="0"/>
          <a:fillRef idx="0"/>
          <a:effectRef idx="0"/>
          <a:fontRef idx="minor"/>
        </p:style>
        <p:txBody>
          <a:bodyPr lIns="90000" rIns="90000" tIns="45000" bIns="45000" anchor="t">
            <a:spAutoFit/>
          </a:bodyPr>
          <a:p>
            <a:pPr>
              <a:lnSpc>
                <a:spcPct val="100000"/>
              </a:lnSpc>
            </a:pPr>
            <a:r>
              <a:rPr b="1" lang="en-US" sz="3200" strike="noStrike" u="none">
                <a:solidFill>
                  <a:srgbClr val="a50021"/>
                </a:solidFill>
                <a:uFillTx/>
                <a:latin typeface="Calibri"/>
              </a:rPr>
              <a:t>10,000 units</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345" dur="indefinite" restart="never" nodeType="tmRoot">
          <p:childTnLst>
            <p:seq>
              <p:cTn id="346" dur="indefinite" nodeType="mainSeq">
                <p:childTnLst>
                  <p:par>
                    <p:cTn id="347" nodeType="clickEffect" fill="hold">
                      <p:stCondLst>
                        <p:cond delay="indefinite"/>
                      </p:stCondLst>
                      <p:childTnLst>
                        <p:par>
                          <p:cTn id="348" nodeType="withEffect" fill="hold">
                            <p:stCondLst>
                              <p:cond delay="0"/>
                            </p:stCondLst>
                            <p:childTnLst>
                              <p:par>
                                <p:cTn id="349" nodeType="clickEffect" fill="hold" presetClass="entr" presetID="2" presetSubtype="4">
                                  <p:stCondLst>
                                    <p:cond delay="0"/>
                                  </p:stCondLst>
                                  <p:childTnLst>
                                    <p:set>
                                      <p:cBhvr>
                                        <p:cTn id="350" dur="1" fill="hold">
                                          <p:stCondLst>
                                            <p:cond delay="0"/>
                                          </p:stCondLst>
                                        </p:cTn>
                                        <p:tgtEl>
                                          <p:spTgt spid="181"/>
                                        </p:tgtEl>
                                        <p:attrNameLst>
                                          <p:attrName>style.visibility</p:attrName>
                                        </p:attrNameLst>
                                      </p:cBhvr>
                                      <p:to>
                                        <p:strVal val="visible"/>
                                      </p:to>
                                    </p:set>
                                    <p:anim calcmode="lin" valueType="num">
                                      <p:cBhvr additive="repl">
                                        <p:cTn id="351" dur="500" fill="hold"/>
                                        <p:tgtEl>
                                          <p:spTgt spid="181"/>
                                        </p:tgtEl>
                                        <p:attrNameLst>
                                          <p:attrName>ppt_x</p:attrName>
                                        </p:attrNameLst>
                                      </p:cBhvr>
                                      <p:tavLst>
                                        <p:tav tm="0">
                                          <p:val>
                                            <p:strVal val="#ppt_x"/>
                                          </p:val>
                                        </p:tav>
                                        <p:tav tm="100000">
                                          <p:val>
                                            <p:strVal val="#ppt_x"/>
                                          </p:val>
                                        </p:tav>
                                      </p:tavLst>
                                    </p:anim>
                                    <p:anim calcmode="lin" valueType="num">
                                      <p:cBhvr additive="repl">
                                        <p:cTn id="352" dur="500" fill="hold"/>
                                        <p:tgtEl>
                                          <p:spTgt spid="181"/>
                                        </p:tgtEl>
                                        <p:attrNameLst>
                                          <p:attrName>ppt_y</p:attrName>
                                        </p:attrNameLst>
                                      </p:cBhvr>
                                      <p:tavLst>
                                        <p:tav tm="0">
                                          <p:val>
                                            <p:strVal val="1+#ppt_h/2"/>
                                          </p:val>
                                        </p:tav>
                                        <p:tav tm="100000">
                                          <p:val>
                                            <p:strVal val="#ppt_y"/>
                                          </p:val>
                                        </p:tav>
                                      </p:tavLst>
                                    </p:anim>
                                  </p:childTnLst>
                                </p:cTn>
                              </p:par>
                              <p:par>
                                <p:cTn id="353" nodeType="withEffect" fill="hold" presetClass="entr" presetID="2" presetSubtype="4">
                                  <p:stCondLst>
                                    <p:cond delay="0"/>
                                  </p:stCondLst>
                                  <p:childTnLst>
                                    <p:set>
                                      <p:cBhvr>
                                        <p:cTn id="354" dur="1" fill="hold">
                                          <p:stCondLst>
                                            <p:cond delay="0"/>
                                          </p:stCondLst>
                                        </p:cTn>
                                        <p:tgtEl>
                                          <p:spTgt spid="182"/>
                                        </p:tgtEl>
                                        <p:attrNameLst>
                                          <p:attrName>style.visibility</p:attrName>
                                        </p:attrNameLst>
                                      </p:cBhvr>
                                      <p:to>
                                        <p:strVal val="visible"/>
                                      </p:to>
                                    </p:set>
                                    <p:anim calcmode="lin" valueType="num">
                                      <p:cBhvr additive="repl">
                                        <p:cTn id="355" dur="500" fill="hold"/>
                                        <p:tgtEl>
                                          <p:spTgt spid="182"/>
                                        </p:tgtEl>
                                        <p:attrNameLst>
                                          <p:attrName>ppt_x</p:attrName>
                                        </p:attrNameLst>
                                      </p:cBhvr>
                                      <p:tavLst>
                                        <p:tav tm="0">
                                          <p:val>
                                            <p:strVal val="#ppt_x"/>
                                          </p:val>
                                        </p:tav>
                                        <p:tav tm="100000">
                                          <p:val>
                                            <p:strVal val="#ppt_x"/>
                                          </p:val>
                                        </p:tav>
                                      </p:tavLst>
                                    </p:anim>
                                    <p:anim calcmode="lin" valueType="num">
                                      <p:cBhvr additive="repl">
                                        <p:cTn id="356" dur="500" fill="hold"/>
                                        <p:tgtEl>
                                          <p:spTgt spid="182"/>
                                        </p:tgtEl>
                                        <p:attrNameLst>
                                          <p:attrName>ppt_y</p:attrName>
                                        </p:attrNameLst>
                                      </p:cBhvr>
                                      <p:tavLst>
                                        <p:tav tm="0">
                                          <p:val>
                                            <p:strVal val="1+#ppt_h/2"/>
                                          </p:val>
                                        </p:tav>
                                        <p:tav tm="100000">
                                          <p:val>
                                            <p:strVal val="#ppt_y"/>
                                          </p:val>
                                        </p:tav>
                                      </p:tavLst>
                                    </p:anim>
                                  </p:childTnLst>
                                </p:cTn>
                              </p:par>
                              <p:par>
                                <p:cTn id="357" nodeType="withEffect" fill="hold" presetClass="entr" presetID="2" presetSubtype="4">
                                  <p:stCondLst>
                                    <p:cond delay="0"/>
                                  </p:stCondLst>
                                  <p:childTnLst>
                                    <p:set>
                                      <p:cBhvr>
                                        <p:cTn id="358" dur="1" fill="hold">
                                          <p:stCondLst>
                                            <p:cond delay="0"/>
                                          </p:stCondLst>
                                        </p:cTn>
                                        <p:tgtEl>
                                          <p:spTgt spid="183"/>
                                        </p:tgtEl>
                                        <p:attrNameLst>
                                          <p:attrName>style.visibility</p:attrName>
                                        </p:attrNameLst>
                                      </p:cBhvr>
                                      <p:to>
                                        <p:strVal val="visible"/>
                                      </p:to>
                                    </p:set>
                                    <p:anim calcmode="lin" valueType="num">
                                      <p:cBhvr additive="repl">
                                        <p:cTn id="359" dur="500" fill="hold"/>
                                        <p:tgtEl>
                                          <p:spTgt spid="183"/>
                                        </p:tgtEl>
                                        <p:attrNameLst>
                                          <p:attrName>ppt_x</p:attrName>
                                        </p:attrNameLst>
                                      </p:cBhvr>
                                      <p:tavLst>
                                        <p:tav tm="0">
                                          <p:val>
                                            <p:strVal val="#ppt_x"/>
                                          </p:val>
                                        </p:tav>
                                        <p:tav tm="100000">
                                          <p:val>
                                            <p:strVal val="#ppt_x"/>
                                          </p:val>
                                        </p:tav>
                                      </p:tavLst>
                                    </p:anim>
                                    <p:anim calcmode="lin" valueType="num">
                                      <p:cBhvr additive="repl">
                                        <p:cTn id="360" dur="500" fill="hold"/>
                                        <p:tgtEl>
                                          <p:spTgt spid="183"/>
                                        </p:tgtEl>
                                        <p:attrNameLst>
                                          <p:attrName>ppt_y</p:attrName>
                                        </p:attrNameLst>
                                      </p:cBhvr>
                                      <p:tavLst>
                                        <p:tav tm="0">
                                          <p:val>
                                            <p:strVal val="1+#ppt_h/2"/>
                                          </p:val>
                                        </p:tav>
                                        <p:tav tm="100000">
                                          <p:val>
                                            <p:strVal val="#ppt_y"/>
                                          </p:val>
                                        </p:tav>
                                      </p:tavLst>
                                    </p:anim>
                                  </p:childTnLst>
                                </p:cTn>
                              </p:par>
                              <p:par>
                                <p:cTn id="361" nodeType="withEffect" fill="hold" presetClass="entr" presetID="2" presetSubtype="4">
                                  <p:stCondLst>
                                    <p:cond delay="0"/>
                                  </p:stCondLst>
                                  <p:childTnLst>
                                    <p:set>
                                      <p:cBhvr>
                                        <p:cTn id="362" dur="1" fill="hold">
                                          <p:stCondLst>
                                            <p:cond delay="0"/>
                                          </p:stCondLst>
                                        </p:cTn>
                                        <p:tgtEl>
                                          <p:spTgt spid="184"/>
                                        </p:tgtEl>
                                        <p:attrNameLst>
                                          <p:attrName>style.visibility</p:attrName>
                                        </p:attrNameLst>
                                      </p:cBhvr>
                                      <p:to>
                                        <p:strVal val="visible"/>
                                      </p:to>
                                    </p:set>
                                    <p:anim calcmode="lin" valueType="num">
                                      <p:cBhvr additive="repl">
                                        <p:cTn id="363" dur="500" fill="hold"/>
                                        <p:tgtEl>
                                          <p:spTgt spid="184"/>
                                        </p:tgtEl>
                                        <p:attrNameLst>
                                          <p:attrName>ppt_x</p:attrName>
                                        </p:attrNameLst>
                                      </p:cBhvr>
                                      <p:tavLst>
                                        <p:tav tm="0">
                                          <p:val>
                                            <p:strVal val="#ppt_x"/>
                                          </p:val>
                                        </p:tav>
                                        <p:tav tm="100000">
                                          <p:val>
                                            <p:strVal val="#ppt_x"/>
                                          </p:val>
                                        </p:tav>
                                      </p:tavLst>
                                    </p:anim>
                                    <p:anim calcmode="lin" valueType="num">
                                      <p:cBhvr additive="repl">
                                        <p:cTn id="364" dur="500" fill="hold"/>
                                        <p:tgtEl>
                                          <p:spTgt spid="184"/>
                                        </p:tgtEl>
                                        <p:attrNameLst>
                                          <p:attrName>ppt_y</p:attrName>
                                        </p:attrNameLst>
                                      </p:cBhvr>
                                      <p:tavLst>
                                        <p:tav tm="0">
                                          <p:val>
                                            <p:strVal val="1+#ppt_h/2"/>
                                          </p:val>
                                        </p:tav>
                                        <p:tav tm="100000">
                                          <p:val>
                                            <p:strVal val="#ppt_y"/>
                                          </p:val>
                                        </p:tav>
                                      </p:tavLst>
                                    </p:anim>
                                  </p:childTnLst>
                                </p:cTn>
                              </p:par>
                              <p:par>
                                <p:cTn id="365" nodeType="withEffect" fill="hold" presetClass="entr" presetID="2" presetSubtype="4">
                                  <p:stCondLst>
                                    <p:cond delay="0"/>
                                  </p:stCondLst>
                                  <p:childTnLst>
                                    <p:set>
                                      <p:cBhvr>
                                        <p:cTn id="366" dur="1" fill="hold">
                                          <p:stCondLst>
                                            <p:cond delay="0"/>
                                          </p:stCondLst>
                                        </p:cTn>
                                        <p:tgtEl>
                                          <p:spTgt spid="185"/>
                                        </p:tgtEl>
                                        <p:attrNameLst>
                                          <p:attrName>style.visibility</p:attrName>
                                        </p:attrNameLst>
                                      </p:cBhvr>
                                      <p:to>
                                        <p:strVal val="visible"/>
                                      </p:to>
                                    </p:set>
                                    <p:anim calcmode="lin" valueType="num">
                                      <p:cBhvr additive="repl">
                                        <p:cTn id="367" dur="500" fill="hold"/>
                                        <p:tgtEl>
                                          <p:spTgt spid="185"/>
                                        </p:tgtEl>
                                        <p:attrNameLst>
                                          <p:attrName>ppt_x</p:attrName>
                                        </p:attrNameLst>
                                      </p:cBhvr>
                                      <p:tavLst>
                                        <p:tav tm="0">
                                          <p:val>
                                            <p:strVal val="#ppt_x"/>
                                          </p:val>
                                        </p:tav>
                                        <p:tav tm="100000">
                                          <p:val>
                                            <p:strVal val="#ppt_x"/>
                                          </p:val>
                                        </p:tav>
                                      </p:tavLst>
                                    </p:anim>
                                    <p:anim calcmode="lin" valueType="num">
                                      <p:cBhvr additive="repl">
                                        <p:cTn id="368" dur="500" fill="hold"/>
                                        <p:tgtEl>
                                          <p:spTgt spid="185"/>
                                        </p:tgtEl>
                                        <p:attrNameLst>
                                          <p:attrName>ppt_y</p:attrName>
                                        </p:attrNameLst>
                                      </p:cBhvr>
                                      <p:tavLst>
                                        <p:tav tm="0">
                                          <p:val>
                                            <p:strVal val="1+#ppt_h/2"/>
                                          </p:val>
                                        </p:tav>
                                        <p:tav tm="100000">
                                          <p:val>
                                            <p:strVal val="#ppt_y"/>
                                          </p:val>
                                        </p:tav>
                                      </p:tavLst>
                                    </p:anim>
                                  </p:childTnLst>
                                </p:cTn>
                              </p:par>
                              <p:par>
                                <p:cTn id="369" nodeType="withEffect" fill="hold" presetClass="entr" presetID="22" presetSubtype="4">
                                  <p:stCondLst>
                                    <p:cond delay="0"/>
                                  </p:stCondLst>
                                  <p:childTnLst>
                                    <p:set>
                                      <p:cBhvr>
                                        <p:cTn id="370" dur="1" fill="hold">
                                          <p:stCondLst>
                                            <p:cond delay="0"/>
                                          </p:stCondLst>
                                        </p:cTn>
                                        <p:tgtEl>
                                          <p:spTgt spid="186"/>
                                        </p:tgtEl>
                                        <p:attrNameLst>
                                          <p:attrName>style.visibility</p:attrName>
                                        </p:attrNameLst>
                                      </p:cBhvr>
                                      <p:to>
                                        <p:strVal val="visible"/>
                                      </p:to>
                                    </p:set>
                                    <p:animEffect filter="wipe(down)" transition="in">
                                      <p:cBhvr additive="repl">
                                        <p:cTn id="371"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Break-Even Sales for Happy Daze</a:t>
            </a:r>
            <a:endParaRPr b="0" lang="en-US" sz="4400" strike="noStrike" u="none">
              <a:solidFill>
                <a:schemeClr val="dk1"/>
              </a:solidFill>
              <a:uFillTx/>
              <a:latin typeface="Arial"/>
            </a:endParaRPr>
          </a:p>
        </p:txBody>
      </p:sp>
      <p:sp>
        <p:nvSpPr>
          <p:cNvPr id="188" name="PlaceHolder 2"/>
          <p:cNvSpPr>
            <a:spLocks noGrp="1"/>
          </p:cNvSpPr>
          <p:nvPr>
            <p:ph/>
          </p:nvPr>
        </p:nvSpPr>
        <p:spPr>
          <a:xfrm>
            <a:off x="838080" y="1600200"/>
            <a:ext cx="7543440" cy="1676160"/>
          </a:xfrm>
          <a:prstGeom prst="rect">
            <a:avLst/>
          </a:prstGeom>
          <a:solidFill>
            <a:srgbClr val="ffcc66"/>
          </a:solidFill>
          <a:ln w="28440">
            <a:solidFill>
              <a:srgbClr val="a50021"/>
            </a:solidFill>
            <a:miter/>
          </a:ln>
        </p:spPr>
        <p:txBody>
          <a:bodyPr numCol="1" spcCol="0" lIns="91440" rIns="91440" tIns="45720" bIns="45720" anchor="t">
            <a:noAutofit/>
          </a:bodyPr>
          <a:p>
            <a:pPr marL="117360" indent="0">
              <a:lnSpc>
                <a:spcPct val="100000"/>
              </a:lnSpc>
              <a:spcBef>
                <a:spcPts val="561"/>
              </a:spcBef>
              <a:buNone/>
              <a:tabLst>
                <a:tab algn="l" pos="0"/>
              </a:tabLst>
            </a:pPr>
            <a:r>
              <a:rPr b="1" lang="en-US" sz="2800" strike="noStrike" u="none">
                <a:solidFill>
                  <a:srgbClr val="a50021"/>
                </a:solidFill>
                <a:uFillTx/>
                <a:latin typeface="Calibri"/>
                <a:ea typeface="ＭＳ Ｐゴシック"/>
              </a:rPr>
              <a:t>If Happy Daze has fixed costs of Rs.1,750,000and a contribution margin ratio of 28%, what is its breakeven point sales?</a:t>
            </a:r>
            <a:endParaRPr b="0" lang="en-US" sz="2800" strike="noStrike" u="none">
              <a:solidFill>
                <a:schemeClr val="dk1"/>
              </a:solidFill>
              <a:uFillTx/>
              <a:latin typeface="Verdana"/>
            </a:endParaRPr>
          </a:p>
        </p:txBody>
      </p:sp>
      <p:sp>
        <p:nvSpPr>
          <p:cNvPr id="189" name="Rectangle 5"/>
          <p:cNvSpPr/>
          <p:nvPr/>
        </p:nvSpPr>
        <p:spPr>
          <a:xfrm>
            <a:off x="931680" y="3581280"/>
            <a:ext cx="2152800" cy="1065240"/>
          </a:xfrm>
          <a:prstGeom prst="rect">
            <a:avLst/>
          </a:prstGeom>
          <a:noFill/>
          <a:ln w="9525">
            <a:noFill/>
          </a:ln>
        </p:spPr>
        <p:style>
          <a:lnRef idx="0"/>
          <a:fillRef idx="0"/>
          <a:effectRef idx="0"/>
          <a:fontRef idx="minor"/>
        </p:style>
        <p:txBody>
          <a:bodyPr wrap="none" lIns="90000" rIns="90000" tIns="45000" bIns="45000" anchor="t">
            <a:spAutoFit/>
          </a:bodyPr>
          <a:p>
            <a:pPr algn="ctr">
              <a:lnSpc>
                <a:spcPct val="100000"/>
              </a:lnSpc>
            </a:pPr>
            <a:r>
              <a:rPr b="1" lang="en-US" sz="3200" strike="noStrike" u="none">
                <a:solidFill>
                  <a:srgbClr val="000099"/>
                </a:solidFill>
                <a:uFillTx/>
                <a:latin typeface="Calibri"/>
                <a:ea typeface="ＭＳ Ｐゴシック"/>
              </a:rPr>
              <a:t>Break-Even </a:t>
            </a:r>
            <a:endParaRPr b="0" lang="en-IN" sz="3200" strike="noStrike" u="none">
              <a:solidFill>
                <a:srgbClr val="000000"/>
              </a:solidFill>
              <a:uFillTx/>
              <a:latin typeface="Arial"/>
            </a:endParaRPr>
          </a:p>
          <a:p>
            <a:pPr algn="ctr">
              <a:lnSpc>
                <a:spcPct val="100000"/>
              </a:lnSpc>
            </a:pPr>
            <a:r>
              <a:rPr b="1" lang="en-US" sz="3200" strike="noStrike" u="none">
                <a:solidFill>
                  <a:srgbClr val="000099"/>
                </a:solidFill>
                <a:uFillTx/>
                <a:latin typeface="Calibri"/>
                <a:ea typeface="ＭＳ Ｐゴシック"/>
              </a:rPr>
              <a:t>(Rs.)</a:t>
            </a:r>
            <a:endParaRPr b="0" lang="en-IN" sz="3200" strike="noStrike" u="none">
              <a:solidFill>
                <a:srgbClr val="000000"/>
              </a:solidFill>
              <a:uFillTx/>
              <a:latin typeface="Arial"/>
            </a:endParaRPr>
          </a:p>
        </p:txBody>
      </p:sp>
      <p:sp>
        <p:nvSpPr>
          <p:cNvPr id="190" name="TextBox 6"/>
          <p:cNvSpPr/>
          <p:nvPr/>
        </p:nvSpPr>
        <p:spPr>
          <a:xfrm>
            <a:off x="3124080" y="3809880"/>
            <a:ext cx="38052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000099"/>
                </a:solidFill>
                <a:uFillTx/>
                <a:latin typeface="Arial"/>
                <a:ea typeface="ＭＳ Ｐゴシック"/>
              </a:rPr>
              <a:t>=</a:t>
            </a:r>
            <a:endParaRPr b="0" lang="en-IN" sz="2800" strike="noStrike" u="none">
              <a:solidFill>
                <a:srgbClr val="000000"/>
              </a:solidFill>
              <a:uFillTx/>
              <a:latin typeface="Arial"/>
            </a:endParaRPr>
          </a:p>
        </p:txBody>
      </p:sp>
      <p:sp>
        <p:nvSpPr>
          <p:cNvPr id="191" name="Text Box 8"/>
          <p:cNvSpPr/>
          <p:nvPr/>
        </p:nvSpPr>
        <p:spPr>
          <a:xfrm>
            <a:off x="3505320" y="3581280"/>
            <a:ext cx="4723920" cy="943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800" strike="noStrike" u="none">
                <a:solidFill>
                  <a:srgbClr val="000099"/>
                </a:solidFill>
                <a:uFillTx/>
                <a:latin typeface="Calibri"/>
                <a:ea typeface="ＭＳ Ｐゴシック"/>
              </a:rPr>
              <a:t>Fixed Costs</a:t>
            </a:r>
            <a:endParaRPr b="0" lang="en-IN" sz="2800" strike="noStrike" u="none">
              <a:solidFill>
                <a:srgbClr val="000000"/>
              </a:solidFill>
              <a:uFillTx/>
              <a:latin typeface="Arial"/>
            </a:endParaRPr>
          </a:p>
          <a:p>
            <a:pPr algn="ctr">
              <a:lnSpc>
                <a:spcPct val="100000"/>
              </a:lnSpc>
            </a:pPr>
            <a:r>
              <a:rPr b="1" lang="en-US" sz="2800" strike="noStrike" u="none">
                <a:solidFill>
                  <a:srgbClr val="000099"/>
                </a:solidFill>
                <a:uFillTx/>
                <a:latin typeface="Calibri"/>
                <a:ea typeface="ＭＳ Ｐゴシック"/>
              </a:rPr>
              <a:t>      </a:t>
            </a:r>
            <a:r>
              <a:rPr b="1" lang="en-US" sz="2800" strike="noStrike" u="none">
                <a:solidFill>
                  <a:srgbClr val="000099"/>
                </a:solidFill>
                <a:uFillTx/>
                <a:latin typeface="Calibri"/>
                <a:ea typeface="ＭＳ Ｐゴシック"/>
              </a:rPr>
              <a:t>Contribution Margin Ratio</a:t>
            </a:r>
            <a:endParaRPr b="0" lang="en-IN" sz="2800" strike="noStrike" u="none">
              <a:solidFill>
                <a:srgbClr val="000000"/>
              </a:solidFill>
              <a:uFillTx/>
              <a:latin typeface="Arial"/>
            </a:endParaRPr>
          </a:p>
        </p:txBody>
      </p:sp>
      <p:cxnSp>
        <p:nvCxnSpPr>
          <p:cNvPr id="192" name="Straight Connector 8"/>
          <p:cNvCxnSpPr/>
          <p:nvPr/>
        </p:nvCxnSpPr>
        <p:spPr>
          <a:xfrm>
            <a:off x="3733560" y="4038480"/>
            <a:ext cx="4496400" cy="1800"/>
          </a:xfrm>
          <a:prstGeom prst="straightConnector1">
            <a:avLst/>
          </a:prstGeom>
          <a:ln w="28575">
            <a:solidFill>
              <a:srgbClr val="000099"/>
            </a:solidFill>
            <a:round/>
          </a:ln>
        </p:spPr>
      </p:cxnSp>
      <p:sp>
        <p:nvSpPr>
          <p:cNvPr id="193" name="TextBox 9"/>
          <p:cNvSpPr/>
          <p:nvPr/>
        </p:nvSpPr>
        <p:spPr>
          <a:xfrm>
            <a:off x="2209680" y="4800600"/>
            <a:ext cx="38052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000099"/>
                </a:solidFill>
                <a:uFillTx/>
                <a:latin typeface="Arial"/>
                <a:ea typeface="ＭＳ Ｐゴシック"/>
              </a:rPr>
              <a:t>=</a:t>
            </a:r>
            <a:endParaRPr b="0" lang="en-IN" sz="2800" strike="noStrike" u="none">
              <a:solidFill>
                <a:srgbClr val="000000"/>
              </a:solidFill>
              <a:uFillTx/>
              <a:latin typeface="Arial"/>
            </a:endParaRPr>
          </a:p>
        </p:txBody>
      </p:sp>
      <p:sp>
        <p:nvSpPr>
          <p:cNvPr id="194" name="TextBox 10"/>
          <p:cNvSpPr/>
          <p:nvPr/>
        </p:nvSpPr>
        <p:spPr>
          <a:xfrm>
            <a:off x="3200400" y="4800600"/>
            <a:ext cx="213336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2800" strike="noStrike" u="none">
                <a:solidFill>
                  <a:srgbClr val="000099"/>
                </a:solidFill>
                <a:uFillTx/>
                <a:latin typeface="Calibri"/>
                <a:ea typeface="ＭＳ Ｐゴシック"/>
              </a:rPr>
              <a:t>Rs.1,750,000</a:t>
            </a:r>
            <a:endParaRPr b="0" lang="en-IN" sz="2800" strike="noStrike" u="none">
              <a:solidFill>
                <a:srgbClr val="000000"/>
              </a:solidFill>
              <a:uFillTx/>
              <a:latin typeface="Arial"/>
            </a:endParaRPr>
          </a:p>
        </p:txBody>
      </p:sp>
      <p:sp>
        <p:nvSpPr>
          <p:cNvPr id="195" name="TextBox 11"/>
          <p:cNvSpPr/>
          <p:nvPr/>
        </p:nvSpPr>
        <p:spPr>
          <a:xfrm>
            <a:off x="3276720" y="5257800"/>
            <a:ext cx="175212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2800" strike="noStrike" u="none">
                <a:solidFill>
                  <a:srgbClr val="000099"/>
                </a:solidFill>
                <a:uFillTx/>
                <a:latin typeface="Calibri"/>
                <a:ea typeface="ＭＳ Ｐゴシック"/>
              </a:rPr>
              <a:t>      </a:t>
            </a:r>
            <a:r>
              <a:rPr b="1" lang="en-US" sz="2800" strike="noStrike" u="none">
                <a:solidFill>
                  <a:srgbClr val="000099"/>
                </a:solidFill>
                <a:uFillTx/>
                <a:latin typeface="Calibri"/>
                <a:ea typeface="ＭＳ Ｐゴシック"/>
              </a:rPr>
              <a:t>28%</a:t>
            </a:r>
            <a:endParaRPr b="0" lang="en-IN" sz="2800" strike="noStrike" u="none">
              <a:solidFill>
                <a:srgbClr val="000000"/>
              </a:solidFill>
              <a:uFillTx/>
              <a:latin typeface="Arial"/>
            </a:endParaRPr>
          </a:p>
        </p:txBody>
      </p:sp>
      <p:cxnSp>
        <p:nvCxnSpPr>
          <p:cNvPr id="196" name="Straight Connector 13"/>
          <p:cNvCxnSpPr/>
          <p:nvPr/>
        </p:nvCxnSpPr>
        <p:spPr>
          <a:xfrm>
            <a:off x="3429000" y="5333760"/>
            <a:ext cx="1752840" cy="360"/>
          </a:xfrm>
          <a:prstGeom prst="straightConnector1">
            <a:avLst/>
          </a:prstGeom>
          <a:ln w="28575">
            <a:solidFill>
              <a:srgbClr val="000099"/>
            </a:solidFill>
            <a:round/>
          </a:ln>
        </p:spPr>
      </p:cxnSp>
      <p:sp>
        <p:nvSpPr>
          <p:cNvPr id="197" name="TextBox 15"/>
          <p:cNvSpPr/>
          <p:nvPr/>
        </p:nvSpPr>
        <p:spPr>
          <a:xfrm>
            <a:off x="5562720" y="4876920"/>
            <a:ext cx="38052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000099"/>
                </a:solidFill>
                <a:uFillTx/>
                <a:latin typeface="Arial"/>
                <a:ea typeface="ＭＳ Ｐゴシック"/>
              </a:rPr>
              <a:t>=</a:t>
            </a:r>
            <a:endParaRPr b="0" lang="en-IN" sz="2800" strike="noStrike" u="none">
              <a:solidFill>
                <a:srgbClr val="000000"/>
              </a:solidFill>
              <a:uFillTx/>
              <a:latin typeface="Arial"/>
            </a:endParaRPr>
          </a:p>
        </p:txBody>
      </p:sp>
      <p:sp>
        <p:nvSpPr>
          <p:cNvPr id="198" name="TextBox 16"/>
          <p:cNvSpPr/>
          <p:nvPr/>
        </p:nvSpPr>
        <p:spPr>
          <a:xfrm>
            <a:off x="6019920" y="4952880"/>
            <a:ext cx="2514240" cy="577440"/>
          </a:xfrm>
          <a:prstGeom prst="rect">
            <a:avLst/>
          </a:prstGeom>
          <a:solidFill>
            <a:srgbClr val="fcf48e"/>
          </a:solidFill>
          <a:ln w="28575">
            <a:solidFill>
              <a:srgbClr val="daedef">
                <a:lumMod val="50000"/>
              </a:srgbClr>
            </a:solidFill>
            <a:round/>
          </a:ln>
        </p:spPr>
        <p:style>
          <a:lnRef idx="0"/>
          <a:fillRef idx="0"/>
          <a:effectRef idx="0"/>
          <a:fontRef idx="minor"/>
        </p:style>
        <p:txBody>
          <a:bodyPr lIns="90000" rIns="90000" tIns="45000" bIns="45000" anchor="t">
            <a:spAutoFit/>
          </a:bodyPr>
          <a:p>
            <a:pPr>
              <a:lnSpc>
                <a:spcPct val="100000"/>
              </a:lnSpc>
            </a:pPr>
            <a:r>
              <a:rPr b="1" lang="en-US" sz="3200" strike="noStrike" u="none">
                <a:solidFill>
                  <a:srgbClr val="a50021"/>
                </a:solidFill>
                <a:uFillTx/>
                <a:latin typeface="Calibri"/>
              </a:rPr>
              <a:t>Rs.6,250,000</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372" dur="indefinite" restart="never" nodeType="tmRoot">
          <p:childTnLst>
            <p:seq>
              <p:cTn id="373" dur="indefinite" nodeType="mainSeq">
                <p:childTnLst>
                  <p:par>
                    <p:cTn id="374" nodeType="clickEffect" fill="hold">
                      <p:stCondLst>
                        <p:cond delay="indefinite"/>
                      </p:stCondLst>
                      <p:childTnLst>
                        <p:par>
                          <p:cTn id="375" nodeType="withEffect" fill="hold">
                            <p:stCondLst>
                              <p:cond delay="0"/>
                            </p:stCondLst>
                            <p:childTnLst>
                              <p:par>
                                <p:cTn id="376" nodeType="clickEffect" fill="hold" presetClass="entr" presetID="2" presetSubtype="4">
                                  <p:stCondLst>
                                    <p:cond delay="0"/>
                                  </p:stCondLst>
                                  <p:childTnLst>
                                    <p:set>
                                      <p:cBhvr>
                                        <p:cTn id="377" dur="1" fill="hold">
                                          <p:stCondLst>
                                            <p:cond delay="0"/>
                                          </p:stCondLst>
                                        </p:cTn>
                                        <p:tgtEl>
                                          <p:spTgt spid="193"/>
                                        </p:tgtEl>
                                        <p:attrNameLst>
                                          <p:attrName>style.visibility</p:attrName>
                                        </p:attrNameLst>
                                      </p:cBhvr>
                                      <p:to>
                                        <p:strVal val="visible"/>
                                      </p:to>
                                    </p:set>
                                    <p:anim calcmode="lin" valueType="num">
                                      <p:cBhvr additive="repl">
                                        <p:cTn id="378" dur="500" fill="hold"/>
                                        <p:tgtEl>
                                          <p:spTgt spid="193"/>
                                        </p:tgtEl>
                                        <p:attrNameLst>
                                          <p:attrName>ppt_x</p:attrName>
                                        </p:attrNameLst>
                                      </p:cBhvr>
                                      <p:tavLst>
                                        <p:tav tm="0">
                                          <p:val>
                                            <p:strVal val="#ppt_x"/>
                                          </p:val>
                                        </p:tav>
                                        <p:tav tm="100000">
                                          <p:val>
                                            <p:strVal val="#ppt_x"/>
                                          </p:val>
                                        </p:tav>
                                      </p:tavLst>
                                    </p:anim>
                                    <p:anim calcmode="lin" valueType="num">
                                      <p:cBhvr additive="repl">
                                        <p:cTn id="379" dur="500" fill="hold"/>
                                        <p:tgtEl>
                                          <p:spTgt spid="193"/>
                                        </p:tgtEl>
                                        <p:attrNameLst>
                                          <p:attrName>ppt_y</p:attrName>
                                        </p:attrNameLst>
                                      </p:cBhvr>
                                      <p:tavLst>
                                        <p:tav tm="0">
                                          <p:val>
                                            <p:strVal val="1+#ppt_h/2"/>
                                          </p:val>
                                        </p:tav>
                                        <p:tav tm="100000">
                                          <p:val>
                                            <p:strVal val="#ppt_y"/>
                                          </p:val>
                                        </p:tav>
                                      </p:tavLst>
                                    </p:anim>
                                  </p:childTnLst>
                                </p:cTn>
                              </p:par>
                              <p:par>
                                <p:cTn id="380" nodeType="withEffect" fill="hold" presetClass="entr" presetID="2" presetSubtype="4">
                                  <p:stCondLst>
                                    <p:cond delay="0"/>
                                  </p:stCondLst>
                                  <p:childTnLst>
                                    <p:set>
                                      <p:cBhvr>
                                        <p:cTn id="381" dur="1" fill="hold">
                                          <p:stCondLst>
                                            <p:cond delay="0"/>
                                          </p:stCondLst>
                                        </p:cTn>
                                        <p:tgtEl>
                                          <p:spTgt spid="194"/>
                                        </p:tgtEl>
                                        <p:attrNameLst>
                                          <p:attrName>style.visibility</p:attrName>
                                        </p:attrNameLst>
                                      </p:cBhvr>
                                      <p:to>
                                        <p:strVal val="visible"/>
                                      </p:to>
                                    </p:set>
                                    <p:anim calcmode="lin" valueType="num">
                                      <p:cBhvr additive="repl">
                                        <p:cTn id="382" dur="500" fill="hold"/>
                                        <p:tgtEl>
                                          <p:spTgt spid="194"/>
                                        </p:tgtEl>
                                        <p:attrNameLst>
                                          <p:attrName>ppt_x</p:attrName>
                                        </p:attrNameLst>
                                      </p:cBhvr>
                                      <p:tavLst>
                                        <p:tav tm="0">
                                          <p:val>
                                            <p:strVal val="#ppt_x"/>
                                          </p:val>
                                        </p:tav>
                                        <p:tav tm="100000">
                                          <p:val>
                                            <p:strVal val="#ppt_x"/>
                                          </p:val>
                                        </p:tav>
                                      </p:tavLst>
                                    </p:anim>
                                    <p:anim calcmode="lin" valueType="num">
                                      <p:cBhvr additive="repl">
                                        <p:cTn id="383" dur="500" fill="hold"/>
                                        <p:tgtEl>
                                          <p:spTgt spid="194"/>
                                        </p:tgtEl>
                                        <p:attrNameLst>
                                          <p:attrName>ppt_y</p:attrName>
                                        </p:attrNameLst>
                                      </p:cBhvr>
                                      <p:tavLst>
                                        <p:tav tm="0">
                                          <p:val>
                                            <p:strVal val="1+#ppt_h/2"/>
                                          </p:val>
                                        </p:tav>
                                        <p:tav tm="100000">
                                          <p:val>
                                            <p:strVal val="#ppt_y"/>
                                          </p:val>
                                        </p:tav>
                                      </p:tavLst>
                                    </p:anim>
                                  </p:childTnLst>
                                </p:cTn>
                              </p:par>
                              <p:par>
                                <p:cTn id="384" nodeType="withEffect" fill="hold" presetClass="entr" presetID="2" presetSubtype="4">
                                  <p:stCondLst>
                                    <p:cond delay="0"/>
                                  </p:stCondLst>
                                  <p:childTnLst>
                                    <p:set>
                                      <p:cBhvr>
                                        <p:cTn id="385" dur="1" fill="hold">
                                          <p:stCondLst>
                                            <p:cond delay="0"/>
                                          </p:stCondLst>
                                        </p:cTn>
                                        <p:tgtEl>
                                          <p:spTgt spid="196"/>
                                        </p:tgtEl>
                                        <p:attrNameLst>
                                          <p:attrName>style.visibility</p:attrName>
                                        </p:attrNameLst>
                                      </p:cBhvr>
                                      <p:to>
                                        <p:strVal val="visible"/>
                                      </p:to>
                                    </p:set>
                                    <p:anim calcmode="lin" valueType="num">
                                      <p:cBhvr additive="repl">
                                        <p:cTn id="386" dur="500" fill="hold"/>
                                        <p:tgtEl>
                                          <p:spTgt spid="196"/>
                                        </p:tgtEl>
                                        <p:attrNameLst>
                                          <p:attrName>ppt_x</p:attrName>
                                        </p:attrNameLst>
                                      </p:cBhvr>
                                      <p:tavLst>
                                        <p:tav tm="0">
                                          <p:val>
                                            <p:strVal val="#ppt_x"/>
                                          </p:val>
                                        </p:tav>
                                        <p:tav tm="100000">
                                          <p:val>
                                            <p:strVal val="#ppt_x"/>
                                          </p:val>
                                        </p:tav>
                                      </p:tavLst>
                                    </p:anim>
                                    <p:anim calcmode="lin" valueType="num">
                                      <p:cBhvr additive="repl">
                                        <p:cTn id="387" dur="500" fill="hold"/>
                                        <p:tgtEl>
                                          <p:spTgt spid="196"/>
                                        </p:tgtEl>
                                        <p:attrNameLst>
                                          <p:attrName>ppt_y</p:attrName>
                                        </p:attrNameLst>
                                      </p:cBhvr>
                                      <p:tavLst>
                                        <p:tav tm="0">
                                          <p:val>
                                            <p:strVal val="1+#ppt_h/2"/>
                                          </p:val>
                                        </p:tav>
                                        <p:tav tm="100000">
                                          <p:val>
                                            <p:strVal val="#ppt_y"/>
                                          </p:val>
                                        </p:tav>
                                      </p:tavLst>
                                    </p:anim>
                                  </p:childTnLst>
                                </p:cTn>
                              </p:par>
                              <p:par>
                                <p:cTn id="388" nodeType="withEffect" fill="hold" presetClass="entr" presetID="2" presetSubtype="4">
                                  <p:stCondLst>
                                    <p:cond delay="0"/>
                                  </p:stCondLst>
                                  <p:childTnLst>
                                    <p:set>
                                      <p:cBhvr>
                                        <p:cTn id="389" dur="1" fill="hold">
                                          <p:stCondLst>
                                            <p:cond delay="0"/>
                                          </p:stCondLst>
                                        </p:cTn>
                                        <p:tgtEl>
                                          <p:spTgt spid="195"/>
                                        </p:tgtEl>
                                        <p:attrNameLst>
                                          <p:attrName>style.visibility</p:attrName>
                                        </p:attrNameLst>
                                      </p:cBhvr>
                                      <p:to>
                                        <p:strVal val="visible"/>
                                      </p:to>
                                    </p:set>
                                    <p:anim calcmode="lin" valueType="num">
                                      <p:cBhvr additive="repl">
                                        <p:cTn id="390" dur="500" fill="hold"/>
                                        <p:tgtEl>
                                          <p:spTgt spid="195"/>
                                        </p:tgtEl>
                                        <p:attrNameLst>
                                          <p:attrName>ppt_x</p:attrName>
                                        </p:attrNameLst>
                                      </p:cBhvr>
                                      <p:tavLst>
                                        <p:tav tm="0">
                                          <p:val>
                                            <p:strVal val="#ppt_x"/>
                                          </p:val>
                                        </p:tav>
                                        <p:tav tm="100000">
                                          <p:val>
                                            <p:strVal val="#ppt_x"/>
                                          </p:val>
                                        </p:tav>
                                      </p:tavLst>
                                    </p:anim>
                                    <p:anim calcmode="lin" valueType="num">
                                      <p:cBhvr additive="repl">
                                        <p:cTn id="391" dur="500" fill="hold"/>
                                        <p:tgtEl>
                                          <p:spTgt spid="195"/>
                                        </p:tgtEl>
                                        <p:attrNameLst>
                                          <p:attrName>ppt_y</p:attrName>
                                        </p:attrNameLst>
                                      </p:cBhvr>
                                      <p:tavLst>
                                        <p:tav tm="0">
                                          <p:val>
                                            <p:strVal val="1+#ppt_h/2"/>
                                          </p:val>
                                        </p:tav>
                                        <p:tav tm="100000">
                                          <p:val>
                                            <p:strVal val="#ppt_y"/>
                                          </p:val>
                                        </p:tav>
                                      </p:tavLst>
                                    </p:anim>
                                  </p:childTnLst>
                                </p:cTn>
                              </p:par>
                              <p:par>
                                <p:cTn id="392" nodeType="withEffect" fill="hold" presetClass="entr" presetID="2" presetSubtype="4">
                                  <p:stCondLst>
                                    <p:cond delay="0"/>
                                  </p:stCondLst>
                                  <p:childTnLst>
                                    <p:set>
                                      <p:cBhvr>
                                        <p:cTn id="393" dur="1" fill="hold">
                                          <p:stCondLst>
                                            <p:cond delay="0"/>
                                          </p:stCondLst>
                                        </p:cTn>
                                        <p:tgtEl>
                                          <p:spTgt spid="197"/>
                                        </p:tgtEl>
                                        <p:attrNameLst>
                                          <p:attrName>style.visibility</p:attrName>
                                        </p:attrNameLst>
                                      </p:cBhvr>
                                      <p:to>
                                        <p:strVal val="visible"/>
                                      </p:to>
                                    </p:set>
                                    <p:anim calcmode="lin" valueType="num">
                                      <p:cBhvr additive="repl">
                                        <p:cTn id="394" dur="500" fill="hold"/>
                                        <p:tgtEl>
                                          <p:spTgt spid="197"/>
                                        </p:tgtEl>
                                        <p:attrNameLst>
                                          <p:attrName>ppt_x</p:attrName>
                                        </p:attrNameLst>
                                      </p:cBhvr>
                                      <p:tavLst>
                                        <p:tav tm="0">
                                          <p:val>
                                            <p:strVal val="#ppt_x"/>
                                          </p:val>
                                        </p:tav>
                                        <p:tav tm="100000">
                                          <p:val>
                                            <p:strVal val="#ppt_x"/>
                                          </p:val>
                                        </p:tav>
                                      </p:tavLst>
                                    </p:anim>
                                    <p:anim calcmode="lin" valueType="num">
                                      <p:cBhvr additive="repl">
                                        <p:cTn id="395" dur="500" fill="hold"/>
                                        <p:tgtEl>
                                          <p:spTgt spid="197"/>
                                        </p:tgtEl>
                                        <p:attrNameLst>
                                          <p:attrName>ppt_y</p:attrName>
                                        </p:attrNameLst>
                                      </p:cBhvr>
                                      <p:tavLst>
                                        <p:tav tm="0">
                                          <p:val>
                                            <p:strVal val="1+#ppt_h/2"/>
                                          </p:val>
                                        </p:tav>
                                        <p:tav tm="100000">
                                          <p:val>
                                            <p:strVal val="#ppt_y"/>
                                          </p:val>
                                        </p:tav>
                                      </p:tavLst>
                                    </p:anim>
                                  </p:childTnLst>
                                </p:cTn>
                              </p:par>
                              <p:par>
                                <p:cTn id="396" nodeType="withEffect" fill="hold" presetClass="entr" presetID="22" presetSubtype="4">
                                  <p:stCondLst>
                                    <p:cond delay="0"/>
                                  </p:stCondLst>
                                  <p:childTnLst>
                                    <p:set>
                                      <p:cBhvr>
                                        <p:cTn id="397" dur="1" fill="hold">
                                          <p:stCondLst>
                                            <p:cond delay="0"/>
                                          </p:stCondLst>
                                        </p:cTn>
                                        <p:tgtEl>
                                          <p:spTgt spid="198"/>
                                        </p:tgtEl>
                                        <p:attrNameLst>
                                          <p:attrName>style.visibility</p:attrName>
                                        </p:attrNameLst>
                                      </p:cBhvr>
                                      <p:to>
                                        <p:strVal val="visible"/>
                                      </p:to>
                                    </p:set>
                                    <p:animEffect filter="wipe(down)" transition="in">
                                      <p:cBhvr additive="repl">
                                        <p:cTn id="398"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380880" y="22860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Break-Even Graph</a:t>
            </a:r>
            <a:endParaRPr b="0" lang="en-US" sz="4400" strike="noStrike" u="none">
              <a:solidFill>
                <a:schemeClr val="dk1"/>
              </a:solidFill>
              <a:uFillTx/>
              <a:latin typeface="Arial"/>
            </a:endParaRPr>
          </a:p>
        </p:txBody>
      </p:sp>
      <p:pic>
        <p:nvPicPr>
          <p:cNvPr id="200" name="Picture 5" descr=""/>
          <p:cNvPicPr/>
          <p:nvPr/>
        </p:nvPicPr>
        <p:blipFill>
          <a:blip r:embed="rId1"/>
          <a:stretch/>
        </p:blipFill>
        <p:spPr>
          <a:xfrm>
            <a:off x="762120" y="1523880"/>
            <a:ext cx="7467120" cy="4485960"/>
          </a:xfrm>
          <a:prstGeom prst="rect">
            <a:avLst/>
          </a:prstGeom>
          <a:ln w="38100">
            <a:solidFill>
              <a:srgbClr val="a50021"/>
            </a:solidFill>
            <a:miter/>
          </a:ln>
        </p:spPr>
      </p:pic>
    </p:spTree>
  </p:cSld>
  <mc:AlternateContent>
    <mc:Choice Requires="p14">
      <p:transition spd="slow" p14:dur="2000"/>
    </mc:Choice>
    <mc:Fallback>
      <p:transition spd="slow"/>
    </mc:Fallback>
  </mc:AlternateContent>
  <p:timing>
    <p:tnLst>
      <p:par>
        <p:cTn id="399" dur="indefinite" restart="never" nodeType="tmRoot">
          <p:childTnLst>
            <p:seq>
              <p:cTn id="400" dur="indefinite" nodeType="mainSeq">
                <p:childTnLst>
                  <p:par>
                    <p:cTn id="401" nodeType="clickEffect" fill="hold">
                      <p:stCondLst>
                        <p:cond delay="0"/>
                      </p:stCondLst>
                      <p:childTnLst>
                        <p:par>
                          <p:cTn id="402" nodeType="withEffect" fill="hold">
                            <p:stCondLst>
                              <p:cond delay="0"/>
                            </p:stCondLst>
                            <p:childTnLst>
                              <p:par>
                                <p:cTn id="403" nodeType="withEffect" fill="hold" presetClass="entr" presetID="8" presetSubtype="16">
                                  <p:stCondLst>
                                    <p:cond delay="0"/>
                                  </p:stCondLst>
                                  <p:childTnLst>
                                    <p:set>
                                      <p:cBhvr>
                                        <p:cTn id="404" dur="1" fill="hold">
                                          <p:stCondLst>
                                            <p:cond delay="0"/>
                                          </p:stCondLst>
                                        </p:cTn>
                                        <p:tgtEl>
                                          <p:spTgt spid="200"/>
                                        </p:tgtEl>
                                        <p:attrNameLst>
                                          <p:attrName>style.visibility</p:attrName>
                                        </p:attrNameLst>
                                      </p:cBhvr>
                                      <p:to>
                                        <p:strVal val="visible"/>
                                      </p:to>
                                    </p:set>
                                    <p:animEffect filter="diamond(in)" transition="in">
                                      <p:cBhvr additive="repl">
                                        <p:cTn id="405"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Break-Even Calculations for Multiple Products</a:t>
            </a:r>
            <a:endParaRPr b="0" lang="en-US" sz="4400" strike="noStrike" u="none">
              <a:solidFill>
                <a:schemeClr val="dk1"/>
              </a:solidFill>
              <a:uFillTx/>
              <a:latin typeface="Arial"/>
            </a:endParaRPr>
          </a:p>
        </p:txBody>
      </p:sp>
      <p:sp>
        <p:nvSpPr>
          <p:cNvPr id="202" name="PlaceHolder 2"/>
          <p:cNvSpPr>
            <a:spLocks noGrp="1"/>
          </p:cNvSpPr>
          <p:nvPr>
            <p:ph/>
          </p:nvPr>
        </p:nvSpPr>
        <p:spPr>
          <a:xfrm>
            <a:off x="762120" y="1600200"/>
            <a:ext cx="7543440" cy="1980720"/>
          </a:xfrm>
          <a:prstGeom prst="rect">
            <a:avLst/>
          </a:prstGeom>
          <a:solidFill>
            <a:srgbClr val="fcf48e"/>
          </a:solidFill>
          <a:ln w="28440">
            <a:solidFill>
              <a:srgbClr val="a50021"/>
            </a:solidFill>
            <a:miter/>
          </a:ln>
        </p:spPr>
        <p:txBody>
          <a:bodyPr numCol="1" spcCol="0" lIns="91440" rIns="91440" tIns="45720" bIns="45720" anchor="t">
            <a:noAutofit/>
          </a:bodyPr>
          <a:p>
            <a:pPr indent="0" algn="ctr">
              <a:lnSpc>
                <a:spcPct val="100000"/>
              </a:lnSpc>
              <a:spcBef>
                <a:spcPts val="641"/>
              </a:spcBef>
              <a:buNone/>
              <a:tabLst>
                <a:tab algn="l" pos="0"/>
              </a:tabLst>
            </a:pPr>
            <a:r>
              <a:rPr b="1" lang="en-US" sz="3200" strike="noStrike" u="none">
                <a:solidFill>
                  <a:srgbClr val="a50021"/>
                </a:solidFill>
                <a:uFillTx/>
                <a:latin typeface="Calibri"/>
                <a:ea typeface="ＭＳ Ｐゴシック"/>
              </a:rPr>
              <a:t>When more than one product is produced and sold, managers must calculate a “weighted average” contribution margin for all products and estimate the sales mix.</a:t>
            </a:r>
            <a:endParaRPr b="0" lang="en-US" sz="3200" strike="noStrike" u="none">
              <a:solidFill>
                <a:schemeClr val="dk1"/>
              </a:solidFill>
              <a:uFillTx/>
              <a:latin typeface="Verdana"/>
            </a:endParaRPr>
          </a:p>
        </p:txBody>
      </p:sp>
      <p:sp>
        <p:nvSpPr>
          <p:cNvPr id="203" name="Rectangle 4"/>
          <p:cNvSpPr/>
          <p:nvPr/>
        </p:nvSpPr>
        <p:spPr>
          <a:xfrm>
            <a:off x="552240" y="4495680"/>
            <a:ext cx="3154320" cy="516600"/>
          </a:xfrm>
          <a:prstGeom prst="rect">
            <a:avLst/>
          </a:prstGeom>
          <a:noFill/>
          <a:ln w="9525">
            <a:noFill/>
          </a:ln>
        </p:spPr>
        <p:style>
          <a:lnRef idx="0"/>
          <a:fillRef idx="0"/>
          <a:effectRef idx="0"/>
          <a:fontRef idx="minor"/>
        </p:style>
        <p:txBody>
          <a:bodyPr wrap="none" lIns="90000" rIns="90000" tIns="45000" bIns="45000" anchor="t">
            <a:spAutoFit/>
          </a:bodyPr>
          <a:p>
            <a:pPr algn="ctr">
              <a:lnSpc>
                <a:spcPct val="100000"/>
              </a:lnSpc>
              <a:spcBef>
                <a:spcPts val="1400"/>
              </a:spcBef>
            </a:pPr>
            <a:r>
              <a:rPr b="1" lang="en-US" sz="2800" strike="noStrike" u="none">
                <a:solidFill>
                  <a:srgbClr val="000099"/>
                </a:solidFill>
                <a:uFillTx/>
                <a:latin typeface="Calibri"/>
                <a:ea typeface="ＭＳ Ｐゴシック"/>
              </a:rPr>
              <a:t>Break-Even (Units) =</a:t>
            </a:r>
            <a:endParaRPr b="0" lang="en-IN" sz="2800" strike="noStrike" u="none">
              <a:solidFill>
                <a:srgbClr val="000000"/>
              </a:solidFill>
              <a:uFillTx/>
              <a:latin typeface="Arial"/>
            </a:endParaRPr>
          </a:p>
        </p:txBody>
      </p:sp>
      <p:sp>
        <p:nvSpPr>
          <p:cNvPr id="204" name="Text Box 26"/>
          <p:cNvSpPr/>
          <p:nvPr/>
        </p:nvSpPr>
        <p:spPr>
          <a:xfrm>
            <a:off x="3733920" y="4114800"/>
            <a:ext cx="4723920" cy="15483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400"/>
              </a:spcBef>
            </a:pPr>
            <a:r>
              <a:rPr b="1" lang="en-US" sz="2800" strike="noStrike" u="none">
                <a:solidFill>
                  <a:srgbClr val="000099"/>
                </a:solidFill>
                <a:uFillTx/>
                <a:latin typeface="Calibri"/>
                <a:ea typeface="ＭＳ Ｐゴシック"/>
              </a:rPr>
              <a:t>Fixed  Costs</a:t>
            </a:r>
            <a:endParaRPr b="0" lang="en-IN" sz="2800" strike="noStrike" u="none">
              <a:solidFill>
                <a:srgbClr val="000000"/>
              </a:solidFill>
              <a:uFillTx/>
              <a:latin typeface="Arial"/>
            </a:endParaRPr>
          </a:p>
          <a:p>
            <a:pPr algn="ctr">
              <a:lnSpc>
                <a:spcPct val="100000"/>
              </a:lnSpc>
              <a:spcBef>
                <a:spcPts val="1400"/>
              </a:spcBef>
            </a:pPr>
            <a:r>
              <a:rPr b="1" lang="en-US" sz="2800" strike="noStrike" u="none">
                <a:solidFill>
                  <a:srgbClr val="000099"/>
                </a:solidFill>
                <a:uFillTx/>
                <a:latin typeface="Calibri"/>
                <a:ea typeface="ＭＳ Ｐゴシック"/>
              </a:rPr>
              <a:t>Weighted Average Contribution Margin Per Unit</a:t>
            </a:r>
            <a:endParaRPr b="0" lang="en-IN" sz="2800" strike="noStrike" u="none">
              <a:solidFill>
                <a:srgbClr val="000000"/>
              </a:solidFill>
              <a:uFillTx/>
              <a:latin typeface="Arial"/>
            </a:endParaRPr>
          </a:p>
        </p:txBody>
      </p:sp>
      <p:cxnSp>
        <p:nvCxnSpPr>
          <p:cNvPr id="205" name="Straight Connector 7"/>
          <p:cNvCxnSpPr/>
          <p:nvPr/>
        </p:nvCxnSpPr>
        <p:spPr>
          <a:xfrm>
            <a:off x="3886200" y="4724280"/>
            <a:ext cx="4496040" cy="1800"/>
          </a:xfrm>
          <a:prstGeom prst="straightConnector1">
            <a:avLst/>
          </a:prstGeom>
          <a:ln w="28575">
            <a:solidFill>
              <a:srgbClr val="000099"/>
            </a:solidFill>
            <a:round/>
          </a:ln>
        </p:spPr>
      </p:cxnSp>
    </p:spTree>
  </p:cSld>
  <mc:AlternateContent>
    <mc:Choice Requires="p14">
      <p:transition spd="slow" p14:dur="2000"/>
    </mc:Choice>
    <mc:Fallback>
      <p:transition spd="slow"/>
    </mc:Fallback>
  </mc:AlternateContent>
  <p:timing>
    <p:tnLst>
      <p:par>
        <p:cTn id="406" dur="indefinite" restart="never" nodeType="tmRoot">
          <p:childTnLst>
            <p:seq>
              <p:cTn id="407" dur="indefinite" nodeType="mainSeq">
                <p:childTnLst>
                  <p:par>
                    <p:cTn id="408" nodeType="clickEffect" fill="hold">
                      <p:stCondLst>
                        <p:cond delay="0"/>
                      </p:stCondLst>
                      <p:childTnLst>
                        <p:par>
                          <p:cTn id="409" nodeType="withEffect" fill="hold">
                            <p:stCondLst>
                              <p:cond delay="0"/>
                            </p:stCondLst>
                            <p:childTnLst>
                              <p:par>
                                <p:cTn id="410" nodeType="withEffect" fill="hold" presetClass="entr" presetID="16" presetSubtype="26">
                                  <p:stCondLst>
                                    <p:cond delay="0"/>
                                  </p:stCondLst>
                                  <p:childTnLst>
                                    <p:set>
                                      <p:cBhvr>
                                        <p:cTn id="411" dur="1" fill="hold">
                                          <p:stCondLst>
                                            <p:cond delay="0"/>
                                          </p:stCondLst>
                                        </p:cTn>
                                        <p:tgtEl>
                                          <p:spTgt spid="202">
                                            <p:txEl>
                                              <p:pRg st="0" end="0"/>
                                            </p:txEl>
                                          </p:spTgt>
                                        </p:tgtEl>
                                        <p:attrNameLst>
                                          <p:attrName>style.visibility</p:attrName>
                                        </p:attrNameLst>
                                      </p:cBhvr>
                                      <p:to>
                                        <p:strVal val="visible"/>
                                      </p:to>
                                    </p:set>
                                    <p:animEffect filter="barn(inHorizontal)" transition="in">
                                      <p:cBhvr additive="repl">
                                        <p:cTn id="412" dur="500"/>
                                        <p:tgtEl>
                                          <p:spTgt spid="202">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2860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Happy Daze:  Break-Even for Multiple Products</a:t>
            </a:r>
            <a:endParaRPr b="0" lang="en-US" sz="4400" strike="noStrike" u="none">
              <a:solidFill>
                <a:schemeClr val="dk1"/>
              </a:solidFill>
              <a:uFillTx/>
              <a:latin typeface="Arial"/>
            </a:endParaRPr>
          </a:p>
        </p:txBody>
      </p:sp>
      <p:graphicFrame>
        <p:nvGraphicFramePr>
          <p:cNvPr id="207" name="Table 9"/>
          <p:cNvGraphicFramePr/>
          <p:nvPr/>
        </p:nvGraphicFramePr>
        <p:xfrm>
          <a:off x="685800" y="2971800"/>
          <a:ext cx="7695720" cy="3583080"/>
        </p:xfrm>
        <a:graphic>
          <a:graphicData uri="http://schemas.openxmlformats.org/drawingml/2006/table">
            <a:tbl>
              <a:tblPr/>
              <a:tblGrid>
                <a:gridCol w="2573280"/>
                <a:gridCol w="1541160"/>
                <a:gridCol w="990360"/>
                <a:gridCol w="1676160"/>
                <a:gridCol w="914400"/>
              </a:tblGrid>
              <a:tr h="1266120">
                <a:tc>
                  <a:txBody>
                    <a:bodyPr lIns="57960" rIns="57960" tIns="3960" bIns="0" anchor="t">
                      <a:noAutofit/>
                    </a:bodyPr>
                    <a:p>
                      <a:endParaRPr b="0" lang="en-US" sz="2400" strike="noStrike" u="none">
                        <a:solidFill>
                          <a:schemeClr val="dk1"/>
                        </a:solidFill>
                        <a:uFillTx/>
                        <a:latin typeface="Calibri"/>
                        <a:ea typeface="ＭＳ Ｐゴシック"/>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daedef"/>
                    </a:solidFill>
                  </a:tcPr>
                </a:tc>
                <a:tc>
                  <a:txBody>
                    <a:bodyPr lIns="57960" rIns="57960" tIns="3960" bIns="0" anchor="t">
                      <a:noAutofit/>
                    </a:bodyPr>
                    <a:p>
                      <a:pPr algn="ctr" defTabSz="914400">
                        <a:lnSpc>
                          <a:spcPct val="115000"/>
                        </a:lnSpc>
                        <a:tabLst>
                          <a:tab algn="l" pos="0"/>
                        </a:tabLst>
                      </a:pPr>
                      <a:r>
                        <a:rPr b="1" lang="en-US" sz="2400" strike="noStrike" u="none">
                          <a:solidFill>
                            <a:srgbClr val="000099"/>
                          </a:solidFill>
                          <a:uFillTx/>
                          <a:latin typeface="Calibri"/>
                          <a:ea typeface="ＭＳ Ｐゴシック"/>
                        </a:rPr>
                        <a:t>Old Game</a:t>
                      </a:r>
                      <a:endParaRPr b="0" lang="en-IN" sz="2400" strike="noStrike" u="none">
                        <a:solidFill>
                          <a:srgbClr val="000000"/>
                        </a:solidFill>
                        <a:uFillTx/>
                        <a:latin typeface="Arial"/>
                      </a:endParaRPr>
                    </a:p>
                    <a:p>
                      <a:pPr algn="ctr" defTabSz="914400">
                        <a:lnSpc>
                          <a:spcPct val="115000"/>
                        </a:lnSpc>
                        <a:tabLst>
                          <a:tab algn="l" pos="0"/>
                        </a:tabLst>
                      </a:pPr>
                      <a:r>
                        <a:rPr b="1" lang="en-US" sz="2400" strike="noStrike" u="none">
                          <a:solidFill>
                            <a:srgbClr val="000099"/>
                          </a:solidFill>
                          <a:uFillTx/>
                          <a:latin typeface="Calibri"/>
                          <a:ea typeface="ＭＳ Ｐゴシック"/>
                        </a:rPr>
                        <a:t>(8,000 units)</a:t>
                      </a:r>
                      <a:endParaRPr b="0" lang="en-IN" sz="24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daedef"/>
                    </a:solidFill>
                  </a:tcPr>
                </a:tc>
                <a:tc>
                  <a:txBody>
                    <a:bodyPr lIns="57960" rIns="57960" tIns="3960" bIns="0" anchor="t">
                      <a:noAutofit/>
                    </a:bodyPr>
                    <a:p>
                      <a:pPr algn="ctr" defTabSz="914400">
                        <a:lnSpc>
                          <a:spcPct val="115000"/>
                        </a:lnSpc>
                        <a:tabLst>
                          <a:tab algn="l" pos="0"/>
                        </a:tabLst>
                      </a:pPr>
                      <a:r>
                        <a:rPr b="1" lang="en-US" sz="2400" strike="noStrike" u="none">
                          <a:solidFill>
                            <a:srgbClr val="000099"/>
                          </a:solidFill>
                          <a:uFillTx/>
                          <a:latin typeface="Calibri"/>
                          <a:ea typeface="ＭＳ Ｐゴシック"/>
                        </a:rPr>
                        <a:t>Per Unit</a:t>
                      </a:r>
                      <a:endParaRPr b="0" lang="en-IN" sz="24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daedef"/>
                    </a:solidFill>
                  </a:tcPr>
                </a:tc>
                <a:tc>
                  <a:txBody>
                    <a:bodyPr lIns="57960" rIns="57960" tIns="3960" bIns="0" anchor="t">
                      <a:noAutofit/>
                    </a:bodyPr>
                    <a:p>
                      <a:pPr algn="ctr" defTabSz="914400">
                        <a:lnSpc>
                          <a:spcPct val="115000"/>
                        </a:lnSpc>
                        <a:tabLst>
                          <a:tab algn="l" pos="0"/>
                        </a:tabLst>
                      </a:pPr>
                      <a:r>
                        <a:rPr b="1" lang="en-US" sz="2400" strike="noStrike" u="none">
                          <a:solidFill>
                            <a:srgbClr val="000099"/>
                          </a:solidFill>
                          <a:uFillTx/>
                          <a:latin typeface="Calibri"/>
                          <a:ea typeface="ＭＳ Ｐゴシック"/>
                        </a:rPr>
                        <a:t>New Game (4,500 units)</a:t>
                      </a:r>
                      <a:endParaRPr b="0" lang="en-IN" sz="24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daedef"/>
                    </a:solidFill>
                  </a:tcPr>
                </a:tc>
                <a:tc>
                  <a:txBody>
                    <a:bodyPr lIns="0" rIns="0" tIns="0" bIns="0" anchor="t">
                      <a:noAutofit/>
                    </a:bodyPr>
                    <a:p>
                      <a:pPr algn="ctr" defTabSz="914400">
                        <a:lnSpc>
                          <a:spcPct val="115000"/>
                        </a:lnSpc>
                        <a:tabLst>
                          <a:tab algn="l" pos="0"/>
                        </a:tabLst>
                      </a:pPr>
                      <a:r>
                        <a:rPr b="1" lang="en-US" sz="2400" strike="noStrike" u="none">
                          <a:solidFill>
                            <a:srgbClr val="000099"/>
                          </a:solidFill>
                          <a:uFillTx/>
                          <a:latin typeface="Calibri"/>
                          <a:ea typeface="ＭＳ Ｐゴシック"/>
                        </a:rPr>
                        <a:t>Per Unit</a:t>
                      </a:r>
                      <a:endParaRPr b="0" lang="en-IN" sz="2400" strike="noStrike" u="none">
                        <a:solidFill>
                          <a:srgbClr val="000000"/>
                        </a:solidFill>
                        <a:uFillTx/>
                        <a:latin typeface="Arial"/>
                      </a:endParaRPr>
                    </a:p>
                  </a:txBody>
                  <a:tcPr anchor="t">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daedef"/>
                    </a:solidFill>
                  </a:tcPr>
                </a:tc>
              </a:tr>
              <a:tr h="424800">
                <a:tc>
                  <a:txBody>
                    <a:bodyPr lIns="57960" rIns="57960" tIns="396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Sales</a:t>
                      </a:r>
                      <a:r>
                        <a:rPr b="0" lang="en-US" sz="2400" strike="noStrike" u="none">
                          <a:solidFill>
                            <a:srgbClr val="000099"/>
                          </a:solidFill>
                          <a:uFillTx/>
                          <a:latin typeface="Calibri"/>
                          <a:ea typeface="ＭＳ Ｐゴシック"/>
                        </a:rPr>
                        <a:t> </a:t>
                      </a:r>
                      <a:endParaRPr b="0" lang="en-IN" sz="24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57960" rIns="57960" tIns="396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Rs.5,000,000</a:t>
                      </a:r>
                      <a:endParaRPr b="0" lang="en-IN" sz="20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57960" rIns="57960" tIns="396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Rs.625</a:t>
                      </a:r>
                      <a:endParaRPr b="0" lang="en-IN" sz="20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57960" rIns="57960" tIns="396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Rs.3,375,000</a:t>
                      </a:r>
                      <a:endParaRPr b="0" lang="en-IN" sz="20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0" rIns="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Rs.750</a:t>
                      </a:r>
                      <a:endParaRPr b="0" lang="en-IN" sz="2000" strike="noStrike" u="none">
                        <a:solidFill>
                          <a:srgbClr val="000000"/>
                        </a:solidFill>
                        <a:uFillTx/>
                        <a:latin typeface="Arial"/>
                      </a:endParaRPr>
                    </a:p>
                  </a:txBody>
                  <a:tcPr anchor="t">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24800">
                <a:tc>
                  <a:txBody>
                    <a:bodyPr lIns="57960" rIns="57960" tIns="396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a:t>
                      </a:r>
                      <a:r>
                        <a:rPr b="1" lang="en-US" sz="2200" strike="noStrike" u="none">
                          <a:solidFill>
                            <a:srgbClr val="000099"/>
                          </a:solidFill>
                          <a:uFillTx/>
                          <a:latin typeface="Calibri"/>
                          <a:ea typeface="ＭＳ Ｐゴシック"/>
                        </a:rPr>
                        <a:t>Variable Costs</a:t>
                      </a:r>
                      <a:r>
                        <a:rPr b="0" lang="en-US" sz="2200" strike="noStrike" u="none">
                          <a:solidFill>
                            <a:srgbClr val="000099"/>
                          </a:solidFill>
                          <a:uFillTx/>
                          <a:latin typeface="Calibri"/>
                          <a:ea typeface="ＭＳ Ｐゴシック"/>
                        </a:rPr>
                        <a:t> </a:t>
                      </a:r>
                      <a:endParaRPr b="0" lang="en-IN" sz="22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57960" rIns="57960" tIns="396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3,600,000</a:t>
                      </a:r>
                      <a:r>
                        <a:rPr b="0" lang="en-US" sz="2000" strike="noStrike" u="none">
                          <a:solidFill>
                            <a:srgbClr val="000099"/>
                          </a:solidFill>
                          <a:uFillTx/>
                          <a:latin typeface="Calibri"/>
                          <a:ea typeface="ＭＳ Ｐゴシック"/>
                        </a:rPr>
                        <a:t> </a:t>
                      </a:r>
                      <a:endParaRPr b="0" lang="en-IN" sz="20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57960" rIns="57960" tIns="396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450</a:t>
                      </a:r>
                      <a:endParaRPr b="0" lang="en-IN" sz="20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57960" rIns="57960" tIns="396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2,475,000</a:t>
                      </a:r>
                      <a:endParaRPr b="0" lang="en-IN" sz="20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0" rIns="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550</a:t>
                      </a:r>
                      <a:endParaRPr b="0" lang="en-IN" sz="2000" strike="noStrike" u="none">
                        <a:solidFill>
                          <a:srgbClr val="000000"/>
                        </a:solidFill>
                        <a:uFillTx/>
                        <a:latin typeface="Arial"/>
                      </a:endParaRPr>
                    </a:p>
                  </a:txBody>
                  <a:tcPr anchor="t">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389880">
                <a:tc>
                  <a:txBody>
                    <a:bodyPr lIns="57960" rIns="57960" tIns="3960" bIns="0" anchor="t">
                      <a:noAutofit/>
                    </a:bodyPr>
                    <a:p>
                      <a:pPr defTabSz="914400">
                        <a:lnSpc>
                          <a:spcPct val="115000"/>
                        </a:lnSpc>
                        <a:tabLst>
                          <a:tab algn="l" pos="0"/>
                        </a:tabLst>
                      </a:pPr>
                      <a:r>
                        <a:rPr b="1" lang="en-US" sz="2200" strike="noStrike" u="none">
                          <a:solidFill>
                            <a:srgbClr val="000099"/>
                          </a:solidFill>
                          <a:uFillTx/>
                          <a:latin typeface="Calibri"/>
                          <a:ea typeface="ＭＳ Ｐゴシック"/>
                        </a:rPr>
                        <a:t>Contribution Margin</a:t>
                      </a:r>
                      <a:r>
                        <a:rPr b="1" lang="en-US" sz="2000" strike="noStrike" u="none">
                          <a:solidFill>
                            <a:srgbClr val="000099"/>
                          </a:solidFill>
                          <a:uFillTx/>
                          <a:latin typeface="Calibri"/>
                          <a:ea typeface="ＭＳ Ｐゴシック"/>
                        </a:rPr>
                        <a:t>          </a:t>
                      </a:r>
                      <a:endParaRPr b="0" lang="en-IN" sz="20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57960" rIns="57960" tIns="396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 </a:t>
                      </a:r>
                      <a:r>
                        <a:rPr b="1" lang="en-US" sz="2000" strike="noStrike" u="none">
                          <a:solidFill>
                            <a:srgbClr val="000099"/>
                          </a:solidFill>
                          <a:uFillTx/>
                          <a:latin typeface="Calibri"/>
                          <a:ea typeface="ＭＳ Ｐゴシック"/>
                        </a:rPr>
                        <a:t>1,400,000</a:t>
                      </a:r>
                      <a:endParaRPr b="0" lang="en-IN" sz="20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57960" rIns="57960" tIns="396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175</a:t>
                      </a:r>
                      <a:endParaRPr b="0" lang="en-IN" sz="20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57960" rIns="57960" tIns="396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900,000</a:t>
                      </a:r>
                      <a:endParaRPr b="0" lang="en-IN" sz="20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0" rIns="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200</a:t>
                      </a:r>
                      <a:endParaRPr b="0" lang="en-IN" sz="2000" strike="noStrike" u="none">
                        <a:solidFill>
                          <a:srgbClr val="000000"/>
                        </a:solidFill>
                        <a:uFillTx/>
                        <a:latin typeface="Arial"/>
                      </a:endParaRPr>
                    </a:p>
                  </a:txBody>
                  <a:tcPr anchor="t">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24800">
                <a:tc>
                  <a:txBody>
                    <a:bodyPr lIns="57960" rIns="57960" tIns="396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Fixed Costs</a:t>
                      </a:r>
                      <a:r>
                        <a:rPr b="0" lang="en-US" sz="2400" strike="noStrike" u="none">
                          <a:solidFill>
                            <a:srgbClr val="000099"/>
                          </a:solidFill>
                          <a:uFillTx/>
                          <a:latin typeface="Calibri"/>
                          <a:ea typeface="ＭＳ Ｐゴシック"/>
                        </a:rPr>
                        <a:t> </a:t>
                      </a:r>
                      <a:endParaRPr b="0" lang="en-IN" sz="24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57960" rIns="57960" tIns="396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1,750,000</a:t>
                      </a:r>
                      <a:r>
                        <a:rPr b="0" lang="en-US" sz="2000" strike="noStrike" u="none">
                          <a:solidFill>
                            <a:srgbClr val="000099"/>
                          </a:solidFill>
                          <a:uFillTx/>
                          <a:latin typeface="Calibri"/>
                          <a:ea typeface="ＭＳ Ｐゴシック"/>
                        </a:rPr>
                        <a:t> </a:t>
                      </a:r>
                      <a:endParaRPr b="0" lang="en-IN" sz="20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57960" rIns="57960" tIns="3960" bIns="0" anchor="t">
                      <a:noAutofit/>
                    </a:bodyPr>
                    <a:p>
                      <a:endParaRPr b="0" lang="en-US" sz="2000" strike="noStrike" u="none">
                        <a:solidFill>
                          <a:srgbClr val="000099"/>
                        </a:solidFill>
                        <a:uFillTx/>
                        <a:latin typeface="Calibri"/>
                        <a:ea typeface="ＭＳ Ｐゴシック"/>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57960" rIns="57960" tIns="396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750,000</a:t>
                      </a:r>
                      <a:endParaRPr b="0" lang="en-IN" sz="20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0" rIns="0" tIns="0" bIns="0" anchor="t">
                      <a:noAutofit/>
                    </a:bodyPr>
                    <a:p>
                      <a:endParaRPr b="0" lang="en-US" sz="2000" strike="noStrike" u="none">
                        <a:solidFill>
                          <a:srgbClr val="000099"/>
                        </a:solidFill>
                        <a:uFillTx/>
                        <a:latin typeface="Calibri"/>
                        <a:ea typeface="ＭＳ Ｐゴシック"/>
                      </a:endParaRPr>
                    </a:p>
                  </a:txBody>
                  <a:tcPr anchor="t">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24800">
                <a:tc>
                  <a:txBody>
                    <a:bodyPr lIns="57960" rIns="57960" tIns="396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Net Income (Loss)</a:t>
                      </a:r>
                      <a:r>
                        <a:rPr b="0" lang="en-US" sz="2400" strike="noStrike" u="none">
                          <a:solidFill>
                            <a:srgbClr val="000099"/>
                          </a:solidFill>
                          <a:uFillTx/>
                          <a:latin typeface="Calibri"/>
                          <a:ea typeface="ＭＳ Ｐゴシック"/>
                        </a:rPr>
                        <a:t> </a:t>
                      </a:r>
                      <a:endParaRPr b="0" lang="en-IN" sz="24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57960" rIns="57960" tIns="396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 </a:t>
                      </a:r>
                      <a:r>
                        <a:rPr b="1" lang="en-US" sz="2000" strike="noStrike" u="sng">
                          <a:solidFill>
                            <a:srgbClr val="000099"/>
                          </a:solidFill>
                          <a:uFillTx/>
                          <a:latin typeface="Calibri"/>
                          <a:ea typeface="ＭＳ Ｐゴシック"/>
                        </a:rPr>
                        <a:t>Rs.(350,000)</a:t>
                      </a:r>
                      <a:r>
                        <a:rPr b="0" lang="en-US" sz="2000" strike="noStrike" u="none">
                          <a:solidFill>
                            <a:srgbClr val="000099"/>
                          </a:solidFill>
                          <a:uFillTx/>
                          <a:latin typeface="Calibri"/>
                          <a:ea typeface="ＭＳ Ｐゴシック"/>
                        </a:rPr>
                        <a:t> </a:t>
                      </a:r>
                      <a:endParaRPr b="0" lang="en-IN" sz="20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57960" rIns="57960" tIns="3960" bIns="0" anchor="t">
                      <a:noAutofit/>
                    </a:bodyPr>
                    <a:p>
                      <a:endParaRPr b="0" lang="en-US" sz="2000" strike="noStrike" u="none">
                        <a:solidFill>
                          <a:srgbClr val="000099"/>
                        </a:solidFill>
                        <a:uFillTx/>
                        <a:latin typeface="Calibri"/>
                        <a:ea typeface="ＭＳ Ｐゴシック"/>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57960" rIns="57960" tIns="396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150,000</a:t>
                      </a:r>
                      <a:endParaRPr b="0" lang="en-IN" sz="2000" strike="noStrike" u="none">
                        <a:solidFill>
                          <a:srgbClr val="000000"/>
                        </a:solidFill>
                        <a:uFillTx/>
                        <a:latin typeface="Arial"/>
                      </a:endParaRPr>
                    </a:p>
                  </a:txBody>
                  <a:tcPr anchor="t" marL="57960" marR="57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0" rIns="0" tIns="0" bIns="0" anchor="t">
                      <a:noAutofit/>
                    </a:bodyPr>
                    <a:p>
                      <a:endParaRPr b="0" lang="en-US" sz="2000" strike="noStrike" u="none">
                        <a:solidFill>
                          <a:srgbClr val="000099"/>
                        </a:solidFill>
                        <a:uFillTx/>
                        <a:latin typeface="Calibri"/>
                        <a:ea typeface="ＭＳ Ｐゴシック"/>
                      </a:endParaRPr>
                    </a:p>
                  </a:txBody>
                  <a:tcPr anchor="t">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bl>
          </a:graphicData>
        </a:graphic>
      </p:graphicFrame>
      <p:sp>
        <p:nvSpPr>
          <p:cNvPr id="208" name="TextBox 10"/>
          <p:cNvSpPr/>
          <p:nvPr/>
        </p:nvSpPr>
        <p:spPr>
          <a:xfrm>
            <a:off x="533520" y="1523880"/>
            <a:ext cx="8076960" cy="1217160"/>
          </a:xfrm>
          <a:prstGeom prst="rect">
            <a:avLst/>
          </a:prstGeom>
          <a:solidFill>
            <a:srgbClr val="fcf48e"/>
          </a:solidFill>
          <a:ln w="28575">
            <a:solidFill>
              <a:srgbClr val="a50021"/>
            </a:solidFill>
            <a:miter/>
          </a:ln>
        </p:spPr>
        <p:style>
          <a:lnRef idx="0"/>
          <a:fillRef idx="0"/>
          <a:effectRef idx="0"/>
          <a:fontRef idx="minor"/>
        </p:style>
        <p:txBody>
          <a:bodyPr lIns="90000" rIns="90000" tIns="45000" bIns="45000" anchor="t">
            <a:spAutoFit/>
          </a:bodyPr>
          <a:p>
            <a:pPr algn="just">
              <a:lnSpc>
                <a:spcPct val="100000"/>
              </a:lnSpc>
            </a:pPr>
            <a:r>
              <a:rPr b="1" i="1" lang="en-US" sz="2400" strike="noStrike" u="none">
                <a:solidFill>
                  <a:srgbClr val="000099"/>
                </a:solidFill>
                <a:uFillTx/>
                <a:latin typeface="Calibri"/>
                <a:ea typeface="ＭＳ Ｐゴシック"/>
              </a:rPr>
              <a:t>The following summary shows Happy Daze’s new project. </a:t>
            </a:r>
            <a:r>
              <a:rPr b="1" lang="en-US" sz="2400" strike="noStrike" u="none">
                <a:solidFill>
                  <a:srgbClr val="000099"/>
                </a:solidFill>
                <a:uFillTx/>
                <a:latin typeface="Calibri"/>
                <a:ea typeface="ＭＳ Ｐゴシック"/>
              </a:rPr>
              <a:t>It expects to invest </a:t>
            </a:r>
            <a:r>
              <a:rPr b="1" lang="en-US" sz="2400" strike="noStrike" u="none">
                <a:solidFill>
                  <a:srgbClr val="a50021"/>
                </a:solidFill>
                <a:uFillTx/>
                <a:latin typeface="Calibri"/>
                <a:ea typeface="ＭＳ Ｐゴシック"/>
              </a:rPr>
              <a:t>Rs.750,000 </a:t>
            </a:r>
            <a:r>
              <a:rPr b="1" lang="en-US" sz="2400" strike="noStrike" u="none">
                <a:solidFill>
                  <a:srgbClr val="000099"/>
                </a:solidFill>
                <a:uFillTx/>
                <a:latin typeface="Calibri"/>
                <a:ea typeface="ＭＳ Ｐゴシック"/>
              </a:rPr>
              <a:t>to sell </a:t>
            </a:r>
            <a:r>
              <a:rPr b="1" lang="en-US" sz="2400" strike="noStrike" u="none">
                <a:solidFill>
                  <a:srgbClr val="a50021"/>
                </a:solidFill>
                <a:uFillTx/>
                <a:latin typeface="Calibri"/>
                <a:ea typeface="ＭＳ Ｐゴシック"/>
              </a:rPr>
              <a:t>4,500</a:t>
            </a:r>
            <a:r>
              <a:rPr b="1" lang="en-US" sz="2400" strike="noStrike" u="none">
                <a:solidFill>
                  <a:srgbClr val="000099"/>
                </a:solidFill>
                <a:uFillTx/>
                <a:latin typeface="Calibri"/>
                <a:ea typeface="ＭＳ Ｐゴシック"/>
              </a:rPr>
              <a:t> units of a new game priced at </a:t>
            </a:r>
            <a:r>
              <a:rPr b="1" lang="en-US" sz="2400" strike="noStrike" u="none">
                <a:solidFill>
                  <a:srgbClr val="a50021"/>
                </a:solidFill>
                <a:uFillTx/>
                <a:latin typeface="Calibri"/>
                <a:ea typeface="ＭＳ Ｐゴシック"/>
              </a:rPr>
              <a:t>Rs.750</a:t>
            </a:r>
            <a:r>
              <a:rPr b="1" lang="en-US" sz="2400" strike="noStrike" u="none">
                <a:solidFill>
                  <a:srgbClr val="000099"/>
                </a:solidFill>
                <a:uFillTx/>
                <a:latin typeface="Calibri"/>
                <a:ea typeface="ＭＳ Ｐゴシック"/>
              </a:rPr>
              <a:t>, with </a:t>
            </a:r>
            <a:r>
              <a:rPr b="1" lang="en-US" sz="2400" strike="noStrike" u="none">
                <a:solidFill>
                  <a:srgbClr val="a50021"/>
                </a:solidFill>
                <a:uFillTx/>
                <a:latin typeface="Calibri"/>
                <a:ea typeface="ＭＳ Ｐゴシック"/>
              </a:rPr>
              <a:t>Rs.550 </a:t>
            </a:r>
            <a:r>
              <a:rPr b="1" lang="en-US" sz="2400" strike="noStrike" u="none">
                <a:solidFill>
                  <a:srgbClr val="000099"/>
                </a:solidFill>
                <a:uFillTx/>
                <a:latin typeface="Calibri"/>
                <a:ea typeface="ＭＳ Ｐゴシック"/>
              </a:rPr>
              <a:t>variable costs per unit</a:t>
            </a:r>
            <a:r>
              <a:rPr b="1" lang="en-US" sz="2600" strike="noStrike" u="none">
                <a:solidFill>
                  <a:srgbClr val="000099"/>
                </a:solidFill>
                <a:uFillTx/>
                <a:latin typeface="Calibri"/>
                <a:ea typeface="ＭＳ Ｐゴシック"/>
              </a:rPr>
              <a:t>.</a:t>
            </a:r>
            <a:endParaRPr b="0" lang="en-IN"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413" dur="indefinite" restart="never" nodeType="tmRoot">
          <p:childTnLst>
            <p:seq>
              <p:cTn id="414" dur="indefinite" nodeType="mainSeq">
                <p:childTnLst>
                  <p:par>
                    <p:cTn id="415" nodeType="clickEffect" fill="hold">
                      <p:stCondLst>
                        <p:cond delay="indefinite"/>
                      </p:stCondLst>
                      <p:childTnLst>
                        <p:par>
                          <p:cTn id="416" nodeType="withEffect" fill="hold">
                            <p:stCondLst>
                              <p:cond delay="0"/>
                            </p:stCondLst>
                            <p:childTnLst>
                              <p:par>
                                <p:cTn id="417" nodeType="clickEffect" fill="hold" presetClass="entr" presetID="5" presetSubtype="10">
                                  <p:stCondLst>
                                    <p:cond delay="0"/>
                                  </p:stCondLst>
                                  <p:childTnLst>
                                    <p:set>
                                      <p:cBhvr>
                                        <p:cTn id="418" dur="1" fill="hold">
                                          <p:stCondLst>
                                            <p:cond delay="0"/>
                                          </p:stCondLst>
                                        </p:cTn>
                                        <p:tgtEl>
                                          <p:spTgt spid="207"/>
                                        </p:tgtEl>
                                        <p:attrNameLst>
                                          <p:attrName>style.visibility</p:attrName>
                                        </p:attrNameLst>
                                      </p:cBhvr>
                                      <p:to>
                                        <p:strVal val="visible"/>
                                      </p:to>
                                    </p:set>
                                    <p:animEffect filter="checkerboard(across)" transition="in">
                                      <p:cBhvr additive="repl">
                                        <p:cTn id="419"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28600"/>
            <a:ext cx="8229240" cy="152352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Happy Daze:  Sales Mix &amp; Weighted-Average Contribution Margin</a:t>
            </a:r>
            <a:endParaRPr b="0" lang="en-US" sz="4000" strike="noStrike" u="none">
              <a:solidFill>
                <a:schemeClr val="dk1"/>
              </a:solidFill>
              <a:uFillTx/>
              <a:latin typeface="Arial"/>
            </a:endParaRPr>
          </a:p>
        </p:txBody>
      </p:sp>
      <p:sp>
        <p:nvSpPr>
          <p:cNvPr id="210" name="TextBox 10"/>
          <p:cNvSpPr/>
          <p:nvPr/>
        </p:nvSpPr>
        <p:spPr>
          <a:xfrm>
            <a:off x="609480" y="1828800"/>
            <a:ext cx="7848360" cy="1765440"/>
          </a:xfrm>
          <a:prstGeom prst="rect">
            <a:avLst/>
          </a:prstGeom>
          <a:solidFill>
            <a:srgbClr val="fcf48e"/>
          </a:solidFill>
          <a:ln w="28575">
            <a:solidFill>
              <a:srgbClr val="a50021"/>
            </a:solidFill>
            <a:miter/>
          </a:ln>
        </p:spPr>
        <p:style>
          <a:lnRef idx="0"/>
          <a:fillRef idx="0"/>
          <a:effectRef idx="0"/>
          <a:fontRef idx="minor"/>
        </p:style>
        <p:txBody>
          <a:bodyPr lIns="90000" rIns="90000" tIns="45000" bIns="45000" anchor="t">
            <a:spAutoFit/>
          </a:bodyPr>
          <a:p>
            <a:pPr algn="ctr">
              <a:lnSpc>
                <a:spcPct val="100000"/>
              </a:lnSpc>
            </a:pPr>
            <a:r>
              <a:rPr b="1" lang="en-US" sz="3200" strike="noStrike" u="sng">
                <a:solidFill>
                  <a:srgbClr val="000099"/>
                </a:solidFill>
                <a:uFillTx/>
                <a:latin typeface="Calibri"/>
                <a:ea typeface="ＭＳ Ｐゴシック"/>
              </a:rPr>
              <a:t>SALES MIX</a:t>
            </a:r>
            <a:endParaRPr b="0" lang="en-IN" sz="3200" strike="noStrike" u="none">
              <a:solidFill>
                <a:srgbClr val="000000"/>
              </a:solidFill>
              <a:uFillTx/>
              <a:latin typeface="Arial"/>
            </a:endParaRPr>
          </a:p>
          <a:p>
            <a:pPr algn="ctr">
              <a:lnSpc>
                <a:spcPct val="100000"/>
              </a:lnSpc>
            </a:pPr>
            <a:r>
              <a:rPr b="1" i="1" lang="en-US" sz="2600" strike="noStrike" u="none">
                <a:solidFill>
                  <a:srgbClr val="a50021"/>
                </a:solidFill>
                <a:uFillTx/>
                <a:latin typeface="Calibri"/>
                <a:ea typeface="ＭＳ Ｐゴシック"/>
              </a:rPr>
              <a:t>Units of individual product / (Total units of all products)</a:t>
            </a:r>
            <a:endParaRPr b="0" lang="en-IN" sz="2600" strike="noStrike" u="none">
              <a:solidFill>
                <a:srgbClr val="000000"/>
              </a:solidFill>
              <a:uFillTx/>
              <a:latin typeface="Arial"/>
            </a:endParaRPr>
          </a:p>
          <a:p>
            <a:pPr algn="ctr">
              <a:lnSpc>
                <a:spcPct val="100000"/>
              </a:lnSpc>
            </a:pPr>
            <a:r>
              <a:rPr b="1" lang="en-US" sz="2600" strike="noStrike" u="none">
                <a:solidFill>
                  <a:srgbClr val="a50021"/>
                </a:solidFill>
                <a:uFillTx/>
                <a:latin typeface="Calibri"/>
                <a:ea typeface="ＭＳ Ｐゴシック"/>
              </a:rPr>
              <a:t>8,000 / (8,000 + 4,500) = 64% old games</a:t>
            </a:r>
            <a:endParaRPr b="0" lang="en-IN" sz="2600" strike="noStrike" u="none">
              <a:solidFill>
                <a:srgbClr val="000000"/>
              </a:solidFill>
              <a:uFillTx/>
              <a:latin typeface="Arial"/>
            </a:endParaRPr>
          </a:p>
          <a:p>
            <a:pPr algn="ctr">
              <a:lnSpc>
                <a:spcPct val="100000"/>
              </a:lnSpc>
            </a:pPr>
            <a:r>
              <a:rPr b="1" lang="en-US" sz="2600" strike="noStrike" u="none">
                <a:solidFill>
                  <a:srgbClr val="a50021"/>
                </a:solidFill>
                <a:uFillTx/>
                <a:latin typeface="Calibri"/>
                <a:ea typeface="ＭＳ Ｐゴシック"/>
              </a:rPr>
              <a:t>4,500 / (8,000 + 4,500) = 36% new games </a:t>
            </a:r>
            <a:endParaRPr b="0" lang="en-IN" sz="2600" strike="noStrike" u="none">
              <a:solidFill>
                <a:srgbClr val="000000"/>
              </a:solidFill>
              <a:uFillTx/>
              <a:latin typeface="Arial"/>
            </a:endParaRPr>
          </a:p>
        </p:txBody>
      </p:sp>
      <p:sp>
        <p:nvSpPr>
          <p:cNvPr id="211" name="Rounded Rectangle 5"/>
          <p:cNvSpPr/>
          <p:nvPr/>
        </p:nvSpPr>
        <p:spPr>
          <a:xfrm>
            <a:off x="609480" y="3886200"/>
            <a:ext cx="7772040" cy="2361960"/>
          </a:xfrm>
          <a:prstGeom prst="roundRect">
            <a:avLst>
              <a:gd name="adj" fmla="val 16667"/>
            </a:avLst>
          </a:prstGeom>
          <a:solidFill>
            <a:schemeClr val="accent5"/>
          </a:solidFill>
          <a:ln>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2800" strike="noStrike" u="none">
              <a:solidFill>
                <a:srgbClr val="000000"/>
              </a:solidFill>
              <a:uFillTx/>
              <a:latin typeface="Arial"/>
            </a:endParaRPr>
          </a:p>
          <a:p>
            <a:pPr algn="ctr">
              <a:lnSpc>
                <a:spcPct val="100000"/>
              </a:lnSpc>
            </a:pPr>
            <a:r>
              <a:rPr b="1" lang="en-US" sz="2800" strike="noStrike" u="sng">
                <a:solidFill>
                  <a:srgbClr val="000099"/>
                </a:solidFill>
                <a:uFillTx/>
                <a:latin typeface="Calibri"/>
                <a:ea typeface="ＭＳ Ｐゴシック"/>
              </a:rPr>
              <a:t>WEIGHTED-AVERAGE CONTRIBUTION MARGIN</a:t>
            </a:r>
            <a:endParaRPr b="0" lang="en-IN" sz="2800" strike="noStrike" u="none">
              <a:solidFill>
                <a:srgbClr val="000000"/>
              </a:solidFill>
              <a:uFillTx/>
              <a:latin typeface="Arial"/>
            </a:endParaRPr>
          </a:p>
          <a:p>
            <a:pPr>
              <a:lnSpc>
                <a:spcPct val="100000"/>
              </a:lnSpc>
            </a:pPr>
            <a:r>
              <a:rPr b="1" lang="en-US" sz="2800" strike="noStrike" u="none">
                <a:solidFill>
                  <a:srgbClr val="000099"/>
                </a:solidFill>
                <a:uFillTx/>
                <a:latin typeface="Verdana"/>
                <a:ea typeface="ＭＳ Ｐゴシック"/>
              </a:rPr>
              <a:t>Old game:  </a:t>
            </a:r>
            <a:r>
              <a:rPr b="0" lang="en-US" sz="2800" strike="noStrike" u="none">
                <a:solidFill>
                  <a:srgbClr val="000099"/>
                </a:solidFill>
                <a:uFillTx/>
                <a:latin typeface="Verdana"/>
                <a:ea typeface="ＭＳ Ｐゴシック"/>
              </a:rPr>
              <a:t>64% x Rs.175 = </a:t>
            </a:r>
            <a:r>
              <a:rPr b="0" lang="en-US" sz="2800" strike="noStrike" u="none">
                <a:solidFill>
                  <a:srgbClr val="000099"/>
                </a:solidFill>
                <a:uFillTx/>
                <a:latin typeface="Verdana"/>
                <a:ea typeface="ＭＳ Ｐゴシック"/>
              </a:rPr>
              <a:t>	</a:t>
            </a:r>
            <a:r>
              <a:rPr b="0" lang="en-US" sz="2800" strike="noStrike" u="none">
                <a:solidFill>
                  <a:srgbClr val="000099"/>
                </a:solidFill>
                <a:uFillTx/>
                <a:latin typeface="Verdana"/>
                <a:ea typeface="ＭＳ Ｐゴシック"/>
              </a:rPr>
              <a:t>Rs.112</a:t>
            </a:r>
            <a:endParaRPr b="0" lang="en-IN" sz="2800" strike="noStrike" u="none">
              <a:solidFill>
                <a:srgbClr val="000000"/>
              </a:solidFill>
              <a:uFillTx/>
              <a:latin typeface="Arial"/>
            </a:endParaRPr>
          </a:p>
          <a:p>
            <a:pPr>
              <a:lnSpc>
                <a:spcPct val="100000"/>
              </a:lnSpc>
            </a:pPr>
            <a:r>
              <a:rPr b="1" lang="en-US" sz="2800" strike="noStrike" u="none">
                <a:solidFill>
                  <a:srgbClr val="000099"/>
                </a:solidFill>
                <a:uFillTx/>
                <a:latin typeface="Verdana"/>
                <a:ea typeface="ＭＳ Ｐゴシック"/>
              </a:rPr>
              <a:t>New game: </a:t>
            </a:r>
            <a:r>
              <a:rPr b="0" lang="en-US" sz="2800" strike="noStrike" u="none">
                <a:solidFill>
                  <a:srgbClr val="000099"/>
                </a:solidFill>
                <a:uFillTx/>
                <a:latin typeface="Verdana"/>
                <a:ea typeface="ＭＳ Ｐゴシック"/>
              </a:rPr>
              <a:t>36% x Rs.200= </a:t>
            </a:r>
            <a:r>
              <a:rPr b="0" lang="en-US" sz="2800" strike="noStrike" u="none">
                <a:solidFill>
                  <a:srgbClr val="000099"/>
                </a:solidFill>
                <a:uFillTx/>
                <a:latin typeface="Verdana"/>
                <a:ea typeface="ＭＳ Ｐゴシック"/>
              </a:rPr>
              <a:t>	</a:t>
            </a:r>
            <a:r>
              <a:rPr b="0" lang="en-US" sz="2800" strike="noStrike" u="sng">
                <a:solidFill>
                  <a:srgbClr val="000099"/>
                </a:solidFill>
                <a:uFillTx/>
                <a:latin typeface="Verdana"/>
                <a:ea typeface="ＭＳ Ｐゴシック"/>
              </a:rPr>
              <a:t>Rs.  72</a:t>
            </a:r>
            <a:endParaRPr b="0" lang="en-IN" sz="2800" strike="noStrike" u="none">
              <a:solidFill>
                <a:srgbClr val="000000"/>
              </a:solidFill>
              <a:uFillTx/>
              <a:latin typeface="Arial"/>
            </a:endParaRPr>
          </a:p>
          <a:p>
            <a:pPr>
              <a:lnSpc>
                <a:spcPct val="100000"/>
              </a:lnSpc>
            </a:pPr>
            <a:r>
              <a:rPr b="0" lang="en-US" sz="2800" strike="noStrike" u="none">
                <a:solidFill>
                  <a:srgbClr val="000099"/>
                </a:solidFill>
                <a:uFillTx/>
                <a:latin typeface="Verdana"/>
                <a:ea typeface="ＭＳ Ｐゴシック"/>
              </a:rPr>
              <a:t>	</a:t>
            </a:r>
            <a:r>
              <a:rPr b="0" lang="en-US" sz="2800" strike="noStrike" u="none">
                <a:solidFill>
                  <a:srgbClr val="000099"/>
                </a:solidFill>
                <a:uFillTx/>
                <a:latin typeface="Verdana"/>
                <a:ea typeface="ＭＳ Ｐゴシック"/>
              </a:rPr>
              <a:t>	</a:t>
            </a:r>
            <a:r>
              <a:rPr b="0" lang="en-US" sz="2800" strike="noStrike" u="none">
                <a:solidFill>
                  <a:srgbClr val="000099"/>
                </a:solidFill>
                <a:uFillTx/>
                <a:latin typeface="Verdana"/>
                <a:ea typeface="ＭＳ Ｐゴシック"/>
              </a:rPr>
              <a:t>	</a:t>
            </a:r>
            <a:r>
              <a:rPr b="0" lang="en-US" sz="2800" strike="noStrike" u="none">
                <a:solidFill>
                  <a:srgbClr val="000099"/>
                </a:solidFill>
                <a:uFillTx/>
                <a:latin typeface="Verdana"/>
                <a:ea typeface="ＭＳ Ｐゴシック"/>
              </a:rPr>
              <a:t>	</a:t>
            </a:r>
            <a:r>
              <a:rPr b="0" lang="en-US" sz="2800" strike="noStrike" u="none">
                <a:solidFill>
                  <a:srgbClr val="000099"/>
                </a:solidFill>
                <a:uFillTx/>
                <a:latin typeface="Verdana"/>
                <a:ea typeface="ＭＳ Ｐゴシック"/>
              </a:rPr>
              <a:t>	</a:t>
            </a:r>
            <a:r>
              <a:rPr b="0" lang="en-US" sz="2800" strike="noStrike" u="none">
                <a:solidFill>
                  <a:srgbClr val="000099"/>
                </a:solidFill>
                <a:uFillTx/>
                <a:latin typeface="Verdana"/>
                <a:ea typeface="ＭＳ Ｐゴシック"/>
              </a:rPr>
              <a:t>	</a:t>
            </a:r>
            <a:r>
              <a:rPr b="1" lang="en-US" sz="2800" strike="noStrike" u="none">
                <a:solidFill>
                  <a:srgbClr val="000099"/>
                </a:solidFill>
                <a:uFillTx/>
                <a:latin typeface="Verdana"/>
                <a:ea typeface="ＭＳ Ｐゴシック"/>
              </a:rPr>
              <a:t>Rs.184</a:t>
            </a:r>
            <a:r>
              <a:rPr b="1" lang="en-US" sz="2800" strike="noStrike" u="none">
                <a:solidFill>
                  <a:srgbClr val="000099"/>
                </a:solidFill>
                <a:uFillTx/>
                <a:latin typeface="Verdana"/>
                <a:ea typeface="ＭＳ Ｐゴシック"/>
              </a:rPr>
              <a:t>	</a:t>
            </a:r>
            <a:r>
              <a:rPr b="1" lang="en-US" sz="2800" strike="noStrike" u="none">
                <a:solidFill>
                  <a:srgbClr val="000099"/>
                </a:solidFill>
                <a:uFillTx/>
                <a:latin typeface="Verdana"/>
                <a:ea typeface="ＭＳ Ｐゴシック"/>
              </a:rPr>
              <a:t>	</a:t>
            </a:r>
            <a:r>
              <a:rPr b="1" lang="en-US" sz="2800" strike="noStrike" u="none">
                <a:solidFill>
                  <a:srgbClr val="000099"/>
                </a:solidFill>
                <a:uFillTx/>
                <a:latin typeface="Verdana"/>
                <a:ea typeface="ＭＳ Ｐゴシック"/>
              </a:rPr>
              <a:t>	</a:t>
            </a:r>
            <a:r>
              <a:rPr b="1" lang="en-US" sz="2800" strike="noStrike" u="none">
                <a:solidFill>
                  <a:srgbClr val="000099"/>
                </a:solidFill>
                <a:uFillTx/>
                <a:latin typeface="Verdana"/>
                <a:ea typeface="ＭＳ Ｐゴシック"/>
              </a:rPr>
              <a:t>	</a:t>
            </a:r>
            <a:r>
              <a:rPr b="1" lang="en-US" sz="2800" strike="noStrike" u="none">
                <a:solidFill>
                  <a:srgbClr val="000099"/>
                </a:solidFill>
                <a:uFillTx/>
                <a:latin typeface="Verdana"/>
                <a:ea typeface="ＭＳ Ｐゴシック"/>
              </a:rPr>
              <a:t>	</a:t>
            </a:r>
            <a:r>
              <a:rPr b="1" lang="en-US" sz="2800" strike="noStrike" u="none">
                <a:solidFill>
                  <a:srgbClr val="000099"/>
                </a:solidFill>
                <a:uFillTx/>
                <a:latin typeface="Verdana"/>
                <a:ea typeface="ＭＳ Ｐゴシック"/>
              </a:rPr>
              <a:t>	</a:t>
            </a:r>
            <a:r>
              <a:rPr b="1" lang="en-US" sz="2800" strike="noStrike" u="none">
                <a:solidFill>
                  <a:srgbClr val="000099"/>
                </a:solidFill>
                <a:uFillTx/>
                <a:latin typeface="Verdana"/>
                <a:ea typeface="ＭＳ Ｐゴシック"/>
              </a:rPr>
              <a:t>      </a:t>
            </a:r>
            <a:r>
              <a:rPr b="0" lang="en-US" sz="2800" strike="noStrike" u="none">
                <a:solidFill>
                  <a:srgbClr val="000099"/>
                </a:solidFill>
                <a:uFillTx/>
                <a:latin typeface="Verdana"/>
                <a:ea typeface="ＭＳ Ｐゴシック"/>
              </a:rPr>
              <a:t>per game</a:t>
            </a:r>
            <a:endParaRPr b="0" lang="en-IN" sz="2800" strike="noStrike" u="none">
              <a:solidFill>
                <a:srgbClr val="000000"/>
              </a:solidFill>
              <a:uFillTx/>
              <a:latin typeface="Arial"/>
            </a:endParaRPr>
          </a:p>
          <a:p>
            <a:pPr>
              <a:lnSpc>
                <a:spcPct val="100000"/>
              </a:lnSpc>
            </a:pPr>
            <a:endParaRPr b="0" lang="en-IN" sz="2800" strike="noStrike" u="none">
              <a:solidFill>
                <a:srgbClr val="000000"/>
              </a:solidFill>
              <a:uFillTx/>
              <a:latin typeface="Arial"/>
            </a:endParaRPr>
          </a:p>
        </p:txBody>
      </p:sp>
      <p:sp>
        <p:nvSpPr>
          <p:cNvPr id="212" name="Oval 6"/>
          <p:cNvSpPr/>
          <p:nvPr/>
        </p:nvSpPr>
        <p:spPr>
          <a:xfrm>
            <a:off x="5943600" y="5257800"/>
            <a:ext cx="1828440" cy="533160"/>
          </a:xfrm>
          <a:prstGeom prst="ellipse">
            <a:avLst/>
          </a:prstGeom>
          <a:noFill/>
          <a:ln w="28575">
            <a:solidFill>
              <a:srgbClr val="000000">
                <a:lumMod val="95000"/>
                <a:lumOff val="5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13" name="Oval 7"/>
          <p:cNvSpPr/>
          <p:nvPr/>
        </p:nvSpPr>
        <p:spPr>
          <a:xfrm>
            <a:off x="5105520" y="2743200"/>
            <a:ext cx="2209320" cy="456840"/>
          </a:xfrm>
          <a:prstGeom prst="ellipse">
            <a:avLst/>
          </a:prstGeom>
          <a:noFill/>
          <a:ln>
            <a:solidFill>
              <a:srgbClr val="000000">
                <a:lumMod val="95000"/>
                <a:lumOff val="5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14" name="Oval 8"/>
          <p:cNvSpPr/>
          <p:nvPr/>
        </p:nvSpPr>
        <p:spPr>
          <a:xfrm>
            <a:off x="5029200" y="3124080"/>
            <a:ext cx="2361960" cy="456840"/>
          </a:xfrm>
          <a:prstGeom prst="ellipse">
            <a:avLst/>
          </a:prstGeom>
          <a:noFill/>
          <a:ln>
            <a:solidFill>
              <a:srgbClr val="000000">
                <a:lumMod val="95000"/>
                <a:lumOff val="5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cxnSp>
        <p:nvCxnSpPr>
          <p:cNvPr id="215" name="Straight Arrow Connector 11"/>
          <p:cNvCxnSpPr>
            <a:stCxn id="213" idx="2"/>
          </p:cNvCxnSpPr>
          <p:nvPr/>
        </p:nvCxnSpPr>
        <p:spPr>
          <a:xfrm flipH="1">
            <a:off x="3733560" y="2971800"/>
            <a:ext cx="1372320" cy="1524240"/>
          </a:xfrm>
          <a:prstGeom prst="straightConnector1">
            <a:avLst/>
          </a:prstGeom>
          <a:ln w="28575">
            <a:solidFill>
              <a:srgbClr val="a50021"/>
            </a:solidFill>
            <a:round/>
            <a:tailEnd len="med" type="arrow" w="med"/>
          </a:ln>
        </p:spPr>
      </p:cxnSp>
      <p:cxnSp>
        <p:nvCxnSpPr>
          <p:cNvPr id="216" name="Straight Arrow Connector 12"/>
          <p:cNvCxnSpPr/>
          <p:nvPr/>
        </p:nvCxnSpPr>
        <p:spPr>
          <a:xfrm flipH="1">
            <a:off x="3809880" y="3504960"/>
            <a:ext cx="1371960" cy="1448280"/>
          </a:xfrm>
          <a:prstGeom prst="straightConnector1">
            <a:avLst/>
          </a:prstGeom>
          <a:ln w="28575">
            <a:solidFill>
              <a:srgbClr val="a50021"/>
            </a:solidFill>
            <a:round/>
            <a:tailEnd len="med" type="arrow" w="med"/>
          </a:ln>
        </p:spPr>
      </p:cxnSp>
    </p:spTree>
  </p:cSld>
  <mc:AlternateContent>
    <mc:Choice Requires="p14">
      <p:transition spd="slow" p14:dur="2000"/>
    </mc:Choice>
    <mc:Fallback>
      <p:transition spd="slow"/>
    </mc:Fallback>
  </mc:AlternateContent>
  <p:timing>
    <p:tnLst>
      <p:par>
        <p:cTn id="420" dur="indefinite" restart="never" nodeType="tmRoot">
          <p:childTnLst>
            <p:seq>
              <p:cTn id="421" dur="indefinite" nodeType="mainSeq">
                <p:childTnLst>
                  <p:par>
                    <p:cTn id="422" nodeType="clickEffect" fill="hold">
                      <p:stCondLst>
                        <p:cond delay="0"/>
                      </p:stCondLst>
                      <p:childTnLst>
                        <p:par>
                          <p:cTn id="423" nodeType="withEffect" fill="hold">
                            <p:stCondLst>
                              <p:cond delay="0"/>
                            </p:stCondLst>
                            <p:childTnLst>
                              <p:par>
                                <p:cTn id="424" nodeType="withEffect" fill="hold" presetClass="entr" presetID="12" presetSubtype="4">
                                  <p:stCondLst>
                                    <p:cond delay="0"/>
                                  </p:stCondLst>
                                  <p:childTnLst>
                                    <p:set>
                                      <p:cBhvr>
                                        <p:cTn id="425" dur="1" fill="hold">
                                          <p:stCondLst>
                                            <p:cond delay="0"/>
                                          </p:stCondLst>
                                        </p:cTn>
                                        <p:tgtEl>
                                          <p:spTgt spid="210"/>
                                        </p:tgtEl>
                                        <p:attrNameLst>
                                          <p:attrName>style.visibility</p:attrName>
                                        </p:attrNameLst>
                                      </p:cBhvr>
                                      <p:to>
                                        <p:strVal val="visible"/>
                                      </p:to>
                                    </p:set>
                                    <p:animEffect filter="slide(fromBottom)" transition="in">
                                      <p:cBhvr additive="repl">
                                        <p:cTn id="426" dur="500"/>
                                        <p:tgtEl>
                                          <p:spTgt spid="210"/>
                                        </p:tgtEl>
                                      </p:cBhvr>
                                    </p:animEffect>
                                  </p:childTnLst>
                                </p:cTn>
                              </p:par>
                            </p:childTnLst>
                          </p:cTn>
                        </p:par>
                      </p:childTnLst>
                    </p:cTn>
                  </p:par>
                  <p:par>
                    <p:cTn id="427" nodeType="clickEffect" fill="hold">
                      <p:stCondLst>
                        <p:cond delay="indefinite"/>
                      </p:stCondLst>
                      <p:childTnLst>
                        <p:par>
                          <p:cTn id="428" nodeType="withEffect" fill="hold">
                            <p:stCondLst>
                              <p:cond delay="0"/>
                            </p:stCondLst>
                            <p:childTnLst>
                              <p:par>
                                <p:cTn id="429" nodeType="clickEffect" fill="hold" presetClass="entr" presetID="16" presetSubtype="26">
                                  <p:stCondLst>
                                    <p:cond delay="0"/>
                                  </p:stCondLst>
                                  <p:childTnLst>
                                    <p:set>
                                      <p:cBhvr>
                                        <p:cTn id="430" dur="1" fill="hold">
                                          <p:stCondLst>
                                            <p:cond delay="0"/>
                                          </p:stCondLst>
                                        </p:cTn>
                                        <p:tgtEl>
                                          <p:spTgt spid="211"/>
                                        </p:tgtEl>
                                        <p:attrNameLst>
                                          <p:attrName>style.visibility</p:attrName>
                                        </p:attrNameLst>
                                      </p:cBhvr>
                                      <p:to>
                                        <p:strVal val="visible"/>
                                      </p:to>
                                    </p:set>
                                    <p:animEffect filter="barn(inHorizontal)" transition="in">
                                      <p:cBhvr additive="repl">
                                        <p:cTn id="431" dur="500"/>
                                        <p:tgtEl>
                                          <p:spTgt spid="211"/>
                                        </p:tgtEl>
                                      </p:cBhvr>
                                    </p:animEffect>
                                  </p:childTnLst>
                                </p:cTn>
                              </p:par>
                            </p:childTnLst>
                          </p:cTn>
                        </p:par>
                      </p:childTnLst>
                    </p:cTn>
                  </p:par>
                  <p:par>
                    <p:cTn id="432" nodeType="clickEffect" fill="hold">
                      <p:stCondLst>
                        <p:cond delay="indefinite"/>
                      </p:stCondLst>
                      <p:childTnLst>
                        <p:par>
                          <p:cTn id="433" nodeType="withEffect" fill="hold">
                            <p:stCondLst>
                              <p:cond delay="0"/>
                            </p:stCondLst>
                            <p:childTnLst>
                              <p:par>
                                <p:cTn id="434" nodeType="clickEffect" fill="hold" presetClass="entr" presetID="22" presetSubtype="4">
                                  <p:stCondLst>
                                    <p:cond delay="0"/>
                                  </p:stCondLst>
                                  <p:childTnLst>
                                    <p:set>
                                      <p:cBhvr>
                                        <p:cTn id="435" dur="1" fill="hold">
                                          <p:stCondLst>
                                            <p:cond delay="0"/>
                                          </p:stCondLst>
                                        </p:cTn>
                                        <p:tgtEl>
                                          <p:spTgt spid="213"/>
                                        </p:tgtEl>
                                        <p:attrNameLst>
                                          <p:attrName>style.visibility</p:attrName>
                                        </p:attrNameLst>
                                      </p:cBhvr>
                                      <p:to>
                                        <p:strVal val="visible"/>
                                      </p:to>
                                    </p:set>
                                    <p:animEffect filter="wipe(down)" transition="in">
                                      <p:cBhvr additive="repl">
                                        <p:cTn id="436" dur="500"/>
                                        <p:tgtEl>
                                          <p:spTgt spid="213"/>
                                        </p:tgtEl>
                                      </p:cBhvr>
                                    </p:animEffect>
                                  </p:childTnLst>
                                </p:cTn>
                              </p:par>
                              <p:par>
                                <p:cTn id="437" nodeType="withEffect" fill="hold" presetClass="entr" presetID="22" presetSubtype="4">
                                  <p:stCondLst>
                                    <p:cond delay="0"/>
                                  </p:stCondLst>
                                  <p:childTnLst>
                                    <p:set>
                                      <p:cBhvr>
                                        <p:cTn id="438" dur="1" fill="hold">
                                          <p:stCondLst>
                                            <p:cond delay="0"/>
                                          </p:stCondLst>
                                        </p:cTn>
                                        <p:tgtEl>
                                          <p:spTgt spid="214"/>
                                        </p:tgtEl>
                                        <p:attrNameLst>
                                          <p:attrName>style.visibility</p:attrName>
                                        </p:attrNameLst>
                                      </p:cBhvr>
                                      <p:to>
                                        <p:strVal val="visible"/>
                                      </p:to>
                                    </p:set>
                                    <p:animEffect filter="wipe(down)" transition="in">
                                      <p:cBhvr additive="repl">
                                        <p:cTn id="439" dur="500"/>
                                        <p:tgtEl>
                                          <p:spTgt spid="214"/>
                                        </p:tgtEl>
                                      </p:cBhvr>
                                    </p:animEffect>
                                  </p:childTnLst>
                                </p:cTn>
                              </p:par>
                              <p:par>
                                <p:cTn id="440" nodeType="withEffect" fill="hold" presetClass="entr" presetID="22" presetSubtype="4">
                                  <p:stCondLst>
                                    <p:cond delay="0"/>
                                  </p:stCondLst>
                                  <p:childTnLst>
                                    <p:set>
                                      <p:cBhvr>
                                        <p:cTn id="441" dur="1" fill="hold">
                                          <p:stCondLst>
                                            <p:cond delay="0"/>
                                          </p:stCondLst>
                                        </p:cTn>
                                        <p:tgtEl>
                                          <p:spTgt spid="215"/>
                                        </p:tgtEl>
                                        <p:attrNameLst>
                                          <p:attrName>style.visibility</p:attrName>
                                        </p:attrNameLst>
                                      </p:cBhvr>
                                      <p:to>
                                        <p:strVal val="visible"/>
                                      </p:to>
                                    </p:set>
                                    <p:animEffect filter="wipe(down)" transition="in">
                                      <p:cBhvr additive="repl">
                                        <p:cTn id="442" dur="500"/>
                                        <p:tgtEl>
                                          <p:spTgt spid="215"/>
                                        </p:tgtEl>
                                      </p:cBhvr>
                                    </p:animEffect>
                                  </p:childTnLst>
                                </p:cTn>
                              </p:par>
                              <p:par>
                                <p:cTn id="443" nodeType="withEffect" fill="hold" presetClass="entr" presetID="22" presetSubtype="4">
                                  <p:stCondLst>
                                    <p:cond delay="0"/>
                                  </p:stCondLst>
                                  <p:childTnLst>
                                    <p:set>
                                      <p:cBhvr>
                                        <p:cTn id="444" dur="1" fill="hold">
                                          <p:stCondLst>
                                            <p:cond delay="0"/>
                                          </p:stCondLst>
                                        </p:cTn>
                                        <p:tgtEl>
                                          <p:spTgt spid="216"/>
                                        </p:tgtEl>
                                        <p:attrNameLst>
                                          <p:attrName>style.visibility</p:attrName>
                                        </p:attrNameLst>
                                      </p:cBhvr>
                                      <p:to>
                                        <p:strVal val="visible"/>
                                      </p:to>
                                    </p:set>
                                    <p:animEffect filter="wipe(down)" transition="in">
                                      <p:cBhvr additive="repl">
                                        <p:cTn id="445" dur="500"/>
                                        <p:tgtEl>
                                          <p:spTgt spid="216"/>
                                        </p:tgtEl>
                                      </p:cBhvr>
                                    </p:animEffect>
                                  </p:childTnLst>
                                </p:cTn>
                              </p:par>
                            </p:childTnLst>
                          </p:cTn>
                        </p:par>
                      </p:childTnLst>
                    </p:cTn>
                  </p:par>
                  <p:par>
                    <p:cTn id="446" nodeType="clickEffect" fill="hold">
                      <p:stCondLst>
                        <p:cond delay="indefinite"/>
                      </p:stCondLst>
                      <p:childTnLst>
                        <p:par>
                          <p:cTn id="447" nodeType="withEffect" fill="hold">
                            <p:stCondLst>
                              <p:cond delay="0"/>
                            </p:stCondLst>
                            <p:childTnLst>
                              <p:par>
                                <p:cTn id="448" nodeType="clickEffect" fill="hold" presetClass="entr" presetID="22" presetSubtype="4">
                                  <p:stCondLst>
                                    <p:cond delay="0"/>
                                  </p:stCondLst>
                                  <p:childTnLst>
                                    <p:set>
                                      <p:cBhvr>
                                        <p:cTn id="449" dur="1" fill="hold">
                                          <p:stCondLst>
                                            <p:cond delay="0"/>
                                          </p:stCondLst>
                                        </p:cTn>
                                        <p:tgtEl>
                                          <p:spTgt spid="212"/>
                                        </p:tgtEl>
                                        <p:attrNameLst>
                                          <p:attrName>style.visibility</p:attrName>
                                        </p:attrNameLst>
                                      </p:cBhvr>
                                      <p:to>
                                        <p:strVal val="visible"/>
                                      </p:to>
                                    </p:set>
                                    <p:animEffect filter="wipe(down)" transition="in">
                                      <p:cBhvr additive="repl">
                                        <p:cTn id="450"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28600"/>
            <a:ext cx="8229240" cy="152352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Break-Even Formula (in Units) with Multiple Products</a:t>
            </a:r>
            <a:endParaRPr b="0" lang="en-US" sz="4000" strike="noStrike" u="none">
              <a:solidFill>
                <a:schemeClr val="dk1"/>
              </a:solidFill>
              <a:uFillTx/>
              <a:latin typeface="Arial"/>
            </a:endParaRPr>
          </a:p>
        </p:txBody>
      </p:sp>
      <p:sp>
        <p:nvSpPr>
          <p:cNvPr id="218" name="Text Box 6"/>
          <p:cNvSpPr/>
          <p:nvPr/>
        </p:nvSpPr>
        <p:spPr>
          <a:xfrm>
            <a:off x="762120" y="2895480"/>
            <a:ext cx="7543440" cy="1121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400"/>
              </a:spcBef>
            </a:pPr>
            <a:r>
              <a:rPr b="1" lang="en-US" sz="2800" strike="noStrike" u="none">
                <a:solidFill>
                  <a:srgbClr val="a50021"/>
                </a:solidFill>
                <a:uFillTx/>
                <a:latin typeface="Calibri"/>
                <a:ea typeface="ＭＳ Ｐゴシック"/>
              </a:rPr>
              <a:t>Fixed  Costs </a:t>
            </a:r>
            <a:endParaRPr b="0" lang="en-IN" sz="2800" strike="noStrike" u="none">
              <a:solidFill>
                <a:srgbClr val="000000"/>
              </a:solidFill>
              <a:uFillTx/>
              <a:latin typeface="Arial"/>
            </a:endParaRPr>
          </a:p>
          <a:p>
            <a:pPr algn="ctr">
              <a:lnSpc>
                <a:spcPct val="100000"/>
              </a:lnSpc>
              <a:spcBef>
                <a:spcPts val="1400"/>
              </a:spcBef>
            </a:pPr>
            <a:r>
              <a:rPr b="1" lang="en-US" sz="2800" strike="noStrike" u="none">
                <a:solidFill>
                  <a:srgbClr val="a50021"/>
                </a:solidFill>
                <a:uFillTx/>
                <a:latin typeface="Calibri"/>
                <a:ea typeface="ＭＳ Ｐゴシック"/>
              </a:rPr>
              <a:t>Weighted-Average Contribution Margin Per Unit</a:t>
            </a:r>
            <a:endParaRPr b="0" lang="en-IN" sz="2800" strike="noStrike" u="none">
              <a:solidFill>
                <a:srgbClr val="000000"/>
              </a:solidFill>
              <a:uFillTx/>
              <a:latin typeface="Arial"/>
            </a:endParaRPr>
          </a:p>
        </p:txBody>
      </p:sp>
      <p:cxnSp>
        <p:nvCxnSpPr>
          <p:cNvPr id="219" name="Straight Connector 12"/>
          <p:cNvCxnSpPr/>
          <p:nvPr/>
        </p:nvCxnSpPr>
        <p:spPr>
          <a:xfrm>
            <a:off x="990360" y="3504960"/>
            <a:ext cx="7239600" cy="2160"/>
          </a:xfrm>
          <a:prstGeom prst="straightConnector1">
            <a:avLst/>
          </a:prstGeom>
          <a:ln w="28575">
            <a:solidFill>
              <a:srgbClr val="a50021"/>
            </a:solidFill>
            <a:round/>
          </a:ln>
        </p:spPr>
      </p:cxnSp>
      <p:sp>
        <p:nvSpPr>
          <p:cNvPr id="220" name="Oval 13"/>
          <p:cNvSpPr/>
          <p:nvPr/>
        </p:nvSpPr>
        <p:spPr>
          <a:xfrm>
            <a:off x="685800" y="1676520"/>
            <a:ext cx="2971440" cy="1294920"/>
          </a:xfrm>
          <a:prstGeom prst="ellipse">
            <a:avLst/>
          </a:prstGeom>
          <a:solidFill>
            <a:srgbClr val="fcf48e"/>
          </a:solidFill>
          <a:ln>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000" strike="noStrike" u="none">
                <a:solidFill>
                  <a:srgbClr val="a50021"/>
                </a:solidFill>
                <a:uFillTx/>
                <a:latin typeface="Verdana"/>
                <a:ea typeface="ＭＳ Ｐゴシック"/>
              </a:rPr>
              <a:t>Happy </a:t>
            </a:r>
            <a:endParaRPr b="0" lang="en-IN" sz="2000" strike="noStrike" u="none">
              <a:solidFill>
                <a:srgbClr val="000000"/>
              </a:solidFill>
              <a:uFillTx/>
              <a:latin typeface="Arial"/>
            </a:endParaRPr>
          </a:p>
          <a:p>
            <a:pPr>
              <a:lnSpc>
                <a:spcPct val="100000"/>
              </a:lnSpc>
            </a:pPr>
            <a:r>
              <a:rPr b="1" lang="en-US" sz="2000" strike="noStrike" u="none">
                <a:solidFill>
                  <a:srgbClr val="a50021"/>
                </a:solidFill>
                <a:uFillTx/>
                <a:latin typeface="Verdana"/>
                <a:ea typeface="ＭＳ Ｐゴシック"/>
              </a:rPr>
              <a:t>Daze </a:t>
            </a:r>
            <a:endParaRPr b="0" lang="en-IN" sz="2000" strike="noStrike" u="none">
              <a:solidFill>
                <a:srgbClr val="000000"/>
              </a:solidFill>
              <a:uFillTx/>
              <a:latin typeface="Arial"/>
            </a:endParaRPr>
          </a:p>
          <a:p>
            <a:pPr>
              <a:lnSpc>
                <a:spcPct val="100000"/>
              </a:lnSpc>
            </a:pPr>
            <a:r>
              <a:rPr b="1" lang="en-US" sz="2000" strike="noStrike" u="none">
                <a:solidFill>
                  <a:srgbClr val="a50021"/>
                </a:solidFill>
                <a:uFillTx/>
                <a:latin typeface="Verdana"/>
                <a:ea typeface="ＭＳ Ｐゴシック"/>
              </a:rPr>
              <a:t>Game Co.</a:t>
            </a:r>
            <a:endParaRPr b="0" lang="en-IN" sz="2000" strike="noStrike" u="none">
              <a:solidFill>
                <a:srgbClr val="000000"/>
              </a:solidFill>
              <a:uFillTx/>
              <a:latin typeface="Arial"/>
            </a:endParaRPr>
          </a:p>
        </p:txBody>
      </p:sp>
      <p:sp>
        <p:nvSpPr>
          <p:cNvPr id="221" name="4-Point Star 14"/>
          <p:cNvSpPr/>
          <p:nvPr/>
        </p:nvSpPr>
        <p:spPr>
          <a:xfrm>
            <a:off x="2438280" y="1828800"/>
            <a:ext cx="990360" cy="990360"/>
          </a:xfrm>
          <a:prstGeom prst="star4">
            <a:avLst>
              <a:gd name="adj" fmla="val 12500"/>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22" name="Flowchart: Decision 15"/>
          <p:cNvSpPr/>
          <p:nvPr/>
        </p:nvSpPr>
        <p:spPr>
          <a:xfrm>
            <a:off x="2666880" y="2057400"/>
            <a:ext cx="456840" cy="533160"/>
          </a:xfrm>
          <a:prstGeom prst="flowChartDecision">
            <a:avLst/>
          </a:prstGeom>
          <a:solidFill>
            <a:srgbClr val="d5faa4"/>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23" name="Flowchart: Collate 16"/>
          <p:cNvSpPr/>
          <p:nvPr/>
        </p:nvSpPr>
        <p:spPr>
          <a:xfrm>
            <a:off x="2590920" y="2057400"/>
            <a:ext cx="609120" cy="609120"/>
          </a:xfrm>
          <a:prstGeom prst="flowChartCollate">
            <a:avLst/>
          </a:prstGeom>
          <a:solidFill>
            <a:srgbClr val="00b0f0"/>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dk1"/>
              </a:solidFill>
              <a:uFillTx/>
              <a:latin typeface="Verdana"/>
              <a:ea typeface="ＭＳ Ｐゴシック"/>
            </a:endParaRPr>
          </a:p>
        </p:txBody>
      </p:sp>
      <p:sp>
        <p:nvSpPr>
          <p:cNvPr id="224" name="Rectangle 17"/>
          <p:cNvSpPr/>
          <p:nvPr/>
        </p:nvSpPr>
        <p:spPr>
          <a:xfrm>
            <a:off x="1143000" y="4343400"/>
            <a:ext cx="68576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400" strike="noStrike" u="sng">
                <a:solidFill>
                  <a:srgbClr val="000099"/>
                </a:solidFill>
                <a:uFillTx/>
                <a:latin typeface="Calibri"/>
                <a:ea typeface="ＭＳ Ｐゴシック"/>
              </a:rPr>
              <a:t>Rs.1,750,000 + Rs.750,000</a:t>
            </a:r>
            <a:endParaRPr b="0" lang="en-IN" sz="2400" strike="noStrike" u="none">
              <a:solidFill>
                <a:srgbClr val="000000"/>
              </a:solidFill>
              <a:uFillTx/>
              <a:latin typeface="Arial"/>
            </a:endParaRPr>
          </a:p>
          <a:p>
            <a:pPr>
              <a:lnSpc>
                <a:spcPct val="100000"/>
              </a:lnSpc>
            </a:pPr>
            <a:r>
              <a:rPr b="1" lang="en-US" sz="2400" strike="noStrike" u="none">
                <a:solidFill>
                  <a:srgbClr val="000099"/>
                </a:solidFill>
                <a:uFillTx/>
                <a:latin typeface="Calibri"/>
                <a:ea typeface="ＭＳ Ｐゴシック"/>
              </a:rPr>
              <a:t>           </a:t>
            </a:r>
            <a:r>
              <a:rPr b="1" lang="en-US" sz="2400" strike="noStrike" u="none">
                <a:solidFill>
                  <a:srgbClr val="000099"/>
                </a:solidFill>
                <a:uFillTx/>
                <a:latin typeface="Calibri"/>
                <a:ea typeface="ＭＳ Ｐゴシック"/>
              </a:rPr>
              <a:t>Rs.184</a:t>
            </a:r>
            <a:endParaRPr b="0" lang="en-IN" sz="2400" strike="noStrike" u="none">
              <a:solidFill>
                <a:srgbClr val="000000"/>
              </a:solidFill>
              <a:uFillTx/>
              <a:latin typeface="Arial"/>
            </a:endParaRPr>
          </a:p>
          <a:p>
            <a:pPr>
              <a:lnSpc>
                <a:spcPct val="100000"/>
              </a:lnSpc>
            </a:pPr>
            <a:endParaRPr b="0" lang="en-IN" sz="2400" strike="noStrike" u="none">
              <a:solidFill>
                <a:srgbClr val="000000"/>
              </a:solidFill>
              <a:uFillTx/>
              <a:latin typeface="Arial"/>
            </a:endParaRPr>
          </a:p>
        </p:txBody>
      </p:sp>
      <p:sp>
        <p:nvSpPr>
          <p:cNvPr id="225" name="TextBox 18"/>
          <p:cNvSpPr/>
          <p:nvPr/>
        </p:nvSpPr>
        <p:spPr>
          <a:xfrm>
            <a:off x="4495680" y="4800600"/>
            <a:ext cx="45684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2800" strike="noStrike" u="none">
                <a:solidFill>
                  <a:srgbClr val="000099"/>
                </a:solidFill>
                <a:uFillTx/>
                <a:latin typeface="Arial"/>
                <a:ea typeface="ＭＳ Ｐゴシック"/>
              </a:rPr>
              <a:t>=</a:t>
            </a:r>
            <a:endParaRPr b="0" lang="en-IN" sz="2800" strike="noStrike" u="none">
              <a:solidFill>
                <a:srgbClr val="000000"/>
              </a:solidFill>
              <a:uFillTx/>
              <a:latin typeface="Arial"/>
            </a:endParaRPr>
          </a:p>
        </p:txBody>
      </p:sp>
      <p:sp>
        <p:nvSpPr>
          <p:cNvPr id="226" name="Rounded Rectangle 19"/>
          <p:cNvSpPr/>
          <p:nvPr/>
        </p:nvSpPr>
        <p:spPr>
          <a:xfrm>
            <a:off x="5257800" y="4572000"/>
            <a:ext cx="1904760" cy="1142640"/>
          </a:xfrm>
          <a:prstGeom prst="roundRect">
            <a:avLst>
              <a:gd name="adj" fmla="val 16667"/>
            </a:avLst>
          </a:prstGeom>
          <a:solidFill>
            <a:srgbClr val="fcf48e"/>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trike="noStrike" u="none">
                <a:solidFill>
                  <a:srgbClr val="a50021"/>
                </a:solidFill>
                <a:uFillTx/>
                <a:latin typeface="Verdana"/>
                <a:ea typeface="ＭＳ Ｐゴシック"/>
              </a:rPr>
              <a:t>13,587 </a:t>
            </a:r>
            <a:endParaRPr b="0" lang="en-IN" sz="2400" strike="noStrike" u="none">
              <a:solidFill>
                <a:srgbClr val="000000"/>
              </a:solidFill>
              <a:uFillTx/>
              <a:latin typeface="Arial"/>
            </a:endParaRPr>
          </a:p>
          <a:p>
            <a:pPr algn="ctr">
              <a:lnSpc>
                <a:spcPct val="100000"/>
              </a:lnSpc>
            </a:pPr>
            <a:r>
              <a:rPr b="1" lang="en-US" sz="2400" strike="noStrike" u="none">
                <a:solidFill>
                  <a:srgbClr val="a50021"/>
                </a:solidFill>
                <a:uFillTx/>
                <a:latin typeface="Verdana"/>
                <a:ea typeface="ＭＳ Ｐゴシック"/>
              </a:rPr>
              <a:t>Total</a:t>
            </a:r>
            <a:endParaRPr b="0" lang="en-IN" sz="2400" strike="noStrike" u="none">
              <a:solidFill>
                <a:srgbClr val="000000"/>
              </a:solidFill>
              <a:uFillTx/>
              <a:latin typeface="Arial"/>
            </a:endParaRPr>
          </a:p>
          <a:p>
            <a:pPr algn="ctr">
              <a:lnSpc>
                <a:spcPct val="100000"/>
              </a:lnSpc>
            </a:pPr>
            <a:r>
              <a:rPr b="1" lang="en-US" sz="2400" strike="noStrike" u="none">
                <a:solidFill>
                  <a:srgbClr val="a50021"/>
                </a:solidFill>
                <a:uFillTx/>
                <a:latin typeface="Verdana"/>
                <a:ea typeface="ＭＳ Ｐゴシック"/>
              </a:rPr>
              <a:t>Units</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451" dur="indefinite" restart="never" nodeType="tmRoot">
          <p:childTnLst>
            <p:seq>
              <p:cTn id="452" dur="indefinite" nodeType="mainSeq">
                <p:childTnLst>
                  <p:par>
                    <p:cTn id="453" nodeType="clickEffect" fill="hold">
                      <p:stCondLst>
                        <p:cond delay="indefinite"/>
                      </p:stCondLst>
                      <p:childTnLst>
                        <p:par>
                          <p:cTn id="454" nodeType="withEffect" fill="hold">
                            <p:stCondLst>
                              <p:cond delay="0"/>
                            </p:stCondLst>
                            <p:childTnLst>
                              <p:par>
                                <p:cTn id="455" nodeType="clickEffect" fill="hold" presetClass="entr" presetID="12" presetSubtype="4">
                                  <p:stCondLst>
                                    <p:cond delay="0"/>
                                  </p:stCondLst>
                                  <p:childTnLst>
                                    <p:set>
                                      <p:cBhvr>
                                        <p:cTn id="456" dur="1" fill="hold">
                                          <p:stCondLst>
                                            <p:cond delay="0"/>
                                          </p:stCondLst>
                                        </p:cTn>
                                        <p:tgtEl>
                                          <p:spTgt spid="224"/>
                                        </p:tgtEl>
                                        <p:attrNameLst>
                                          <p:attrName>style.visibility</p:attrName>
                                        </p:attrNameLst>
                                      </p:cBhvr>
                                      <p:to>
                                        <p:strVal val="visible"/>
                                      </p:to>
                                    </p:set>
                                    <p:animEffect filter="slide(fromBottom)" transition="in">
                                      <p:cBhvr additive="repl">
                                        <p:cTn id="457" dur="500"/>
                                        <p:tgtEl>
                                          <p:spTgt spid="224"/>
                                        </p:tgtEl>
                                      </p:cBhvr>
                                    </p:animEffect>
                                  </p:childTnLst>
                                </p:cTn>
                              </p:par>
                              <p:par>
                                <p:cTn id="458" nodeType="withEffect" fill="hold" presetClass="entr" presetID="22" presetSubtype="4">
                                  <p:stCondLst>
                                    <p:cond delay="0"/>
                                  </p:stCondLst>
                                  <p:childTnLst>
                                    <p:set>
                                      <p:cBhvr>
                                        <p:cTn id="459" dur="1" fill="hold">
                                          <p:stCondLst>
                                            <p:cond delay="0"/>
                                          </p:stCondLst>
                                        </p:cTn>
                                        <p:tgtEl>
                                          <p:spTgt spid="225"/>
                                        </p:tgtEl>
                                        <p:attrNameLst>
                                          <p:attrName>style.visibility</p:attrName>
                                        </p:attrNameLst>
                                      </p:cBhvr>
                                      <p:to>
                                        <p:strVal val="visible"/>
                                      </p:to>
                                    </p:set>
                                    <p:animEffect filter="wipe(down)" transition="in">
                                      <p:cBhvr additive="repl">
                                        <p:cTn id="460" dur="500"/>
                                        <p:tgtEl>
                                          <p:spTgt spid="225"/>
                                        </p:tgtEl>
                                      </p:cBhvr>
                                    </p:animEffect>
                                  </p:childTnLst>
                                </p:cTn>
                              </p:par>
                              <p:par>
                                <p:cTn id="461" nodeType="withEffect" fill="hold" presetClass="entr" presetID="12" presetSubtype="4">
                                  <p:stCondLst>
                                    <p:cond delay="0"/>
                                  </p:stCondLst>
                                  <p:childTnLst>
                                    <p:set>
                                      <p:cBhvr>
                                        <p:cTn id="462" dur="1" fill="hold">
                                          <p:stCondLst>
                                            <p:cond delay="0"/>
                                          </p:stCondLst>
                                        </p:cTn>
                                        <p:tgtEl>
                                          <p:spTgt spid="226"/>
                                        </p:tgtEl>
                                        <p:attrNameLst>
                                          <p:attrName>style.visibility</p:attrName>
                                        </p:attrNameLst>
                                      </p:cBhvr>
                                      <p:to>
                                        <p:strVal val="visible"/>
                                      </p:to>
                                    </p:set>
                                    <p:animEffect filter="slide(fromBottom)" transition="in">
                                      <p:cBhvr additive="repl">
                                        <p:cTn id="463" dur="5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28600"/>
            <a:ext cx="8229240" cy="152352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Break-Even Formula (in Units) with Multiple Products</a:t>
            </a:r>
            <a:endParaRPr b="0" lang="en-US" sz="4000" strike="noStrike" u="none">
              <a:solidFill>
                <a:schemeClr val="dk1"/>
              </a:solidFill>
              <a:uFillTx/>
              <a:latin typeface="Arial"/>
            </a:endParaRPr>
          </a:p>
        </p:txBody>
      </p:sp>
      <p:sp>
        <p:nvSpPr>
          <p:cNvPr id="228" name="Oval 13"/>
          <p:cNvSpPr/>
          <p:nvPr/>
        </p:nvSpPr>
        <p:spPr>
          <a:xfrm>
            <a:off x="457200" y="1676520"/>
            <a:ext cx="2971440" cy="1294920"/>
          </a:xfrm>
          <a:prstGeom prst="ellipse">
            <a:avLst/>
          </a:prstGeom>
          <a:solidFill>
            <a:srgbClr val="fcf48e"/>
          </a:solidFill>
          <a:ln>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000" strike="noStrike" u="none">
                <a:solidFill>
                  <a:srgbClr val="a50021"/>
                </a:solidFill>
                <a:uFillTx/>
                <a:latin typeface="Verdana"/>
                <a:ea typeface="ＭＳ Ｐゴシック"/>
              </a:rPr>
              <a:t>Happy </a:t>
            </a:r>
            <a:endParaRPr b="0" lang="en-IN" sz="2000" strike="noStrike" u="none">
              <a:solidFill>
                <a:srgbClr val="000000"/>
              </a:solidFill>
              <a:uFillTx/>
              <a:latin typeface="Arial"/>
            </a:endParaRPr>
          </a:p>
          <a:p>
            <a:pPr>
              <a:lnSpc>
                <a:spcPct val="100000"/>
              </a:lnSpc>
            </a:pPr>
            <a:r>
              <a:rPr b="1" lang="en-US" sz="2000" strike="noStrike" u="none">
                <a:solidFill>
                  <a:srgbClr val="a50021"/>
                </a:solidFill>
                <a:uFillTx/>
                <a:latin typeface="Verdana"/>
                <a:ea typeface="ＭＳ Ｐゴシック"/>
              </a:rPr>
              <a:t>Daze </a:t>
            </a:r>
            <a:endParaRPr b="0" lang="en-IN" sz="2000" strike="noStrike" u="none">
              <a:solidFill>
                <a:srgbClr val="000000"/>
              </a:solidFill>
              <a:uFillTx/>
              <a:latin typeface="Arial"/>
            </a:endParaRPr>
          </a:p>
          <a:p>
            <a:pPr>
              <a:lnSpc>
                <a:spcPct val="100000"/>
              </a:lnSpc>
            </a:pPr>
            <a:r>
              <a:rPr b="1" lang="en-US" sz="2000" strike="noStrike" u="none">
                <a:solidFill>
                  <a:srgbClr val="a50021"/>
                </a:solidFill>
                <a:uFillTx/>
                <a:latin typeface="Verdana"/>
                <a:ea typeface="ＭＳ Ｐゴシック"/>
              </a:rPr>
              <a:t>Game Co.</a:t>
            </a:r>
            <a:endParaRPr b="0" lang="en-IN" sz="2000" strike="noStrike" u="none">
              <a:solidFill>
                <a:srgbClr val="000000"/>
              </a:solidFill>
              <a:uFillTx/>
              <a:latin typeface="Arial"/>
            </a:endParaRPr>
          </a:p>
        </p:txBody>
      </p:sp>
      <p:sp>
        <p:nvSpPr>
          <p:cNvPr id="229" name="4-Point Star 14"/>
          <p:cNvSpPr/>
          <p:nvPr/>
        </p:nvSpPr>
        <p:spPr>
          <a:xfrm>
            <a:off x="2209680" y="1828800"/>
            <a:ext cx="990360" cy="990360"/>
          </a:xfrm>
          <a:prstGeom prst="star4">
            <a:avLst>
              <a:gd name="adj" fmla="val 12500"/>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30" name="Flowchart: Decision 15"/>
          <p:cNvSpPr/>
          <p:nvPr/>
        </p:nvSpPr>
        <p:spPr>
          <a:xfrm>
            <a:off x="2438280" y="2057400"/>
            <a:ext cx="456840" cy="533160"/>
          </a:xfrm>
          <a:prstGeom prst="flowChartDecision">
            <a:avLst/>
          </a:prstGeom>
          <a:solidFill>
            <a:srgbClr val="d5faa4"/>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31" name="Flowchart: Collate 16"/>
          <p:cNvSpPr/>
          <p:nvPr/>
        </p:nvSpPr>
        <p:spPr>
          <a:xfrm>
            <a:off x="2362320" y="2057400"/>
            <a:ext cx="609120" cy="609120"/>
          </a:xfrm>
          <a:prstGeom prst="flowChartCollate">
            <a:avLst/>
          </a:prstGeom>
          <a:solidFill>
            <a:srgbClr val="00b0f0"/>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dk1"/>
              </a:solidFill>
              <a:uFillTx/>
              <a:latin typeface="Verdana"/>
              <a:ea typeface="ＭＳ Ｐゴシック"/>
            </a:endParaRPr>
          </a:p>
        </p:txBody>
      </p:sp>
      <p:sp>
        <p:nvSpPr>
          <p:cNvPr id="232" name="Rounded Rectangle 20"/>
          <p:cNvSpPr/>
          <p:nvPr/>
        </p:nvSpPr>
        <p:spPr>
          <a:xfrm>
            <a:off x="762120" y="5105520"/>
            <a:ext cx="6857640" cy="1218960"/>
          </a:xfrm>
          <a:prstGeom prst="roundRect">
            <a:avLst>
              <a:gd name="adj" fmla="val 16667"/>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800" strike="noStrike" u="none">
                <a:solidFill>
                  <a:srgbClr val="000099"/>
                </a:solidFill>
                <a:uFillTx/>
                <a:latin typeface="Verdana"/>
                <a:ea typeface="ＭＳ Ｐゴシック"/>
              </a:rPr>
              <a:t>Old game:   </a:t>
            </a:r>
            <a:r>
              <a:rPr b="0" lang="en-US" sz="2800" strike="noStrike" u="none">
                <a:solidFill>
                  <a:srgbClr val="000099"/>
                </a:solidFill>
                <a:uFillTx/>
                <a:latin typeface="Verdana"/>
                <a:ea typeface="ＭＳ Ｐゴシック"/>
              </a:rPr>
              <a:t>13,587 x 64% = 8,696</a:t>
            </a:r>
            <a:endParaRPr b="0" lang="en-IN" sz="2800" strike="noStrike" u="none">
              <a:solidFill>
                <a:srgbClr val="000000"/>
              </a:solidFill>
              <a:uFillTx/>
              <a:latin typeface="Arial"/>
            </a:endParaRPr>
          </a:p>
          <a:p>
            <a:pPr>
              <a:lnSpc>
                <a:spcPct val="100000"/>
              </a:lnSpc>
            </a:pPr>
            <a:r>
              <a:rPr b="1" lang="en-US" sz="2800" strike="noStrike" u="none">
                <a:solidFill>
                  <a:srgbClr val="000099"/>
                </a:solidFill>
                <a:uFillTx/>
                <a:latin typeface="Verdana"/>
                <a:ea typeface="ＭＳ Ｐゴシック"/>
              </a:rPr>
              <a:t>New game: </a:t>
            </a:r>
            <a:r>
              <a:rPr b="0" lang="en-US" sz="2800" strike="noStrike" u="none">
                <a:solidFill>
                  <a:srgbClr val="000099"/>
                </a:solidFill>
                <a:uFillTx/>
                <a:latin typeface="Verdana"/>
                <a:ea typeface="ＭＳ Ｐゴシック"/>
              </a:rPr>
              <a:t>13,587 x 36% = 4,891</a:t>
            </a:r>
            <a:endParaRPr b="0" lang="en-IN" sz="2800" strike="noStrike" u="none">
              <a:solidFill>
                <a:srgbClr val="000000"/>
              </a:solidFill>
              <a:uFillTx/>
              <a:latin typeface="Arial"/>
            </a:endParaRPr>
          </a:p>
        </p:txBody>
      </p:sp>
      <p:sp>
        <p:nvSpPr>
          <p:cNvPr id="233" name="Rectangle 21"/>
          <p:cNvSpPr/>
          <p:nvPr/>
        </p:nvSpPr>
        <p:spPr>
          <a:xfrm>
            <a:off x="3581280" y="1600200"/>
            <a:ext cx="3657240" cy="3352320"/>
          </a:xfrm>
          <a:prstGeom prst="rect">
            <a:avLst/>
          </a:prstGeom>
          <a:solidFill>
            <a:srgbClr val="ffe07d"/>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800" strike="noStrike" u="none">
                <a:solidFill>
                  <a:srgbClr val="a50021"/>
                </a:solidFill>
                <a:uFillTx/>
                <a:latin typeface="Calibri"/>
                <a:ea typeface="ＭＳ Ｐゴシック"/>
              </a:rPr>
              <a:t>Assuming a sales mix of 64 percent old games and 36 percent new games, Happy Daze must sell 8,696 old games and 4,891 new games to break even.</a:t>
            </a:r>
            <a:endParaRPr b="0" lang="en-IN" sz="2800" strike="noStrike" u="none">
              <a:solidFill>
                <a:srgbClr val="000000"/>
              </a:solidFill>
              <a:uFillTx/>
              <a:latin typeface="Arial"/>
            </a:endParaRPr>
          </a:p>
        </p:txBody>
      </p:sp>
      <p:sp>
        <p:nvSpPr>
          <p:cNvPr id="234" name="Curved Left Arrow 22"/>
          <p:cNvSpPr/>
          <p:nvPr/>
        </p:nvSpPr>
        <p:spPr>
          <a:xfrm rot="21251400">
            <a:off x="7467480" y="2522160"/>
            <a:ext cx="915480" cy="3276360"/>
          </a:xfrm>
          <a:prstGeom prst="curvedLeftArrow">
            <a:avLst>
              <a:gd name="adj1" fmla="val 25000"/>
              <a:gd name="adj2" fmla="val 50000"/>
              <a:gd name="adj3" fmla="val 25000"/>
            </a:avLst>
          </a:prstGeom>
          <a:solidFill>
            <a:schemeClr val="accent5">
              <a:lumMod val="75000"/>
            </a:schemeClr>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dk1"/>
              </a:solidFill>
              <a:uFillTx/>
              <a:latin typeface="Verdana"/>
              <a:ea typeface="ＭＳ Ｐゴシック"/>
            </a:endParaRPr>
          </a:p>
        </p:txBody>
      </p:sp>
    </p:spTree>
  </p:cSld>
  <mc:AlternateContent>
    <mc:Choice Requires="p14">
      <p:transition spd="slow" p14:dur="2000"/>
    </mc:Choice>
    <mc:Fallback>
      <p:transition spd="slow"/>
    </mc:Fallback>
  </mc:AlternateContent>
  <p:timing>
    <p:tnLst>
      <p:par>
        <p:cTn id="464" dur="indefinite" restart="never" nodeType="tmRoot">
          <p:childTnLst>
            <p:seq>
              <p:cTn id="465" dur="indefinite" nodeType="mainSeq">
                <p:childTnLst>
                  <p:par>
                    <p:cTn id="466" nodeType="clickEffect" fill="hold">
                      <p:stCondLst>
                        <p:cond delay="indefinite"/>
                      </p:stCondLst>
                      <p:childTnLst>
                        <p:par>
                          <p:cTn id="467" nodeType="withEffect" fill="hold">
                            <p:stCondLst>
                              <p:cond delay="0"/>
                            </p:stCondLst>
                            <p:childTnLst>
                              <p:par>
                                <p:cTn id="468" nodeType="clickEffect" fill="hold" presetClass="entr" presetID="20">
                                  <p:stCondLst>
                                    <p:cond delay="0"/>
                                  </p:stCondLst>
                                  <p:childTnLst>
                                    <p:set>
                                      <p:cBhvr>
                                        <p:cTn id="469" dur="1" fill="hold">
                                          <p:stCondLst>
                                            <p:cond delay="0"/>
                                          </p:stCondLst>
                                        </p:cTn>
                                        <p:tgtEl>
                                          <p:spTgt spid="234"/>
                                        </p:tgtEl>
                                        <p:attrNameLst>
                                          <p:attrName>style.visibility</p:attrName>
                                        </p:attrNameLst>
                                      </p:cBhvr>
                                      <p:to>
                                        <p:strVal val="visible"/>
                                      </p:to>
                                    </p:set>
                                    <p:animEffect filter="wedge" transition="in">
                                      <p:cBhvr additive="repl">
                                        <p:cTn id="470" dur="1000"/>
                                        <p:tgtEl>
                                          <p:spTgt spid="234"/>
                                        </p:tgtEl>
                                      </p:cBhvr>
                                    </p:animEffect>
                                  </p:childTnLst>
                                </p:cTn>
                              </p:par>
                              <p:par>
                                <p:cTn id="471" nodeType="withEffect" fill="hold" presetClass="entr" presetID="16" presetSubtype="26">
                                  <p:stCondLst>
                                    <p:cond delay="0"/>
                                  </p:stCondLst>
                                  <p:childTnLst>
                                    <p:set>
                                      <p:cBhvr>
                                        <p:cTn id="472" dur="1" fill="hold">
                                          <p:stCondLst>
                                            <p:cond delay="0"/>
                                          </p:stCondLst>
                                        </p:cTn>
                                        <p:tgtEl>
                                          <p:spTgt spid="232"/>
                                        </p:tgtEl>
                                        <p:attrNameLst>
                                          <p:attrName>style.visibility</p:attrName>
                                        </p:attrNameLst>
                                      </p:cBhvr>
                                      <p:to>
                                        <p:strVal val="visible"/>
                                      </p:to>
                                    </p:set>
                                    <p:animEffect filter="barn(inHorizontal)" transition="in">
                                      <p:cBhvr additive="repl">
                                        <p:cTn id="473" dur="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28600"/>
            <a:ext cx="8229240" cy="152352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Changing The Sales Mix</a:t>
            </a:r>
            <a:endParaRPr b="0" lang="en-US" sz="4000" strike="noStrike" u="none">
              <a:solidFill>
                <a:schemeClr val="dk1"/>
              </a:solidFill>
              <a:uFillTx/>
              <a:latin typeface="Arial"/>
            </a:endParaRPr>
          </a:p>
        </p:txBody>
      </p:sp>
      <p:sp>
        <p:nvSpPr>
          <p:cNvPr id="236" name="Rounded Rectangle 20"/>
          <p:cNvSpPr/>
          <p:nvPr/>
        </p:nvSpPr>
        <p:spPr>
          <a:xfrm>
            <a:off x="838080" y="3886200"/>
            <a:ext cx="8000640" cy="1371240"/>
          </a:xfrm>
          <a:prstGeom prst="roundRect">
            <a:avLst>
              <a:gd name="adj" fmla="val 16667"/>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IN" sz="2800" strike="noStrike" u="none">
              <a:solidFill>
                <a:srgbClr val="000000"/>
              </a:solidFill>
              <a:uFillTx/>
              <a:latin typeface="Arial"/>
            </a:endParaRPr>
          </a:p>
          <a:p>
            <a:pPr>
              <a:lnSpc>
                <a:spcPct val="100000"/>
              </a:lnSpc>
            </a:pPr>
            <a:r>
              <a:rPr b="1" lang="en-US" sz="2800" strike="noStrike" u="none">
                <a:solidFill>
                  <a:srgbClr val="000099"/>
                </a:solidFill>
                <a:uFillTx/>
                <a:latin typeface="Verdana"/>
                <a:ea typeface="ＭＳ Ｐゴシック"/>
              </a:rPr>
              <a:t>[(0.50 x Rs.175) + (0.50 x Rs.200)] </a:t>
            </a:r>
            <a:endParaRPr b="0" lang="en-IN" sz="2800" strike="noStrike" u="none">
              <a:solidFill>
                <a:srgbClr val="000000"/>
              </a:solidFill>
              <a:uFillTx/>
              <a:latin typeface="Arial"/>
            </a:endParaRPr>
          </a:p>
          <a:p>
            <a:pPr>
              <a:lnSpc>
                <a:spcPct val="100000"/>
              </a:lnSpc>
            </a:pPr>
            <a:r>
              <a:rPr b="1" lang="en-US" sz="2800" strike="noStrike" u="none">
                <a:solidFill>
                  <a:srgbClr val="000099"/>
                </a:solidFill>
                <a:uFillTx/>
                <a:latin typeface="Verdana"/>
                <a:ea typeface="ＭＳ Ｐゴシック"/>
              </a:rPr>
              <a:t>=</a:t>
            </a:r>
            <a:r>
              <a:rPr b="1" lang="en-US" sz="2800" strike="noStrike" u="none">
                <a:solidFill>
                  <a:srgbClr val="000000"/>
                </a:solidFill>
                <a:uFillTx/>
                <a:latin typeface="Verdana"/>
                <a:ea typeface="ＭＳ Ｐゴシック"/>
              </a:rPr>
              <a:t> </a:t>
            </a:r>
            <a:r>
              <a:rPr b="1" lang="en-US" sz="3600" strike="noStrike" u="none">
                <a:solidFill>
                  <a:srgbClr val="a50021"/>
                </a:solidFill>
                <a:uFillTx/>
                <a:latin typeface="Verdana"/>
                <a:ea typeface="ＭＳ Ｐゴシック"/>
              </a:rPr>
              <a:t>Rs.187.50</a:t>
            </a:r>
            <a:endParaRPr b="0" lang="en-IN" sz="3600" strike="noStrike" u="none">
              <a:solidFill>
                <a:srgbClr val="000000"/>
              </a:solidFill>
              <a:uFillTx/>
              <a:latin typeface="Arial"/>
            </a:endParaRPr>
          </a:p>
          <a:p>
            <a:pPr>
              <a:lnSpc>
                <a:spcPct val="100000"/>
              </a:lnSpc>
            </a:pPr>
            <a:endParaRPr b="0" lang="en-IN" sz="2800" strike="noStrike" u="none">
              <a:solidFill>
                <a:srgbClr val="000000"/>
              </a:solidFill>
              <a:uFillTx/>
              <a:latin typeface="Arial"/>
            </a:endParaRPr>
          </a:p>
        </p:txBody>
      </p:sp>
      <p:sp>
        <p:nvSpPr>
          <p:cNvPr id="237" name="Rectangle 21"/>
          <p:cNvSpPr/>
          <p:nvPr/>
        </p:nvSpPr>
        <p:spPr>
          <a:xfrm>
            <a:off x="914400" y="1600200"/>
            <a:ext cx="7086240" cy="2057040"/>
          </a:xfrm>
          <a:prstGeom prst="rect">
            <a:avLst/>
          </a:prstGeom>
          <a:solidFill>
            <a:srgbClr val="ffe07d"/>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3200" strike="noStrike" u="none">
                <a:solidFill>
                  <a:srgbClr val="a50021"/>
                </a:solidFill>
                <a:uFillTx/>
                <a:latin typeface="Calibri"/>
                <a:ea typeface="ＭＳ Ｐゴシック"/>
              </a:rPr>
              <a:t>If the sales mix changes to 50 percent old games and 50 percent new games, what will be the impact on the break-even point?</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474" dur="indefinite" restart="never" nodeType="tmRoot">
          <p:childTnLst>
            <p:seq>
              <p:cTn id="475" dur="indefinite" nodeType="mainSeq">
                <p:childTnLst>
                  <p:par>
                    <p:cTn id="476" nodeType="clickEffect" fill="hold">
                      <p:stCondLst>
                        <p:cond delay="indefinite"/>
                      </p:stCondLst>
                      <p:childTnLst>
                        <p:par>
                          <p:cTn id="477" nodeType="withEffect" fill="hold">
                            <p:stCondLst>
                              <p:cond delay="0"/>
                            </p:stCondLst>
                            <p:childTnLst>
                              <p:par>
                                <p:cTn id="478" nodeType="clickEffect" fill="hold" presetClass="entr" presetID="16" presetSubtype="26">
                                  <p:stCondLst>
                                    <p:cond delay="0"/>
                                  </p:stCondLst>
                                  <p:childTnLst>
                                    <p:set>
                                      <p:cBhvr>
                                        <p:cTn id="479" dur="1" fill="hold">
                                          <p:stCondLst>
                                            <p:cond delay="0"/>
                                          </p:stCondLst>
                                        </p:cTn>
                                        <p:tgtEl>
                                          <p:spTgt spid="236"/>
                                        </p:tgtEl>
                                        <p:attrNameLst>
                                          <p:attrName>style.visibility</p:attrName>
                                        </p:attrNameLst>
                                      </p:cBhvr>
                                      <p:to>
                                        <p:strVal val="visible"/>
                                      </p:to>
                                    </p:set>
                                    <p:animEffect filter="barn(inHorizontal)" transition="in">
                                      <p:cBhvr additive="repl">
                                        <p:cTn id="480" dur="5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28600"/>
            <a:ext cx="8229240" cy="152352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Changing The Sales Mix</a:t>
            </a:r>
            <a:endParaRPr b="0" lang="en-US" sz="4000" strike="noStrike" u="none">
              <a:solidFill>
                <a:schemeClr val="dk1"/>
              </a:solidFill>
              <a:uFillTx/>
              <a:latin typeface="Arial"/>
            </a:endParaRPr>
          </a:p>
        </p:txBody>
      </p:sp>
      <p:sp>
        <p:nvSpPr>
          <p:cNvPr id="239" name="Rounded Rectangle 20"/>
          <p:cNvSpPr/>
          <p:nvPr/>
        </p:nvSpPr>
        <p:spPr>
          <a:xfrm>
            <a:off x="838080" y="3657600"/>
            <a:ext cx="7848360" cy="1371240"/>
          </a:xfrm>
          <a:prstGeom prst="roundRect">
            <a:avLst>
              <a:gd name="adj" fmla="val 16667"/>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IN" sz="2800" strike="noStrike" u="none">
              <a:solidFill>
                <a:srgbClr val="000000"/>
              </a:solidFill>
              <a:uFillTx/>
              <a:latin typeface="Arial"/>
            </a:endParaRPr>
          </a:p>
          <a:p>
            <a:pPr>
              <a:lnSpc>
                <a:spcPct val="100000"/>
              </a:lnSpc>
            </a:pPr>
            <a:r>
              <a:rPr b="1" lang="en-US" sz="2800" strike="noStrike" u="none">
                <a:solidFill>
                  <a:srgbClr val="000099"/>
                </a:solidFill>
                <a:uFillTx/>
                <a:latin typeface="Verdana"/>
                <a:ea typeface="ＭＳ Ｐゴシック"/>
              </a:rPr>
              <a:t>[(0.40 x Rs.175) + (0.60 x Rs.200)] </a:t>
            </a:r>
            <a:endParaRPr b="0" lang="en-IN" sz="2800" strike="noStrike" u="none">
              <a:solidFill>
                <a:srgbClr val="000000"/>
              </a:solidFill>
              <a:uFillTx/>
              <a:latin typeface="Arial"/>
            </a:endParaRPr>
          </a:p>
          <a:p>
            <a:pPr>
              <a:lnSpc>
                <a:spcPct val="100000"/>
              </a:lnSpc>
            </a:pPr>
            <a:r>
              <a:rPr b="1" lang="en-US" sz="2800" strike="noStrike" u="none">
                <a:solidFill>
                  <a:srgbClr val="000099"/>
                </a:solidFill>
                <a:uFillTx/>
                <a:latin typeface="Verdana"/>
                <a:ea typeface="ＭＳ Ｐゴシック"/>
              </a:rPr>
              <a:t>=</a:t>
            </a:r>
            <a:r>
              <a:rPr b="1" lang="en-US" sz="2800" strike="noStrike" u="none">
                <a:solidFill>
                  <a:srgbClr val="000000"/>
                </a:solidFill>
                <a:uFillTx/>
                <a:latin typeface="Verdana"/>
                <a:ea typeface="ＭＳ Ｐゴシック"/>
              </a:rPr>
              <a:t> </a:t>
            </a:r>
            <a:r>
              <a:rPr b="1" lang="en-US" sz="3600" strike="noStrike" u="none">
                <a:solidFill>
                  <a:srgbClr val="a50021"/>
                </a:solidFill>
                <a:uFillTx/>
                <a:latin typeface="Verdana"/>
                <a:ea typeface="ＭＳ Ｐゴシック"/>
              </a:rPr>
              <a:t>Rs.190</a:t>
            </a:r>
            <a:endParaRPr b="0" lang="en-IN" sz="3600" strike="noStrike" u="none">
              <a:solidFill>
                <a:srgbClr val="000000"/>
              </a:solidFill>
              <a:uFillTx/>
              <a:latin typeface="Arial"/>
            </a:endParaRPr>
          </a:p>
          <a:p>
            <a:pPr>
              <a:lnSpc>
                <a:spcPct val="100000"/>
              </a:lnSpc>
            </a:pPr>
            <a:endParaRPr b="0" lang="en-IN" sz="2800" strike="noStrike" u="none">
              <a:solidFill>
                <a:srgbClr val="000000"/>
              </a:solidFill>
              <a:uFillTx/>
              <a:latin typeface="Arial"/>
            </a:endParaRPr>
          </a:p>
        </p:txBody>
      </p:sp>
      <p:sp>
        <p:nvSpPr>
          <p:cNvPr id="240" name="Rectangle 21"/>
          <p:cNvSpPr/>
          <p:nvPr/>
        </p:nvSpPr>
        <p:spPr>
          <a:xfrm>
            <a:off x="914400" y="1447920"/>
            <a:ext cx="7086240" cy="2057040"/>
          </a:xfrm>
          <a:prstGeom prst="rect">
            <a:avLst/>
          </a:prstGeom>
          <a:solidFill>
            <a:srgbClr val="ffe07d"/>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3200" strike="noStrike" u="none">
                <a:solidFill>
                  <a:srgbClr val="a50021"/>
                </a:solidFill>
                <a:uFillTx/>
                <a:latin typeface="Calibri"/>
                <a:ea typeface="ＭＳ Ｐゴシック"/>
              </a:rPr>
              <a:t>What if the sales mix changes to 40 percent old games and 60 percent new games? What is the impact on the break-even point?</a:t>
            </a:r>
            <a:endParaRPr b="0" lang="en-IN" sz="3200" strike="noStrike" u="none">
              <a:solidFill>
                <a:srgbClr val="000000"/>
              </a:solidFill>
              <a:uFillTx/>
              <a:latin typeface="Arial"/>
            </a:endParaRPr>
          </a:p>
        </p:txBody>
      </p:sp>
      <p:sp>
        <p:nvSpPr>
          <p:cNvPr id="241" name="TextBox 6"/>
          <p:cNvSpPr/>
          <p:nvPr/>
        </p:nvSpPr>
        <p:spPr>
          <a:xfrm>
            <a:off x="3505320" y="4343400"/>
            <a:ext cx="4647960" cy="1918440"/>
          </a:xfrm>
          <a:prstGeom prst="rect">
            <a:avLst/>
          </a:prstGeom>
          <a:solidFill>
            <a:srgbClr val="fefbd6"/>
          </a:solidFill>
          <a:ln w="28575">
            <a:solidFill>
              <a:srgbClr val="a50021"/>
            </a:solidFill>
            <a:miter/>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a50021"/>
                </a:solidFill>
                <a:uFillTx/>
                <a:latin typeface="Calibri"/>
                <a:ea typeface="ＭＳ Ｐゴシック"/>
              </a:rPr>
              <a:t>NOTICE:  When the volume shifts toward selling more of the product with the highest contribution margin, the weighted-average contribution margin increases.</a:t>
            </a:r>
            <a:endParaRPr b="0" lang="en-IN" sz="2400" strike="noStrike" u="none">
              <a:solidFill>
                <a:srgbClr val="000000"/>
              </a:solidFill>
              <a:uFillTx/>
              <a:latin typeface="Arial"/>
            </a:endParaRPr>
          </a:p>
        </p:txBody>
      </p:sp>
      <p:sp>
        <p:nvSpPr>
          <p:cNvPr id="242" name="Notched Right Arrow 8"/>
          <p:cNvSpPr/>
          <p:nvPr/>
        </p:nvSpPr>
        <p:spPr>
          <a:xfrm rot="14237400">
            <a:off x="2310840" y="4957200"/>
            <a:ext cx="1233000" cy="914040"/>
          </a:xfrm>
          <a:prstGeom prst="notchedRightArrow">
            <a:avLst>
              <a:gd name="adj1" fmla="val 50000"/>
              <a:gd name="adj2" fmla="val 50000"/>
            </a:avLst>
          </a:prstGeom>
          <a:solidFill>
            <a:srgbClr val="a50021"/>
          </a:solidFill>
          <a:ln>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rgbClr val="ffffff"/>
              </a:solidFill>
              <a:uFillTx/>
              <a:latin typeface="Verdana"/>
              <a:ea typeface="ＭＳ Ｐゴシック"/>
            </a:endParaRPr>
          </a:p>
        </p:txBody>
      </p:sp>
    </p:spTree>
  </p:cSld>
  <mc:AlternateContent>
    <mc:Choice Requires="p14">
      <p:transition spd="slow" p14:dur="2000"/>
    </mc:Choice>
    <mc:Fallback>
      <p:transition spd="slow"/>
    </mc:Fallback>
  </mc:AlternateContent>
  <p:timing>
    <p:tnLst>
      <p:par>
        <p:cTn id="481" dur="indefinite" restart="never" nodeType="tmRoot">
          <p:childTnLst>
            <p:seq>
              <p:cTn id="482" dur="indefinite" nodeType="mainSeq">
                <p:childTnLst>
                  <p:par>
                    <p:cTn id="483" nodeType="clickEffect" fill="hold">
                      <p:stCondLst>
                        <p:cond delay="indefinite"/>
                      </p:stCondLst>
                      <p:childTnLst>
                        <p:par>
                          <p:cTn id="484" nodeType="withEffect" fill="hold">
                            <p:stCondLst>
                              <p:cond delay="0"/>
                            </p:stCondLst>
                            <p:childTnLst>
                              <p:par>
                                <p:cTn id="485" nodeType="clickEffect" fill="hold" presetClass="entr" presetID="16" presetSubtype="26">
                                  <p:stCondLst>
                                    <p:cond delay="0"/>
                                  </p:stCondLst>
                                  <p:childTnLst>
                                    <p:set>
                                      <p:cBhvr>
                                        <p:cTn id="486" dur="1" fill="hold">
                                          <p:stCondLst>
                                            <p:cond delay="0"/>
                                          </p:stCondLst>
                                        </p:cTn>
                                        <p:tgtEl>
                                          <p:spTgt spid="239"/>
                                        </p:tgtEl>
                                        <p:attrNameLst>
                                          <p:attrName>style.visibility</p:attrName>
                                        </p:attrNameLst>
                                      </p:cBhvr>
                                      <p:to>
                                        <p:strVal val="visible"/>
                                      </p:to>
                                    </p:set>
                                    <p:animEffect filter="barn(inHorizontal)" transition="in">
                                      <p:cBhvr additive="repl">
                                        <p:cTn id="487" dur="500"/>
                                        <p:tgtEl>
                                          <p:spTgt spid="239"/>
                                        </p:tgtEl>
                                      </p:cBhvr>
                                    </p:animEffect>
                                  </p:childTnLst>
                                </p:cTn>
                              </p:par>
                            </p:childTnLst>
                          </p:cTn>
                        </p:par>
                      </p:childTnLst>
                    </p:cTn>
                  </p:par>
                  <p:par>
                    <p:cTn id="488" nodeType="clickEffect" fill="hold">
                      <p:stCondLst>
                        <p:cond delay="indefinite"/>
                      </p:stCondLst>
                      <p:childTnLst>
                        <p:par>
                          <p:cTn id="489" nodeType="withEffect" fill="hold">
                            <p:stCondLst>
                              <p:cond delay="0"/>
                            </p:stCondLst>
                            <p:childTnLst>
                              <p:par>
                                <p:cTn id="490" nodeType="clickEffect" fill="hold" presetClass="entr" presetID="2" presetSubtype="4">
                                  <p:stCondLst>
                                    <p:cond delay="0"/>
                                  </p:stCondLst>
                                  <p:childTnLst>
                                    <p:set>
                                      <p:cBhvr>
                                        <p:cTn id="491" dur="1" fill="hold">
                                          <p:stCondLst>
                                            <p:cond delay="0"/>
                                          </p:stCondLst>
                                        </p:cTn>
                                        <p:tgtEl>
                                          <p:spTgt spid="242"/>
                                        </p:tgtEl>
                                        <p:attrNameLst>
                                          <p:attrName>style.visibility</p:attrName>
                                        </p:attrNameLst>
                                      </p:cBhvr>
                                      <p:to>
                                        <p:strVal val="visible"/>
                                      </p:to>
                                    </p:set>
                                    <p:anim calcmode="lin" valueType="num">
                                      <p:cBhvr additive="repl">
                                        <p:cTn id="492" dur="500" fill="hold"/>
                                        <p:tgtEl>
                                          <p:spTgt spid="242"/>
                                        </p:tgtEl>
                                        <p:attrNameLst>
                                          <p:attrName>ppt_x</p:attrName>
                                        </p:attrNameLst>
                                      </p:cBhvr>
                                      <p:tavLst>
                                        <p:tav tm="0">
                                          <p:val>
                                            <p:strVal val="#ppt_x"/>
                                          </p:val>
                                        </p:tav>
                                        <p:tav tm="100000">
                                          <p:val>
                                            <p:strVal val="#ppt_x"/>
                                          </p:val>
                                        </p:tav>
                                      </p:tavLst>
                                    </p:anim>
                                    <p:anim calcmode="lin" valueType="num">
                                      <p:cBhvr additive="repl">
                                        <p:cTn id="493" dur="500" fill="hold"/>
                                        <p:tgtEl>
                                          <p:spTgt spid="242"/>
                                        </p:tgtEl>
                                        <p:attrNameLst>
                                          <p:attrName>ppt_y</p:attrName>
                                        </p:attrNameLst>
                                      </p:cBhvr>
                                      <p:tavLst>
                                        <p:tav tm="0">
                                          <p:val>
                                            <p:strVal val="1+#ppt_h/2"/>
                                          </p:val>
                                        </p:tav>
                                        <p:tav tm="100000">
                                          <p:val>
                                            <p:strVal val="#ppt_y"/>
                                          </p:val>
                                        </p:tav>
                                      </p:tavLst>
                                    </p:anim>
                                  </p:childTnLst>
                                </p:cTn>
                              </p:par>
                              <p:par>
                                <p:cTn id="494" nodeType="withEffect" fill="hold" presetClass="entr" presetID="12" presetSubtype="4">
                                  <p:stCondLst>
                                    <p:cond delay="0"/>
                                  </p:stCondLst>
                                  <p:childTnLst>
                                    <p:set>
                                      <p:cBhvr>
                                        <p:cTn id="495" dur="1" fill="hold">
                                          <p:stCondLst>
                                            <p:cond delay="0"/>
                                          </p:stCondLst>
                                        </p:cTn>
                                        <p:tgtEl>
                                          <p:spTgt spid="241"/>
                                        </p:tgtEl>
                                        <p:attrNameLst>
                                          <p:attrName>style.visibility</p:attrName>
                                        </p:attrNameLst>
                                      </p:cBhvr>
                                      <p:to>
                                        <p:strVal val="visible"/>
                                      </p:to>
                                    </p:set>
                                    <p:animEffect filter="slide(fromBottom)" transition="in">
                                      <p:cBhvr additive="repl">
                                        <p:cTn id="496"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800" strike="noStrike" u="none">
                <a:solidFill>
                  <a:srgbClr val="a50021"/>
                </a:solidFill>
                <a:uFillTx/>
                <a:latin typeface="Calibri"/>
                <a:ea typeface="ＭＳ Ｐゴシック"/>
              </a:rPr>
              <a:t>Function vs. Behavior</a:t>
            </a:r>
            <a:endParaRPr b="0" lang="en-US" sz="4800" strike="noStrike" u="none">
              <a:solidFill>
                <a:schemeClr val="dk1"/>
              </a:solidFill>
              <a:uFillTx/>
              <a:latin typeface="Arial"/>
            </a:endParaRPr>
          </a:p>
        </p:txBody>
      </p:sp>
      <p:graphicFrame>
        <p:nvGraphicFramePr>
          <p:cNvPr id="1" name="Diagram1"/>
          <p:cNvGraphicFramePr/>
          <p:nvPr>
            <p:extLst>
              <p:ext uri="{D42A27DB-BD31-4B8C-83A1-F6EECF244321}">
                <p14:modId xmlns:p14="http://schemas.microsoft.com/office/powerpoint/2010/main" val="3805645791"/>
              </p:ext>
            </p:extLst>
          </p:nvPr>
        </p:nvGraphicFramePr>
        <p:xfrm>
          <a:off x="609480" y="1828800"/>
          <a:ext cx="7467120" cy="4622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9" name="TextBox 5"/>
          <p:cNvSpPr/>
          <p:nvPr/>
        </p:nvSpPr>
        <p:spPr>
          <a:xfrm>
            <a:off x="609480" y="1371600"/>
            <a:ext cx="2285640" cy="1370520"/>
          </a:xfrm>
          <a:prstGeom prst="rect">
            <a:avLst/>
          </a:prstGeom>
          <a:solidFill>
            <a:srgbClr val="fcf48e"/>
          </a:solidFill>
          <a:ln w="28575">
            <a:solidFill>
              <a:srgbClr val="a50021"/>
            </a:solidFill>
            <a:miter/>
          </a:ln>
        </p:spPr>
        <p:style>
          <a:lnRef idx="0"/>
          <a:fillRef idx="0"/>
          <a:effectRef idx="0"/>
          <a:fontRef idx="minor"/>
        </p:style>
        <p:txBody>
          <a:bodyPr lIns="90000" rIns="90000" tIns="45000" bIns="45000" anchor="t">
            <a:spAutoFit/>
          </a:bodyPr>
          <a:p>
            <a:pPr algn="ctr">
              <a:lnSpc>
                <a:spcPct val="100000"/>
              </a:lnSpc>
            </a:pPr>
            <a:r>
              <a:rPr b="1" i="1" lang="en-US" sz="2800" strike="noStrike" u="none">
                <a:solidFill>
                  <a:srgbClr val="000099"/>
                </a:solidFill>
                <a:uFillTx/>
                <a:latin typeface="Calibri"/>
                <a:ea typeface="ＭＳ Ｐゴシック"/>
              </a:rPr>
              <a:t>TRADITIONAL</a:t>
            </a:r>
            <a:endParaRPr b="0" lang="en-IN" sz="2800" strike="noStrike" u="none">
              <a:solidFill>
                <a:srgbClr val="000000"/>
              </a:solidFill>
              <a:uFillTx/>
              <a:latin typeface="Arial"/>
            </a:endParaRPr>
          </a:p>
          <a:p>
            <a:pPr algn="ctr">
              <a:lnSpc>
                <a:spcPct val="100000"/>
              </a:lnSpc>
            </a:pPr>
            <a:r>
              <a:rPr b="1" i="1" lang="en-US" sz="2800" strike="noStrike" u="none">
                <a:solidFill>
                  <a:srgbClr val="000099"/>
                </a:solidFill>
                <a:uFillTx/>
                <a:latin typeface="Calibri"/>
                <a:ea typeface="ＭＳ Ｐゴシック"/>
              </a:rPr>
              <a:t>INCOME STATEMENT</a:t>
            </a:r>
            <a:endParaRPr b="0" lang="en-IN" sz="2800" strike="noStrike" u="none">
              <a:solidFill>
                <a:srgbClr val="000000"/>
              </a:solidFill>
              <a:uFillTx/>
              <a:latin typeface="Arial"/>
            </a:endParaRPr>
          </a:p>
        </p:txBody>
      </p:sp>
      <p:sp>
        <p:nvSpPr>
          <p:cNvPr id="80" name="TextBox 6"/>
          <p:cNvSpPr/>
          <p:nvPr/>
        </p:nvSpPr>
        <p:spPr>
          <a:xfrm>
            <a:off x="5791320" y="1295280"/>
            <a:ext cx="2590560" cy="1277640"/>
          </a:xfrm>
          <a:prstGeom prst="rect">
            <a:avLst/>
          </a:prstGeom>
          <a:solidFill>
            <a:srgbClr val="fcf48e"/>
          </a:solidFill>
          <a:ln w="28575">
            <a:solidFill>
              <a:srgbClr val="a50021"/>
            </a:solidFill>
            <a:miter/>
          </a:ln>
        </p:spPr>
        <p:style>
          <a:lnRef idx="0"/>
          <a:fillRef idx="0"/>
          <a:effectRef idx="0"/>
          <a:fontRef idx="minor"/>
        </p:style>
        <p:txBody>
          <a:bodyPr lIns="90000" rIns="90000" tIns="45000" bIns="45000" anchor="t">
            <a:spAutoFit/>
          </a:bodyPr>
          <a:p>
            <a:pPr algn="ctr">
              <a:lnSpc>
                <a:spcPct val="100000"/>
              </a:lnSpc>
            </a:pPr>
            <a:r>
              <a:rPr b="1" i="1" lang="en-US" sz="2600" strike="noStrike" u="none">
                <a:solidFill>
                  <a:srgbClr val="000099"/>
                </a:solidFill>
                <a:uFillTx/>
                <a:latin typeface="Calibri"/>
                <a:ea typeface="ＭＳ Ｐゴシック"/>
              </a:rPr>
              <a:t>CONTRIBUTION MARGIN INCOME STATEMENT</a:t>
            </a:r>
            <a:endParaRPr b="0" lang="en-IN"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28" dur="indefinite" restart="never" nodeType="tmRoot">
          <p:childTnLst>
            <p:seq>
              <p:cTn id="29" dur="indefinite" nodeType="mainSeq">
                <p:childTnLst>
                  <p:par>
                    <p:cTn id="30" nodeType="clickEffect" fill="hold">
                      <p:stCondLst>
                        <p:cond delay="0"/>
                      </p:stCondLst>
                      <p:childTnLst>
                        <p:par>
                          <p:cTn id="31" nodeType="withEffect" fill="hold">
                            <p:stCondLst>
                              <p:cond delay="0"/>
                            </p:stCondLst>
                            <p:childTnLst>
                              <p:par>
                                <p:cTn id="32" nodeType="withEffect" fill="hold" presetClass="entr" presetID="2" presetSubtype="4">
                                  <p:stCondLst>
                                    <p:cond delay="0"/>
                                  </p:stCondLst>
                                  <p:childTnLst>
                                    <p:set>
                                      <p:cBhvr>
                                        <p:cTn id="33" dur="1" fill="hold">
                                          <p:stCondLst>
                                            <p:cond delay="0"/>
                                          </p:stCondLst>
                                        </p:cTn>
                                        <p:tgtEl>
                                          <p:spTgt spid="-1"/>
                                        </p:tgtEl>
                                        <p:attrNameLst>
                                          <p:attrName>style.visibility</p:attrName>
                                        </p:attrNameLst>
                                      </p:cBhvr>
                                      <p:to>
                                        <p:strVal val="visible"/>
                                      </p:to>
                                    </p:set>
                                    <p:anim calcmode="lin" valueType="num">
                                      <p:cBhvr additive="repl">
                                        <p:cTn id="34" dur="500" fill="hold"/>
                                        <p:tgtEl>
                                          <p:spTgt spid="-1"/>
                                        </p:tgtEl>
                                        <p:attrNameLst>
                                          <p:attrName>ppt_x</p:attrName>
                                        </p:attrNameLst>
                                      </p:cBhvr>
                                      <p:tavLst>
                                        <p:tav tm="0">
                                          <p:val>
                                            <p:strVal val="#ppt_x"/>
                                          </p:val>
                                        </p:tav>
                                        <p:tav tm="100000">
                                          <p:val>
                                            <p:strVal val="#ppt_x"/>
                                          </p:val>
                                        </p:tav>
                                      </p:tavLst>
                                    </p:anim>
                                    <p:anim calcmode="lin" valueType="num">
                                      <p:cBhvr additive="repl">
                                        <p:cTn id="35" dur="500" fill="hold"/>
                                        <p:tgtEl>
                                          <p:spTgt spid="-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28600"/>
            <a:ext cx="8229240" cy="152352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Relationship between Weighted-Average Contribution Margin and Break-Even Point</a:t>
            </a:r>
            <a:endParaRPr b="0" lang="en-US" sz="4000" strike="noStrike" u="none">
              <a:solidFill>
                <a:schemeClr val="dk1"/>
              </a:solidFill>
              <a:uFillTx/>
              <a:latin typeface="Arial"/>
            </a:endParaRPr>
          </a:p>
        </p:txBody>
      </p:sp>
      <p:sp>
        <p:nvSpPr>
          <p:cNvPr id="244" name="TextBox 6"/>
          <p:cNvSpPr/>
          <p:nvPr/>
        </p:nvSpPr>
        <p:spPr>
          <a:xfrm>
            <a:off x="5181480" y="3441600"/>
            <a:ext cx="2971440" cy="2040840"/>
          </a:xfrm>
          <a:prstGeom prst="rect">
            <a:avLst/>
          </a:prstGeom>
          <a:solidFill>
            <a:srgbClr val="fefbd6"/>
          </a:solidFill>
          <a:ln w="28575">
            <a:solidFill>
              <a:srgbClr val="a50021"/>
            </a:solidFill>
            <a:miter/>
          </a:ln>
        </p:spPr>
        <p:style>
          <a:lnRef idx="0"/>
          <a:fillRef idx="0"/>
          <a:effectRef idx="0"/>
          <a:fontRef idx="minor"/>
        </p:style>
        <p:txBody>
          <a:bodyPr lIns="90000" rIns="90000" tIns="45000" bIns="45000" anchor="t">
            <a:spAutoFit/>
          </a:bodyPr>
          <a:p>
            <a:pPr algn="ctr">
              <a:lnSpc>
                <a:spcPct val="100000"/>
              </a:lnSpc>
            </a:pPr>
            <a:r>
              <a:rPr b="1" lang="en-US" sz="3200" strike="noStrike" u="none">
                <a:solidFill>
                  <a:srgbClr val="000099"/>
                </a:solidFill>
                <a:uFillTx/>
                <a:latin typeface="Calibri"/>
                <a:ea typeface="ＭＳ Ｐゴシック"/>
              </a:rPr>
              <a:t>The </a:t>
            </a:r>
            <a:endParaRPr b="0" lang="en-IN" sz="3200" strike="noStrike" u="none">
              <a:solidFill>
                <a:srgbClr val="000000"/>
              </a:solidFill>
              <a:uFillTx/>
              <a:latin typeface="Arial"/>
            </a:endParaRPr>
          </a:p>
          <a:p>
            <a:pPr algn="ctr">
              <a:lnSpc>
                <a:spcPct val="100000"/>
              </a:lnSpc>
            </a:pPr>
            <a:r>
              <a:rPr b="1" lang="en-US" sz="3200" strike="noStrike" u="none">
                <a:solidFill>
                  <a:srgbClr val="000099"/>
                </a:solidFill>
                <a:uFillTx/>
                <a:latin typeface="Calibri"/>
                <a:ea typeface="ＭＳ Ｐゴシック"/>
              </a:rPr>
              <a:t>Break-Even Point will </a:t>
            </a:r>
            <a:r>
              <a:rPr b="1" i="1" lang="en-US" sz="3200" strike="noStrike" u="none">
                <a:solidFill>
                  <a:srgbClr val="000099"/>
                </a:solidFill>
                <a:uFillTx/>
                <a:latin typeface="Calibri"/>
                <a:ea typeface="ＭＳ Ｐゴシック"/>
              </a:rPr>
              <a:t>DECREASE</a:t>
            </a:r>
            <a:r>
              <a:rPr b="1" lang="en-US" sz="3200" strike="noStrike" u="none">
                <a:solidFill>
                  <a:srgbClr val="000099"/>
                </a:solidFill>
                <a:uFillTx/>
                <a:latin typeface="Calibri"/>
                <a:ea typeface="ＭＳ Ｐゴシック"/>
              </a:rPr>
              <a:t>.</a:t>
            </a:r>
            <a:endParaRPr b="0" lang="en-IN" sz="3200" strike="noStrike" u="none">
              <a:solidFill>
                <a:srgbClr val="000000"/>
              </a:solidFill>
              <a:uFillTx/>
              <a:latin typeface="Arial"/>
            </a:endParaRPr>
          </a:p>
        </p:txBody>
      </p:sp>
      <p:sp>
        <p:nvSpPr>
          <p:cNvPr id="245" name="Notched Right Arrow 8"/>
          <p:cNvSpPr/>
          <p:nvPr/>
        </p:nvSpPr>
        <p:spPr>
          <a:xfrm rot="16200000">
            <a:off x="1517040" y="5265360"/>
            <a:ext cx="1233000" cy="914040"/>
          </a:xfrm>
          <a:prstGeom prst="notchedRightArrow">
            <a:avLst>
              <a:gd name="adj1" fmla="val 50000"/>
              <a:gd name="adj2" fmla="val 50000"/>
            </a:avLst>
          </a:prstGeom>
          <a:solidFill>
            <a:srgbClr val="a50021"/>
          </a:solidFill>
          <a:ln>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rgbClr val="ffffff"/>
              </a:solidFill>
              <a:uFillTx/>
              <a:latin typeface="Verdana"/>
              <a:ea typeface="ＭＳ Ｐゴシック"/>
            </a:endParaRPr>
          </a:p>
        </p:txBody>
      </p:sp>
      <p:sp>
        <p:nvSpPr>
          <p:cNvPr id="246" name="TextBox 7"/>
          <p:cNvSpPr/>
          <p:nvPr/>
        </p:nvSpPr>
        <p:spPr>
          <a:xfrm>
            <a:off x="914400" y="2133720"/>
            <a:ext cx="2514240" cy="2528640"/>
          </a:xfrm>
          <a:prstGeom prst="rect">
            <a:avLst/>
          </a:prstGeom>
          <a:solidFill>
            <a:srgbClr val="ffe07d"/>
          </a:solidFill>
          <a:ln w="28575">
            <a:solidFill>
              <a:srgbClr val="a50021"/>
            </a:solidFill>
            <a:miter/>
          </a:ln>
        </p:spPr>
        <p:style>
          <a:lnRef idx="0"/>
          <a:fillRef idx="0"/>
          <a:effectRef idx="0"/>
          <a:fontRef idx="minor"/>
        </p:style>
        <p:txBody>
          <a:bodyPr lIns="90000" rIns="90000" tIns="45000" bIns="45000" anchor="t">
            <a:spAutoFit/>
          </a:bodyPr>
          <a:p>
            <a:pPr algn="ctr">
              <a:lnSpc>
                <a:spcPct val="100000"/>
              </a:lnSpc>
            </a:pPr>
            <a:r>
              <a:rPr b="1" lang="en-US" sz="3200" strike="noStrike" u="none">
                <a:solidFill>
                  <a:srgbClr val="000099"/>
                </a:solidFill>
                <a:uFillTx/>
                <a:latin typeface="Calibri"/>
                <a:ea typeface="ＭＳ Ｐゴシック"/>
              </a:rPr>
              <a:t>As Weighted-Average Contribution Margin</a:t>
            </a:r>
            <a:endParaRPr b="0" lang="en-IN" sz="3200" strike="noStrike" u="none">
              <a:solidFill>
                <a:srgbClr val="000000"/>
              </a:solidFill>
              <a:uFillTx/>
              <a:latin typeface="Arial"/>
            </a:endParaRPr>
          </a:p>
          <a:p>
            <a:pPr algn="ctr">
              <a:lnSpc>
                <a:spcPct val="100000"/>
              </a:lnSpc>
            </a:pPr>
            <a:r>
              <a:rPr b="1" i="1" lang="en-US" sz="3200" strike="noStrike" u="none">
                <a:solidFill>
                  <a:srgbClr val="000099"/>
                </a:solidFill>
                <a:uFillTx/>
                <a:latin typeface="Calibri"/>
                <a:ea typeface="ＭＳ Ｐゴシック"/>
              </a:rPr>
              <a:t>INCREASES</a:t>
            </a:r>
            <a:endParaRPr b="0" lang="en-IN" sz="3200" strike="noStrike" u="none">
              <a:solidFill>
                <a:srgbClr val="000000"/>
              </a:solidFill>
              <a:uFillTx/>
              <a:latin typeface="Arial"/>
            </a:endParaRPr>
          </a:p>
        </p:txBody>
      </p:sp>
      <p:sp>
        <p:nvSpPr>
          <p:cNvPr id="247" name="Notched Right Arrow 9"/>
          <p:cNvSpPr/>
          <p:nvPr/>
        </p:nvSpPr>
        <p:spPr>
          <a:xfrm rot="5400000">
            <a:off x="5860800" y="2216880"/>
            <a:ext cx="1233000" cy="914040"/>
          </a:xfrm>
          <a:prstGeom prst="notchedRightArrow">
            <a:avLst>
              <a:gd name="adj1" fmla="val 50000"/>
              <a:gd name="adj2" fmla="val 50000"/>
            </a:avLst>
          </a:prstGeom>
          <a:solidFill>
            <a:srgbClr val="a50021"/>
          </a:solidFill>
          <a:ln>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rgbClr val="ffffff"/>
              </a:solidFill>
              <a:uFillTx/>
              <a:latin typeface="Verdana"/>
              <a:ea typeface="ＭＳ Ｐゴシック"/>
            </a:endParaRPr>
          </a:p>
        </p:txBody>
      </p:sp>
    </p:spTree>
  </p:cSld>
  <mc:AlternateContent>
    <mc:Choice Requires="p14">
      <p:transition spd="slow" p14:dur="2000"/>
    </mc:Choice>
    <mc:Fallback>
      <p:transition spd="slow"/>
    </mc:Fallback>
  </mc:AlternateContent>
  <p:timing>
    <p:tnLst>
      <p:par>
        <p:cTn id="497" dur="indefinite" restart="never" nodeType="tmRoot">
          <p:childTnLst>
            <p:seq>
              <p:cTn id="498" dur="indefinite" nodeType="mainSeq">
                <p:childTnLst>
                  <p:par>
                    <p:cTn id="499" nodeType="clickEffect" fill="hold">
                      <p:stCondLst>
                        <p:cond delay="0"/>
                      </p:stCondLst>
                      <p:childTnLst>
                        <p:par>
                          <p:cTn id="500" nodeType="withEffect" fill="hold">
                            <p:stCondLst>
                              <p:cond delay="0"/>
                            </p:stCondLst>
                            <p:childTnLst>
                              <p:par>
                                <p:cTn id="501" nodeType="withEffect" fill="hold" presetClass="entr" presetID="2" presetSubtype="4">
                                  <p:stCondLst>
                                    <p:cond delay="0"/>
                                  </p:stCondLst>
                                  <p:childTnLst>
                                    <p:set>
                                      <p:cBhvr>
                                        <p:cTn id="502" dur="1" fill="hold">
                                          <p:stCondLst>
                                            <p:cond delay="0"/>
                                          </p:stCondLst>
                                        </p:cTn>
                                        <p:tgtEl>
                                          <p:spTgt spid="246"/>
                                        </p:tgtEl>
                                        <p:attrNameLst>
                                          <p:attrName>style.visibility</p:attrName>
                                        </p:attrNameLst>
                                      </p:cBhvr>
                                      <p:to>
                                        <p:strVal val="visible"/>
                                      </p:to>
                                    </p:set>
                                    <p:anim calcmode="lin" valueType="num">
                                      <p:cBhvr additive="repl">
                                        <p:cTn id="503" dur="500" fill="hold"/>
                                        <p:tgtEl>
                                          <p:spTgt spid="246"/>
                                        </p:tgtEl>
                                        <p:attrNameLst>
                                          <p:attrName>ppt_x</p:attrName>
                                        </p:attrNameLst>
                                      </p:cBhvr>
                                      <p:tavLst>
                                        <p:tav tm="0">
                                          <p:val>
                                            <p:strVal val="#ppt_x"/>
                                          </p:val>
                                        </p:tav>
                                        <p:tav tm="100000">
                                          <p:val>
                                            <p:strVal val="#ppt_x"/>
                                          </p:val>
                                        </p:tav>
                                      </p:tavLst>
                                    </p:anim>
                                    <p:anim calcmode="lin" valueType="num">
                                      <p:cBhvr additive="repl">
                                        <p:cTn id="504" dur="500" fill="hold"/>
                                        <p:tgtEl>
                                          <p:spTgt spid="246"/>
                                        </p:tgtEl>
                                        <p:attrNameLst>
                                          <p:attrName>ppt_y</p:attrName>
                                        </p:attrNameLst>
                                      </p:cBhvr>
                                      <p:tavLst>
                                        <p:tav tm="0">
                                          <p:val>
                                            <p:strVal val="1+#ppt_h/2"/>
                                          </p:val>
                                        </p:tav>
                                        <p:tav tm="100000">
                                          <p:val>
                                            <p:strVal val="#ppt_y"/>
                                          </p:val>
                                        </p:tav>
                                      </p:tavLst>
                                    </p:anim>
                                  </p:childTnLst>
                                </p:cTn>
                              </p:par>
                              <p:par>
                                <p:cTn id="505" nodeType="withEffect" fill="hold" presetClass="entr" presetID="22" presetSubtype="4">
                                  <p:stCondLst>
                                    <p:cond delay="0"/>
                                  </p:stCondLst>
                                  <p:childTnLst>
                                    <p:set>
                                      <p:cBhvr>
                                        <p:cTn id="506" dur="1" fill="hold">
                                          <p:stCondLst>
                                            <p:cond delay="0"/>
                                          </p:stCondLst>
                                        </p:cTn>
                                        <p:tgtEl>
                                          <p:spTgt spid="245"/>
                                        </p:tgtEl>
                                        <p:attrNameLst>
                                          <p:attrName>style.visibility</p:attrName>
                                        </p:attrNameLst>
                                      </p:cBhvr>
                                      <p:to>
                                        <p:strVal val="visible"/>
                                      </p:to>
                                    </p:set>
                                    <p:animEffect filter="wipe(down)" transition="in">
                                      <p:cBhvr additive="repl">
                                        <p:cTn id="507" dur="500"/>
                                        <p:tgtEl>
                                          <p:spTgt spid="245"/>
                                        </p:tgtEl>
                                      </p:cBhvr>
                                    </p:animEffect>
                                  </p:childTnLst>
                                </p:cTn>
                              </p:par>
                              <p:par>
                                <p:cTn id="508" nodeType="withEffect" fill="hold" presetClass="entr" presetID="2" presetSubtype="1">
                                  <p:stCondLst>
                                    <p:cond delay="0"/>
                                  </p:stCondLst>
                                  <p:childTnLst>
                                    <p:set>
                                      <p:cBhvr>
                                        <p:cTn id="509" dur="1" fill="hold">
                                          <p:stCondLst>
                                            <p:cond delay="0"/>
                                          </p:stCondLst>
                                        </p:cTn>
                                        <p:tgtEl>
                                          <p:spTgt spid="244"/>
                                        </p:tgtEl>
                                        <p:attrNameLst>
                                          <p:attrName>style.visibility</p:attrName>
                                        </p:attrNameLst>
                                      </p:cBhvr>
                                      <p:to>
                                        <p:strVal val="visible"/>
                                      </p:to>
                                    </p:set>
                                    <p:anim calcmode="lin" valueType="num">
                                      <p:cBhvr additive="repl">
                                        <p:cTn id="510" dur="500" fill="hold"/>
                                        <p:tgtEl>
                                          <p:spTgt spid="244"/>
                                        </p:tgtEl>
                                        <p:attrNameLst>
                                          <p:attrName>ppt_x</p:attrName>
                                        </p:attrNameLst>
                                      </p:cBhvr>
                                      <p:tavLst>
                                        <p:tav tm="0">
                                          <p:val>
                                            <p:strVal val="#ppt_x"/>
                                          </p:val>
                                        </p:tav>
                                        <p:tav tm="100000">
                                          <p:val>
                                            <p:strVal val="#ppt_x"/>
                                          </p:val>
                                        </p:tav>
                                      </p:tavLst>
                                    </p:anim>
                                    <p:anim calcmode="lin" valueType="num">
                                      <p:cBhvr additive="repl">
                                        <p:cTn id="511" dur="500" fill="hold"/>
                                        <p:tgtEl>
                                          <p:spTgt spid="244"/>
                                        </p:tgtEl>
                                        <p:attrNameLst>
                                          <p:attrName>ppt_y</p:attrName>
                                        </p:attrNameLst>
                                      </p:cBhvr>
                                      <p:tavLst>
                                        <p:tav tm="0">
                                          <p:val>
                                            <p:strVal val="0-#ppt_h/2"/>
                                          </p:val>
                                        </p:tav>
                                        <p:tav tm="100000">
                                          <p:val>
                                            <p:strVal val="#ppt_y"/>
                                          </p:val>
                                        </p:tav>
                                      </p:tavLst>
                                    </p:anim>
                                  </p:childTnLst>
                                </p:cTn>
                              </p:par>
                              <p:par>
                                <p:cTn id="512" nodeType="withEffect" fill="hold" presetClass="entr" presetID="22" presetSubtype="1">
                                  <p:stCondLst>
                                    <p:cond delay="0"/>
                                  </p:stCondLst>
                                  <p:childTnLst>
                                    <p:set>
                                      <p:cBhvr>
                                        <p:cTn id="513" dur="1" fill="hold">
                                          <p:stCondLst>
                                            <p:cond delay="0"/>
                                          </p:stCondLst>
                                        </p:cTn>
                                        <p:tgtEl>
                                          <p:spTgt spid="247"/>
                                        </p:tgtEl>
                                        <p:attrNameLst>
                                          <p:attrName>style.visibility</p:attrName>
                                        </p:attrNameLst>
                                      </p:cBhvr>
                                      <p:to>
                                        <p:strVal val="visible"/>
                                      </p:to>
                                    </p:set>
                                    <p:animEffect filter="wipe(up)" transition="in">
                                      <p:cBhvr additive="repl">
                                        <p:cTn id="514" dur="5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Target Profit Analysis </a:t>
            </a:r>
            <a:br>
              <a:rPr sz="4400"/>
            </a:br>
            <a:r>
              <a:rPr b="1" lang="en-US" sz="4400" strike="noStrike" u="none">
                <a:solidFill>
                  <a:srgbClr val="a50021"/>
                </a:solidFill>
                <a:uFillTx/>
                <a:latin typeface="Calibri"/>
                <a:ea typeface="ＭＳ Ｐゴシック"/>
              </a:rPr>
              <a:t>(Before and After Tax)</a:t>
            </a:r>
            <a:endParaRPr b="0" lang="en-US" sz="4400" strike="noStrike" u="none">
              <a:solidFill>
                <a:schemeClr val="dk1"/>
              </a:solidFill>
              <a:uFillTx/>
              <a:latin typeface="Arial"/>
            </a:endParaRPr>
          </a:p>
        </p:txBody>
      </p:sp>
      <p:sp>
        <p:nvSpPr>
          <p:cNvPr id="249" name="PlaceHolder 2"/>
          <p:cNvSpPr>
            <a:spLocks noGrp="1"/>
          </p:cNvSpPr>
          <p:nvPr>
            <p:ph/>
          </p:nvPr>
        </p:nvSpPr>
        <p:spPr>
          <a:xfrm>
            <a:off x="762120" y="1905120"/>
            <a:ext cx="2971440" cy="1752120"/>
          </a:xfrm>
          <a:prstGeom prst="rect">
            <a:avLst/>
          </a:prstGeom>
          <a:solidFill>
            <a:srgbClr val="fefbd6"/>
          </a:solidFill>
          <a:ln w="28440">
            <a:solidFill>
              <a:srgbClr val="a50021"/>
            </a:solidFill>
            <a:miter/>
          </a:ln>
        </p:spPr>
        <p:txBody>
          <a:bodyPr numCol="1" spcCol="0" lIns="91440" rIns="91440" tIns="45720" bIns="45720" anchor="t">
            <a:noAutofit/>
          </a:bodyPr>
          <a:p>
            <a:pPr marL="343080" indent="-343080" algn="ctr">
              <a:lnSpc>
                <a:spcPct val="100000"/>
              </a:lnSpc>
              <a:spcBef>
                <a:spcPts val="641"/>
              </a:spcBef>
              <a:buNone/>
              <a:tabLst>
                <a:tab algn="l" pos="0"/>
              </a:tabLst>
            </a:pPr>
            <a:r>
              <a:rPr b="1" lang="en-US" sz="3200" strike="noStrike" u="none">
                <a:solidFill>
                  <a:srgbClr val="000099"/>
                </a:solidFill>
                <a:uFillTx/>
                <a:latin typeface="Calibri"/>
              </a:rPr>
              <a:t>Sales volume</a:t>
            </a:r>
            <a:endParaRPr b="0" lang="en-US" sz="3200" strike="noStrike" u="none">
              <a:solidFill>
                <a:schemeClr val="dk1"/>
              </a:solidFill>
              <a:uFillTx/>
              <a:latin typeface="Verdana"/>
            </a:endParaRPr>
          </a:p>
          <a:p>
            <a:pPr indent="0" algn="ctr">
              <a:lnSpc>
                <a:spcPct val="100000"/>
              </a:lnSpc>
              <a:buNone/>
              <a:tabLst>
                <a:tab algn="l" pos="0"/>
              </a:tabLst>
            </a:pPr>
            <a:r>
              <a:rPr b="0" lang="en-US" sz="2400" strike="noStrike" u="none">
                <a:solidFill>
                  <a:srgbClr val="000099"/>
                </a:solidFill>
                <a:uFillTx/>
                <a:latin typeface="Calibri"/>
              </a:rPr>
              <a:t>    </a:t>
            </a:r>
            <a:r>
              <a:rPr b="1" i="1" lang="en-US" sz="2400" strike="noStrike" u="none">
                <a:solidFill>
                  <a:srgbClr val="000099"/>
                </a:solidFill>
                <a:uFillTx/>
                <a:latin typeface="Calibri"/>
              </a:rPr>
              <a:t>(to reach a </a:t>
            </a:r>
            <a:r>
              <a:rPr b="1" i="1" lang="en-US" sz="2400" strike="noStrike" u="none">
                <a:solidFill>
                  <a:srgbClr val="000099"/>
                </a:solidFill>
                <a:uFillTx/>
                <a:latin typeface="Calibri"/>
              </a:rPr>
              <a:t>	</a:t>
            </a:r>
            <a:endParaRPr b="0" lang="en-US" sz="2400" strike="noStrike" u="none">
              <a:solidFill>
                <a:schemeClr val="dk1"/>
              </a:solidFill>
              <a:uFillTx/>
              <a:latin typeface="Verdana"/>
            </a:endParaRPr>
          </a:p>
          <a:p>
            <a:pPr indent="0" algn="ctr">
              <a:lnSpc>
                <a:spcPct val="100000"/>
              </a:lnSpc>
              <a:spcBef>
                <a:spcPts val="479"/>
              </a:spcBef>
              <a:buNone/>
              <a:tabLst>
                <a:tab algn="l" pos="0"/>
              </a:tabLst>
            </a:pPr>
            <a:r>
              <a:rPr b="1" i="1" lang="en-US" sz="2400" strike="noStrike" u="none">
                <a:solidFill>
                  <a:srgbClr val="000099"/>
                </a:solidFill>
                <a:uFillTx/>
                <a:latin typeface="Calibri"/>
              </a:rPr>
              <a:t>target profit </a:t>
            </a:r>
            <a:endParaRPr b="0" lang="en-US" sz="2400" strike="noStrike" u="none">
              <a:solidFill>
                <a:schemeClr val="dk1"/>
              </a:solidFill>
              <a:uFillTx/>
              <a:latin typeface="Verdana"/>
            </a:endParaRPr>
          </a:p>
          <a:p>
            <a:pPr indent="0" algn="ctr">
              <a:lnSpc>
                <a:spcPct val="100000"/>
              </a:lnSpc>
              <a:spcBef>
                <a:spcPts val="479"/>
              </a:spcBef>
              <a:buNone/>
              <a:tabLst>
                <a:tab algn="l" pos="0"/>
              </a:tabLst>
            </a:pPr>
            <a:r>
              <a:rPr b="1" i="1" lang="en-US" sz="2400" strike="noStrike" u="none">
                <a:solidFill>
                  <a:srgbClr val="000099"/>
                </a:solidFill>
                <a:uFillTx/>
                <a:latin typeface="Calibri"/>
              </a:rPr>
              <a:t>before tax) </a:t>
            </a:r>
            <a:endParaRPr b="0" lang="en-US" sz="2400" strike="noStrike" u="none">
              <a:solidFill>
                <a:schemeClr val="dk1"/>
              </a:solidFill>
              <a:uFillTx/>
              <a:latin typeface="Verdana"/>
            </a:endParaRPr>
          </a:p>
        </p:txBody>
      </p:sp>
      <p:sp>
        <p:nvSpPr>
          <p:cNvPr id="250" name="TextBox 9"/>
          <p:cNvSpPr/>
          <p:nvPr/>
        </p:nvSpPr>
        <p:spPr>
          <a:xfrm>
            <a:off x="4191120" y="1905120"/>
            <a:ext cx="4419360" cy="821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99"/>
                </a:solidFill>
                <a:uFillTx/>
                <a:latin typeface="Arial"/>
                <a:ea typeface="ＭＳ Ｐゴシック"/>
              </a:rPr>
              <a:t>Fixed Cost + Target Profit  </a:t>
            </a:r>
            <a:endParaRPr b="0" lang="en-IN" sz="2400" strike="noStrike" u="none">
              <a:solidFill>
                <a:srgbClr val="000000"/>
              </a:solidFill>
              <a:uFillTx/>
              <a:latin typeface="Arial"/>
            </a:endParaRPr>
          </a:p>
          <a:p>
            <a:pPr>
              <a:lnSpc>
                <a:spcPct val="100000"/>
              </a:lnSpc>
            </a:pPr>
            <a:r>
              <a:rPr b="1" lang="en-US" sz="2400" strike="noStrike" u="none">
                <a:solidFill>
                  <a:srgbClr val="000099"/>
                </a:solidFill>
                <a:uFillTx/>
                <a:latin typeface="Arial"/>
                <a:ea typeface="ＭＳ Ｐゴシック"/>
              </a:rPr>
              <a:t>                          </a:t>
            </a:r>
            <a:r>
              <a:rPr b="0" lang="en-US" sz="1800" strike="noStrike" u="none">
                <a:solidFill>
                  <a:srgbClr val="000099"/>
                </a:solidFill>
                <a:uFillTx/>
                <a:latin typeface="Arial"/>
                <a:ea typeface="ＭＳ Ｐゴシック"/>
              </a:rPr>
              <a:t>(before tax)</a:t>
            </a:r>
            <a:endParaRPr b="0" lang="en-IN" sz="1800" strike="noStrike" u="none">
              <a:solidFill>
                <a:srgbClr val="000000"/>
              </a:solidFill>
              <a:uFillTx/>
              <a:latin typeface="Arial"/>
            </a:endParaRPr>
          </a:p>
        </p:txBody>
      </p:sp>
      <p:cxnSp>
        <p:nvCxnSpPr>
          <p:cNvPr id="251" name="Straight Connector 11"/>
          <p:cNvCxnSpPr/>
          <p:nvPr/>
        </p:nvCxnSpPr>
        <p:spPr>
          <a:xfrm>
            <a:off x="4267080" y="2819160"/>
            <a:ext cx="3886560" cy="2160"/>
          </a:xfrm>
          <a:prstGeom prst="straightConnector1">
            <a:avLst/>
          </a:prstGeom>
          <a:ln w="28575">
            <a:solidFill>
              <a:srgbClr val="000099"/>
            </a:solidFill>
            <a:round/>
          </a:ln>
        </p:spPr>
      </p:cxnSp>
      <p:sp>
        <p:nvSpPr>
          <p:cNvPr id="252" name="TextBox 12"/>
          <p:cNvSpPr/>
          <p:nvPr/>
        </p:nvSpPr>
        <p:spPr>
          <a:xfrm>
            <a:off x="4191120" y="2895480"/>
            <a:ext cx="434304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trike="noStrike" u="none">
                <a:solidFill>
                  <a:srgbClr val="000099"/>
                </a:solidFill>
                <a:uFillTx/>
                <a:latin typeface="Arial"/>
                <a:ea typeface="ＭＳ Ｐゴシック"/>
              </a:rPr>
              <a:t>Contribution Margin per Unit</a:t>
            </a:r>
            <a:endParaRPr b="0" lang="en-IN" sz="2400" strike="noStrike" u="none">
              <a:solidFill>
                <a:srgbClr val="000000"/>
              </a:solidFill>
              <a:uFillTx/>
              <a:latin typeface="Arial"/>
            </a:endParaRPr>
          </a:p>
        </p:txBody>
      </p:sp>
      <p:sp>
        <p:nvSpPr>
          <p:cNvPr id="253" name="TextBox 13"/>
          <p:cNvSpPr/>
          <p:nvPr/>
        </p:nvSpPr>
        <p:spPr>
          <a:xfrm>
            <a:off x="3809880" y="2590920"/>
            <a:ext cx="30456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000099"/>
                </a:solidFill>
                <a:uFillTx/>
                <a:latin typeface="Arial"/>
                <a:ea typeface="ＭＳ Ｐゴシック"/>
              </a:rPr>
              <a:t>=</a:t>
            </a:r>
            <a:endParaRPr b="0" lang="en-IN" sz="2800" strike="noStrike" u="none">
              <a:solidFill>
                <a:srgbClr val="000000"/>
              </a:solidFill>
              <a:uFillTx/>
              <a:latin typeface="Arial"/>
            </a:endParaRPr>
          </a:p>
        </p:txBody>
      </p:sp>
      <p:sp>
        <p:nvSpPr>
          <p:cNvPr id="254" name="TextBox 14"/>
          <p:cNvSpPr/>
          <p:nvPr/>
        </p:nvSpPr>
        <p:spPr>
          <a:xfrm>
            <a:off x="4724280" y="5410080"/>
            <a:ext cx="30456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000099"/>
                </a:solidFill>
                <a:uFillTx/>
                <a:latin typeface="Arial"/>
                <a:ea typeface="ＭＳ Ｐゴシック"/>
              </a:rPr>
              <a:t>=</a:t>
            </a:r>
            <a:endParaRPr b="0" lang="en-IN" sz="2800" strike="noStrike" u="none">
              <a:solidFill>
                <a:srgbClr val="000000"/>
              </a:solidFill>
              <a:uFillTx/>
              <a:latin typeface="Arial"/>
            </a:endParaRPr>
          </a:p>
        </p:txBody>
      </p:sp>
      <p:sp>
        <p:nvSpPr>
          <p:cNvPr id="255" name="Rounded Rectangle 15"/>
          <p:cNvSpPr/>
          <p:nvPr/>
        </p:nvSpPr>
        <p:spPr>
          <a:xfrm>
            <a:off x="1219320" y="3886200"/>
            <a:ext cx="6933960" cy="990360"/>
          </a:xfrm>
          <a:prstGeom prst="roundRect">
            <a:avLst>
              <a:gd name="adj" fmla="val 16667"/>
            </a:avLst>
          </a:prstGeom>
          <a:solidFill>
            <a:srgbClr val="ffe07d"/>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trike="noStrike" u="none">
                <a:solidFill>
                  <a:srgbClr val="a50021"/>
                </a:solidFill>
                <a:uFillTx/>
                <a:latin typeface="Calibri"/>
                <a:ea typeface="ＭＳ Ｐゴシック"/>
              </a:rPr>
              <a:t>If Happy Daze has decided that it must earn a target profit of Rs.5,000,000, it must sell:</a:t>
            </a:r>
            <a:endParaRPr b="0" lang="en-IN" sz="2800" strike="noStrike" u="none">
              <a:solidFill>
                <a:srgbClr val="000000"/>
              </a:solidFill>
              <a:uFillTx/>
              <a:latin typeface="Arial"/>
            </a:endParaRPr>
          </a:p>
        </p:txBody>
      </p:sp>
      <p:sp>
        <p:nvSpPr>
          <p:cNvPr id="256" name="TextBox 16"/>
          <p:cNvSpPr/>
          <p:nvPr/>
        </p:nvSpPr>
        <p:spPr>
          <a:xfrm>
            <a:off x="533520" y="5105520"/>
            <a:ext cx="4266720" cy="8211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0" lang="en-US" sz="2400" strike="noStrike" u="none">
                <a:solidFill>
                  <a:srgbClr val="000099"/>
                </a:solidFill>
                <a:uFillTx/>
                <a:latin typeface="Arial"/>
                <a:ea typeface="ＭＳ Ｐゴシック"/>
              </a:rPr>
              <a:t>Rs.1,750,000 + Rs.5,000,000</a:t>
            </a:r>
            <a:endParaRPr b="0" lang="en-IN" sz="2400" strike="noStrike" u="none">
              <a:solidFill>
                <a:srgbClr val="000000"/>
              </a:solidFill>
              <a:uFillTx/>
              <a:latin typeface="Arial"/>
            </a:endParaRPr>
          </a:p>
          <a:p>
            <a:pPr algn="ctr">
              <a:lnSpc>
                <a:spcPct val="100000"/>
              </a:lnSpc>
            </a:pPr>
            <a:r>
              <a:rPr b="0" lang="en-US" sz="2400" strike="noStrike" u="none">
                <a:solidFill>
                  <a:srgbClr val="000099"/>
                </a:solidFill>
                <a:uFillTx/>
                <a:latin typeface="Arial"/>
                <a:ea typeface="ＭＳ Ｐゴシック"/>
              </a:rPr>
              <a:t>Rs.175</a:t>
            </a:r>
            <a:endParaRPr b="0" lang="en-IN" sz="2400" strike="noStrike" u="none">
              <a:solidFill>
                <a:srgbClr val="000000"/>
              </a:solidFill>
              <a:uFillTx/>
              <a:latin typeface="Arial"/>
            </a:endParaRPr>
          </a:p>
        </p:txBody>
      </p:sp>
      <p:sp>
        <p:nvSpPr>
          <p:cNvPr id="257" name="TextBox 17"/>
          <p:cNvSpPr/>
          <p:nvPr/>
        </p:nvSpPr>
        <p:spPr>
          <a:xfrm>
            <a:off x="5181480" y="5334120"/>
            <a:ext cx="3657240" cy="577440"/>
          </a:xfrm>
          <a:prstGeom prst="rect">
            <a:avLst/>
          </a:prstGeom>
          <a:solidFill>
            <a:schemeClr val="accent5"/>
          </a:solidFill>
          <a:ln w="28575">
            <a:solidFill>
              <a:srgbClr val="daedef">
                <a:lumMod val="50000"/>
              </a:srgbClr>
            </a:solidFill>
            <a:round/>
          </a:ln>
        </p:spPr>
        <p:style>
          <a:lnRef idx="0"/>
          <a:fillRef idx="0"/>
          <a:effectRef idx="0"/>
          <a:fontRef idx="minor"/>
        </p:style>
        <p:txBody>
          <a:bodyPr lIns="90000" rIns="90000" tIns="45000" bIns="45000" anchor="t">
            <a:spAutoFit/>
          </a:bodyPr>
          <a:p>
            <a:pPr>
              <a:lnSpc>
                <a:spcPct val="100000"/>
              </a:lnSpc>
            </a:pPr>
            <a:r>
              <a:rPr b="1" lang="en-US" sz="3200" strike="noStrike" u="none">
                <a:solidFill>
                  <a:srgbClr val="a50021"/>
                </a:solidFill>
                <a:uFillTx/>
                <a:latin typeface="Calibri"/>
                <a:ea typeface="ＭＳ Ｐゴシック"/>
              </a:rPr>
              <a:t>38,572 units </a:t>
            </a:r>
            <a:r>
              <a:rPr b="1" lang="en-US" sz="2000" strike="noStrike" u="none">
                <a:solidFill>
                  <a:srgbClr val="000099"/>
                </a:solidFill>
                <a:uFillTx/>
                <a:latin typeface="Calibri"/>
                <a:ea typeface="ＭＳ Ｐゴシック"/>
              </a:rPr>
              <a:t>(rounded)</a:t>
            </a:r>
            <a:endParaRPr b="0" lang="en-IN" sz="2000" strike="noStrike" u="none">
              <a:solidFill>
                <a:srgbClr val="000000"/>
              </a:solidFill>
              <a:uFillTx/>
              <a:latin typeface="Arial"/>
            </a:endParaRPr>
          </a:p>
        </p:txBody>
      </p:sp>
      <p:cxnSp>
        <p:nvCxnSpPr>
          <p:cNvPr id="258" name="Straight Connector 19"/>
          <p:cNvCxnSpPr/>
          <p:nvPr/>
        </p:nvCxnSpPr>
        <p:spPr>
          <a:xfrm>
            <a:off x="685800" y="5562360"/>
            <a:ext cx="3353040" cy="2160"/>
          </a:xfrm>
          <a:prstGeom prst="straightConnector1">
            <a:avLst/>
          </a:prstGeom>
          <a:ln w="28575">
            <a:solidFill>
              <a:srgbClr val="000099"/>
            </a:solidFill>
            <a:round/>
          </a:ln>
        </p:spPr>
      </p:cxnSp>
    </p:spTree>
  </p:cSld>
  <mc:AlternateContent>
    <mc:Choice Requires="p14">
      <p:transition spd="slow" p14:dur="2000"/>
    </mc:Choice>
    <mc:Fallback>
      <p:transition spd="slow"/>
    </mc:Fallback>
  </mc:AlternateContent>
  <p:timing>
    <p:tnLst>
      <p:par>
        <p:cTn id="515" dur="indefinite" restart="never" nodeType="tmRoot">
          <p:childTnLst>
            <p:seq>
              <p:cTn id="516" dur="indefinite" nodeType="mainSeq">
                <p:childTnLst>
                  <p:par>
                    <p:cTn id="517" nodeType="clickEffect" fill="hold">
                      <p:stCondLst>
                        <p:cond delay="indefinite"/>
                      </p:stCondLst>
                      <p:childTnLst>
                        <p:par>
                          <p:cTn id="518" nodeType="withEffect" fill="hold">
                            <p:stCondLst>
                              <p:cond delay="0"/>
                            </p:stCondLst>
                            <p:childTnLst>
                              <p:par>
                                <p:cTn id="519" nodeType="clickEffect" fill="hold" presetClass="entr" presetID="37">
                                  <p:stCondLst>
                                    <p:cond delay="0"/>
                                  </p:stCondLst>
                                  <p:childTnLst>
                                    <p:set>
                                      <p:cBhvr>
                                        <p:cTn id="520" dur="1" fill="hold">
                                          <p:stCondLst>
                                            <p:cond delay="0"/>
                                          </p:stCondLst>
                                        </p:cTn>
                                        <p:tgtEl>
                                          <p:spTgt spid="255"/>
                                        </p:tgtEl>
                                        <p:attrNameLst>
                                          <p:attrName>style.visibility</p:attrName>
                                        </p:attrNameLst>
                                      </p:cBhvr>
                                      <p:to>
                                        <p:strVal val="visible"/>
                                      </p:to>
                                    </p:set>
                                    <p:animEffect filter="fade" transition="in">
                                      <p:cBhvr additive="repl">
                                        <p:cTn id="521" dur="1000"/>
                                        <p:tgtEl>
                                          <p:spTgt spid="255"/>
                                        </p:tgtEl>
                                      </p:cBhvr>
                                    </p:animEffect>
                                    <p:anim calcmode="lin" valueType="num">
                                      <p:cBhvr additive="repl">
                                        <p:cTn id="522" dur="1000" fill="hold"/>
                                        <p:tgtEl>
                                          <p:spTgt spid="255"/>
                                        </p:tgtEl>
                                        <p:attrNameLst>
                                          <p:attrName>ppt_x</p:attrName>
                                        </p:attrNameLst>
                                      </p:cBhvr>
                                      <p:tavLst>
                                        <p:tav tm="0">
                                          <p:val>
                                            <p:strVal val="#ppt_x"/>
                                          </p:val>
                                        </p:tav>
                                        <p:tav tm="100000">
                                          <p:val>
                                            <p:strVal val="#ppt_x"/>
                                          </p:val>
                                        </p:tav>
                                      </p:tavLst>
                                    </p:anim>
                                    <p:anim calcmode="lin" valueType="num">
                                      <p:cBhvr additive="repl">
                                        <p:cTn id="523" dur="900" fill="hold"/>
                                        <p:tgtEl>
                                          <p:spTgt spid="255"/>
                                        </p:tgtEl>
                                        <p:attrNameLst>
                                          <p:attrName>ppt_y</p:attrName>
                                        </p:attrNameLst>
                                      </p:cBhvr>
                                      <p:tavLst>
                                        <p:tav tm="0">
                                          <p:val>
                                            <p:strVal val="#ppt_y+1"/>
                                          </p:val>
                                        </p:tav>
                                        <p:tav tm="100000">
                                          <p:val>
                                            <p:strVal val="#ppt_y-.03"/>
                                          </p:val>
                                        </p:tav>
                                      </p:tavLst>
                                    </p:anim>
                                    <p:anim calcmode="lin" valueType="num">
                                      <p:cBhvr additive="repl">
                                        <p:cTn id="524" dur="100" fill="hold">
                                          <p:stCondLst>
                                            <p:cond delay="900"/>
                                          </p:stCondLst>
                                        </p:cTn>
                                        <p:tgtEl>
                                          <p:spTgt spid="255"/>
                                        </p:tgtEl>
                                        <p:attrNameLst>
                                          <p:attrName>ppt_y</p:attrName>
                                        </p:attrNameLst>
                                      </p:cBhvr>
                                      <p:tavLst>
                                        <p:tav tm="0">
                                          <p:val>
                                            <p:strVal val="#ppt_y-.03"/>
                                          </p:val>
                                        </p:tav>
                                        <p:tav tm="100000">
                                          <p:val>
                                            <p:strVal val="#ppt_y"/>
                                          </p:val>
                                        </p:tav>
                                      </p:tavLst>
                                    </p:anim>
                                  </p:childTnLst>
                                </p:cTn>
                              </p:par>
                            </p:childTnLst>
                          </p:cTn>
                        </p:par>
                      </p:childTnLst>
                    </p:cTn>
                  </p:par>
                  <p:par>
                    <p:cTn id="525" nodeType="clickEffect" fill="hold">
                      <p:stCondLst>
                        <p:cond delay="indefinite"/>
                      </p:stCondLst>
                      <p:childTnLst>
                        <p:par>
                          <p:cTn id="526" nodeType="withEffect" fill="hold">
                            <p:stCondLst>
                              <p:cond delay="0"/>
                            </p:stCondLst>
                            <p:childTnLst>
                              <p:par>
                                <p:cTn id="527" nodeType="clickEffect" fill="hold" presetClass="entr" presetID="2" presetSubtype="4">
                                  <p:stCondLst>
                                    <p:cond delay="0"/>
                                  </p:stCondLst>
                                  <p:childTnLst>
                                    <p:set>
                                      <p:cBhvr>
                                        <p:cTn id="528" dur="1" fill="hold">
                                          <p:stCondLst>
                                            <p:cond delay="0"/>
                                          </p:stCondLst>
                                        </p:cTn>
                                        <p:tgtEl>
                                          <p:spTgt spid="256"/>
                                        </p:tgtEl>
                                        <p:attrNameLst>
                                          <p:attrName>style.visibility</p:attrName>
                                        </p:attrNameLst>
                                      </p:cBhvr>
                                      <p:to>
                                        <p:strVal val="visible"/>
                                      </p:to>
                                    </p:set>
                                    <p:anim calcmode="lin" valueType="num">
                                      <p:cBhvr additive="repl">
                                        <p:cTn id="529" dur="500" fill="hold"/>
                                        <p:tgtEl>
                                          <p:spTgt spid="256"/>
                                        </p:tgtEl>
                                        <p:attrNameLst>
                                          <p:attrName>ppt_x</p:attrName>
                                        </p:attrNameLst>
                                      </p:cBhvr>
                                      <p:tavLst>
                                        <p:tav tm="0">
                                          <p:val>
                                            <p:strVal val="#ppt_x"/>
                                          </p:val>
                                        </p:tav>
                                        <p:tav tm="100000">
                                          <p:val>
                                            <p:strVal val="#ppt_x"/>
                                          </p:val>
                                        </p:tav>
                                      </p:tavLst>
                                    </p:anim>
                                    <p:anim calcmode="lin" valueType="num">
                                      <p:cBhvr additive="repl">
                                        <p:cTn id="530" dur="500" fill="hold"/>
                                        <p:tgtEl>
                                          <p:spTgt spid="256"/>
                                        </p:tgtEl>
                                        <p:attrNameLst>
                                          <p:attrName>ppt_y</p:attrName>
                                        </p:attrNameLst>
                                      </p:cBhvr>
                                      <p:tavLst>
                                        <p:tav tm="0">
                                          <p:val>
                                            <p:strVal val="1+#ppt_h/2"/>
                                          </p:val>
                                        </p:tav>
                                        <p:tav tm="100000">
                                          <p:val>
                                            <p:strVal val="#ppt_y"/>
                                          </p:val>
                                        </p:tav>
                                      </p:tavLst>
                                    </p:anim>
                                  </p:childTnLst>
                                </p:cTn>
                              </p:par>
                              <p:par>
                                <p:cTn id="531" nodeType="withEffect" fill="hold" presetClass="entr" presetID="2" presetSubtype="4">
                                  <p:stCondLst>
                                    <p:cond delay="0"/>
                                  </p:stCondLst>
                                  <p:childTnLst>
                                    <p:set>
                                      <p:cBhvr>
                                        <p:cTn id="532" dur="1" fill="hold">
                                          <p:stCondLst>
                                            <p:cond delay="0"/>
                                          </p:stCondLst>
                                        </p:cTn>
                                        <p:tgtEl>
                                          <p:spTgt spid="258"/>
                                        </p:tgtEl>
                                        <p:attrNameLst>
                                          <p:attrName>style.visibility</p:attrName>
                                        </p:attrNameLst>
                                      </p:cBhvr>
                                      <p:to>
                                        <p:strVal val="visible"/>
                                      </p:to>
                                    </p:set>
                                    <p:anim calcmode="lin" valueType="num">
                                      <p:cBhvr additive="repl">
                                        <p:cTn id="533" dur="500" fill="hold"/>
                                        <p:tgtEl>
                                          <p:spTgt spid="258"/>
                                        </p:tgtEl>
                                        <p:attrNameLst>
                                          <p:attrName>ppt_x</p:attrName>
                                        </p:attrNameLst>
                                      </p:cBhvr>
                                      <p:tavLst>
                                        <p:tav tm="0">
                                          <p:val>
                                            <p:strVal val="#ppt_x"/>
                                          </p:val>
                                        </p:tav>
                                        <p:tav tm="100000">
                                          <p:val>
                                            <p:strVal val="#ppt_x"/>
                                          </p:val>
                                        </p:tav>
                                      </p:tavLst>
                                    </p:anim>
                                    <p:anim calcmode="lin" valueType="num">
                                      <p:cBhvr additive="repl">
                                        <p:cTn id="534" dur="500" fill="hold"/>
                                        <p:tgtEl>
                                          <p:spTgt spid="258"/>
                                        </p:tgtEl>
                                        <p:attrNameLst>
                                          <p:attrName>ppt_y</p:attrName>
                                        </p:attrNameLst>
                                      </p:cBhvr>
                                      <p:tavLst>
                                        <p:tav tm="0">
                                          <p:val>
                                            <p:strVal val="1+#ppt_h/2"/>
                                          </p:val>
                                        </p:tav>
                                        <p:tav tm="100000">
                                          <p:val>
                                            <p:strVal val="#ppt_y"/>
                                          </p:val>
                                        </p:tav>
                                      </p:tavLst>
                                    </p:anim>
                                  </p:childTnLst>
                                </p:cTn>
                              </p:par>
                              <p:par>
                                <p:cTn id="535" nodeType="withEffect" fill="hold" presetClass="entr" presetID="22" presetSubtype="4">
                                  <p:stCondLst>
                                    <p:cond delay="0"/>
                                  </p:stCondLst>
                                  <p:childTnLst>
                                    <p:set>
                                      <p:cBhvr>
                                        <p:cTn id="536" dur="1" fill="hold">
                                          <p:stCondLst>
                                            <p:cond delay="0"/>
                                          </p:stCondLst>
                                        </p:cTn>
                                        <p:tgtEl>
                                          <p:spTgt spid="254"/>
                                        </p:tgtEl>
                                        <p:attrNameLst>
                                          <p:attrName>style.visibility</p:attrName>
                                        </p:attrNameLst>
                                      </p:cBhvr>
                                      <p:to>
                                        <p:strVal val="visible"/>
                                      </p:to>
                                    </p:set>
                                    <p:animEffect filter="wipe(down)" transition="in">
                                      <p:cBhvr additive="repl">
                                        <p:cTn id="537" dur="500"/>
                                        <p:tgtEl>
                                          <p:spTgt spid="254"/>
                                        </p:tgtEl>
                                      </p:cBhvr>
                                    </p:animEffect>
                                  </p:childTnLst>
                                </p:cTn>
                              </p:par>
                              <p:par>
                                <p:cTn id="538" nodeType="withEffect" fill="hold" presetClass="entr" presetID="22" presetSubtype="4">
                                  <p:stCondLst>
                                    <p:cond delay="0"/>
                                  </p:stCondLst>
                                  <p:childTnLst>
                                    <p:set>
                                      <p:cBhvr>
                                        <p:cTn id="539" dur="1" fill="hold">
                                          <p:stCondLst>
                                            <p:cond delay="0"/>
                                          </p:stCondLst>
                                        </p:cTn>
                                        <p:tgtEl>
                                          <p:spTgt spid="257"/>
                                        </p:tgtEl>
                                        <p:attrNameLst>
                                          <p:attrName>style.visibility</p:attrName>
                                        </p:attrNameLst>
                                      </p:cBhvr>
                                      <p:to>
                                        <p:strVal val="visible"/>
                                      </p:to>
                                    </p:set>
                                    <p:animEffect filter="wipe(down)" transition="in">
                                      <p:cBhvr additive="repl">
                                        <p:cTn id="540"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The Impact of Taxes</a:t>
            </a:r>
            <a:endParaRPr b="0" lang="en-US" sz="4400" strike="noStrike" u="none">
              <a:solidFill>
                <a:schemeClr val="dk1"/>
              </a:solidFill>
              <a:uFillTx/>
              <a:latin typeface="Arial"/>
            </a:endParaRPr>
          </a:p>
        </p:txBody>
      </p:sp>
      <p:sp>
        <p:nvSpPr>
          <p:cNvPr id="260" name="PlaceHolder 2"/>
          <p:cNvSpPr>
            <a:spLocks noGrp="1"/>
          </p:cNvSpPr>
          <p:nvPr>
            <p:ph/>
          </p:nvPr>
        </p:nvSpPr>
        <p:spPr>
          <a:xfrm>
            <a:off x="533520" y="1371600"/>
            <a:ext cx="7772040" cy="990360"/>
          </a:xfrm>
          <a:prstGeom prst="rect">
            <a:avLst/>
          </a:prstGeom>
          <a:solidFill>
            <a:srgbClr val="fefbd6"/>
          </a:solidFill>
          <a:ln w="9360">
            <a:solidFill>
              <a:srgbClr val="a50021"/>
            </a:solidFill>
            <a:miter/>
          </a:ln>
        </p:spPr>
        <p:txBody>
          <a:bodyPr numCol="1" spcCol="0" lIns="91440" rIns="91440" tIns="45720" bIns="45720" anchor="t">
            <a:noAutofit/>
          </a:bodyPr>
          <a:p>
            <a:pPr marL="117360" indent="0">
              <a:lnSpc>
                <a:spcPct val="100000"/>
              </a:lnSpc>
              <a:spcBef>
                <a:spcPts val="641"/>
              </a:spcBef>
              <a:buNone/>
              <a:tabLst>
                <a:tab algn="l" pos="0"/>
              </a:tabLst>
            </a:pPr>
            <a:r>
              <a:rPr b="1" lang="en-US" sz="3200" strike="noStrike" u="none">
                <a:solidFill>
                  <a:srgbClr val="000099"/>
                </a:solidFill>
                <a:uFillTx/>
                <a:latin typeface="Calibri"/>
                <a:ea typeface="ＭＳ Ｐゴシック"/>
              </a:rPr>
              <a:t>It is also important to consider the payment of income taxes in the target profit formula.</a:t>
            </a:r>
            <a:endParaRPr b="0" lang="en-US" sz="3200" strike="noStrike" u="none">
              <a:solidFill>
                <a:schemeClr val="dk1"/>
              </a:solidFill>
              <a:uFillTx/>
              <a:latin typeface="Verdana"/>
            </a:endParaRPr>
          </a:p>
        </p:txBody>
      </p:sp>
      <p:sp>
        <p:nvSpPr>
          <p:cNvPr id="261" name="Rectangle 4"/>
          <p:cNvSpPr/>
          <p:nvPr/>
        </p:nvSpPr>
        <p:spPr>
          <a:xfrm>
            <a:off x="762120" y="2590920"/>
            <a:ext cx="7619760" cy="1676160"/>
          </a:xfrm>
          <a:prstGeom prst="rect">
            <a:avLst/>
          </a:prstGeom>
          <a:solidFill>
            <a:srgbClr val="ffe07d"/>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800" strike="noStrike" u="none">
                <a:solidFill>
                  <a:srgbClr val="a50021"/>
                </a:solidFill>
                <a:uFillTx/>
                <a:latin typeface="Calibri"/>
                <a:ea typeface="ＭＳ Ｐゴシック"/>
              </a:rPr>
              <a:t>If Happy Daze wants to earn Rs.5,000,000 in target profit after taxes, and has a 35% income tax rate, what must its before-tax target profit be?</a:t>
            </a:r>
            <a:endParaRPr b="0" lang="en-IN" sz="2800" strike="noStrike" u="none">
              <a:solidFill>
                <a:srgbClr val="000000"/>
              </a:solidFill>
              <a:uFillTx/>
              <a:latin typeface="Arial"/>
            </a:endParaRPr>
          </a:p>
        </p:txBody>
      </p:sp>
      <p:sp>
        <p:nvSpPr>
          <p:cNvPr id="262" name="TextBox 5"/>
          <p:cNvSpPr/>
          <p:nvPr/>
        </p:nvSpPr>
        <p:spPr>
          <a:xfrm>
            <a:off x="685800" y="4495680"/>
            <a:ext cx="266652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2800" strike="noStrike" u="none">
                <a:solidFill>
                  <a:srgbClr val="000099"/>
                </a:solidFill>
                <a:uFillTx/>
                <a:latin typeface="Calibri"/>
                <a:ea typeface="ＭＳ Ｐゴシック"/>
              </a:rPr>
              <a:t>Before-tax Profit</a:t>
            </a:r>
            <a:endParaRPr b="0" lang="en-IN" sz="2800" strike="noStrike" u="none">
              <a:solidFill>
                <a:srgbClr val="000000"/>
              </a:solidFill>
              <a:uFillTx/>
              <a:latin typeface="Arial"/>
            </a:endParaRPr>
          </a:p>
        </p:txBody>
      </p:sp>
      <p:sp>
        <p:nvSpPr>
          <p:cNvPr id="263" name="TextBox 6"/>
          <p:cNvSpPr/>
          <p:nvPr/>
        </p:nvSpPr>
        <p:spPr>
          <a:xfrm>
            <a:off x="3276720" y="4495680"/>
            <a:ext cx="380520" cy="57744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3200" strike="noStrike" u="none">
                <a:solidFill>
                  <a:srgbClr val="000099"/>
                </a:solidFill>
                <a:uFillTx/>
                <a:latin typeface="Arial"/>
                <a:ea typeface="ＭＳ Ｐゴシック"/>
              </a:rPr>
              <a:t>=</a:t>
            </a:r>
            <a:endParaRPr b="0" lang="en-IN" sz="3200" strike="noStrike" u="none">
              <a:solidFill>
                <a:srgbClr val="000000"/>
              </a:solidFill>
              <a:uFillTx/>
              <a:latin typeface="Arial"/>
            </a:endParaRPr>
          </a:p>
        </p:txBody>
      </p:sp>
      <p:sp>
        <p:nvSpPr>
          <p:cNvPr id="264" name="TextBox 7"/>
          <p:cNvSpPr/>
          <p:nvPr/>
        </p:nvSpPr>
        <p:spPr>
          <a:xfrm>
            <a:off x="3809880" y="4343400"/>
            <a:ext cx="2437920" cy="94356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2800" strike="noStrike" u="none">
                <a:solidFill>
                  <a:srgbClr val="000099"/>
                </a:solidFill>
                <a:uFillTx/>
                <a:latin typeface="Calibri"/>
                <a:ea typeface="ＭＳ Ｐゴシック"/>
              </a:rPr>
              <a:t>After-tax Profit</a:t>
            </a:r>
            <a:endParaRPr b="0" lang="en-IN" sz="2800" strike="noStrike" u="none">
              <a:solidFill>
                <a:srgbClr val="000000"/>
              </a:solidFill>
              <a:uFillTx/>
              <a:latin typeface="Arial"/>
            </a:endParaRPr>
          </a:p>
          <a:p>
            <a:pPr>
              <a:lnSpc>
                <a:spcPct val="100000"/>
              </a:lnSpc>
            </a:pPr>
            <a:r>
              <a:rPr b="1" lang="en-US" sz="2800" strike="noStrike" u="none">
                <a:solidFill>
                  <a:srgbClr val="000099"/>
                </a:solidFill>
                <a:uFillTx/>
                <a:latin typeface="Calibri"/>
                <a:ea typeface="ＭＳ Ｐゴシック"/>
              </a:rPr>
              <a:t>(1 – Tax Rate)</a:t>
            </a:r>
            <a:endParaRPr b="0" lang="en-IN" sz="2800" strike="noStrike" u="none">
              <a:solidFill>
                <a:srgbClr val="000000"/>
              </a:solidFill>
              <a:uFillTx/>
              <a:latin typeface="Arial"/>
            </a:endParaRPr>
          </a:p>
        </p:txBody>
      </p:sp>
      <p:cxnSp>
        <p:nvCxnSpPr>
          <p:cNvPr id="265" name="Straight Connector 9"/>
          <p:cNvCxnSpPr>
            <a:endCxn id="264" idx="3"/>
          </p:cNvCxnSpPr>
          <p:nvPr/>
        </p:nvCxnSpPr>
        <p:spPr>
          <a:xfrm>
            <a:off x="3733560" y="4800600"/>
            <a:ext cx="2514600" cy="14760"/>
          </a:xfrm>
          <a:prstGeom prst="straightConnector1">
            <a:avLst/>
          </a:prstGeom>
          <a:ln w="38100">
            <a:solidFill>
              <a:srgbClr val="000099"/>
            </a:solidFill>
            <a:round/>
          </a:ln>
        </p:spPr>
      </p:cxnSp>
      <p:sp>
        <p:nvSpPr>
          <p:cNvPr id="266" name="Rounded Rectangle 11"/>
          <p:cNvSpPr/>
          <p:nvPr/>
        </p:nvSpPr>
        <p:spPr>
          <a:xfrm>
            <a:off x="6095880" y="5334120"/>
            <a:ext cx="2285640" cy="914040"/>
          </a:xfrm>
          <a:prstGeom prst="roundRect">
            <a:avLst>
              <a:gd name="adj" fmla="val 16667"/>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rgbClr val="ffffff"/>
              </a:solidFill>
              <a:uFillTx/>
              <a:latin typeface="Verdana"/>
              <a:ea typeface="ＭＳ Ｐゴシック"/>
            </a:endParaRPr>
          </a:p>
        </p:txBody>
      </p:sp>
      <p:sp>
        <p:nvSpPr>
          <p:cNvPr id="267" name="TextBox 12"/>
          <p:cNvSpPr/>
          <p:nvPr/>
        </p:nvSpPr>
        <p:spPr>
          <a:xfrm>
            <a:off x="2438280" y="5486400"/>
            <a:ext cx="380520" cy="57744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3200" strike="noStrike" u="none">
                <a:solidFill>
                  <a:srgbClr val="000099"/>
                </a:solidFill>
                <a:uFillTx/>
                <a:latin typeface="Arial"/>
                <a:ea typeface="ＭＳ Ｐゴシック"/>
              </a:rPr>
              <a:t>=</a:t>
            </a:r>
            <a:endParaRPr b="0" lang="en-IN" sz="3200" strike="noStrike" u="none">
              <a:solidFill>
                <a:srgbClr val="000000"/>
              </a:solidFill>
              <a:uFillTx/>
              <a:latin typeface="Arial"/>
            </a:endParaRPr>
          </a:p>
        </p:txBody>
      </p:sp>
      <p:sp>
        <p:nvSpPr>
          <p:cNvPr id="268" name="TextBox 13"/>
          <p:cNvSpPr/>
          <p:nvPr/>
        </p:nvSpPr>
        <p:spPr>
          <a:xfrm>
            <a:off x="3048120" y="5410080"/>
            <a:ext cx="2437920" cy="94356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2800" strike="noStrike" u="none">
                <a:solidFill>
                  <a:srgbClr val="000099"/>
                </a:solidFill>
                <a:uFillTx/>
                <a:latin typeface="Calibri"/>
                <a:ea typeface="ＭＳ Ｐゴシック"/>
              </a:rPr>
              <a:t>Rs.5,000,000</a:t>
            </a:r>
            <a:endParaRPr b="0" lang="en-IN" sz="2800" strike="noStrike" u="none">
              <a:solidFill>
                <a:srgbClr val="000000"/>
              </a:solidFill>
              <a:uFillTx/>
              <a:latin typeface="Arial"/>
            </a:endParaRPr>
          </a:p>
          <a:p>
            <a:pPr>
              <a:lnSpc>
                <a:spcPct val="100000"/>
              </a:lnSpc>
            </a:pPr>
            <a:r>
              <a:rPr b="1" lang="en-US" sz="2800" strike="noStrike" u="none">
                <a:solidFill>
                  <a:srgbClr val="000099"/>
                </a:solidFill>
                <a:uFillTx/>
                <a:latin typeface="Calibri"/>
                <a:ea typeface="ＭＳ Ｐゴシック"/>
              </a:rPr>
              <a:t>(1 – 35%)</a:t>
            </a:r>
            <a:endParaRPr b="0" lang="en-IN" sz="2800" strike="noStrike" u="none">
              <a:solidFill>
                <a:srgbClr val="000000"/>
              </a:solidFill>
              <a:uFillTx/>
              <a:latin typeface="Arial"/>
            </a:endParaRPr>
          </a:p>
        </p:txBody>
      </p:sp>
      <p:cxnSp>
        <p:nvCxnSpPr>
          <p:cNvPr id="269" name="Straight Connector 15"/>
          <p:cNvCxnSpPr>
            <a:stCxn id="268" idx="1"/>
            <a:endCxn id="268" idx="3"/>
          </p:cNvCxnSpPr>
          <p:nvPr/>
        </p:nvCxnSpPr>
        <p:spPr>
          <a:xfrm>
            <a:off x="3048120" y="5881680"/>
            <a:ext cx="2438280" cy="360"/>
          </a:xfrm>
          <a:prstGeom prst="straightConnector1">
            <a:avLst/>
          </a:prstGeom>
          <a:ln w="38100">
            <a:solidFill>
              <a:srgbClr val="000099"/>
            </a:solidFill>
            <a:round/>
          </a:ln>
        </p:spPr>
      </p:cxnSp>
      <p:sp>
        <p:nvSpPr>
          <p:cNvPr id="270" name="TextBox 16"/>
          <p:cNvSpPr/>
          <p:nvPr/>
        </p:nvSpPr>
        <p:spPr>
          <a:xfrm>
            <a:off x="5562720" y="5562720"/>
            <a:ext cx="38052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000099"/>
                </a:solidFill>
                <a:uFillTx/>
                <a:latin typeface="Arial"/>
                <a:ea typeface="ＭＳ Ｐゴシック"/>
              </a:rPr>
              <a:t>=</a:t>
            </a:r>
            <a:endParaRPr b="0" lang="en-IN" sz="2800" strike="noStrike" u="none">
              <a:solidFill>
                <a:srgbClr val="000000"/>
              </a:solidFill>
              <a:uFillTx/>
              <a:latin typeface="Arial"/>
            </a:endParaRPr>
          </a:p>
        </p:txBody>
      </p:sp>
      <p:sp>
        <p:nvSpPr>
          <p:cNvPr id="271" name="Rectangle 17"/>
          <p:cNvSpPr/>
          <p:nvPr/>
        </p:nvSpPr>
        <p:spPr>
          <a:xfrm>
            <a:off x="6248520" y="5486400"/>
            <a:ext cx="1980720" cy="609120"/>
          </a:xfrm>
          <a:prstGeom prst="rect">
            <a:avLst/>
          </a:prstGeom>
          <a:solidFill>
            <a:srgbClr val="fcf48e"/>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000" strike="noStrike" u="none">
                <a:solidFill>
                  <a:srgbClr val="a50021"/>
                </a:solidFill>
                <a:uFillTx/>
                <a:latin typeface="Calibri"/>
                <a:ea typeface="ＭＳ Ｐゴシック"/>
              </a:rPr>
              <a:t>Rs.7,692,300</a:t>
            </a:r>
            <a:endParaRPr b="0" lang="en-IN"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541" dur="indefinite" restart="never" nodeType="tmRoot">
          <p:childTnLst>
            <p:seq>
              <p:cTn id="542" dur="indefinite" nodeType="mainSeq">
                <p:childTnLst>
                  <p:par>
                    <p:cTn id="543" nodeType="clickEffect" fill="hold">
                      <p:stCondLst>
                        <p:cond delay="indefinite"/>
                      </p:stCondLst>
                      <p:childTnLst>
                        <p:par>
                          <p:cTn id="544" nodeType="withEffect" fill="hold">
                            <p:stCondLst>
                              <p:cond delay="0"/>
                            </p:stCondLst>
                            <p:childTnLst>
                              <p:par>
                                <p:cTn id="545" nodeType="clickEffect" fill="hold" presetClass="entr" presetID="12" presetSubtype="4">
                                  <p:stCondLst>
                                    <p:cond delay="0"/>
                                  </p:stCondLst>
                                  <p:childTnLst>
                                    <p:set>
                                      <p:cBhvr>
                                        <p:cTn id="546" dur="1" fill="hold">
                                          <p:stCondLst>
                                            <p:cond delay="0"/>
                                          </p:stCondLst>
                                        </p:cTn>
                                        <p:tgtEl>
                                          <p:spTgt spid="261"/>
                                        </p:tgtEl>
                                        <p:attrNameLst>
                                          <p:attrName>style.visibility</p:attrName>
                                        </p:attrNameLst>
                                      </p:cBhvr>
                                      <p:to>
                                        <p:strVal val="visible"/>
                                      </p:to>
                                    </p:set>
                                    <p:animEffect filter="slide(fromBottom)" transition="in">
                                      <p:cBhvr additive="repl">
                                        <p:cTn id="547" dur="500"/>
                                        <p:tgtEl>
                                          <p:spTgt spid="261"/>
                                        </p:tgtEl>
                                      </p:cBhvr>
                                    </p:animEffect>
                                  </p:childTnLst>
                                </p:cTn>
                              </p:par>
                            </p:childTnLst>
                          </p:cTn>
                        </p:par>
                      </p:childTnLst>
                    </p:cTn>
                  </p:par>
                  <p:par>
                    <p:cTn id="548" nodeType="clickEffect" fill="hold">
                      <p:stCondLst>
                        <p:cond delay="indefinite"/>
                      </p:stCondLst>
                      <p:childTnLst>
                        <p:par>
                          <p:cTn id="549" nodeType="withEffect" fill="hold">
                            <p:stCondLst>
                              <p:cond delay="0"/>
                            </p:stCondLst>
                            <p:childTnLst>
                              <p:par>
                                <p:cTn id="550" nodeType="clickEffect" fill="hold" presetClass="entr" presetID="22" presetSubtype="4">
                                  <p:stCondLst>
                                    <p:cond delay="0"/>
                                  </p:stCondLst>
                                  <p:childTnLst>
                                    <p:set>
                                      <p:cBhvr>
                                        <p:cTn id="551" dur="1" fill="hold">
                                          <p:stCondLst>
                                            <p:cond delay="0"/>
                                          </p:stCondLst>
                                        </p:cTn>
                                        <p:tgtEl>
                                          <p:spTgt spid="262"/>
                                        </p:tgtEl>
                                        <p:attrNameLst>
                                          <p:attrName>style.visibility</p:attrName>
                                        </p:attrNameLst>
                                      </p:cBhvr>
                                      <p:to>
                                        <p:strVal val="visible"/>
                                      </p:to>
                                    </p:set>
                                    <p:animEffect filter="wipe(down)" transition="in">
                                      <p:cBhvr additive="repl">
                                        <p:cTn id="552" dur="500"/>
                                        <p:tgtEl>
                                          <p:spTgt spid="262"/>
                                        </p:tgtEl>
                                      </p:cBhvr>
                                    </p:animEffect>
                                  </p:childTnLst>
                                </p:cTn>
                              </p:par>
                              <p:par>
                                <p:cTn id="553" nodeType="withEffect" fill="hold" presetClass="entr" presetID="22" presetSubtype="4">
                                  <p:stCondLst>
                                    <p:cond delay="0"/>
                                  </p:stCondLst>
                                  <p:childTnLst>
                                    <p:set>
                                      <p:cBhvr>
                                        <p:cTn id="554" dur="1" fill="hold">
                                          <p:stCondLst>
                                            <p:cond delay="0"/>
                                          </p:stCondLst>
                                        </p:cTn>
                                        <p:tgtEl>
                                          <p:spTgt spid="264"/>
                                        </p:tgtEl>
                                        <p:attrNameLst>
                                          <p:attrName>style.visibility</p:attrName>
                                        </p:attrNameLst>
                                      </p:cBhvr>
                                      <p:to>
                                        <p:strVal val="visible"/>
                                      </p:to>
                                    </p:set>
                                    <p:animEffect filter="wipe(down)" transition="in">
                                      <p:cBhvr additive="repl">
                                        <p:cTn id="555" dur="500"/>
                                        <p:tgtEl>
                                          <p:spTgt spid="264"/>
                                        </p:tgtEl>
                                      </p:cBhvr>
                                    </p:animEffect>
                                  </p:childTnLst>
                                </p:cTn>
                              </p:par>
                              <p:par>
                                <p:cTn id="556" nodeType="withEffect" fill="hold" presetClass="entr" presetID="22" presetSubtype="4">
                                  <p:stCondLst>
                                    <p:cond delay="0"/>
                                  </p:stCondLst>
                                  <p:childTnLst>
                                    <p:set>
                                      <p:cBhvr>
                                        <p:cTn id="557" dur="1" fill="hold">
                                          <p:stCondLst>
                                            <p:cond delay="0"/>
                                          </p:stCondLst>
                                        </p:cTn>
                                        <p:tgtEl>
                                          <p:spTgt spid="263">
                                            <p:txEl>
                                              <p:pRg st="0" end="0"/>
                                            </p:txEl>
                                          </p:spTgt>
                                        </p:tgtEl>
                                        <p:attrNameLst>
                                          <p:attrName>style.visibility</p:attrName>
                                        </p:attrNameLst>
                                      </p:cBhvr>
                                      <p:to>
                                        <p:strVal val="visible"/>
                                      </p:to>
                                    </p:set>
                                    <p:animEffect filter="wipe(down)" transition="in">
                                      <p:cBhvr additive="repl">
                                        <p:cTn id="558" dur="500"/>
                                        <p:tgtEl>
                                          <p:spTgt spid="263">
                                            <p:txEl>
                                              <p:pRg st="0" end="0"/>
                                            </p:txEl>
                                          </p:spTgt>
                                        </p:tgtEl>
                                      </p:cBhvr>
                                    </p:animEffect>
                                  </p:childTnLst>
                                </p:cTn>
                              </p:par>
                              <p:par>
                                <p:cTn id="559" nodeType="withEffect" fill="hold" presetClass="entr" presetID="2" presetSubtype="4">
                                  <p:stCondLst>
                                    <p:cond delay="0"/>
                                  </p:stCondLst>
                                  <p:childTnLst>
                                    <p:set>
                                      <p:cBhvr>
                                        <p:cTn id="560" dur="1" fill="hold">
                                          <p:stCondLst>
                                            <p:cond delay="0"/>
                                          </p:stCondLst>
                                        </p:cTn>
                                        <p:tgtEl>
                                          <p:spTgt spid="265"/>
                                        </p:tgtEl>
                                        <p:attrNameLst>
                                          <p:attrName>style.visibility</p:attrName>
                                        </p:attrNameLst>
                                      </p:cBhvr>
                                      <p:to>
                                        <p:strVal val="visible"/>
                                      </p:to>
                                    </p:set>
                                    <p:anim calcmode="lin" valueType="num">
                                      <p:cBhvr additive="repl">
                                        <p:cTn id="561" dur="500" fill="hold"/>
                                        <p:tgtEl>
                                          <p:spTgt spid="265"/>
                                        </p:tgtEl>
                                        <p:attrNameLst>
                                          <p:attrName>ppt_x</p:attrName>
                                        </p:attrNameLst>
                                      </p:cBhvr>
                                      <p:tavLst>
                                        <p:tav tm="0">
                                          <p:val>
                                            <p:strVal val="#ppt_x"/>
                                          </p:val>
                                        </p:tav>
                                        <p:tav tm="100000">
                                          <p:val>
                                            <p:strVal val="#ppt_x"/>
                                          </p:val>
                                        </p:tav>
                                      </p:tavLst>
                                    </p:anim>
                                    <p:anim calcmode="lin" valueType="num">
                                      <p:cBhvr additive="repl">
                                        <p:cTn id="562" dur="500" fill="hold"/>
                                        <p:tgtEl>
                                          <p:spTgt spid="265"/>
                                        </p:tgtEl>
                                        <p:attrNameLst>
                                          <p:attrName>ppt_y</p:attrName>
                                        </p:attrNameLst>
                                      </p:cBhvr>
                                      <p:tavLst>
                                        <p:tav tm="0">
                                          <p:val>
                                            <p:strVal val="1+#ppt_h/2"/>
                                          </p:val>
                                        </p:tav>
                                        <p:tav tm="100000">
                                          <p:val>
                                            <p:strVal val="#ppt_y"/>
                                          </p:val>
                                        </p:tav>
                                      </p:tavLst>
                                    </p:anim>
                                  </p:childTnLst>
                                </p:cTn>
                              </p:par>
                            </p:childTnLst>
                          </p:cTn>
                        </p:par>
                      </p:childTnLst>
                    </p:cTn>
                  </p:par>
                  <p:par>
                    <p:cTn id="563" nodeType="clickEffect" fill="hold">
                      <p:stCondLst>
                        <p:cond delay="indefinite"/>
                      </p:stCondLst>
                      <p:childTnLst>
                        <p:par>
                          <p:cTn id="564" nodeType="withEffect" fill="hold">
                            <p:stCondLst>
                              <p:cond delay="0"/>
                            </p:stCondLst>
                            <p:childTnLst>
                              <p:par>
                                <p:cTn id="565" nodeType="clickEffect" fill="hold" presetClass="entr" presetID="22" presetSubtype="4">
                                  <p:stCondLst>
                                    <p:cond delay="0"/>
                                  </p:stCondLst>
                                  <p:childTnLst>
                                    <p:set>
                                      <p:cBhvr>
                                        <p:cTn id="566" dur="1" fill="hold">
                                          <p:stCondLst>
                                            <p:cond delay="0"/>
                                          </p:stCondLst>
                                        </p:cTn>
                                        <p:tgtEl>
                                          <p:spTgt spid="268"/>
                                        </p:tgtEl>
                                        <p:attrNameLst>
                                          <p:attrName>style.visibility</p:attrName>
                                        </p:attrNameLst>
                                      </p:cBhvr>
                                      <p:to>
                                        <p:strVal val="visible"/>
                                      </p:to>
                                    </p:set>
                                    <p:animEffect filter="wipe(down)" transition="in">
                                      <p:cBhvr additive="repl">
                                        <p:cTn id="567" dur="500"/>
                                        <p:tgtEl>
                                          <p:spTgt spid="268"/>
                                        </p:tgtEl>
                                      </p:cBhvr>
                                    </p:animEffect>
                                  </p:childTnLst>
                                </p:cTn>
                              </p:par>
                              <p:par>
                                <p:cTn id="568" nodeType="withEffect" fill="hold" presetClass="entr" presetID="2" presetSubtype="4">
                                  <p:stCondLst>
                                    <p:cond delay="0"/>
                                  </p:stCondLst>
                                  <p:childTnLst>
                                    <p:set>
                                      <p:cBhvr>
                                        <p:cTn id="569" dur="1" fill="hold">
                                          <p:stCondLst>
                                            <p:cond delay="0"/>
                                          </p:stCondLst>
                                        </p:cTn>
                                        <p:tgtEl>
                                          <p:spTgt spid="269"/>
                                        </p:tgtEl>
                                        <p:attrNameLst>
                                          <p:attrName>style.visibility</p:attrName>
                                        </p:attrNameLst>
                                      </p:cBhvr>
                                      <p:to>
                                        <p:strVal val="visible"/>
                                      </p:to>
                                    </p:set>
                                    <p:anim calcmode="lin" valueType="num">
                                      <p:cBhvr additive="repl">
                                        <p:cTn id="570" dur="500" fill="hold"/>
                                        <p:tgtEl>
                                          <p:spTgt spid="269"/>
                                        </p:tgtEl>
                                        <p:attrNameLst>
                                          <p:attrName>ppt_x</p:attrName>
                                        </p:attrNameLst>
                                      </p:cBhvr>
                                      <p:tavLst>
                                        <p:tav tm="0">
                                          <p:val>
                                            <p:strVal val="#ppt_x"/>
                                          </p:val>
                                        </p:tav>
                                        <p:tav tm="100000">
                                          <p:val>
                                            <p:strVal val="#ppt_x"/>
                                          </p:val>
                                        </p:tav>
                                      </p:tavLst>
                                    </p:anim>
                                    <p:anim calcmode="lin" valueType="num">
                                      <p:cBhvr additive="repl">
                                        <p:cTn id="571" dur="500" fill="hold"/>
                                        <p:tgtEl>
                                          <p:spTgt spid="269"/>
                                        </p:tgtEl>
                                        <p:attrNameLst>
                                          <p:attrName>ppt_y</p:attrName>
                                        </p:attrNameLst>
                                      </p:cBhvr>
                                      <p:tavLst>
                                        <p:tav tm="0">
                                          <p:val>
                                            <p:strVal val="1+#ppt_h/2"/>
                                          </p:val>
                                        </p:tav>
                                        <p:tav tm="100000">
                                          <p:val>
                                            <p:strVal val="#ppt_y"/>
                                          </p:val>
                                        </p:tav>
                                      </p:tavLst>
                                    </p:anim>
                                  </p:childTnLst>
                                </p:cTn>
                              </p:par>
                              <p:par>
                                <p:cTn id="572" nodeType="withEffect" fill="hold" presetClass="entr" presetID="22" presetSubtype="4">
                                  <p:stCondLst>
                                    <p:cond delay="0"/>
                                  </p:stCondLst>
                                  <p:childTnLst>
                                    <p:set>
                                      <p:cBhvr>
                                        <p:cTn id="573" dur="1" fill="hold">
                                          <p:stCondLst>
                                            <p:cond delay="0"/>
                                          </p:stCondLst>
                                        </p:cTn>
                                        <p:tgtEl>
                                          <p:spTgt spid="267">
                                            <p:txEl>
                                              <p:pRg st="0" end="0"/>
                                            </p:txEl>
                                          </p:spTgt>
                                        </p:tgtEl>
                                        <p:attrNameLst>
                                          <p:attrName>style.visibility</p:attrName>
                                        </p:attrNameLst>
                                      </p:cBhvr>
                                      <p:to>
                                        <p:strVal val="visible"/>
                                      </p:to>
                                    </p:set>
                                    <p:animEffect filter="wipe(down)" transition="in">
                                      <p:cBhvr additive="repl">
                                        <p:cTn id="574" dur="500"/>
                                        <p:tgtEl>
                                          <p:spTgt spid="267">
                                            <p:txEl>
                                              <p:pRg st="0" end="0"/>
                                            </p:txEl>
                                          </p:spTgt>
                                        </p:tgtEl>
                                      </p:cBhvr>
                                    </p:animEffect>
                                  </p:childTnLst>
                                </p:cTn>
                              </p:par>
                              <p:par>
                                <p:cTn id="575" nodeType="withEffect" fill="hold" presetClass="entr" presetID="22" presetSubtype="4">
                                  <p:stCondLst>
                                    <p:cond delay="0"/>
                                  </p:stCondLst>
                                  <p:childTnLst>
                                    <p:set>
                                      <p:cBhvr>
                                        <p:cTn id="576" dur="1" fill="hold">
                                          <p:stCondLst>
                                            <p:cond delay="0"/>
                                          </p:stCondLst>
                                        </p:cTn>
                                        <p:tgtEl>
                                          <p:spTgt spid="270">
                                            <p:txEl>
                                              <p:pRg st="0" end="0"/>
                                            </p:txEl>
                                          </p:spTgt>
                                        </p:tgtEl>
                                        <p:attrNameLst>
                                          <p:attrName>style.visibility</p:attrName>
                                        </p:attrNameLst>
                                      </p:cBhvr>
                                      <p:to>
                                        <p:strVal val="visible"/>
                                      </p:to>
                                    </p:set>
                                    <p:animEffect filter="wipe(down)" transition="in">
                                      <p:cBhvr additive="repl">
                                        <p:cTn id="577" dur="500"/>
                                        <p:tgtEl>
                                          <p:spTgt spid="270">
                                            <p:txEl>
                                              <p:pRg st="0" end="0"/>
                                            </p:txEl>
                                          </p:spTgt>
                                        </p:tgtEl>
                                      </p:cBhvr>
                                    </p:animEffect>
                                  </p:childTnLst>
                                </p:cTn>
                              </p:par>
                              <p:par>
                                <p:cTn id="578" nodeType="withEffect" fill="hold" presetClass="entr" presetID="2" presetSubtype="4">
                                  <p:stCondLst>
                                    <p:cond delay="0"/>
                                  </p:stCondLst>
                                  <p:childTnLst>
                                    <p:set>
                                      <p:cBhvr>
                                        <p:cTn id="579" dur="1" fill="hold">
                                          <p:stCondLst>
                                            <p:cond delay="0"/>
                                          </p:stCondLst>
                                        </p:cTn>
                                        <p:tgtEl>
                                          <p:spTgt spid="266"/>
                                        </p:tgtEl>
                                        <p:attrNameLst>
                                          <p:attrName>style.visibility</p:attrName>
                                        </p:attrNameLst>
                                      </p:cBhvr>
                                      <p:to>
                                        <p:strVal val="visible"/>
                                      </p:to>
                                    </p:set>
                                    <p:anim calcmode="lin" valueType="num">
                                      <p:cBhvr additive="repl">
                                        <p:cTn id="580" dur="500" fill="hold"/>
                                        <p:tgtEl>
                                          <p:spTgt spid="266"/>
                                        </p:tgtEl>
                                        <p:attrNameLst>
                                          <p:attrName>ppt_x</p:attrName>
                                        </p:attrNameLst>
                                      </p:cBhvr>
                                      <p:tavLst>
                                        <p:tav tm="0">
                                          <p:val>
                                            <p:strVal val="#ppt_x"/>
                                          </p:val>
                                        </p:tav>
                                        <p:tav tm="100000">
                                          <p:val>
                                            <p:strVal val="#ppt_x"/>
                                          </p:val>
                                        </p:tav>
                                      </p:tavLst>
                                    </p:anim>
                                    <p:anim calcmode="lin" valueType="num">
                                      <p:cBhvr additive="repl">
                                        <p:cTn id="581" dur="500" fill="hold"/>
                                        <p:tgtEl>
                                          <p:spTgt spid="266"/>
                                        </p:tgtEl>
                                        <p:attrNameLst>
                                          <p:attrName>ppt_y</p:attrName>
                                        </p:attrNameLst>
                                      </p:cBhvr>
                                      <p:tavLst>
                                        <p:tav tm="0">
                                          <p:val>
                                            <p:strVal val="1+#ppt_h/2"/>
                                          </p:val>
                                        </p:tav>
                                        <p:tav tm="100000">
                                          <p:val>
                                            <p:strVal val="#ppt_y"/>
                                          </p:val>
                                        </p:tav>
                                      </p:tavLst>
                                    </p:anim>
                                  </p:childTnLst>
                                </p:cTn>
                              </p:par>
                              <p:par>
                                <p:cTn id="582" nodeType="withEffect" fill="hold" presetClass="entr" presetID="58">
                                  <p:stCondLst>
                                    <p:cond delay="0"/>
                                  </p:stCondLst>
                                  <p:childTnLst>
                                    <p:set>
                                      <p:cBhvr>
                                        <p:cTn id="583" dur="1" fill="hold">
                                          <p:stCondLst>
                                            <p:cond delay="0"/>
                                          </p:stCondLst>
                                        </p:cTn>
                                        <p:tgtEl>
                                          <p:spTgt spid="271"/>
                                        </p:tgtEl>
                                        <p:attrNameLst>
                                          <p:attrName>style.visibility</p:attrName>
                                        </p:attrNameLst>
                                      </p:cBhvr>
                                      <p:to>
                                        <p:strVal val="visible"/>
                                      </p:to>
                                    </p:set>
                                    <p:anim calcmode="lin" valueType="num">
                                      <p:cBhvr additive="repl">
                                        <p:cTn id="584" dur="500" fill="hold"/>
                                        <p:tgtEl>
                                          <p:spTgt spid="271"/>
                                        </p:tgtEl>
                                        <p:attrNameLst>
                                          <p:attrName>ppt_w</p:attrName>
                                        </p:attrNameLst>
                                      </p:cBhvr>
                                      <p:tavLst>
                                        <p:tav tm="0">
                                          <p:val>
                                            <p:strVal val="#ppt_w*2.5"/>
                                          </p:val>
                                        </p:tav>
                                        <p:tav tm="100000">
                                          <p:val>
                                            <p:strVal val="#ppt_w"/>
                                          </p:val>
                                        </p:tav>
                                      </p:tavLst>
                                    </p:anim>
                                    <p:anim calcmode="lin" valueType="num">
                                      <p:cBhvr additive="repl">
                                        <p:cTn id="585" dur="500" fill="hold"/>
                                        <p:tgtEl>
                                          <p:spTgt spid="271"/>
                                        </p:tgtEl>
                                        <p:attrNameLst>
                                          <p:attrName>ppt_h</p:attrName>
                                        </p:attrNameLst>
                                      </p:cBhvr>
                                      <p:tavLst>
                                        <p:tav tm="0">
                                          <p:val>
                                            <p:strVal val="#ppt_h*0.01"/>
                                          </p:val>
                                        </p:tav>
                                        <p:tav tm="100000">
                                          <p:val>
                                            <p:strVal val="#ppt_h"/>
                                          </p:val>
                                        </p:tav>
                                      </p:tavLst>
                                    </p:anim>
                                    <p:anim calcmode="lin" valueType="num">
                                      <p:cBhvr additive="repl">
                                        <p:cTn id="586" dur="500" fill="hold"/>
                                        <p:tgtEl>
                                          <p:spTgt spid="271"/>
                                        </p:tgtEl>
                                        <p:attrNameLst>
                                          <p:attrName>ppt_x</p:attrName>
                                        </p:attrNameLst>
                                      </p:cBhvr>
                                      <p:tavLst>
                                        <p:tav tm="0">
                                          <p:val>
                                            <p:strVal val="#ppt_x"/>
                                          </p:val>
                                        </p:tav>
                                        <p:tav tm="100000">
                                          <p:val>
                                            <p:strVal val="#ppt_x"/>
                                          </p:val>
                                        </p:tav>
                                      </p:tavLst>
                                    </p:anim>
                                    <p:anim calcmode="lin" valueType="num">
                                      <p:cBhvr additive="repl">
                                        <p:cTn id="587" dur="500" fill="hold"/>
                                        <p:tgtEl>
                                          <p:spTgt spid="271"/>
                                        </p:tgtEl>
                                        <p:attrNameLst>
                                          <p:attrName>ppt_y</p:attrName>
                                        </p:attrNameLst>
                                      </p:cBhvr>
                                      <p:tavLst>
                                        <p:tav tm="0">
                                          <p:val>
                                            <p:strVal val="#ppt_h+1"/>
                                          </p:val>
                                        </p:tav>
                                        <p:tav tm="100000">
                                          <p:val>
                                            <p:strVal val="#ppt_y"/>
                                          </p:val>
                                        </p:tav>
                                      </p:tavLst>
                                    </p:anim>
                                    <p:animEffect filter="fade" transition="in">
                                      <p:cBhvr additive="repl">
                                        <p:cTn id="588" dur="5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Sales Volume to Reach an </a:t>
            </a:r>
            <a:br>
              <a:rPr sz="4400"/>
            </a:br>
            <a:r>
              <a:rPr b="1" lang="en-US" sz="4400" strike="noStrike" u="none">
                <a:solidFill>
                  <a:srgbClr val="a50021"/>
                </a:solidFill>
                <a:uFillTx/>
                <a:latin typeface="Calibri"/>
                <a:ea typeface="ＭＳ Ｐゴシック"/>
              </a:rPr>
              <a:t>After-Tax Target Profit</a:t>
            </a:r>
            <a:endParaRPr b="0" lang="en-US" sz="4400" strike="noStrike" u="none">
              <a:solidFill>
                <a:schemeClr val="dk1"/>
              </a:solidFill>
              <a:uFillTx/>
              <a:latin typeface="Arial"/>
            </a:endParaRPr>
          </a:p>
        </p:txBody>
      </p:sp>
      <p:sp>
        <p:nvSpPr>
          <p:cNvPr id="273" name="PlaceHolder 2"/>
          <p:cNvSpPr>
            <a:spLocks noGrp="1"/>
          </p:cNvSpPr>
          <p:nvPr>
            <p:ph/>
          </p:nvPr>
        </p:nvSpPr>
        <p:spPr>
          <a:xfrm>
            <a:off x="1905120" y="1676520"/>
            <a:ext cx="6171840" cy="1676160"/>
          </a:xfrm>
          <a:prstGeom prst="rect">
            <a:avLst/>
          </a:prstGeom>
          <a:solidFill>
            <a:srgbClr val="fefbd6"/>
          </a:solidFill>
          <a:ln w="9360">
            <a:solidFill>
              <a:srgbClr val="a50021"/>
            </a:solidFill>
            <a:miter/>
          </a:ln>
        </p:spPr>
        <p:txBody>
          <a:bodyPr numCol="1" spcCol="0" lIns="91440" rIns="91440" tIns="45720" bIns="45720" anchor="t">
            <a:noAutofit/>
          </a:bodyPr>
          <a:p>
            <a:pPr marL="117360" indent="0">
              <a:lnSpc>
                <a:spcPct val="100000"/>
              </a:lnSpc>
              <a:spcBef>
                <a:spcPts val="641"/>
              </a:spcBef>
              <a:buNone/>
              <a:tabLst>
                <a:tab algn="l" pos="0"/>
              </a:tabLst>
            </a:pPr>
            <a:r>
              <a:rPr b="1" lang="en-US" sz="3200" strike="noStrike" u="none">
                <a:solidFill>
                  <a:srgbClr val="a50021"/>
                </a:solidFill>
                <a:uFillTx/>
                <a:latin typeface="Calibri"/>
                <a:ea typeface="ＭＳ Ｐゴシック"/>
              </a:rPr>
              <a:t>If Happy Daze desires an after-tax profit of Rs.5,000,000, how many units must it sell? </a:t>
            </a:r>
            <a:endParaRPr b="0" lang="en-US" sz="3200" strike="noStrike" u="none">
              <a:solidFill>
                <a:schemeClr val="dk1"/>
              </a:solidFill>
              <a:uFillTx/>
              <a:latin typeface="Verdana"/>
            </a:endParaRPr>
          </a:p>
        </p:txBody>
      </p:sp>
      <p:sp>
        <p:nvSpPr>
          <p:cNvPr id="274" name="TextBox 5"/>
          <p:cNvSpPr/>
          <p:nvPr/>
        </p:nvSpPr>
        <p:spPr>
          <a:xfrm>
            <a:off x="685800" y="3733920"/>
            <a:ext cx="2666520" cy="137052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2800" strike="noStrike" u="none">
                <a:solidFill>
                  <a:srgbClr val="000099"/>
                </a:solidFill>
                <a:uFillTx/>
                <a:latin typeface="Calibri"/>
                <a:ea typeface="ＭＳ Ｐゴシック"/>
              </a:rPr>
              <a:t>Sales Volume to Reach After-tax Target Profit</a:t>
            </a:r>
            <a:endParaRPr b="0" lang="en-IN" sz="2800" strike="noStrike" u="none">
              <a:solidFill>
                <a:srgbClr val="000000"/>
              </a:solidFill>
              <a:uFillTx/>
              <a:latin typeface="Arial"/>
            </a:endParaRPr>
          </a:p>
        </p:txBody>
      </p:sp>
      <p:sp>
        <p:nvSpPr>
          <p:cNvPr id="275" name="TextBox 6"/>
          <p:cNvSpPr/>
          <p:nvPr/>
        </p:nvSpPr>
        <p:spPr>
          <a:xfrm>
            <a:off x="3200400" y="4114800"/>
            <a:ext cx="380520" cy="57744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3200" strike="noStrike" u="none">
                <a:solidFill>
                  <a:srgbClr val="000099"/>
                </a:solidFill>
                <a:uFillTx/>
                <a:latin typeface="Arial"/>
                <a:ea typeface="ＭＳ Ｐゴシック"/>
              </a:rPr>
              <a:t>=</a:t>
            </a:r>
            <a:endParaRPr b="0" lang="en-IN" sz="3200" strike="noStrike" u="none">
              <a:solidFill>
                <a:srgbClr val="000000"/>
              </a:solidFill>
              <a:uFillTx/>
              <a:latin typeface="Arial"/>
            </a:endParaRPr>
          </a:p>
        </p:txBody>
      </p:sp>
      <p:sp>
        <p:nvSpPr>
          <p:cNvPr id="276" name="TextBox 7"/>
          <p:cNvSpPr/>
          <p:nvPr/>
        </p:nvSpPr>
        <p:spPr>
          <a:xfrm>
            <a:off x="3733920" y="3657600"/>
            <a:ext cx="4723920" cy="94356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2800" strike="noStrike" u="none">
                <a:solidFill>
                  <a:srgbClr val="000099"/>
                </a:solidFill>
                <a:uFillTx/>
                <a:latin typeface="Calibri"/>
                <a:ea typeface="ＭＳ Ｐゴシック"/>
              </a:rPr>
              <a:t>Fixed Costs + Before-tax Profit</a:t>
            </a:r>
            <a:endParaRPr b="0" lang="en-IN" sz="2800" strike="noStrike" u="none">
              <a:solidFill>
                <a:srgbClr val="000000"/>
              </a:solidFill>
              <a:uFillTx/>
              <a:latin typeface="Arial"/>
            </a:endParaRPr>
          </a:p>
          <a:p>
            <a:pPr>
              <a:lnSpc>
                <a:spcPct val="100000"/>
              </a:lnSpc>
            </a:pPr>
            <a:r>
              <a:rPr b="1" lang="en-US" sz="2800" strike="noStrike" u="none">
                <a:solidFill>
                  <a:srgbClr val="000099"/>
                </a:solidFill>
                <a:uFillTx/>
                <a:latin typeface="Calibri"/>
                <a:ea typeface="ＭＳ Ｐゴシック"/>
              </a:rPr>
              <a:t>Contribution Margin per Unit</a:t>
            </a:r>
            <a:endParaRPr b="0" lang="en-IN" sz="2800" strike="noStrike" u="none">
              <a:solidFill>
                <a:srgbClr val="000000"/>
              </a:solidFill>
              <a:uFillTx/>
              <a:latin typeface="Arial"/>
            </a:endParaRPr>
          </a:p>
        </p:txBody>
      </p:sp>
      <p:cxnSp>
        <p:nvCxnSpPr>
          <p:cNvPr id="277" name="Straight Connector 9"/>
          <p:cNvCxnSpPr/>
          <p:nvPr/>
        </p:nvCxnSpPr>
        <p:spPr>
          <a:xfrm>
            <a:off x="3733560" y="4114800"/>
            <a:ext cx="4648680" cy="1800"/>
          </a:xfrm>
          <a:prstGeom prst="straightConnector1">
            <a:avLst/>
          </a:prstGeom>
          <a:ln w="38100">
            <a:solidFill>
              <a:srgbClr val="000099"/>
            </a:solidFill>
            <a:round/>
          </a:ln>
        </p:spPr>
      </p:cxnSp>
      <p:sp>
        <p:nvSpPr>
          <p:cNvPr id="278" name="Rounded Rectangle 11"/>
          <p:cNvSpPr/>
          <p:nvPr/>
        </p:nvSpPr>
        <p:spPr>
          <a:xfrm>
            <a:off x="6095880" y="4952880"/>
            <a:ext cx="2285640" cy="1218960"/>
          </a:xfrm>
          <a:prstGeom prst="roundRect">
            <a:avLst>
              <a:gd name="adj" fmla="val 16667"/>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rgbClr val="ffffff"/>
              </a:solidFill>
              <a:uFillTx/>
              <a:latin typeface="Verdana"/>
              <a:ea typeface="ＭＳ Ｐゴシック"/>
            </a:endParaRPr>
          </a:p>
        </p:txBody>
      </p:sp>
      <p:sp>
        <p:nvSpPr>
          <p:cNvPr id="279" name="TextBox 12"/>
          <p:cNvSpPr/>
          <p:nvPr/>
        </p:nvSpPr>
        <p:spPr>
          <a:xfrm>
            <a:off x="1523880" y="5181480"/>
            <a:ext cx="380520" cy="57744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3200" strike="noStrike" u="none">
                <a:solidFill>
                  <a:srgbClr val="000099"/>
                </a:solidFill>
                <a:uFillTx/>
                <a:latin typeface="Arial"/>
                <a:ea typeface="ＭＳ Ｐゴシック"/>
              </a:rPr>
              <a:t>=</a:t>
            </a:r>
            <a:endParaRPr b="0" lang="en-IN" sz="3200" strike="noStrike" u="none">
              <a:solidFill>
                <a:srgbClr val="000000"/>
              </a:solidFill>
              <a:uFillTx/>
              <a:latin typeface="Arial"/>
            </a:endParaRPr>
          </a:p>
        </p:txBody>
      </p:sp>
      <p:sp>
        <p:nvSpPr>
          <p:cNvPr id="280" name="TextBox 13"/>
          <p:cNvSpPr/>
          <p:nvPr/>
        </p:nvSpPr>
        <p:spPr>
          <a:xfrm>
            <a:off x="2133720" y="5029200"/>
            <a:ext cx="3276360" cy="69948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000" strike="noStrike" u="none">
                <a:solidFill>
                  <a:srgbClr val="000099"/>
                </a:solidFill>
                <a:uFillTx/>
                <a:latin typeface="Calibri"/>
                <a:ea typeface="ＭＳ Ｐゴシック"/>
              </a:rPr>
              <a:t>Rs.1,750,000 + Rs.7,692,300</a:t>
            </a:r>
            <a:endParaRPr b="0" lang="en-IN" sz="2000" strike="noStrike" u="none">
              <a:solidFill>
                <a:srgbClr val="000000"/>
              </a:solidFill>
              <a:uFillTx/>
              <a:latin typeface="Arial"/>
            </a:endParaRPr>
          </a:p>
          <a:p>
            <a:pPr algn="ctr">
              <a:lnSpc>
                <a:spcPct val="100000"/>
              </a:lnSpc>
            </a:pPr>
            <a:r>
              <a:rPr b="1" lang="en-US" sz="2000" strike="noStrike" u="none">
                <a:solidFill>
                  <a:srgbClr val="000099"/>
                </a:solidFill>
                <a:uFillTx/>
                <a:latin typeface="Calibri"/>
                <a:ea typeface="ＭＳ Ｐゴシック"/>
              </a:rPr>
              <a:t>Rs.175</a:t>
            </a:r>
            <a:endParaRPr b="0" lang="en-IN" sz="2000" strike="noStrike" u="none">
              <a:solidFill>
                <a:srgbClr val="000000"/>
              </a:solidFill>
              <a:uFillTx/>
              <a:latin typeface="Arial"/>
            </a:endParaRPr>
          </a:p>
        </p:txBody>
      </p:sp>
      <p:cxnSp>
        <p:nvCxnSpPr>
          <p:cNvPr id="281" name="Straight Connector 15"/>
          <p:cNvCxnSpPr>
            <a:stCxn id="280" idx="1"/>
            <a:endCxn id="280" idx="3"/>
          </p:cNvCxnSpPr>
          <p:nvPr/>
        </p:nvCxnSpPr>
        <p:spPr>
          <a:xfrm>
            <a:off x="2133720" y="5378760"/>
            <a:ext cx="3276720" cy="360"/>
          </a:xfrm>
          <a:prstGeom prst="straightConnector1">
            <a:avLst/>
          </a:prstGeom>
          <a:ln w="38100">
            <a:solidFill>
              <a:srgbClr val="000099"/>
            </a:solidFill>
            <a:round/>
          </a:ln>
        </p:spPr>
      </p:cxnSp>
      <p:sp>
        <p:nvSpPr>
          <p:cNvPr id="282" name="TextBox 16"/>
          <p:cNvSpPr/>
          <p:nvPr/>
        </p:nvSpPr>
        <p:spPr>
          <a:xfrm>
            <a:off x="5562720" y="5257800"/>
            <a:ext cx="38052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000000"/>
                </a:solidFill>
                <a:uFillTx/>
                <a:latin typeface="Arial"/>
                <a:ea typeface="ＭＳ Ｐゴシック"/>
              </a:rPr>
              <a:t>=</a:t>
            </a:r>
            <a:endParaRPr b="0" lang="en-IN" sz="2800" strike="noStrike" u="none">
              <a:solidFill>
                <a:srgbClr val="000000"/>
              </a:solidFill>
              <a:uFillTx/>
              <a:latin typeface="Arial"/>
            </a:endParaRPr>
          </a:p>
        </p:txBody>
      </p:sp>
      <p:sp>
        <p:nvSpPr>
          <p:cNvPr id="283" name="Rectangle 17"/>
          <p:cNvSpPr/>
          <p:nvPr/>
        </p:nvSpPr>
        <p:spPr>
          <a:xfrm>
            <a:off x="6248520" y="5105520"/>
            <a:ext cx="1980720" cy="990360"/>
          </a:xfrm>
          <a:prstGeom prst="rect">
            <a:avLst/>
          </a:prstGeom>
          <a:solidFill>
            <a:srgbClr val="fcf48e"/>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3200" strike="noStrike" u="none">
                <a:solidFill>
                  <a:srgbClr val="a50021"/>
                </a:solidFill>
                <a:uFillTx/>
                <a:latin typeface="Calibri"/>
                <a:ea typeface="ＭＳ Ｐゴシック"/>
              </a:rPr>
              <a:t>53,956 units</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589" dur="indefinite" restart="never" nodeType="tmRoot">
          <p:childTnLst>
            <p:seq>
              <p:cTn id="590" dur="indefinite" nodeType="mainSeq">
                <p:childTnLst>
                  <p:par>
                    <p:cTn id="591" nodeType="clickEffect" fill="hold">
                      <p:stCondLst>
                        <p:cond delay="0"/>
                      </p:stCondLst>
                      <p:childTnLst>
                        <p:par>
                          <p:cTn id="592" nodeType="withEffect" fill="hold">
                            <p:stCondLst>
                              <p:cond delay="0"/>
                            </p:stCondLst>
                            <p:childTnLst>
                              <p:par>
                                <p:cTn id="593" nodeType="withEffect" fill="hold" presetClass="entr" presetID="16" presetSubtype="26">
                                  <p:stCondLst>
                                    <p:cond delay="0"/>
                                  </p:stCondLst>
                                  <p:childTnLst>
                                    <p:set>
                                      <p:cBhvr>
                                        <p:cTn id="594" dur="1" fill="hold">
                                          <p:stCondLst>
                                            <p:cond delay="0"/>
                                          </p:stCondLst>
                                        </p:cTn>
                                        <p:tgtEl>
                                          <p:spTgt spid="273"/>
                                        </p:tgtEl>
                                        <p:attrNameLst>
                                          <p:attrName>style.visibility</p:attrName>
                                        </p:attrNameLst>
                                      </p:cBhvr>
                                      <p:to>
                                        <p:strVal val="visible"/>
                                      </p:to>
                                    </p:set>
                                    <p:animEffect filter="barn(inHorizontal)" transition="in">
                                      <p:cBhvr additive="repl">
                                        <p:cTn id="595" dur="500"/>
                                        <p:tgtEl>
                                          <p:spTgt spid="273"/>
                                        </p:tgtEl>
                                      </p:cBhvr>
                                    </p:animEffect>
                                  </p:childTnLst>
                                </p:cTn>
                              </p:par>
                              <p:par>
                                <p:cTn id="596" nodeType="withEffect" fill="hold" presetClass="entr" presetID="16" presetSubtype="26">
                                  <p:stCondLst>
                                    <p:cond delay="0"/>
                                  </p:stCondLst>
                                  <p:childTnLst>
                                    <p:set>
                                      <p:cBhvr>
                                        <p:cTn id="597" dur="1" fill="hold">
                                          <p:stCondLst>
                                            <p:cond delay="0"/>
                                          </p:stCondLst>
                                        </p:cTn>
                                        <p:tgtEl>
                                          <p:spTgt spid="273">
                                            <p:txEl>
                                              <p:pRg st="0" end="0"/>
                                            </p:txEl>
                                          </p:spTgt>
                                        </p:tgtEl>
                                        <p:attrNameLst>
                                          <p:attrName>style.visibility</p:attrName>
                                        </p:attrNameLst>
                                      </p:cBhvr>
                                      <p:to>
                                        <p:strVal val="visible"/>
                                      </p:to>
                                    </p:set>
                                    <p:animEffect filter="barn(inHorizontal)" transition="in">
                                      <p:cBhvr additive="repl">
                                        <p:cTn id="598" dur="500"/>
                                        <p:tgtEl>
                                          <p:spTgt spid="273">
                                            <p:txEl>
                                              <p:pRg st="0" end="0"/>
                                            </p:txEl>
                                          </p:spTgt>
                                        </p:tgtEl>
                                      </p:cBhvr>
                                    </p:animEffect>
                                  </p:childTnLst>
                                </p:cTn>
                              </p:par>
                            </p:childTnLst>
                          </p:cTn>
                        </p:par>
                      </p:childTnLst>
                    </p:cTn>
                  </p:par>
                  <p:par>
                    <p:cTn id="599" nodeType="clickEffect" fill="hold">
                      <p:stCondLst>
                        <p:cond delay="indefinite"/>
                      </p:stCondLst>
                      <p:childTnLst>
                        <p:par>
                          <p:cTn id="600" nodeType="withEffect" fill="hold">
                            <p:stCondLst>
                              <p:cond delay="0"/>
                            </p:stCondLst>
                            <p:childTnLst>
                              <p:par>
                                <p:cTn id="601" nodeType="clickEffect" fill="hold" presetClass="entr" presetID="2" presetSubtype="8">
                                  <p:stCondLst>
                                    <p:cond delay="0"/>
                                  </p:stCondLst>
                                  <p:childTnLst>
                                    <p:set>
                                      <p:cBhvr>
                                        <p:cTn id="602" dur="1" fill="hold">
                                          <p:stCondLst>
                                            <p:cond delay="0"/>
                                          </p:stCondLst>
                                        </p:cTn>
                                        <p:tgtEl>
                                          <p:spTgt spid="274"/>
                                        </p:tgtEl>
                                        <p:attrNameLst>
                                          <p:attrName>style.visibility</p:attrName>
                                        </p:attrNameLst>
                                      </p:cBhvr>
                                      <p:to>
                                        <p:strVal val="visible"/>
                                      </p:to>
                                    </p:set>
                                    <p:anim calcmode="lin" valueType="num">
                                      <p:cBhvr additive="repl">
                                        <p:cTn id="603" dur="500" fill="hold"/>
                                        <p:tgtEl>
                                          <p:spTgt spid="274"/>
                                        </p:tgtEl>
                                        <p:attrNameLst>
                                          <p:attrName>ppt_x</p:attrName>
                                        </p:attrNameLst>
                                      </p:cBhvr>
                                      <p:tavLst>
                                        <p:tav tm="0">
                                          <p:val>
                                            <p:strVal val="0-#ppt_w/2"/>
                                          </p:val>
                                        </p:tav>
                                        <p:tav tm="100000">
                                          <p:val>
                                            <p:strVal val="#ppt_x"/>
                                          </p:val>
                                        </p:tav>
                                      </p:tavLst>
                                    </p:anim>
                                    <p:anim calcmode="lin" valueType="num">
                                      <p:cBhvr additive="repl">
                                        <p:cTn id="604" dur="500" fill="hold"/>
                                        <p:tgtEl>
                                          <p:spTgt spid="274"/>
                                        </p:tgtEl>
                                        <p:attrNameLst>
                                          <p:attrName>ppt_y</p:attrName>
                                        </p:attrNameLst>
                                      </p:cBhvr>
                                      <p:tavLst>
                                        <p:tav tm="0">
                                          <p:val>
                                            <p:strVal val="#ppt_y"/>
                                          </p:val>
                                        </p:tav>
                                        <p:tav tm="100000">
                                          <p:val>
                                            <p:strVal val="#ppt_y"/>
                                          </p:val>
                                        </p:tav>
                                      </p:tavLst>
                                    </p:anim>
                                  </p:childTnLst>
                                </p:cTn>
                              </p:par>
                              <p:par>
                                <p:cTn id="605" nodeType="withEffect" fill="hold" presetClass="entr" presetID="2" presetSubtype="8">
                                  <p:stCondLst>
                                    <p:cond delay="0"/>
                                  </p:stCondLst>
                                  <p:childTnLst>
                                    <p:set>
                                      <p:cBhvr>
                                        <p:cTn id="606" dur="1" fill="hold">
                                          <p:stCondLst>
                                            <p:cond delay="0"/>
                                          </p:stCondLst>
                                        </p:cTn>
                                        <p:tgtEl>
                                          <p:spTgt spid="275"/>
                                        </p:tgtEl>
                                        <p:attrNameLst>
                                          <p:attrName>style.visibility</p:attrName>
                                        </p:attrNameLst>
                                      </p:cBhvr>
                                      <p:to>
                                        <p:strVal val="visible"/>
                                      </p:to>
                                    </p:set>
                                    <p:anim calcmode="lin" valueType="num">
                                      <p:cBhvr additive="repl">
                                        <p:cTn id="607" dur="500" fill="hold"/>
                                        <p:tgtEl>
                                          <p:spTgt spid="275"/>
                                        </p:tgtEl>
                                        <p:attrNameLst>
                                          <p:attrName>ppt_x</p:attrName>
                                        </p:attrNameLst>
                                      </p:cBhvr>
                                      <p:tavLst>
                                        <p:tav tm="0">
                                          <p:val>
                                            <p:strVal val="0-#ppt_w/2"/>
                                          </p:val>
                                        </p:tav>
                                        <p:tav tm="100000">
                                          <p:val>
                                            <p:strVal val="#ppt_x"/>
                                          </p:val>
                                        </p:tav>
                                      </p:tavLst>
                                    </p:anim>
                                    <p:anim calcmode="lin" valueType="num">
                                      <p:cBhvr additive="repl">
                                        <p:cTn id="608" dur="500" fill="hold"/>
                                        <p:tgtEl>
                                          <p:spTgt spid="275"/>
                                        </p:tgtEl>
                                        <p:attrNameLst>
                                          <p:attrName>ppt_y</p:attrName>
                                        </p:attrNameLst>
                                      </p:cBhvr>
                                      <p:tavLst>
                                        <p:tav tm="0">
                                          <p:val>
                                            <p:strVal val="#ppt_y"/>
                                          </p:val>
                                        </p:tav>
                                        <p:tav tm="100000">
                                          <p:val>
                                            <p:strVal val="#ppt_y"/>
                                          </p:val>
                                        </p:tav>
                                      </p:tavLst>
                                    </p:anim>
                                  </p:childTnLst>
                                </p:cTn>
                              </p:par>
                              <p:par>
                                <p:cTn id="609" nodeType="withEffect" fill="hold" presetClass="entr" presetID="2" presetSubtype="2">
                                  <p:stCondLst>
                                    <p:cond delay="0"/>
                                  </p:stCondLst>
                                  <p:childTnLst>
                                    <p:set>
                                      <p:cBhvr>
                                        <p:cTn id="610" dur="1" fill="hold">
                                          <p:stCondLst>
                                            <p:cond delay="0"/>
                                          </p:stCondLst>
                                        </p:cTn>
                                        <p:tgtEl>
                                          <p:spTgt spid="276"/>
                                        </p:tgtEl>
                                        <p:attrNameLst>
                                          <p:attrName>style.visibility</p:attrName>
                                        </p:attrNameLst>
                                      </p:cBhvr>
                                      <p:to>
                                        <p:strVal val="visible"/>
                                      </p:to>
                                    </p:set>
                                    <p:anim calcmode="lin" valueType="num">
                                      <p:cBhvr additive="repl">
                                        <p:cTn id="611" dur="500" fill="hold"/>
                                        <p:tgtEl>
                                          <p:spTgt spid="276"/>
                                        </p:tgtEl>
                                        <p:attrNameLst>
                                          <p:attrName>ppt_x</p:attrName>
                                        </p:attrNameLst>
                                      </p:cBhvr>
                                      <p:tavLst>
                                        <p:tav tm="0">
                                          <p:val>
                                            <p:strVal val="1+#ppt_w/2"/>
                                          </p:val>
                                        </p:tav>
                                        <p:tav tm="100000">
                                          <p:val>
                                            <p:strVal val="#ppt_x"/>
                                          </p:val>
                                        </p:tav>
                                      </p:tavLst>
                                    </p:anim>
                                    <p:anim calcmode="lin" valueType="num">
                                      <p:cBhvr additive="repl">
                                        <p:cTn id="612" dur="500" fill="hold"/>
                                        <p:tgtEl>
                                          <p:spTgt spid="276"/>
                                        </p:tgtEl>
                                        <p:attrNameLst>
                                          <p:attrName>ppt_y</p:attrName>
                                        </p:attrNameLst>
                                      </p:cBhvr>
                                      <p:tavLst>
                                        <p:tav tm="0">
                                          <p:val>
                                            <p:strVal val="#ppt_y"/>
                                          </p:val>
                                        </p:tav>
                                        <p:tav tm="100000">
                                          <p:val>
                                            <p:strVal val="#ppt_y"/>
                                          </p:val>
                                        </p:tav>
                                      </p:tavLst>
                                    </p:anim>
                                  </p:childTnLst>
                                </p:cTn>
                              </p:par>
                              <p:par>
                                <p:cTn id="613" nodeType="withEffect" fill="hold" presetClass="entr" presetID="22" presetSubtype="4">
                                  <p:stCondLst>
                                    <p:cond delay="0"/>
                                  </p:stCondLst>
                                  <p:childTnLst>
                                    <p:set>
                                      <p:cBhvr>
                                        <p:cTn id="614" dur="1" fill="hold">
                                          <p:stCondLst>
                                            <p:cond delay="0"/>
                                          </p:stCondLst>
                                        </p:cTn>
                                        <p:tgtEl>
                                          <p:spTgt spid="277"/>
                                        </p:tgtEl>
                                        <p:attrNameLst>
                                          <p:attrName>style.visibility</p:attrName>
                                        </p:attrNameLst>
                                      </p:cBhvr>
                                      <p:to>
                                        <p:strVal val="visible"/>
                                      </p:to>
                                    </p:set>
                                    <p:animEffect filter="wipe(down)" transition="in">
                                      <p:cBhvr additive="repl">
                                        <p:cTn id="615" dur="500"/>
                                        <p:tgtEl>
                                          <p:spTgt spid="277"/>
                                        </p:tgtEl>
                                      </p:cBhvr>
                                    </p:animEffect>
                                  </p:childTnLst>
                                </p:cTn>
                              </p:par>
                            </p:childTnLst>
                          </p:cTn>
                        </p:par>
                      </p:childTnLst>
                    </p:cTn>
                  </p:par>
                  <p:par>
                    <p:cTn id="616" nodeType="clickEffect" fill="hold">
                      <p:stCondLst>
                        <p:cond delay="indefinite"/>
                      </p:stCondLst>
                      <p:childTnLst>
                        <p:par>
                          <p:cTn id="617" nodeType="withEffect" fill="hold">
                            <p:stCondLst>
                              <p:cond delay="0"/>
                            </p:stCondLst>
                            <p:childTnLst>
                              <p:par>
                                <p:cTn id="618" nodeType="clickEffect" fill="hold" presetClass="entr" presetID="22" presetSubtype="4">
                                  <p:stCondLst>
                                    <p:cond delay="0"/>
                                  </p:stCondLst>
                                  <p:childTnLst>
                                    <p:set>
                                      <p:cBhvr>
                                        <p:cTn id="619" dur="1" fill="hold">
                                          <p:stCondLst>
                                            <p:cond delay="0"/>
                                          </p:stCondLst>
                                        </p:cTn>
                                        <p:tgtEl>
                                          <p:spTgt spid="280"/>
                                        </p:tgtEl>
                                        <p:attrNameLst>
                                          <p:attrName>style.visibility</p:attrName>
                                        </p:attrNameLst>
                                      </p:cBhvr>
                                      <p:to>
                                        <p:strVal val="visible"/>
                                      </p:to>
                                    </p:set>
                                    <p:animEffect filter="wipe(down)" transition="in">
                                      <p:cBhvr additive="repl">
                                        <p:cTn id="620" dur="500"/>
                                        <p:tgtEl>
                                          <p:spTgt spid="280"/>
                                        </p:tgtEl>
                                      </p:cBhvr>
                                    </p:animEffect>
                                  </p:childTnLst>
                                </p:cTn>
                              </p:par>
                              <p:par>
                                <p:cTn id="621" nodeType="withEffect" fill="hold" presetClass="entr" presetID="22" presetSubtype="4">
                                  <p:stCondLst>
                                    <p:cond delay="0"/>
                                  </p:stCondLst>
                                  <p:childTnLst>
                                    <p:set>
                                      <p:cBhvr>
                                        <p:cTn id="622" dur="1" fill="hold">
                                          <p:stCondLst>
                                            <p:cond delay="0"/>
                                          </p:stCondLst>
                                        </p:cTn>
                                        <p:tgtEl>
                                          <p:spTgt spid="281"/>
                                        </p:tgtEl>
                                        <p:attrNameLst>
                                          <p:attrName>style.visibility</p:attrName>
                                        </p:attrNameLst>
                                      </p:cBhvr>
                                      <p:to>
                                        <p:strVal val="visible"/>
                                      </p:to>
                                    </p:set>
                                    <p:animEffect filter="wipe(down)" transition="in">
                                      <p:cBhvr additive="repl">
                                        <p:cTn id="623" dur="500"/>
                                        <p:tgtEl>
                                          <p:spTgt spid="281"/>
                                        </p:tgtEl>
                                      </p:cBhvr>
                                    </p:animEffect>
                                  </p:childTnLst>
                                </p:cTn>
                              </p:par>
                              <p:par>
                                <p:cTn id="624" nodeType="withEffect" fill="hold" presetClass="entr" presetID="2" presetSubtype="4">
                                  <p:stCondLst>
                                    <p:cond delay="0"/>
                                  </p:stCondLst>
                                  <p:childTnLst>
                                    <p:set>
                                      <p:cBhvr>
                                        <p:cTn id="625" dur="1" fill="hold">
                                          <p:stCondLst>
                                            <p:cond delay="0"/>
                                          </p:stCondLst>
                                        </p:cTn>
                                        <p:tgtEl>
                                          <p:spTgt spid="282"/>
                                        </p:tgtEl>
                                        <p:attrNameLst>
                                          <p:attrName>style.visibility</p:attrName>
                                        </p:attrNameLst>
                                      </p:cBhvr>
                                      <p:to>
                                        <p:strVal val="visible"/>
                                      </p:to>
                                    </p:set>
                                    <p:anim calcmode="lin" valueType="num">
                                      <p:cBhvr additive="repl">
                                        <p:cTn id="626" dur="500" fill="hold"/>
                                        <p:tgtEl>
                                          <p:spTgt spid="282"/>
                                        </p:tgtEl>
                                        <p:attrNameLst>
                                          <p:attrName>ppt_x</p:attrName>
                                        </p:attrNameLst>
                                      </p:cBhvr>
                                      <p:tavLst>
                                        <p:tav tm="0">
                                          <p:val>
                                            <p:strVal val="#ppt_x"/>
                                          </p:val>
                                        </p:tav>
                                        <p:tav tm="100000">
                                          <p:val>
                                            <p:strVal val="#ppt_x"/>
                                          </p:val>
                                        </p:tav>
                                      </p:tavLst>
                                    </p:anim>
                                    <p:anim calcmode="lin" valueType="num">
                                      <p:cBhvr additive="repl">
                                        <p:cTn id="627" dur="500" fill="hold"/>
                                        <p:tgtEl>
                                          <p:spTgt spid="282"/>
                                        </p:tgtEl>
                                        <p:attrNameLst>
                                          <p:attrName>ppt_y</p:attrName>
                                        </p:attrNameLst>
                                      </p:cBhvr>
                                      <p:tavLst>
                                        <p:tav tm="0">
                                          <p:val>
                                            <p:strVal val="1+#ppt_h/2"/>
                                          </p:val>
                                        </p:tav>
                                        <p:tav tm="100000">
                                          <p:val>
                                            <p:strVal val="#ppt_y"/>
                                          </p:val>
                                        </p:tav>
                                      </p:tavLst>
                                    </p:anim>
                                  </p:childTnLst>
                                </p:cTn>
                              </p:par>
                              <p:par>
                                <p:cTn id="628" nodeType="withEffect" fill="hold" presetClass="entr" presetID="2" presetSubtype="4">
                                  <p:stCondLst>
                                    <p:cond delay="0"/>
                                  </p:stCondLst>
                                  <p:childTnLst>
                                    <p:set>
                                      <p:cBhvr>
                                        <p:cTn id="629" dur="1" fill="hold">
                                          <p:stCondLst>
                                            <p:cond delay="0"/>
                                          </p:stCondLst>
                                        </p:cTn>
                                        <p:tgtEl>
                                          <p:spTgt spid="278"/>
                                        </p:tgtEl>
                                        <p:attrNameLst>
                                          <p:attrName>style.visibility</p:attrName>
                                        </p:attrNameLst>
                                      </p:cBhvr>
                                      <p:to>
                                        <p:strVal val="visible"/>
                                      </p:to>
                                    </p:set>
                                    <p:anim calcmode="lin" valueType="num">
                                      <p:cBhvr additive="repl">
                                        <p:cTn id="630" dur="500" fill="hold"/>
                                        <p:tgtEl>
                                          <p:spTgt spid="278"/>
                                        </p:tgtEl>
                                        <p:attrNameLst>
                                          <p:attrName>ppt_x</p:attrName>
                                        </p:attrNameLst>
                                      </p:cBhvr>
                                      <p:tavLst>
                                        <p:tav tm="0">
                                          <p:val>
                                            <p:strVal val="#ppt_x"/>
                                          </p:val>
                                        </p:tav>
                                        <p:tav tm="100000">
                                          <p:val>
                                            <p:strVal val="#ppt_x"/>
                                          </p:val>
                                        </p:tav>
                                      </p:tavLst>
                                    </p:anim>
                                    <p:anim calcmode="lin" valueType="num">
                                      <p:cBhvr additive="repl">
                                        <p:cTn id="631" dur="500" fill="hold"/>
                                        <p:tgtEl>
                                          <p:spTgt spid="278"/>
                                        </p:tgtEl>
                                        <p:attrNameLst>
                                          <p:attrName>ppt_y</p:attrName>
                                        </p:attrNameLst>
                                      </p:cBhvr>
                                      <p:tavLst>
                                        <p:tav tm="0">
                                          <p:val>
                                            <p:strVal val="1+#ppt_h/2"/>
                                          </p:val>
                                        </p:tav>
                                        <p:tav tm="100000">
                                          <p:val>
                                            <p:strVal val="#ppt_y"/>
                                          </p:val>
                                        </p:tav>
                                      </p:tavLst>
                                    </p:anim>
                                  </p:childTnLst>
                                </p:cTn>
                              </p:par>
                              <p:par>
                                <p:cTn id="632" nodeType="withEffect" fill="hold" presetClass="entr" presetID="12" presetSubtype="4">
                                  <p:stCondLst>
                                    <p:cond delay="0"/>
                                  </p:stCondLst>
                                  <p:childTnLst>
                                    <p:set>
                                      <p:cBhvr>
                                        <p:cTn id="633" dur="1" fill="hold">
                                          <p:stCondLst>
                                            <p:cond delay="0"/>
                                          </p:stCondLst>
                                        </p:cTn>
                                        <p:tgtEl>
                                          <p:spTgt spid="283"/>
                                        </p:tgtEl>
                                        <p:attrNameLst>
                                          <p:attrName>style.visibility</p:attrName>
                                        </p:attrNameLst>
                                      </p:cBhvr>
                                      <p:to>
                                        <p:strVal val="visible"/>
                                      </p:to>
                                    </p:set>
                                    <p:animEffect filter="slide(fromBottom)" transition="in">
                                      <p:cBhvr additive="repl">
                                        <p:cTn id="634" dur="500"/>
                                        <p:tgtEl>
                                          <p:spTgt spid="283"/>
                                        </p:tgtEl>
                                      </p:cBhvr>
                                    </p:animEffect>
                                  </p:childTnLst>
                                </p:cTn>
                              </p:par>
                              <p:par>
                                <p:cTn id="635" nodeType="withEffect" fill="hold" presetClass="entr" presetID="2" presetSubtype="4">
                                  <p:stCondLst>
                                    <p:cond delay="0"/>
                                  </p:stCondLst>
                                  <p:childTnLst>
                                    <p:set>
                                      <p:cBhvr>
                                        <p:cTn id="636" dur="1" fill="hold">
                                          <p:stCondLst>
                                            <p:cond delay="0"/>
                                          </p:stCondLst>
                                        </p:cTn>
                                        <p:tgtEl>
                                          <p:spTgt spid="279"/>
                                        </p:tgtEl>
                                        <p:attrNameLst>
                                          <p:attrName>style.visibility</p:attrName>
                                        </p:attrNameLst>
                                      </p:cBhvr>
                                      <p:to>
                                        <p:strVal val="visible"/>
                                      </p:to>
                                    </p:set>
                                    <p:anim calcmode="lin" valueType="num">
                                      <p:cBhvr additive="repl">
                                        <p:cTn id="637" dur="500" fill="hold"/>
                                        <p:tgtEl>
                                          <p:spTgt spid="279"/>
                                        </p:tgtEl>
                                        <p:attrNameLst>
                                          <p:attrName>ppt_x</p:attrName>
                                        </p:attrNameLst>
                                      </p:cBhvr>
                                      <p:tavLst>
                                        <p:tav tm="0">
                                          <p:val>
                                            <p:strVal val="#ppt_x"/>
                                          </p:val>
                                        </p:tav>
                                        <p:tav tm="100000">
                                          <p:val>
                                            <p:strVal val="#ppt_x"/>
                                          </p:val>
                                        </p:tav>
                                      </p:tavLst>
                                    </p:anim>
                                    <p:anim calcmode="lin" valueType="num">
                                      <p:cBhvr additive="repl">
                                        <p:cTn id="638" dur="500" fill="hold"/>
                                        <p:tgtEl>
                                          <p:spTgt spid="2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CVP Analysis Assumptions</a:t>
            </a:r>
            <a:endParaRPr b="0" lang="en-US" sz="4400" strike="noStrike" u="none">
              <a:solidFill>
                <a:schemeClr val="dk1"/>
              </a:solidFill>
              <a:uFillTx/>
              <a:latin typeface="Arial"/>
            </a:endParaRPr>
          </a:p>
        </p:txBody>
      </p:sp>
      <p:sp>
        <p:nvSpPr>
          <p:cNvPr id="285" name="TextBox 18"/>
          <p:cNvSpPr/>
          <p:nvPr/>
        </p:nvSpPr>
        <p:spPr>
          <a:xfrm>
            <a:off x="838080" y="1219320"/>
            <a:ext cx="7543440" cy="57744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3200" strike="noStrike" u="none">
                <a:solidFill>
                  <a:srgbClr val="000099"/>
                </a:solidFill>
                <a:uFillTx/>
                <a:latin typeface="Calibri"/>
                <a:ea typeface="ＭＳ Ｐゴシック"/>
              </a:rPr>
              <a:t>Major assumptions of CVP analysis include:</a:t>
            </a:r>
            <a:endParaRPr b="0" lang="en-IN" sz="3200" strike="noStrike" u="none">
              <a:solidFill>
                <a:srgbClr val="000000"/>
              </a:solidFill>
              <a:uFillTx/>
              <a:latin typeface="Arial"/>
            </a:endParaRPr>
          </a:p>
        </p:txBody>
      </p:sp>
      <p:sp>
        <p:nvSpPr>
          <p:cNvPr id="286" name="Rounded Rectangle 20"/>
          <p:cNvSpPr/>
          <p:nvPr/>
        </p:nvSpPr>
        <p:spPr>
          <a:xfrm>
            <a:off x="914400" y="2514600"/>
            <a:ext cx="3580920" cy="1218960"/>
          </a:xfrm>
          <a:prstGeom prst="roundRect">
            <a:avLst>
              <a:gd name="adj" fmla="val 16667"/>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trike="noStrike" u="none">
                <a:solidFill>
                  <a:srgbClr val="000099"/>
                </a:solidFill>
                <a:uFillTx/>
                <a:latin typeface="Calibri"/>
                <a:ea typeface="ＭＳ Ｐゴシック"/>
              </a:rPr>
              <a:t>Selling price is constant throughout the entire relevant range.</a:t>
            </a:r>
            <a:endParaRPr b="0" lang="en-IN" sz="2400" strike="noStrike" u="none">
              <a:solidFill>
                <a:srgbClr val="000000"/>
              </a:solidFill>
              <a:uFillTx/>
              <a:latin typeface="Arial"/>
            </a:endParaRPr>
          </a:p>
        </p:txBody>
      </p:sp>
      <p:sp>
        <p:nvSpPr>
          <p:cNvPr id="287" name="Rounded Rectangle 21"/>
          <p:cNvSpPr/>
          <p:nvPr/>
        </p:nvSpPr>
        <p:spPr>
          <a:xfrm>
            <a:off x="4724280" y="4495680"/>
            <a:ext cx="3580920" cy="1371240"/>
          </a:xfrm>
          <a:prstGeom prst="roundRect">
            <a:avLst>
              <a:gd name="adj" fmla="val 16667"/>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trike="noStrike" u="none">
                <a:solidFill>
                  <a:srgbClr val="000099"/>
                </a:solidFill>
                <a:uFillTx/>
                <a:latin typeface="Calibri"/>
                <a:ea typeface="ＭＳ Ｐゴシック"/>
              </a:rPr>
              <a:t>The amount of inventory is constant.</a:t>
            </a:r>
            <a:endParaRPr b="0" lang="en-IN" sz="2400" strike="noStrike" u="none">
              <a:solidFill>
                <a:srgbClr val="000000"/>
              </a:solidFill>
              <a:uFillTx/>
              <a:latin typeface="Arial"/>
            </a:endParaRPr>
          </a:p>
        </p:txBody>
      </p:sp>
      <p:sp>
        <p:nvSpPr>
          <p:cNvPr id="288" name="Rounded Rectangle 22"/>
          <p:cNvSpPr/>
          <p:nvPr/>
        </p:nvSpPr>
        <p:spPr>
          <a:xfrm>
            <a:off x="4724280" y="2514600"/>
            <a:ext cx="3580920" cy="1218960"/>
          </a:xfrm>
          <a:prstGeom prst="roundRect">
            <a:avLst>
              <a:gd name="adj" fmla="val 16667"/>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trike="noStrike" u="none">
                <a:solidFill>
                  <a:srgbClr val="000099"/>
                </a:solidFill>
                <a:uFillTx/>
                <a:latin typeface="Calibri"/>
                <a:ea typeface="ＭＳ Ｐゴシック"/>
              </a:rPr>
              <a:t>Costs are linear throughout the relevant range.</a:t>
            </a:r>
            <a:endParaRPr b="0" lang="en-IN" sz="2400" strike="noStrike" u="none">
              <a:solidFill>
                <a:srgbClr val="000000"/>
              </a:solidFill>
              <a:uFillTx/>
              <a:latin typeface="Arial"/>
            </a:endParaRPr>
          </a:p>
        </p:txBody>
      </p:sp>
      <p:sp>
        <p:nvSpPr>
          <p:cNvPr id="289" name="Rounded Rectangle 23"/>
          <p:cNvSpPr/>
          <p:nvPr/>
        </p:nvSpPr>
        <p:spPr>
          <a:xfrm>
            <a:off x="914400" y="4495680"/>
            <a:ext cx="3580920" cy="1371240"/>
          </a:xfrm>
          <a:prstGeom prst="roundRect">
            <a:avLst>
              <a:gd name="adj" fmla="val 16667"/>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trike="noStrike" u="none">
                <a:solidFill>
                  <a:srgbClr val="000099"/>
                </a:solidFill>
                <a:uFillTx/>
                <a:latin typeface="Calibri"/>
                <a:ea typeface="ＭＳ Ｐゴシック"/>
              </a:rPr>
              <a:t>Sales mix to calculate the weighted-average contribution margin is</a:t>
            </a:r>
            <a:endParaRPr b="0" lang="en-IN" sz="2400" strike="noStrike" u="none">
              <a:solidFill>
                <a:srgbClr val="000000"/>
              </a:solidFill>
              <a:uFillTx/>
              <a:latin typeface="Arial"/>
            </a:endParaRPr>
          </a:p>
          <a:p>
            <a:pPr algn="ctr">
              <a:lnSpc>
                <a:spcPct val="100000"/>
              </a:lnSpc>
            </a:pPr>
            <a:r>
              <a:rPr b="1" lang="en-US" sz="2400" strike="noStrike" u="none">
                <a:solidFill>
                  <a:srgbClr val="000099"/>
                </a:solidFill>
                <a:uFillTx/>
                <a:latin typeface="Calibri"/>
                <a:ea typeface="ＭＳ Ｐゴシック"/>
              </a:rPr>
              <a:t>constant.</a:t>
            </a:r>
            <a:endParaRPr b="0" lang="en-IN" sz="2400" strike="noStrike" u="none">
              <a:solidFill>
                <a:srgbClr val="000000"/>
              </a:solidFill>
              <a:uFillTx/>
              <a:latin typeface="Arial"/>
            </a:endParaRPr>
          </a:p>
        </p:txBody>
      </p:sp>
      <p:sp>
        <p:nvSpPr>
          <p:cNvPr id="290" name="Rectangle 24"/>
          <p:cNvSpPr/>
          <p:nvPr/>
        </p:nvSpPr>
        <p:spPr>
          <a:xfrm>
            <a:off x="2362320" y="1905120"/>
            <a:ext cx="609120" cy="533160"/>
          </a:xfrm>
          <a:prstGeom prst="rect">
            <a:avLst/>
          </a:prstGeom>
          <a:solidFill>
            <a:srgbClr val="fcf48e"/>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4000" strike="noStrike" u="none">
                <a:solidFill>
                  <a:srgbClr val="a50021"/>
                </a:solidFill>
                <a:uFillTx/>
                <a:latin typeface="Calibri"/>
                <a:ea typeface="ＭＳ Ｐゴシック"/>
              </a:rPr>
              <a:t>1</a:t>
            </a:r>
            <a:endParaRPr b="0" lang="en-IN" sz="4000" strike="noStrike" u="none">
              <a:solidFill>
                <a:srgbClr val="000000"/>
              </a:solidFill>
              <a:uFillTx/>
              <a:latin typeface="Arial"/>
            </a:endParaRPr>
          </a:p>
        </p:txBody>
      </p:sp>
      <p:sp>
        <p:nvSpPr>
          <p:cNvPr id="291" name="Rectangle 25"/>
          <p:cNvSpPr/>
          <p:nvPr/>
        </p:nvSpPr>
        <p:spPr>
          <a:xfrm>
            <a:off x="6172200" y="1905120"/>
            <a:ext cx="609120" cy="533160"/>
          </a:xfrm>
          <a:prstGeom prst="rect">
            <a:avLst/>
          </a:prstGeom>
          <a:solidFill>
            <a:srgbClr val="fcf48e"/>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4000" strike="noStrike" u="none">
                <a:solidFill>
                  <a:srgbClr val="a50021"/>
                </a:solidFill>
                <a:uFillTx/>
                <a:latin typeface="Calibri"/>
                <a:ea typeface="ＭＳ Ｐゴシック"/>
              </a:rPr>
              <a:t>2</a:t>
            </a:r>
            <a:endParaRPr b="0" lang="en-IN" sz="4000" strike="noStrike" u="none">
              <a:solidFill>
                <a:srgbClr val="000000"/>
              </a:solidFill>
              <a:uFillTx/>
              <a:latin typeface="Arial"/>
            </a:endParaRPr>
          </a:p>
        </p:txBody>
      </p:sp>
      <p:sp>
        <p:nvSpPr>
          <p:cNvPr id="292" name="Rectangle 26"/>
          <p:cNvSpPr/>
          <p:nvPr/>
        </p:nvSpPr>
        <p:spPr>
          <a:xfrm>
            <a:off x="2362320" y="3886200"/>
            <a:ext cx="609120" cy="533160"/>
          </a:xfrm>
          <a:prstGeom prst="rect">
            <a:avLst/>
          </a:prstGeom>
          <a:solidFill>
            <a:srgbClr val="fcf48e"/>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4000" strike="noStrike" u="none">
                <a:solidFill>
                  <a:srgbClr val="a50021"/>
                </a:solidFill>
                <a:uFillTx/>
                <a:latin typeface="Calibri"/>
                <a:ea typeface="ＭＳ Ｐゴシック"/>
              </a:rPr>
              <a:t>3</a:t>
            </a:r>
            <a:endParaRPr b="0" lang="en-IN" sz="4000" strike="noStrike" u="none">
              <a:solidFill>
                <a:srgbClr val="000000"/>
              </a:solidFill>
              <a:uFillTx/>
              <a:latin typeface="Arial"/>
            </a:endParaRPr>
          </a:p>
        </p:txBody>
      </p:sp>
      <p:sp>
        <p:nvSpPr>
          <p:cNvPr id="293" name="Rectangle 27"/>
          <p:cNvSpPr/>
          <p:nvPr/>
        </p:nvSpPr>
        <p:spPr>
          <a:xfrm>
            <a:off x="6248520" y="3886200"/>
            <a:ext cx="609120" cy="533160"/>
          </a:xfrm>
          <a:prstGeom prst="rect">
            <a:avLst/>
          </a:prstGeom>
          <a:solidFill>
            <a:srgbClr val="fcf48e"/>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4000" strike="noStrike" u="none">
                <a:solidFill>
                  <a:srgbClr val="a50021"/>
                </a:solidFill>
                <a:uFillTx/>
                <a:latin typeface="Calibri"/>
                <a:ea typeface="ＭＳ Ｐゴシック"/>
              </a:rPr>
              <a:t>4</a:t>
            </a:r>
            <a:endParaRPr b="0" lang="en-IN" sz="40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639" dur="indefinite" restart="never" nodeType="tmRoot">
          <p:childTnLst>
            <p:seq>
              <p:cTn id="640" dur="indefinite" nodeType="mainSeq">
                <p:childTnLst>
                  <p:par>
                    <p:cTn id="641" nodeType="clickEffect" fill="hold">
                      <p:stCondLst>
                        <p:cond delay="0"/>
                      </p:stCondLst>
                      <p:childTnLst>
                        <p:par>
                          <p:cTn id="642" nodeType="withEffect" fill="hold">
                            <p:stCondLst>
                              <p:cond delay="0"/>
                            </p:stCondLst>
                            <p:childTnLst>
                              <p:par>
                                <p:cTn id="643" nodeType="withEffect" fill="hold" presetClass="entr" presetID="22" presetSubtype="4">
                                  <p:stCondLst>
                                    <p:cond delay="0"/>
                                  </p:stCondLst>
                                  <p:childTnLst>
                                    <p:set>
                                      <p:cBhvr>
                                        <p:cTn id="644" dur="1" fill="hold">
                                          <p:stCondLst>
                                            <p:cond delay="0"/>
                                          </p:stCondLst>
                                        </p:cTn>
                                        <p:tgtEl>
                                          <p:spTgt spid="290">
                                            <p:txEl>
                                              <p:pRg st="0" end="0"/>
                                            </p:txEl>
                                          </p:spTgt>
                                        </p:tgtEl>
                                        <p:attrNameLst>
                                          <p:attrName>style.visibility</p:attrName>
                                        </p:attrNameLst>
                                      </p:cBhvr>
                                      <p:to>
                                        <p:strVal val="visible"/>
                                      </p:to>
                                    </p:set>
                                    <p:animEffect filter="wipe(down)" transition="in">
                                      <p:cBhvr additive="repl">
                                        <p:cTn id="645" dur="500"/>
                                        <p:tgtEl>
                                          <p:spTgt spid="290">
                                            <p:txEl>
                                              <p:pRg st="0" end="0"/>
                                            </p:txEl>
                                          </p:spTgt>
                                        </p:tgtEl>
                                      </p:cBhvr>
                                    </p:animEffect>
                                  </p:childTnLst>
                                </p:cTn>
                              </p:par>
                              <p:par>
                                <p:cTn id="646" nodeType="withEffect" fill="hold" presetClass="entr" presetID="22" presetSubtype="4">
                                  <p:stCondLst>
                                    <p:cond delay="0"/>
                                  </p:stCondLst>
                                  <p:childTnLst>
                                    <p:set>
                                      <p:cBhvr>
                                        <p:cTn id="647" dur="1" fill="hold">
                                          <p:stCondLst>
                                            <p:cond delay="0"/>
                                          </p:stCondLst>
                                        </p:cTn>
                                        <p:tgtEl>
                                          <p:spTgt spid="290"/>
                                        </p:tgtEl>
                                        <p:attrNameLst>
                                          <p:attrName>style.visibility</p:attrName>
                                        </p:attrNameLst>
                                      </p:cBhvr>
                                      <p:to>
                                        <p:strVal val="visible"/>
                                      </p:to>
                                    </p:set>
                                    <p:animEffect filter="wipe(down)" transition="in">
                                      <p:cBhvr additive="repl">
                                        <p:cTn id="648" dur="500"/>
                                        <p:tgtEl>
                                          <p:spTgt spid="290"/>
                                        </p:tgtEl>
                                      </p:cBhvr>
                                    </p:animEffect>
                                  </p:childTnLst>
                                </p:cTn>
                              </p:par>
                              <p:par>
                                <p:cTn id="649" nodeType="withEffect" fill="hold" presetClass="entr" presetID="22" presetSubtype="4">
                                  <p:stCondLst>
                                    <p:cond delay="0"/>
                                  </p:stCondLst>
                                  <p:childTnLst>
                                    <p:set>
                                      <p:cBhvr>
                                        <p:cTn id="650" dur="1" fill="hold">
                                          <p:stCondLst>
                                            <p:cond delay="0"/>
                                          </p:stCondLst>
                                        </p:cTn>
                                        <p:tgtEl>
                                          <p:spTgt spid="290">
                                            <p:txEl>
                                              <p:pRg st="0" end="0"/>
                                            </p:txEl>
                                          </p:spTgt>
                                        </p:tgtEl>
                                        <p:attrNameLst>
                                          <p:attrName>style.visibility</p:attrName>
                                        </p:attrNameLst>
                                      </p:cBhvr>
                                      <p:to>
                                        <p:strVal val="visible"/>
                                      </p:to>
                                    </p:set>
                                    <p:animEffect filter="wipe(down)" transition="in">
                                      <p:cBhvr additive="repl">
                                        <p:cTn id="651" dur="500"/>
                                        <p:tgtEl>
                                          <p:spTgt spid="290">
                                            <p:txEl>
                                              <p:pRg st="0" end="0"/>
                                            </p:txEl>
                                          </p:spTgt>
                                        </p:tgtEl>
                                      </p:cBhvr>
                                    </p:animEffect>
                                  </p:childTnLst>
                                </p:cTn>
                              </p:par>
                              <p:par>
                                <p:cTn id="652" nodeType="withEffect" fill="hold" presetClass="entr" presetID="22" presetSubtype="4">
                                  <p:stCondLst>
                                    <p:cond delay="0"/>
                                  </p:stCondLst>
                                  <p:childTnLst>
                                    <p:set>
                                      <p:cBhvr>
                                        <p:cTn id="653" dur="1" fill="hold">
                                          <p:stCondLst>
                                            <p:cond delay="0"/>
                                          </p:stCondLst>
                                        </p:cTn>
                                        <p:tgtEl>
                                          <p:spTgt spid="286"/>
                                        </p:tgtEl>
                                        <p:attrNameLst>
                                          <p:attrName>style.visibility</p:attrName>
                                        </p:attrNameLst>
                                      </p:cBhvr>
                                      <p:to>
                                        <p:strVal val="visible"/>
                                      </p:to>
                                    </p:set>
                                    <p:animEffect filter="wipe(down)" transition="in">
                                      <p:cBhvr additive="repl">
                                        <p:cTn id="654" dur="500"/>
                                        <p:tgtEl>
                                          <p:spTgt spid="286"/>
                                        </p:tgtEl>
                                      </p:cBhvr>
                                    </p:animEffect>
                                  </p:childTnLst>
                                </p:cTn>
                              </p:par>
                            </p:childTnLst>
                          </p:cTn>
                        </p:par>
                      </p:childTnLst>
                    </p:cTn>
                  </p:par>
                  <p:par>
                    <p:cTn id="655" nodeType="clickEffect" fill="hold">
                      <p:stCondLst>
                        <p:cond delay="indefinite"/>
                      </p:stCondLst>
                      <p:childTnLst>
                        <p:par>
                          <p:cTn id="656" nodeType="withEffect" fill="hold">
                            <p:stCondLst>
                              <p:cond delay="0"/>
                            </p:stCondLst>
                            <p:childTnLst>
                              <p:par>
                                <p:cTn id="657" nodeType="clickEffect" fill="hold" presetClass="entr" presetID="22" presetSubtype="4">
                                  <p:stCondLst>
                                    <p:cond delay="0"/>
                                  </p:stCondLst>
                                  <p:childTnLst>
                                    <p:set>
                                      <p:cBhvr>
                                        <p:cTn id="658" dur="1" fill="hold">
                                          <p:stCondLst>
                                            <p:cond delay="0"/>
                                          </p:stCondLst>
                                        </p:cTn>
                                        <p:tgtEl>
                                          <p:spTgt spid="291"/>
                                        </p:tgtEl>
                                        <p:attrNameLst>
                                          <p:attrName>style.visibility</p:attrName>
                                        </p:attrNameLst>
                                      </p:cBhvr>
                                      <p:to>
                                        <p:strVal val="visible"/>
                                      </p:to>
                                    </p:set>
                                    <p:animEffect filter="wipe(down)" transition="in">
                                      <p:cBhvr additive="repl">
                                        <p:cTn id="659" dur="500"/>
                                        <p:tgtEl>
                                          <p:spTgt spid="291"/>
                                        </p:tgtEl>
                                      </p:cBhvr>
                                    </p:animEffect>
                                  </p:childTnLst>
                                </p:cTn>
                              </p:par>
                              <p:par>
                                <p:cTn id="660" nodeType="withEffect" fill="hold" presetClass="entr" presetID="22" presetSubtype="4">
                                  <p:stCondLst>
                                    <p:cond delay="0"/>
                                  </p:stCondLst>
                                  <p:childTnLst>
                                    <p:set>
                                      <p:cBhvr>
                                        <p:cTn id="661" dur="1" fill="hold">
                                          <p:stCondLst>
                                            <p:cond delay="0"/>
                                          </p:stCondLst>
                                        </p:cTn>
                                        <p:tgtEl>
                                          <p:spTgt spid="288"/>
                                        </p:tgtEl>
                                        <p:attrNameLst>
                                          <p:attrName>style.visibility</p:attrName>
                                        </p:attrNameLst>
                                      </p:cBhvr>
                                      <p:to>
                                        <p:strVal val="visible"/>
                                      </p:to>
                                    </p:set>
                                    <p:animEffect filter="wipe(down)" transition="in">
                                      <p:cBhvr additive="repl">
                                        <p:cTn id="662" dur="500"/>
                                        <p:tgtEl>
                                          <p:spTgt spid="288"/>
                                        </p:tgtEl>
                                      </p:cBhvr>
                                    </p:animEffect>
                                  </p:childTnLst>
                                </p:cTn>
                              </p:par>
                            </p:childTnLst>
                          </p:cTn>
                        </p:par>
                      </p:childTnLst>
                    </p:cTn>
                  </p:par>
                  <p:par>
                    <p:cTn id="663" nodeType="clickEffect" fill="hold">
                      <p:stCondLst>
                        <p:cond delay="indefinite"/>
                      </p:stCondLst>
                      <p:childTnLst>
                        <p:par>
                          <p:cTn id="664" nodeType="withEffect" fill="hold">
                            <p:stCondLst>
                              <p:cond delay="0"/>
                            </p:stCondLst>
                            <p:childTnLst>
                              <p:par>
                                <p:cTn id="665" nodeType="clickEffect" fill="hold" presetClass="entr" presetID="22" presetSubtype="4">
                                  <p:stCondLst>
                                    <p:cond delay="0"/>
                                  </p:stCondLst>
                                  <p:childTnLst>
                                    <p:set>
                                      <p:cBhvr>
                                        <p:cTn id="666" dur="1" fill="hold">
                                          <p:stCondLst>
                                            <p:cond delay="0"/>
                                          </p:stCondLst>
                                        </p:cTn>
                                        <p:tgtEl>
                                          <p:spTgt spid="292"/>
                                        </p:tgtEl>
                                        <p:attrNameLst>
                                          <p:attrName>style.visibility</p:attrName>
                                        </p:attrNameLst>
                                      </p:cBhvr>
                                      <p:to>
                                        <p:strVal val="visible"/>
                                      </p:to>
                                    </p:set>
                                    <p:animEffect filter="wipe(down)" transition="in">
                                      <p:cBhvr additive="repl">
                                        <p:cTn id="667" dur="500"/>
                                        <p:tgtEl>
                                          <p:spTgt spid="292"/>
                                        </p:tgtEl>
                                      </p:cBhvr>
                                    </p:animEffect>
                                  </p:childTnLst>
                                </p:cTn>
                              </p:par>
                              <p:par>
                                <p:cTn id="668" nodeType="withEffect" fill="hold" presetClass="entr" presetID="22" presetSubtype="4">
                                  <p:stCondLst>
                                    <p:cond delay="0"/>
                                  </p:stCondLst>
                                  <p:childTnLst>
                                    <p:set>
                                      <p:cBhvr>
                                        <p:cTn id="669" dur="1" fill="hold">
                                          <p:stCondLst>
                                            <p:cond delay="0"/>
                                          </p:stCondLst>
                                        </p:cTn>
                                        <p:tgtEl>
                                          <p:spTgt spid="289"/>
                                        </p:tgtEl>
                                        <p:attrNameLst>
                                          <p:attrName>style.visibility</p:attrName>
                                        </p:attrNameLst>
                                      </p:cBhvr>
                                      <p:to>
                                        <p:strVal val="visible"/>
                                      </p:to>
                                    </p:set>
                                    <p:animEffect filter="wipe(down)" transition="in">
                                      <p:cBhvr additive="repl">
                                        <p:cTn id="670" dur="500"/>
                                        <p:tgtEl>
                                          <p:spTgt spid="289"/>
                                        </p:tgtEl>
                                      </p:cBhvr>
                                    </p:animEffect>
                                  </p:childTnLst>
                                </p:cTn>
                              </p:par>
                            </p:childTnLst>
                          </p:cTn>
                        </p:par>
                      </p:childTnLst>
                    </p:cTn>
                  </p:par>
                  <p:par>
                    <p:cTn id="671" nodeType="clickEffect" fill="hold">
                      <p:stCondLst>
                        <p:cond delay="indefinite"/>
                      </p:stCondLst>
                      <p:childTnLst>
                        <p:par>
                          <p:cTn id="672" nodeType="withEffect" fill="hold">
                            <p:stCondLst>
                              <p:cond delay="0"/>
                            </p:stCondLst>
                            <p:childTnLst>
                              <p:par>
                                <p:cTn id="673" nodeType="clickEffect" fill="hold" presetClass="entr" presetID="22" presetSubtype="4">
                                  <p:stCondLst>
                                    <p:cond delay="0"/>
                                  </p:stCondLst>
                                  <p:childTnLst>
                                    <p:set>
                                      <p:cBhvr>
                                        <p:cTn id="674" dur="1" fill="hold">
                                          <p:stCondLst>
                                            <p:cond delay="0"/>
                                          </p:stCondLst>
                                        </p:cTn>
                                        <p:tgtEl>
                                          <p:spTgt spid="293"/>
                                        </p:tgtEl>
                                        <p:attrNameLst>
                                          <p:attrName>style.visibility</p:attrName>
                                        </p:attrNameLst>
                                      </p:cBhvr>
                                      <p:to>
                                        <p:strVal val="visible"/>
                                      </p:to>
                                    </p:set>
                                    <p:animEffect filter="wipe(down)" transition="in">
                                      <p:cBhvr additive="repl">
                                        <p:cTn id="675" dur="500"/>
                                        <p:tgtEl>
                                          <p:spTgt spid="293"/>
                                        </p:tgtEl>
                                      </p:cBhvr>
                                    </p:animEffect>
                                  </p:childTnLst>
                                </p:cTn>
                              </p:par>
                              <p:par>
                                <p:cTn id="676" nodeType="withEffect" fill="hold" presetClass="entr" presetID="22" presetSubtype="4">
                                  <p:stCondLst>
                                    <p:cond delay="0"/>
                                  </p:stCondLst>
                                  <p:childTnLst>
                                    <p:set>
                                      <p:cBhvr>
                                        <p:cTn id="677" dur="1" fill="hold">
                                          <p:stCondLst>
                                            <p:cond delay="0"/>
                                          </p:stCondLst>
                                        </p:cTn>
                                        <p:tgtEl>
                                          <p:spTgt spid="287"/>
                                        </p:tgtEl>
                                        <p:attrNameLst>
                                          <p:attrName>style.visibility</p:attrName>
                                        </p:attrNameLst>
                                      </p:cBhvr>
                                      <p:to>
                                        <p:strVal val="visible"/>
                                      </p:to>
                                    </p:set>
                                    <p:animEffect filter="wipe(down)" transition="in">
                                      <p:cBhvr additive="repl">
                                        <p:cTn id="678" dur="5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74680"/>
            <a:ext cx="8229240" cy="1142640"/>
          </a:xfrm>
          <a:prstGeom prst="rect">
            <a:avLst/>
          </a:prstGeom>
          <a:solidFill>
            <a:schemeClr val="accent2"/>
          </a:solidFill>
          <a:ln w="38160">
            <a:solidFill>
              <a:schemeClr val="lt1"/>
            </a:solidFill>
            <a:miter/>
          </a:ln>
          <a:effectLst>
            <a:outerShdw dist="20160" dir="5400000" blurRad="39960" rotWithShape="0">
              <a:srgbClr val="000000">
                <a:alpha val="38000"/>
              </a:srgbClr>
            </a:outerShdw>
          </a:effectLst>
        </p:spPr>
        <p:txBody>
          <a:bodyPr numCol="1" spcCol="0" lIns="91440" rIns="91440" tIns="45720" bIns="45720" anchor="ctr">
            <a:noAutofit/>
          </a:bodyPr>
          <a:p>
            <a:pPr indent="0" algn="ctr">
              <a:lnSpc>
                <a:spcPct val="100000"/>
              </a:lnSpc>
              <a:buNone/>
            </a:pPr>
            <a:r>
              <a:rPr b="0" lang="en-US" sz="4400" strike="noStrike" u="none">
                <a:solidFill>
                  <a:schemeClr val="lt1"/>
                </a:solidFill>
                <a:uFillTx/>
                <a:latin typeface="Verdana"/>
                <a:ea typeface="ＭＳ Ｐゴシック"/>
              </a:rPr>
              <a:t>Margin of Safety (MoS)</a:t>
            </a:r>
            <a:endParaRPr b="0" lang="en-US" sz="4400" strike="noStrike" u="none">
              <a:solidFill>
                <a:schemeClr val="dk1"/>
              </a:solidFill>
              <a:uFillTx/>
              <a:latin typeface="Arial"/>
            </a:endParaRPr>
          </a:p>
        </p:txBody>
      </p:sp>
      <p:sp>
        <p:nvSpPr>
          <p:cNvPr id="295" name="PlaceHolder 2"/>
          <p:cNvSpPr>
            <a:spLocks noGrp="1"/>
          </p:cNvSpPr>
          <p:nvPr>
            <p:ph/>
          </p:nvPr>
        </p:nvSpPr>
        <p:spPr>
          <a:xfrm>
            <a:off x="457200" y="1600200"/>
            <a:ext cx="8229240" cy="4525560"/>
          </a:xfrm>
          <a:prstGeom prst="rect">
            <a:avLst/>
          </a:prstGeom>
          <a:gradFill rotWithShape="0">
            <a:gsLst>
              <a:gs pos="0">
                <a:srgbClr val="d2fcff"/>
              </a:gs>
              <a:gs pos="35000">
                <a:srgbClr val="defcff"/>
              </a:gs>
              <a:gs pos="100000">
                <a:srgbClr val="f2fcff"/>
              </a:gs>
            </a:gsLst>
            <a:lin ang="16200000"/>
          </a:gradFill>
          <a:ln w="9360">
            <a:solidFill>
              <a:srgbClr val="b5dcde"/>
            </a:solidFill>
            <a:miter/>
          </a:ln>
          <a:effectLst>
            <a:outerShdw dist="20160" dir="5400000" blurRad="39960" rotWithShape="0">
              <a:srgbClr val="000000">
                <a:alpha val="38000"/>
              </a:srgbClr>
            </a:outerShdw>
          </a:effectLst>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It represents the difference between actual sales and the sales at break even point.</a:t>
            </a:r>
            <a:endParaRPr b="0" lang="en-US" sz="3200" strike="noStrike" u="none">
              <a:solidFill>
                <a:schemeClr val="dk1"/>
              </a:solidFill>
              <a:uFillTx/>
              <a:latin typeface="Verdana"/>
            </a:endParaRPr>
          </a:p>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MoS (in value)</a:t>
            </a:r>
            <a:endParaRPr b="0" lang="en-US" sz="3200" strike="noStrike" u="none">
              <a:solidFill>
                <a:schemeClr val="dk1"/>
              </a:solidFill>
              <a:uFillTx/>
              <a:latin typeface="Verdana"/>
            </a:endParaRPr>
          </a:p>
          <a:p>
            <a:pPr marL="343080" indent="-343080">
              <a:lnSpc>
                <a:spcPct val="100000"/>
              </a:lnSpc>
              <a:spcBef>
                <a:spcPts val="641"/>
              </a:spcBef>
              <a:buNone/>
              <a:tabLst>
                <a:tab algn="l" pos="0"/>
              </a:tabLst>
            </a:pPr>
            <a:r>
              <a:rPr b="0" lang="en-US" sz="3200" strike="noStrike" u="none">
                <a:solidFill>
                  <a:schemeClr val="dk1"/>
                </a:solidFill>
                <a:uFillTx/>
                <a:latin typeface="Verdana"/>
                <a:ea typeface="ＭＳ Ｐゴシック"/>
              </a:rPr>
              <a:t>=Actual Sales-Break Even Sales</a:t>
            </a:r>
            <a:endParaRPr b="0" lang="en-US" sz="3200" strike="noStrike" u="none">
              <a:solidFill>
                <a:schemeClr val="dk1"/>
              </a:solidFill>
              <a:uFillTx/>
              <a:latin typeface="Verdana"/>
            </a:endParaRPr>
          </a:p>
          <a:p>
            <a:pPr marL="343080" indent="-343080">
              <a:lnSpc>
                <a:spcPct val="100000"/>
              </a:lnSpc>
              <a:spcBef>
                <a:spcPts val="641"/>
              </a:spcBef>
              <a:buNone/>
              <a:tabLst>
                <a:tab algn="l" pos="0"/>
              </a:tabLst>
            </a:pPr>
            <a:r>
              <a:rPr b="0" lang="en-US" sz="3200" strike="noStrike" u="none">
                <a:solidFill>
                  <a:schemeClr val="dk1"/>
                </a:solidFill>
                <a:uFillTx/>
                <a:latin typeface="Verdana"/>
                <a:ea typeface="ＭＳ Ｐゴシック"/>
              </a:rPr>
              <a:t>=Profit/Contribution margin ratio </a:t>
            </a:r>
            <a:endParaRPr b="0" lang="en-US" sz="3200" strike="noStrike" u="none">
              <a:solidFill>
                <a:schemeClr val="dk1"/>
              </a:solidFill>
              <a:uFillTx/>
              <a:latin typeface="Verdana"/>
            </a:endParaRPr>
          </a:p>
          <a:p>
            <a:pPr marL="343080" indent="-343080">
              <a:lnSpc>
                <a:spcPct val="100000"/>
              </a:lnSpc>
              <a:spcBef>
                <a:spcPts val="641"/>
              </a:spcBef>
              <a:buClr>
                <a:srgbClr val="000000"/>
              </a:buClr>
              <a:buFont typeface="Symbol" charset="2"/>
              <a:buChar char=""/>
              <a:tabLst>
                <a:tab algn="l" pos="0"/>
              </a:tabLst>
            </a:pPr>
            <a:r>
              <a:rPr b="0" lang="en-US" sz="3200" strike="noStrike" u="none">
                <a:solidFill>
                  <a:schemeClr val="dk1"/>
                </a:solidFill>
                <a:uFillTx/>
                <a:latin typeface="Verdana"/>
                <a:ea typeface="ＭＳ Ｐゴシック"/>
              </a:rPr>
              <a:t>MoS (in units)</a:t>
            </a:r>
            <a:endParaRPr b="0" lang="en-US" sz="3200" strike="noStrike" u="none">
              <a:solidFill>
                <a:schemeClr val="dk1"/>
              </a:solidFill>
              <a:uFillTx/>
              <a:latin typeface="Verdana"/>
            </a:endParaRPr>
          </a:p>
          <a:p>
            <a:pPr indent="0">
              <a:lnSpc>
                <a:spcPct val="100000"/>
              </a:lnSpc>
              <a:spcBef>
                <a:spcPts val="641"/>
              </a:spcBef>
              <a:buNone/>
              <a:tabLst>
                <a:tab algn="l" pos="0"/>
              </a:tabLst>
            </a:pPr>
            <a:r>
              <a:rPr b="0" lang="en-US" sz="3200" strike="noStrike" u="none">
                <a:solidFill>
                  <a:schemeClr val="dk1"/>
                </a:solidFill>
                <a:uFillTx/>
                <a:latin typeface="Verdana"/>
                <a:ea typeface="ＭＳ Ｐゴシック"/>
              </a:rPr>
              <a:t>=Profit/Contribution per unit</a:t>
            </a:r>
            <a:endParaRPr b="0" lang="en-US" sz="3200" strike="noStrike" u="none">
              <a:solidFill>
                <a:schemeClr val="dk1"/>
              </a:solidFill>
              <a:uFillTx/>
              <a:latin typeface="Verdana"/>
            </a:endParaRPr>
          </a:p>
          <a:p>
            <a:pPr marL="343080" indent="-343080">
              <a:lnSpc>
                <a:spcPct val="100000"/>
              </a:lnSpc>
              <a:spcBef>
                <a:spcPts val="641"/>
              </a:spcBef>
              <a:buNone/>
              <a:tabLst>
                <a:tab algn="l" pos="0"/>
              </a:tabLst>
            </a:pPr>
            <a:endParaRPr b="0" lang="en-US" sz="3200" strike="noStrike" u="none">
              <a:solidFill>
                <a:schemeClr val="dk1"/>
              </a:solidFill>
              <a:uFillTx/>
              <a:latin typeface="Verdana"/>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74680"/>
            <a:ext cx="8229240" cy="1142640"/>
          </a:xfrm>
          <a:prstGeom prst="rect">
            <a:avLst/>
          </a:prstGeom>
          <a:solidFill>
            <a:schemeClr val="accent2"/>
          </a:solidFill>
          <a:ln w="38160">
            <a:solidFill>
              <a:schemeClr val="lt1"/>
            </a:solidFill>
            <a:miter/>
          </a:ln>
          <a:effectLst>
            <a:outerShdw dist="20160" dir="5400000" blurRad="39960" rotWithShape="0">
              <a:srgbClr val="000000">
                <a:alpha val="38000"/>
              </a:srgbClr>
            </a:outerShdw>
          </a:effectLst>
        </p:spPr>
        <p:txBody>
          <a:bodyPr numCol="1" spcCol="0" lIns="91440" rIns="91440" tIns="45720" bIns="45720" anchor="ctr">
            <a:noAutofit/>
          </a:bodyPr>
          <a:p>
            <a:pPr indent="0" algn="ctr">
              <a:lnSpc>
                <a:spcPct val="100000"/>
              </a:lnSpc>
              <a:buNone/>
            </a:pPr>
            <a:r>
              <a:rPr b="0" lang="en-US" sz="4400" strike="noStrike" u="none">
                <a:solidFill>
                  <a:schemeClr val="lt1"/>
                </a:solidFill>
                <a:uFillTx/>
                <a:latin typeface="Verdana"/>
                <a:ea typeface="ＭＳ Ｐゴシック"/>
              </a:rPr>
              <a:t>Margin of Safety (MoS)</a:t>
            </a:r>
            <a:endParaRPr b="0" lang="en-US" sz="4400" strike="noStrike" u="none">
              <a:solidFill>
                <a:schemeClr val="dk1"/>
              </a:solidFill>
              <a:uFillTx/>
              <a:latin typeface="Arial"/>
            </a:endParaRPr>
          </a:p>
        </p:txBody>
      </p:sp>
      <p:sp>
        <p:nvSpPr>
          <p:cNvPr id="297" name="PlaceHolder 2"/>
          <p:cNvSpPr>
            <a:spLocks noGrp="1"/>
          </p:cNvSpPr>
          <p:nvPr>
            <p:ph/>
          </p:nvPr>
        </p:nvSpPr>
        <p:spPr>
          <a:xfrm>
            <a:off x="457200" y="1600200"/>
            <a:ext cx="8229240" cy="4525560"/>
          </a:xfrm>
          <a:prstGeom prst="rect">
            <a:avLst/>
          </a:prstGeom>
          <a:gradFill rotWithShape="0">
            <a:gsLst>
              <a:gs pos="0">
                <a:srgbClr val="d2fcff"/>
              </a:gs>
              <a:gs pos="35000">
                <a:srgbClr val="defcff"/>
              </a:gs>
              <a:gs pos="100000">
                <a:srgbClr val="f2fcff"/>
              </a:gs>
            </a:gsLst>
            <a:lin ang="16200000"/>
          </a:gradFill>
          <a:ln w="9360">
            <a:solidFill>
              <a:srgbClr val="b5dcde"/>
            </a:solidFill>
            <a:miter/>
          </a:ln>
          <a:effectLst>
            <a:outerShdw dist="20160" dir="5400000" blurRad="39960" rotWithShape="0">
              <a:srgbClr val="000000">
                <a:alpha val="38000"/>
              </a:srgbClr>
            </a:outerShdw>
          </a:effectLst>
        </p:spPr>
        <p:txBody>
          <a:bodyPr numCol="1" spcCol="0" lIns="91440" rIns="91440" tIns="45720" bIns="45720" anchor="t">
            <a:noAutofit/>
          </a:bodyPr>
          <a:p>
            <a:pPr marL="343080" indent="-343080">
              <a:lnSpc>
                <a:spcPct val="100000"/>
              </a:lnSpc>
              <a:spcBef>
                <a:spcPts val="641"/>
              </a:spcBef>
              <a:buNone/>
              <a:tabLst>
                <a:tab algn="l" pos="0"/>
              </a:tabLst>
            </a:pPr>
            <a:r>
              <a:rPr b="0" lang="en-US" sz="3200" strike="noStrike" u="none">
                <a:solidFill>
                  <a:schemeClr val="dk1"/>
                </a:solidFill>
                <a:uFillTx/>
                <a:latin typeface="Verdana"/>
                <a:ea typeface="ＭＳ Ｐゴシック"/>
              </a:rPr>
              <a:t>It can be improved by:</a:t>
            </a:r>
            <a:endParaRPr b="0" lang="en-US" sz="3200" strike="noStrike" u="none">
              <a:solidFill>
                <a:schemeClr val="dk1"/>
              </a:solidFill>
              <a:uFillTx/>
              <a:latin typeface="Verdana"/>
            </a:endParaRPr>
          </a:p>
          <a:p>
            <a:pPr marL="343080" indent="-343080">
              <a:lnSpc>
                <a:spcPct val="100000"/>
              </a:lnSpc>
              <a:spcBef>
                <a:spcPts val="641"/>
              </a:spcBef>
              <a:buClr>
                <a:srgbClr val="000000"/>
              </a:buClr>
              <a:buFont typeface="Symbol" charset="2"/>
              <a:buChar char=""/>
              <a:tabLst>
                <a:tab algn="l" pos="0"/>
              </a:tabLst>
            </a:pPr>
            <a:r>
              <a:rPr b="0" lang="en-US" sz="3200" strike="noStrike" u="none">
                <a:solidFill>
                  <a:schemeClr val="dk1"/>
                </a:solidFill>
                <a:uFillTx/>
                <a:latin typeface="Verdana"/>
                <a:ea typeface="ＭＳ Ｐゴシック"/>
              </a:rPr>
              <a:t>Increase in the level of production</a:t>
            </a:r>
            <a:endParaRPr b="0" lang="en-US" sz="3200" strike="noStrike" u="none">
              <a:solidFill>
                <a:schemeClr val="dk1"/>
              </a:solidFill>
              <a:uFillTx/>
              <a:latin typeface="Verdana"/>
            </a:endParaRPr>
          </a:p>
          <a:p>
            <a:pPr marL="343080" indent="-343080">
              <a:lnSpc>
                <a:spcPct val="100000"/>
              </a:lnSpc>
              <a:spcBef>
                <a:spcPts val="641"/>
              </a:spcBef>
              <a:buClr>
                <a:srgbClr val="000000"/>
              </a:buClr>
              <a:buFont typeface="Symbol" charset="2"/>
              <a:buChar char=""/>
              <a:tabLst>
                <a:tab algn="l" pos="0"/>
              </a:tabLst>
            </a:pPr>
            <a:r>
              <a:rPr b="0" lang="en-US" sz="3200" strike="noStrike" u="none">
                <a:solidFill>
                  <a:schemeClr val="dk1"/>
                </a:solidFill>
                <a:uFillTx/>
                <a:latin typeface="Verdana"/>
                <a:ea typeface="ＭＳ Ｐゴシック"/>
              </a:rPr>
              <a:t>Increase in the selling price</a:t>
            </a:r>
            <a:endParaRPr b="0" lang="en-US" sz="3200" strike="noStrike" u="none">
              <a:solidFill>
                <a:schemeClr val="dk1"/>
              </a:solidFill>
              <a:uFillTx/>
              <a:latin typeface="Verdana"/>
            </a:endParaRPr>
          </a:p>
          <a:p>
            <a:pPr marL="343080" indent="-343080">
              <a:lnSpc>
                <a:spcPct val="100000"/>
              </a:lnSpc>
              <a:spcBef>
                <a:spcPts val="641"/>
              </a:spcBef>
              <a:buClr>
                <a:srgbClr val="000000"/>
              </a:buClr>
              <a:buFont typeface="Symbol" charset="2"/>
              <a:buChar char=""/>
              <a:tabLst>
                <a:tab algn="l" pos="0"/>
              </a:tabLst>
            </a:pPr>
            <a:r>
              <a:rPr b="0" lang="en-US" sz="3200" strike="noStrike" u="none">
                <a:solidFill>
                  <a:schemeClr val="dk1"/>
                </a:solidFill>
                <a:uFillTx/>
                <a:latin typeface="Verdana"/>
                <a:ea typeface="ＭＳ Ｐゴシック"/>
              </a:rPr>
              <a:t>Reduction in the Fixed Expenses or the variable cost or both</a:t>
            </a:r>
            <a:endParaRPr b="0" lang="en-US" sz="3200" strike="noStrike" u="none">
              <a:solidFill>
                <a:schemeClr val="dk1"/>
              </a:solidFill>
              <a:uFillTx/>
              <a:latin typeface="Verdana"/>
            </a:endParaRPr>
          </a:p>
          <a:p>
            <a:pPr marL="343080" indent="-343080">
              <a:lnSpc>
                <a:spcPct val="100000"/>
              </a:lnSpc>
              <a:spcBef>
                <a:spcPts val="641"/>
              </a:spcBef>
              <a:buClr>
                <a:srgbClr val="000000"/>
              </a:buClr>
              <a:buFont typeface="Symbol" charset="2"/>
              <a:buChar char=""/>
              <a:tabLst>
                <a:tab algn="l" pos="0"/>
              </a:tabLst>
            </a:pPr>
            <a:r>
              <a:rPr b="0" lang="en-US" sz="3200" strike="noStrike" u="none">
                <a:solidFill>
                  <a:schemeClr val="dk1"/>
                </a:solidFill>
                <a:uFillTx/>
                <a:latin typeface="Verdana"/>
                <a:ea typeface="ＭＳ Ｐゴシック"/>
              </a:rPr>
              <a:t>Substitution of existing products with more profitable products</a:t>
            </a:r>
            <a:endParaRPr b="0" lang="en-US" sz="3200" strike="noStrike" u="none">
              <a:solidFill>
                <a:schemeClr val="dk1"/>
              </a:solidFill>
              <a:uFillTx/>
              <a:latin typeface="Verdana"/>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800" strike="noStrike" u="none">
                <a:solidFill>
                  <a:srgbClr val="a50021"/>
                </a:solidFill>
                <a:uFillTx/>
                <a:latin typeface="Calibri"/>
                <a:ea typeface="ＭＳ Ｐゴシック"/>
              </a:rPr>
              <a:t>Cash Break-Even Analysis</a:t>
            </a:r>
            <a:endParaRPr b="0" lang="en-US" sz="4800" strike="noStrike" u="none">
              <a:solidFill>
                <a:schemeClr val="dk1"/>
              </a:solidFill>
              <a:uFillTx/>
              <a:latin typeface="Arial"/>
            </a:endParaRPr>
          </a:p>
        </p:txBody>
      </p:sp>
      <p:sp>
        <p:nvSpPr>
          <p:cNvPr id="299" name="PlaceHolder 2"/>
          <p:cNvSpPr>
            <a:spLocks noGrp="1"/>
          </p:cNvSpPr>
          <p:nvPr>
            <p:ph/>
          </p:nvPr>
        </p:nvSpPr>
        <p:spPr>
          <a:xfrm>
            <a:off x="533520" y="1447920"/>
            <a:ext cx="7772040" cy="2057040"/>
          </a:xfrm>
          <a:prstGeom prst="rect">
            <a:avLst/>
          </a:prstGeom>
          <a:solidFill>
            <a:srgbClr val="fcf48e"/>
          </a:solidFill>
          <a:ln w="28440">
            <a:solidFill>
              <a:srgbClr val="a50021"/>
            </a:solidFill>
            <a:miter/>
          </a:ln>
        </p:spPr>
        <p:txBody>
          <a:bodyPr numCol="1" spcCol="0" lIns="91440" rIns="91440" tIns="45720" bIns="45720" anchor="t">
            <a:noAutofit/>
          </a:bodyPr>
          <a:p>
            <a:pPr marL="343080" indent="3240">
              <a:lnSpc>
                <a:spcPct val="100000"/>
              </a:lnSpc>
              <a:spcBef>
                <a:spcPts val="641"/>
              </a:spcBef>
              <a:buNone/>
              <a:tabLst>
                <a:tab algn="l" pos="0"/>
              </a:tabLst>
            </a:pPr>
            <a:r>
              <a:rPr b="0" lang="en-US" sz="3200" strike="noStrike" u="none">
                <a:solidFill>
                  <a:schemeClr val="dk2"/>
                </a:solidFill>
                <a:uFillTx/>
                <a:latin typeface="Calibri"/>
                <a:ea typeface="ＭＳ Ｐゴシック"/>
              </a:rPr>
              <a:t>The cash </a:t>
            </a:r>
            <a:r>
              <a:rPr b="0" lang="en-US" sz="3200" strike="noStrike" u="none">
                <a:solidFill>
                  <a:schemeClr val="dk2"/>
                </a:solidFill>
                <a:uFillTx/>
                <a:latin typeface="Verdana"/>
                <a:ea typeface="ＭＳ Ｐゴシック"/>
              </a:rPr>
              <a:t>break even point is calculated on the basis of cash fixed cost.</a:t>
            </a:r>
            <a:endParaRPr b="0" lang="en-US" sz="3200" strike="noStrike" u="none">
              <a:solidFill>
                <a:schemeClr val="dk1"/>
              </a:solidFill>
              <a:uFillTx/>
              <a:latin typeface="Verdana"/>
            </a:endParaRPr>
          </a:p>
        </p:txBody>
      </p:sp>
      <p:sp>
        <p:nvSpPr>
          <p:cNvPr id="300" name="Rectangle 7"/>
          <p:cNvSpPr/>
          <p:nvPr/>
        </p:nvSpPr>
        <p:spPr>
          <a:xfrm>
            <a:off x="931680" y="3962520"/>
            <a:ext cx="2152800" cy="1065240"/>
          </a:xfrm>
          <a:prstGeom prst="rect">
            <a:avLst/>
          </a:prstGeom>
          <a:noFill/>
          <a:ln w="9525">
            <a:noFill/>
          </a:ln>
        </p:spPr>
        <p:style>
          <a:lnRef idx="0"/>
          <a:fillRef idx="0"/>
          <a:effectRef idx="0"/>
          <a:fontRef idx="minor"/>
        </p:style>
        <p:txBody>
          <a:bodyPr wrap="none" lIns="90000" rIns="90000" tIns="45000" bIns="45000" anchor="t">
            <a:spAutoFit/>
          </a:bodyPr>
          <a:p>
            <a:pPr algn="ctr">
              <a:lnSpc>
                <a:spcPct val="100000"/>
              </a:lnSpc>
            </a:pPr>
            <a:r>
              <a:rPr b="1" lang="en-US" sz="3200" strike="noStrike" u="none">
                <a:solidFill>
                  <a:srgbClr val="000099"/>
                </a:solidFill>
                <a:uFillTx/>
                <a:latin typeface="Calibri"/>
                <a:ea typeface="ＭＳ Ｐゴシック"/>
              </a:rPr>
              <a:t>Break-Even </a:t>
            </a:r>
            <a:endParaRPr b="0" lang="en-IN" sz="3200" strike="noStrike" u="none">
              <a:solidFill>
                <a:srgbClr val="000000"/>
              </a:solidFill>
              <a:uFillTx/>
              <a:latin typeface="Arial"/>
            </a:endParaRPr>
          </a:p>
          <a:p>
            <a:pPr algn="ctr">
              <a:lnSpc>
                <a:spcPct val="100000"/>
              </a:lnSpc>
            </a:pPr>
            <a:r>
              <a:rPr b="1" lang="en-US" sz="3200" strike="noStrike" u="none">
                <a:solidFill>
                  <a:srgbClr val="000099"/>
                </a:solidFill>
                <a:uFillTx/>
                <a:latin typeface="Calibri"/>
                <a:ea typeface="ＭＳ Ｐゴシック"/>
              </a:rPr>
              <a:t>(units)</a:t>
            </a:r>
            <a:endParaRPr b="0" lang="en-IN" sz="3200" strike="noStrike" u="none">
              <a:solidFill>
                <a:srgbClr val="000000"/>
              </a:solidFill>
              <a:uFillTx/>
              <a:latin typeface="Arial"/>
            </a:endParaRPr>
          </a:p>
        </p:txBody>
      </p:sp>
      <p:sp>
        <p:nvSpPr>
          <p:cNvPr id="301" name="TextBox 8"/>
          <p:cNvSpPr/>
          <p:nvPr/>
        </p:nvSpPr>
        <p:spPr>
          <a:xfrm>
            <a:off x="3124080" y="4343400"/>
            <a:ext cx="38052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000099"/>
                </a:solidFill>
                <a:uFillTx/>
                <a:latin typeface="Arial"/>
                <a:ea typeface="ＭＳ Ｐゴシック"/>
              </a:rPr>
              <a:t>=</a:t>
            </a:r>
            <a:endParaRPr b="0" lang="en-IN" sz="2800" strike="noStrike" u="none">
              <a:solidFill>
                <a:srgbClr val="000000"/>
              </a:solidFill>
              <a:uFillTx/>
              <a:latin typeface="Arial"/>
            </a:endParaRPr>
          </a:p>
        </p:txBody>
      </p:sp>
      <p:sp>
        <p:nvSpPr>
          <p:cNvPr id="302" name="Text Box 8"/>
          <p:cNvSpPr/>
          <p:nvPr/>
        </p:nvSpPr>
        <p:spPr>
          <a:xfrm>
            <a:off x="3686760" y="4038480"/>
            <a:ext cx="4630320" cy="943560"/>
          </a:xfrm>
          <a:prstGeom prst="rect">
            <a:avLst/>
          </a:prstGeom>
          <a:noFill/>
          <a:ln w="9525">
            <a:noFill/>
          </a:ln>
        </p:spPr>
        <p:style>
          <a:lnRef idx="0"/>
          <a:fillRef idx="0"/>
          <a:effectRef idx="0"/>
          <a:fontRef idx="minor"/>
        </p:style>
        <p:txBody>
          <a:bodyPr wrap="none" lIns="90000" rIns="90000" tIns="45000" bIns="45000" anchor="t">
            <a:spAutoFit/>
          </a:bodyPr>
          <a:p>
            <a:pPr algn="ctr">
              <a:lnSpc>
                <a:spcPct val="100000"/>
              </a:lnSpc>
            </a:pPr>
            <a:r>
              <a:rPr b="1" lang="en-US" sz="2800" strike="noStrike" u="none">
                <a:solidFill>
                  <a:srgbClr val="000099"/>
                </a:solidFill>
                <a:uFillTx/>
                <a:latin typeface="Calibri"/>
                <a:ea typeface="ＭＳ Ｐゴシック"/>
              </a:rPr>
              <a:t>Cash Fixed Costs</a:t>
            </a:r>
            <a:endParaRPr b="0" lang="en-IN" sz="2800" strike="noStrike" u="none">
              <a:solidFill>
                <a:srgbClr val="000000"/>
              </a:solidFill>
              <a:uFillTx/>
              <a:latin typeface="Arial"/>
            </a:endParaRPr>
          </a:p>
          <a:p>
            <a:pPr algn="ctr">
              <a:lnSpc>
                <a:spcPct val="100000"/>
              </a:lnSpc>
            </a:pPr>
            <a:r>
              <a:rPr b="1" lang="en-US" sz="2800" strike="noStrike" u="none">
                <a:solidFill>
                  <a:srgbClr val="000099"/>
                </a:solidFill>
                <a:uFillTx/>
                <a:latin typeface="Calibri"/>
                <a:ea typeface="ＭＳ Ｐゴシック"/>
              </a:rPr>
              <a:t>  </a:t>
            </a:r>
            <a:r>
              <a:rPr b="1" lang="en-US" sz="2800" strike="noStrike" u="none">
                <a:solidFill>
                  <a:srgbClr val="000099"/>
                </a:solidFill>
                <a:uFillTx/>
                <a:latin typeface="Calibri"/>
                <a:ea typeface="ＭＳ Ｐゴシック"/>
              </a:rPr>
              <a:t>Contribution Margin Per Unit</a:t>
            </a:r>
            <a:endParaRPr b="0" lang="en-IN" sz="2800" strike="noStrike" u="none">
              <a:solidFill>
                <a:srgbClr val="000000"/>
              </a:solidFill>
              <a:uFillTx/>
              <a:latin typeface="Arial"/>
            </a:endParaRPr>
          </a:p>
        </p:txBody>
      </p:sp>
      <p:cxnSp>
        <p:nvCxnSpPr>
          <p:cNvPr id="303" name="Straight Connector 11"/>
          <p:cNvCxnSpPr/>
          <p:nvPr/>
        </p:nvCxnSpPr>
        <p:spPr>
          <a:xfrm>
            <a:off x="3809880" y="4495680"/>
            <a:ext cx="4496040" cy="1800"/>
          </a:xfrm>
          <a:prstGeom prst="straightConnector1">
            <a:avLst/>
          </a:prstGeom>
          <a:ln w="28575">
            <a:solidFill>
              <a:srgbClr val="000099"/>
            </a:solidFill>
            <a:round/>
          </a:ln>
        </p:spPr>
      </p:cxnSp>
      <p:sp>
        <p:nvSpPr>
          <p:cNvPr id="304" name="Text Box 8"/>
          <p:cNvSpPr/>
          <p:nvPr/>
        </p:nvSpPr>
        <p:spPr>
          <a:xfrm>
            <a:off x="3826080" y="5334120"/>
            <a:ext cx="4199760" cy="943560"/>
          </a:xfrm>
          <a:prstGeom prst="rect">
            <a:avLst/>
          </a:prstGeom>
          <a:noFill/>
          <a:ln w="9525">
            <a:noFill/>
          </a:ln>
        </p:spPr>
        <p:style>
          <a:lnRef idx="0"/>
          <a:fillRef idx="0"/>
          <a:effectRef idx="0"/>
          <a:fontRef idx="minor"/>
        </p:style>
        <p:txBody>
          <a:bodyPr wrap="none" lIns="90000" rIns="90000" tIns="45000" bIns="45000" anchor="t">
            <a:spAutoFit/>
          </a:bodyPr>
          <a:p>
            <a:pPr algn="ctr">
              <a:lnSpc>
                <a:spcPct val="100000"/>
              </a:lnSpc>
            </a:pPr>
            <a:r>
              <a:rPr b="1" lang="en-US" sz="2800" strike="noStrike" u="none">
                <a:solidFill>
                  <a:srgbClr val="000099"/>
                </a:solidFill>
                <a:uFillTx/>
                <a:latin typeface="Calibri"/>
                <a:ea typeface="ＭＳ Ｐゴシック"/>
              </a:rPr>
              <a:t>Cash Fixed Costs</a:t>
            </a:r>
            <a:endParaRPr b="0" lang="en-IN" sz="2800" strike="noStrike" u="none">
              <a:solidFill>
                <a:srgbClr val="000000"/>
              </a:solidFill>
              <a:uFillTx/>
              <a:latin typeface="Arial"/>
            </a:endParaRPr>
          </a:p>
          <a:p>
            <a:pPr algn="ctr">
              <a:lnSpc>
                <a:spcPct val="100000"/>
              </a:lnSpc>
            </a:pPr>
            <a:r>
              <a:rPr b="1" lang="en-US" sz="2800" strike="noStrike" u="none">
                <a:solidFill>
                  <a:srgbClr val="000099"/>
                </a:solidFill>
                <a:uFillTx/>
                <a:latin typeface="Calibri"/>
                <a:ea typeface="ＭＳ Ｐゴシック"/>
              </a:rPr>
              <a:t>  </a:t>
            </a:r>
            <a:r>
              <a:rPr b="1" lang="en-US" sz="2800" strike="noStrike" u="none">
                <a:solidFill>
                  <a:srgbClr val="000099"/>
                </a:solidFill>
                <a:uFillTx/>
                <a:latin typeface="Calibri"/>
                <a:ea typeface="ＭＳ Ｐゴシック"/>
              </a:rPr>
              <a:t>Contribution Margin Ratio</a:t>
            </a:r>
            <a:endParaRPr b="0" lang="en-IN" sz="2800" strike="noStrike" u="none">
              <a:solidFill>
                <a:srgbClr val="000000"/>
              </a:solidFill>
              <a:uFillTx/>
              <a:latin typeface="Arial"/>
            </a:endParaRPr>
          </a:p>
        </p:txBody>
      </p:sp>
      <p:cxnSp>
        <p:nvCxnSpPr>
          <p:cNvPr id="305" name="Straight Connector 13"/>
          <p:cNvCxnSpPr/>
          <p:nvPr/>
        </p:nvCxnSpPr>
        <p:spPr>
          <a:xfrm>
            <a:off x="3809880" y="5790960"/>
            <a:ext cx="4496040" cy="2160"/>
          </a:xfrm>
          <a:prstGeom prst="straightConnector1">
            <a:avLst/>
          </a:prstGeom>
          <a:ln w="28575">
            <a:solidFill>
              <a:srgbClr val="000099"/>
            </a:solidFill>
            <a:round/>
          </a:ln>
        </p:spPr>
      </p:cxnSp>
      <p:sp>
        <p:nvSpPr>
          <p:cNvPr id="306" name="Text Box 12"/>
          <p:cNvSpPr/>
          <p:nvPr/>
        </p:nvSpPr>
        <p:spPr>
          <a:xfrm>
            <a:off x="762120" y="5334120"/>
            <a:ext cx="2606400" cy="106524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3200" strike="noStrike" u="none">
                <a:solidFill>
                  <a:srgbClr val="000099"/>
                </a:solidFill>
                <a:uFillTx/>
                <a:latin typeface="Calibri"/>
                <a:ea typeface="ＭＳ Ｐゴシック"/>
              </a:rPr>
              <a:t>Break-Even (Sales Rs) </a:t>
            </a:r>
            <a:endParaRPr b="0" lang="en-IN" sz="3200" strike="noStrike" u="none">
              <a:solidFill>
                <a:srgbClr val="000000"/>
              </a:solidFill>
              <a:uFillTx/>
              <a:latin typeface="Arial"/>
            </a:endParaRPr>
          </a:p>
        </p:txBody>
      </p:sp>
      <p:sp>
        <p:nvSpPr>
          <p:cNvPr id="307" name="TextBox 15"/>
          <p:cNvSpPr/>
          <p:nvPr/>
        </p:nvSpPr>
        <p:spPr>
          <a:xfrm>
            <a:off x="3124080" y="5562720"/>
            <a:ext cx="380520" cy="516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000099"/>
                </a:solidFill>
                <a:uFillTx/>
                <a:latin typeface="Arial"/>
                <a:ea typeface="ＭＳ Ｐゴシック"/>
              </a:rPr>
              <a:t>=</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679" dur="indefinite" restart="never" nodeType="tmRoot">
          <p:childTnLst>
            <p:seq>
              <p:cTn id="680" dur="indefinite" nodeType="mainSeq">
                <p:childTnLst>
                  <p:par>
                    <p:cTn id="681" nodeType="clickEffect" fill="hold">
                      <p:stCondLst>
                        <p:cond delay="indefinite"/>
                      </p:stCondLst>
                      <p:childTnLst>
                        <p:par>
                          <p:cTn id="682" nodeType="withEffect" fill="hold">
                            <p:stCondLst>
                              <p:cond delay="0"/>
                            </p:stCondLst>
                            <p:childTnLst>
                              <p:par>
                                <p:cTn id="683" nodeType="clickEffect" fill="hold" presetClass="entr" presetID="22" presetSubtype="4">
                                  <p:stCondLst>
                                    <p:cond delay="0"/>
                                  </p:stCondLst>
                                  <p:childTnLst>
                                    <p:set>
                                      <p:cBhvr>
                                        <p:cTn id="684" dur="1" fill="hold">
                                          <p:stCondLst>
                                            <p:cond delay="0"/>
                                          </p:stCondLst>
                                        </p:cTn>
                                        <p:tgtEl>
                                          <p:spTgt spid="300"/>
                                        </p:tgtEl>
                                        <p:attrNameLst>
                                          <p:attrName>style.visibility</p:attrName>
                                        </p:attrNameLst>
                                      </p:cBhvr>
                                      <p:to>
                                        <p:strVal val="visible"/>
                                      </p:to>
                                    </p:set>
                                    <p:animEffect filter="wipe(down)" transition="in">
                                      <p:cBhvr additive="repl">
                                        <p:cTn id="685" dur="500"/>
                                        <p:tgtEl>
                                          <p:spTgt spid="300"/>
                                        </p:tgtEl>
                                      </p:cBhvr>
                                    </p:animEffect>
                                  </p:childTnLst>
                                </p:cTn>
                              </p:par>
                              <p:par>
                                <p:cTn id="686" nodeType="withEffect" fill="hold" presetClass="entr" presetID="22" presetSubtype="4">
                                  <p:stCondLst>
                                    <p:cond delay="0"/>
                                  </p:stCondLst>
                                  <p:childTnLst>
                                    <p:set>
                                      <p:cBhvr>
                                        <p:cTn id="687" dur="1" fill="hold">
                                          <p:stCondLst>
                                            <p:cond delay="0"/>
                                          </p:stCondLst>
                                        </p:cTn>
                                        <p:tgtEl>
                                          <p:spTgt spid="301"/>
                                        </p:tgtEl>
                                        <p:attrNameLst>
                                          <p:attrName>style.visibility</p:attrName>
                                        </p:attrNameLst>
                                      </p:cBhvr>
                                      <p:to>
                                        <p:strVal val="visible"/>
                                      </p:to>
                                    </p:set>
                                    <p:animEffect filter="wipe(down)" transition="in">
                                      <p:cBhvr additive="repl">
                                        <p:cTn id="688" dur="500"/>
                                        <p:tgtEl>
                                          <p:spTgt spid="301"/>
                                        </p:tgtEl>
                                      </p:cBhvr>
                                    </p:animEffect>
                                  </p:childTnLst>
                                </p:cTn>
                              </p:par>
                              <p:par>
                                <p:cTn id="689" nodeType="withEffect" fill="hold" presetClass="entr" presetID="22" presetSubtype="4">
                                  <p:stCondLst>
                                    <p:cond delay="0"/>
                                  </p:stCondLst>
                                  <p:childTnLst>
                                    <p:set>
                                      <p:cBhvr>
                                        <p:cTn id="690" dur="1" fill="hold">
                                          <p:stCondLst>
                                            <p:cond delay="0"/>
                                          </p:stCondLst>
                                        </p:cTn>
                                        <p:tgtEl>
                                          <p:spTgt spid="303"/>
                                        </p:tgtEl>
                                        <p:attrNameLst>
                                          <p:attrName>style.visibility</p:attrName>
                                        </p:attrNameLst>
                                      </p:cBhvr>
                                      <p:to>
                                        <p:strVal val="visible"/>
                                      </p:to>
                                    </p:set>
                                    <p:animEffect filter="wipe(down)" transition="in">
                                      <p:cBhvr additive="repl">
                                        <p:cTn id="691" dur="500"/>
                                        <p:tgtEl>
                                          <p:spTgt spid="303"/>
                                        </p:tgtEl>
                                      </p:cBhvr>
                                    </p:animEffect>
                                  </p:childTnLst>
                                </p:cTn>
                              </p:par>
                              <p:par>
                                <p:cTn id="692" nodeType="withEffect" fill="hold" presetClass="entr" presetID="22" presetSubtype="4">
                                  <p:stCondLst>
                                    <p:cond delay="0"/>
                                  </p:stCondLst>
                                  <p:childTnLst>
                                    <p:set>
                                      <p:cBhvr>
                                        <p:cTn id="693" dur="1" fill="hold">
                                          <p:stCondLst>
                                            <p:cond delay="0"/>
                                          </p:stCondLst>
                                        </p:cTn>
                                        <p:tgtEl>
                                          <p:spTgt spid="302"/>
                                        </p:tgtEl>
                                        <p:attrNameLst>
                                          <p:attrName>style.visibility</p:attrName>
                                        </p:attrNameLst>
                                      </p:cBhvr>
                                      <p:to>
                                        <p:strVal val="visible"/>
                                      </p:to>
                                    </p:set>
                                    <p:animEffect filter="wipe(down)" transition="in">
                                      <p:cBhvr additive="repl">
                                        <p:cTn id="694" dur="500"/>
                                        <p:tgtEl>
                                          <p:spTgt spid="302"/>
                                        </p:tgtEl>
                                      </p:cBhvr>
                                    </p:animEffect>
                                  </p:childTnLst>
                                </p:cTn>
                              </p:par>
                            </p:childTnLst>
                          </p:cTn>
                        </p:par>
                      </p:childTnLst>
                    </p:cTn>
                  </p:par>
                  <p:par>
                    <p:cTn id="695" nodeType="clickEffect" fill="hold">
                      <p:stCondLst>
                        <p:cond delay="indefinite"/>
                      </p:stCondLst>
                      <p:childTnLst>
                        <p:par>
                          <p:cTn id="696" nodeType="withEffect" fill="hold">
                            <p:stCondLst>
                              <p:cond delay="0"/>
                            </p:stCondLst>
                            <p:childTnLst>
                              <p:par>
                                <p:cTn id="697" nodeType="clickEffect" fill="hold" presetClass="entr" presetID="2" presetSubtype="4">
                                  <p:stCondLst>
                                    <p:cond delay="0"/>
                                  </p:stCondLst>
                                  <p:childTnLst>
                                    <p:set>
                                      <p:cBhvr>
                                        <p:cTn id="698" dur="1" fill="hold">
                                          <p:stCondLst>
                                            <p:cond delay="0"/>
                                          </p:stCondLst>
                                        </p:cTn>
                                        <p:tgtEl>
                                          <p:spTgt spid="306"/>
                                        </p:tgtEl>
                                        <p:attrNameLst>
                                          <p:attrName>style.visibility</p:attrName>
                                        </p:attrNameLst>
                                      </p:cBhvr>
                                      <p:to>
                                        <p:strVal val="visible"/>
                                      </p:to>
                                    </p:set>
                                    <p:anim calcmode="lin" valueType="num">
                                      <p:cBhvr additive="repl">
                                        <p:cTn id="699" dur="500" fill="hold"/>
                                        <p:tgtEl>
                                          <p:spTgt spid="306"/>
                                        </p:tgtEl>
                                        <p:attrNameLst>
                                          <p:attrName>ppt_x</p:attrName>
                                        </p:attrNameLst>
                                      </p:cBhvr>
                                      <p:tavLst>
                                        <p:tav tm="0">
                                          <p:val>
                                            <p:strVal val="#ppt_x"/>
                                          </p:val>
                                        </p:tav>
                                        <p:tav tm="100000">
                                          <p:val>
                                            <p:strVal val="#ppt_x"/>
                                          </p:val>
                                        </p:tav>
                                      </p:tavLst>
                                    </p:anim>
                                    <p:anim calcmode="lin" valueType="num">
                                      <p:cBhvr additive="repl">
                                        <p:cTn id="700" dur="500" fill="hold"/>
                                        <p:tgtEl>
                                          <p:spTgt spid="306"/>
                                        </p:tgtEl>
                                        <p:attrNameLst>
                                          <p:attrName>ppt_y</p:attrName>
                                        </p:attrNameLst>
                                      </p:cBhvr>
                                      <p:tavLst>
                                        <p:tav tm="0">
                                          <p:val>
                                            <p:strVal val="1+#ppt_h/2"/>
                                          </p:val>
                                        </p:tav>
                                        <p:tav tm="100000">
                                          <p:val>
                                            <p:strVal val="#ppt_y"/>
                                          </p:val>
                                        </p:tav>
                                      </p:tavLst>
                                    </p:anim>
                                  </p:childTnLst>
                                </p:cTn>
                              </p:par>
                              <p:par>
                                <p:cTn id="701" nodeType="withEffect" fill="hold" presetClass="entr" presetID="2" presetSubtype="4">
                                  <p:stCondLst>
                                    <p:cond delay="0"/>
                                  </p:stCondLst>
                                  <p:childTnLst>
                                    <p:set>
                                      <p:cBhvr>
                                        <p:cTn id="702" dur="1" fill="hold">
                                          <p:stCondLst>
                                            <p:cond delay="0"/>
                                          </p:stCondLst>
                                        </p:cTn>
                                        <p:tgtEl>
                                          <p:spTgt spid="307"/>
                                        </p:tgtEl>
                                        <p:attrNameLst>
                                          <p:attrName>style.visibility</p:attrName>
                                        </p:attrNameLst>
                                      </p:cBhvr>
                                      <p:to>
                                        <p:strVal val="visible"/>
                                      </p:to>
                                    </p:set>
                                    <p:anim calcmode="lin" valueType="num">
                                      <p:cBhvr additive="repl">
                                        <p:cTn id="703" dur="500" fill="hold"/>
                                        <p:tgtEl>
                                          <p:spTgt spid="307"/>
                                        </p:tgtEl>
                                        <p:attrNameLst>
                                          <p:attrName>ppt_x</p:attrName>
                                        </p:attrNameLst>
                                      </p:cBhvr>
                                      <p:tavLst>
                                        <p:tav tm="0">
                                          <p:val>
                                            <p:strVal val="#ppt_x"/>
                                          </p:val>
                                        </p:tav>
                                        <p:tav tm="100000">
                                          <p:val>
                                            <p:strVal val="#ppt_x"/>
                                          </p:val>
                                        </p:tav>
                                      </p:tavLst>
                                    </p:anim>
                                    <p:anim calcmode="lin" valueType="num">
                                      <p:cBhvr additive="repl">
                                        <p:cTn id="704" dur="500" fill="hold"/>
                                        <p:tgtEl>
                                          <p:spTgt spid="307"/>
                                        </p:tgtEl>
                                        <p:attrNameLst>
                                          <p:attrName>ppt_y</p:attrName>
                                        </p:attrNameLst>
                                      </p:cBhvr>
                                      <p:tavLst>
                                        <p:tav tm="0">
                                          <p:val>
                                            <p:strVal val="1+#ppt_h/2"/>
                                          </p:val>
                                        </p:tav>
                                        <p:tav tm="100000">
                                          <p:val>
                                            <p:strVal val="#ppt_y"/>
                                          </p:val>
                                        </p:tav>
                                      </p:tavLst>
                                    </p:anim>
                                  </p:childTnLst>
                                </p:cTn>
                              </p:par>
                              <p:par>
                                <p:cTn id="705" nodeType="withEffect" fill="hold" presetClass="entr" presetID="2" presetSubtype="4">
                                  <p:stCondLst>
                                    <p:cond delay="0"/>
                                  </p:stCondLst>
                                  <p:childTnLst>
                                    <p:set>
                                      <p:cBhvr>
                                        <p:cTn id="706" dur="1" fill="hold">
                                          <p:stCondLst>
                                            <p:cond delay="0"/>
                                          </p:stCondLst>
                                        </p:cTn>
                                        <p:tgtEl>
                                          <p:spTgt spid="304"/>
                                        </p:tgtEl>
                                        <p:attrNameLst>
                                          <p:attrName>style.visibility</p:attrName>
                                        </p:attrNameLst>
                                      </p:cBhvr>
                                      <p:to>
                                        <p:strVal val="visible"/>
                                      </p:to>
                                    </p:set>
                                    <p:anim calcmode="lin" valueType="num">
                                      <p:cBhvr additive="repl">
                                        <p:cTn id="707" dur="500" fill="hold"/>
                                        <p:tgtEl>
                                          <p:spTgt spid="304"/>
                                        </p:tgtEl>
                                        <p:attrNameLst>
                                          <p:attrName>ppt_x</p:attrName>
                                        </p:attrNameLst>
                                      </p:cBhvr>
                                      <p:tavLst>
                                        <p:tav tm="0">
                                          <p:val>
                                            <p:strVal val="#ppt_x"/>
                                          </p:val>
                                        </p:tav>
                                        <p:tav tm="100000">
                                          <p:val>
                                            <p:strVal val="#ppt_x"/>
                                          </p:val>
                                        </p:tav>
                                      </p:tavLst>
                                    </p:anim>
                                    <p:anim calcmode="lin" valueType="num">
                                      <p:cBhvr additive="repl">
                                        <p:cTn id="708" dur="500" fill="hold"/>
                                        <p:tgtEl>
                                          <p:spTgt spid="304"/>
                                        </p:tgtEl>
                                        <p:attrNameLst>
                                          <p:attrName>ppt_y</p:attrName>
                                        </p:attrNameLst>
                                      </p:cBhvr>
                                      <p:tavLst>
                                        <p:tav tm="0">
                                          <p:val>
                                            <p:strVal val="1+#ppt_h/2"/>
                                          </p:val>
                                        </p:tav>
                                        <p:tav tm="100000">
                                          <p:val>
                                            <p:strVal val="#ppt_y"/>
                                          </p:val>
                                        </p:tav>
                                      </p:tavLst>
                                    </p:anim>
                                  </p:childTnLst>
                                </p:cTn>
                              </p:par>
                              <p:par>
                                <p:cTn id="709" nodeType="withEffect" fill="hold" presetClass="entr" presetID="2" presetSubtype="4">
                                  <p:stCondLst>
                                    <p:cond delay="0"/>
                                  </p:stCondLst>
                                  <p:childTnLst>
                                    <p:set>
                                      <p:cBhvr>
                                        <p:cTn id="710" dur="1" fill="hold">
                                          <p:stCondLst>
                                            <p:cond delay="0"/>
                                          </p:stCondLst>
                                        </p:cTn>
                                        <p:tgtEl>
                                          <p:spTgt spid="305"/>
                                        </p:tgtEl>
                                        <p:attrNameLst>
                                          <p:attrName>style.visibility</p:attrName>
                                        </p:attrNameLst>
                                      </p:cBhvr>
                                      <p:to>
                                        <p:strVal val="visible"/>
                                      </p:to>
                                    </p:set>
                                    <p:anim calcmode="lin" valueType="num">
                                      <p:cBhvr additive="repl">
                                        <p:cTn id="711" dur="500" fill="hold"/>
                                        <p:tgtEl>
                                          <p:spTgt spid="305"/>
                                        </p:tgtEl>
                                        <p:attrNameLst>
                                          <p:attrName>ppt_x</p:attrName>
                                        </p:attrNameLst>
                                      </p:cBhvr>
                                      <p:tavLst>
                                        <p:tav tm="0">
                                          <p:val>
                                            <p:strVal val="#ppt_x"/>
                                          </p:val>
                                        </p:tav>
                                        <p:tav tm="100000">
                                          <p:val>
                                            <p:strVal val="#ppt_x"/>
                                          </p:val>
                                        </p:tav>
                                      </p:tavLst>
                                    </p:anim>
                                    <p:anim calcmode="lin" valueType="num">
                                      <p:cBhvr additive="repl">
                                        <p:cTn id="712" dur="500" fill="hold"/>
                                        <p:tgtEl>
                                          <p:spTgt spid="3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300" strike="noStrike" u="none">
                <a:solidFill>
                  <a:srgbClr val="a50021"/>
                </a:solidFill>
                <a:uFillTx/>
                <a:latin typeface="Calibri"/>
                <a:ea typeface="ＭＳ Ｐゴシック"/>
              </a:rPr>
              <a:t>Comparison of Income Statements</a:t>
            </a:r>
            <a:endParaRPr b="0" lang="en-US" sz="4300" strike="noStrike" u="none">
              <a:solidFill>
                <a:schemeClr val="dk1"/>
              </a:solidFill>
              <a:uFillTx/>
              <a:latin typeface="Arial"/>
            </a:endParaRPr>
          </a:p>
        </p:txBody>
      </p:sp>
      <p:graphicFrame>
        <p:nvGraphicFramePr>
          <p:cNvPr id="82" name="Group 108"/>
          <p:cNvGraphicFramePr/>
          <p:nvPr/>
        </p:nvGraphicFramePr>
        <p:xfrm>
          <a:off x="304920" y="1981080"/>
          <a:ext cx="4190760" cy="4711320"/>
        </p:xfrm>
        <a:graphic>
          <a:graphicData uri="http://schemas.openxmlformats.org/drawingml/2006/table">
            <a:tbl>
              <a:tblPr/>
              <a:tblGrid>
                <a:gridCol w="2361960"/>
                <a:gridCol w="975960"/>
                <a:gridCol w="852480"/>
              </a:tblGrid>
              <a:tr h="36972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Sales </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9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lang="en-US" sz="1400" strike="noStrike" u="none">
                          <a:solidFill>
                            <a:srgbClr val="000099"/>
                          </a:solidFill>
                          <a:uFillTx/>
                          <a:latin typeface="Calibri"/>
                          <a:ea typeface="ＭＳ Ｐゴシック"/>
                        </a:rPr>
                        <a:t>Rs.50,000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66564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Less: Cost of Goods Sold:</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9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9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36972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          </a:t>
                      </a:r>
                      <a:r>
                        <a:rPr b="1" lang="en-US" sz="1900" strike="noStrike" u="none">
                          <a:solidFill>
                            <a:srgbClr val="000099"/>
                          </a:solidFill>
                          <a:uFillTx/>
                          <a:latin typeface="Calibri"/>
                          <a:ea typeface="ＭＳ Ｐゴシック"/>
                        </a:rPr>
                        <a:t>Variable Costs</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lang="en-US" sz="1400" strike="noStrike" u="none">
                          <a:solidFill>
                            <a:srgbClr val="000099"/>
                          </a:solidFill>
                          <a:uFillTx/>
                          <a:latin typeface="Calibri"/>
                          <a:ea typeface="ＭＳ Ｐゴシック"/>
                        </a:rPr>
                        <a:t>Rs.17,500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9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36972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          </a:t>
                      </a:r>
                      <a:r>
                        <a:rPr b="1" lang="en-US" sz="1900" strike="noStrike" u="none">
                          <a:solidFill>
                            <a:srgbClr val="000099"/>
                          </a:solidFill>
                          <a:uFillTx/>
                          <a:latin typeface="Calibri"/>
                          <a:ea typeface="ＭＳ Ｐゴシック"/>
                        </a:rPr>
                        <a:t>Fixed Costs</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lang="en-US" sz="1400" strike="noStrike" u="sng">
                          <a:solidFill>
                            <a:srgbClr val="000099"/>
                          </a:solidFill>
                          <a:uFillTx/>
                          <a:latin typeface="Calibri"/>
                          <a:ea typeface="ＭＳ Ｐゴシック"/>
                        </a:rPr>
                        <a:t>7,500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9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66564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Total Cost of Goods Sold</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4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lang="en-US" sz="1400" strike="noStrike" u="sng">
                          <a:solidFill>
                            <a:srgbClr val="000099"/>
                          </a:solidFill>
                          <a:uFillTx/>
                          <a:latin typeface="Calibri"/>
                          <a:ea typeface="ＭＳ Ｐゴシック"/>
                        </a:rPr>
                        <a:t>25,000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20480">
                <a:tc>
                  <a:txBody>
                    <a:bodyPr lIns="65520" rIns="65520" tIns="0" bIns="0" anchor="t">
                      <a:noAutofit/>
                    </a:bodyPr>
                    <a:p>
                      <a:pPr defTabSz="914400">
                        <a:lnSpc>
                          <a:spcPct val="115000"/>
                        </a:lnSpc>
                        <a:tabLst>
                          <a:tab algn="l" pos="0"/>
                        </a:tabLst>
                      </a:pPr>
                      <a:r>
                        <a:rPr b="1" i="1" lang="en-US" sz="2400" strike="noStrike" u="none">
                          <a:solidFill>
                            <a:srgbClr val="c00000"/>
                          </a:solidFill>
                          <a:uFillTx/>
                          <a:latin typeface="Calibri"/>
                          <a:ea typeface="ＭＳ Ｐゴシック"/>
                        </a:rPr>
                        <a:t>Gross Profit</a:t>
                      </a:r>
                      <a:endParaRPr b="0" lang="en-IN" sz="2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400" strike="noStrike" u="none">
                        <a:solidFill>
                          <a:schemeClr val="dk1"/>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i="1" lang="en-US" sz="1400" strike="noStrike" u="none">
                          <a:solidFill>
                            <a:srgbClr val="c00000"/>
                          </a:solidFill>
                          <a:uFillTx/>
                          <a:latin typeface="Calibri"/>
                          <a:ea typeface="ＭＳ Ｐゴシック"/>
                        </a:rPr>
                        <a:t>25,000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36972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Less:  S, G, &amp; A Costs:</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4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9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36972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          </a:t>
                      </a:r>
                      <a:r>
                        <a:rPr b="1" lang="en-US" sz="1900" strike="noStrike" u="none">
                          <a:solidFill>
                            <a:srgbClr val="000099"/>
                          </a:solidFill>
                          <a:uFillTx/>
                          <a:latin typeface="Calibri"/>
                          <a:ea typeface="ＭＳ Ｐゴシック"/>
                        </a:rPr>
                        <a:t>Variable Costs</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lang="en-US" sz="1400" strike="noStrike" u="none">
                          <a:solidFill>
                            <a:srgbClr val="000099"/>
                          </a:solidFill>
                          <a:uFillTx/>
                          <a:latin typeface="Calibri"/>
                          <a:ea typeface="ＭＳ Ｐゴシック"/>
                        </a:rPr>
                        <a:t>2,500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9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36972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          </a:t>
                      </a:r>
                      <a:r>
                        <a:rPr b="1" lang="en-US" sz="1900" strike="noStrike" u="none">
                          <a:solidFill>
                            <a:srgbClr val="000099"/>
                          </a:solidFill>
                          <a:uFillTx/>
                          <a:latin typeface="Calibri"/>
                          <a:ea typeface="ＭＳ Ｐゴシック"/>
                        </a:rPr>
                        <a:t>Fixed Costs</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lang="en-US" sz="1400" strike="noStrike" u="sng">
                          <a:solidFill>
                            <a:srgbClr val="000099"/>
                          </a:solidFill>
                          <a:uFillTx/>
                          <a:latin typeface="Calibri"/>
                          <a:ea typeface="ＭＳ Ｐゴシック"/>
                        </a:rPr>
                        <a:t>  </a:t>
                      </a:r>
                      <a:r>
                        <a:rPr b="1" lang="en-US" sz="1400" strike="noStrike" u="sng">
                          <a:solidFill>
                            <a:srgbClr val="000099"/>
                          </a:solidFill>
                          <a:uFillTx/>
                          <a:latin typeface="Calibri"/>
                          <a:ea typeface="ＭＳ Ｐゴシック"/>
                        </a:rPr>
                        <a:t>12,500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9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36972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Total S, G, &amp; A Costs</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9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lang="en-US" sz="1400" strike="noStrike" u="sng">
                          <a:solidFill>
                            <a:srgbClr val="000099"/>
                          </a:solidFill>
                          <a:uFillTx/>
                          <a:latin typeface="Calibri"/>
                          <a:ea typeface="ＭＳ Ｐゴシック"/>
                        </a:rPr>
                        <a:t>15,000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36972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Net Income</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9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0" lang="en-US" sz="1400" strike="noStrike" u="none">
                          <a:solidFill>
                            <a:srgbClr val="000099"/>
                          </a:solidFill>
                          <a:uFillTx/>
                          <a:latin typeface="Calibri"/>
                          <a:ea typeface="ＭＳ Ｐゴシック"/>
                        </a:rPr>
                        <a:t>10,000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bl>
          </a:graphicData>
        </a:graphic>
      </p:graphicFrame>
      <p:graphicFrame>
        <p:nvGraphicFramePr>
          <p:cNvPr id="83" name="Group 107"/>
          <p:cNvGraphicFramePr/>
          <p:nvPr/>
        </p:nvGraphicFramePr>
        <p:xfrm>
          <a:off x="4724280" y="1981080"/>
          <a:ext cx="4266720" cy="4947840"/>
        </p:xfrm>
        <a:graphic>
          <a:graphicData uri="http://schemas.openxmlformats.org/drawingml/2006/table">
            <a:tbl>
              <a:tblPr/>
              <a:tblGrid>
                <a:gridCol w="2438280"/>
                <a:gridCol w="960120"/>
                <a:gridCol w="868320"/>
              </a:tblGrid>
              <a:tr h="34668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Sales </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9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0" lang="en-US" sz="1400" strike="noStrike" u="none">
                          <a:solidFill>
                            <a:srgbClr val="000099"/>
                          </a:solidFill>
                          <a:uFillTx/>
                          <a:latin typeface="Calibri"/>
                          <a:ea typeface="ＭＳ Ｐゴシック"/>
                        </a:rPr>
                        <a:t>Rs.50,000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34668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Less: Variable Costs:</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9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4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66564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          </a:t>
                      </a:r>
                      <a:r>
                        <a:rPr b="1" lang="en-US" sz="1900" strike="noStrike" u="none">
                          <a:solidFill>
                            <a:srgbClr val="000099"/>
                          </a:solidFill>
                          <a:uFillTx/>
                          <a:latin typeface="Calibri"/>
                          <a:ea typeface="ＭＳ Ｐゴシック"/>
                        </a:rPr>
                        <a:t>Manufacturing Costs</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lang="en-US" sz="1400" strike="noStrike" u="none">
                          <a:solidFill>
                            <a:srgbClr val="000099"/>
                          </a:solidFill>
                          <a:uFillTx/>
                          <a:latin typeface="Calibri"/>
                          <a:ea typeface="ＭＳ Ｐゴシック"/>
                        </a:rPr>
                        <a:t>Rs.17,500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4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34668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          </a:t>
                      </a:r>
                      <a:r>
                        <a:rPr b="1" lang="en-US" sz="1900" strike="noStrike" u="none">
                          <a:solidFill>
                            <a:srgbClr val="000099"/>
                          </a:solidFill>
                          <a:uFillTx/>
                          <a:latin typeface="Calibri"/>
                          <a:ea typeface="ＭＳ Ｐゴシック"/>
                        </a:rPr>
                        <a:t>S, G, &amp; A Costs</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lang="en-US" sz="1400" strike="noStrike" u="sng">
                          <a:solidFill>
                            <a:srgbClr val="000099"/>
                          </a:solidFill>
                          <a:uFillTx/>
                          <a:latin typeface="Calibri"/>
                          <a:ea typeface="ＭＳ Ｐゴシック"/>
                        </a:rPr>
                        <a:t>2,500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4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34668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Total Variable Costs</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4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lang="en-US" sz="1400" strike="noStrike" u="sng">
                          <a:solidFill>
                            <a:srgbClr val="000099"/>
                          </a:solidFill>
                          <a:uFillTx/>
                          <a:latin typeface="Calibri"/>
                          <a:ea typeface="ＭＳ Ｐゴシック"/>
                        </a:rPr>
                        <a:t>20,000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840960">
                <a:tc>
                  <a:txBody>
                    <a:bodyPr lIns="65520" rIns="65520" tIns="0" bIns="0" anchor="t">
                      <a:noAutofit/>
                    </a:bodyPr>
                    <a:p>
                      <a:pPr defTabSz="914400">
                        <a:lnSpc>
                          <a:spcPct val="115000"/>
                        </a:lnSpc>
                        <a:tabLst>
                          <a:tab algn="l" pos="0"/>
                        </a:tabLst>
                      </a:pPr>
                      <a:r>
                        <a:rPr b="1" i="1" lang="en-US" sz="2400" strike="noStrike" u="none">
                          <a:solidFill>
                            <a:srgbClr val="c00000"/>
                          </a:solidFill>
                          <a:uFillTx/>
                          <a:latin typeface="Calibri"/>
                          <a:ea typeface="ＭＳ Ｐゴシック"/>
                        </a:rPr>
                        <a:t>Contribution Margin</a:t>
                      </a:r>
                      <a:endParaRPr b="0" lang="en-IN" sz="2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400" strike="noStrike" u="none">
                        <a:solidFill>
                          <a:schemeClr val="dk1"/>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i="1" lang="en-US" sz="1400" strike="noStrike" u="none">
                          <a:solidFill>
                            <a:srgbClr val="c00000"/>
                          </a:solidFill>
                          <a:uFillTx/>
                          <a:latin typeface="Calibri"/>
                          <a:ea typeface="ＭＳ Ｐゴシック"/>
                        </a:rPr>
                        <a:t>30,000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34668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Less:  Fixed Costs:</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4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4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66564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          </a:t>
                      </a:r>
                      <a:r>
                        <a:rPr b="1" lang="en-US" sz="1900" strike="noStrike" u="none">
                          <a:solidFill>
                            <a:srgbClr val="000099"/>
                          </a:solidFill>
                          <a:uFillTx/>
                          <a:latin typeface="Calibri"/>
                          <a:ea typeface="ＭＳ Ｐゴシック"/>
                        </a:rPr>
                        <a:t>Manufacturing Costs</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lang="en-US" sz="1400" strike="noStrike" u="none">
                          <a:solidFill>
                            <a:srgbClr val="000099"/>
                          </a:solidFill>
                          <a:uFillTx/>
                          <a:latin typeface="Calibri"/>
                          <a:ea typeface="ＭＳ Ｐゴシック"/>
                        </a:rPr>
                        <a:t>7,500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4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34668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          </a:t>
                      </a:r>
                      <a:r>
                        <a:rPr b="1" lang="en-US" sz="1900" strike="noStrike" u="none">
                          <a:solidFill>
                            <a:srgbClr val="000099"/>
                          </a:solidFill>
                          <a:uFillTx/>
                          <a:latin typeface="Calibri"/>
                          <a:ea typeface="ＭＳ Ｐゴシック"/>
                        </a:rPr>
                        <a:t>S, G, &amp; A Costs</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lang="en-US" sz="1400" strike="noStrike" u="sng">
                          <a:solidFill>
                            <a:srgbClr val="000099"/>
                          </a:solidFill>
                          <a:uFillTx/>
                          <a:latin typeface="Calibri"/>
                          <a:ea typeface="ＭＳ Ｐゴシック"/>
                        </a:rPr>
                        <a:t> </a:t>
                      </a:r>
                      <a:r>
                        <a:rPr b="1" lang="en-US" sz="1400" strike="noStrike" u="sng">
                          <a:solidFill>
                            <a:srgbClr val="000099"/>
                          </a:solidFill>
                          <a:uFillTx/>
                          <a:latin typeface="Calibri"/>
                          <a:ea typeface="ＭＳ Ｐゴシック"/>
                        </a:rPr>
                        <a:t>12,500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4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34668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Total Fixed Costs</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9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lang="en-US" sz="1400" strike="noStrike" u="sng">
                          <a:solidFill>
                            <a:srgbClr val="000099"/>
                          </a:solidFill>
                          <a:uFillTx/>
                          <a:latin typeface="Calibri"/>
                          <a:ea typeface="ＭＳ Ｐゴシック"/>
                        </a:rPr>
                        <a:t>20,000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346680">
                <a:tc>
                  <a:txBody>
                    <a:bodyPr lIns="65520" rIns="65520" tIns="0" bIns="0" anchor="t">
                      <a:noAutofit/>
                    </a:bodyPr>
                    <a:p>
                      <a:pPr defTabSz="914400">
                        <a:lnSpc>
                          <a:spcPct val="115000"/>
                        </a:lnSpc>
                        <a:tabLst>
                          <a:tab algn="l" pos="0"/>
                        </a:tabLst>
                      </a:pPr>
                      <a:r>
                        <a:rPr b="1" lang="en-US" sz="1900" strike="noStrike" u="none">
                          <a:solidFill>
                            <a:srgbClr val="000099"/>
                          </a:solidFill>
                          <a:uFillTx/>
                          <a:latin typeface="Calibri"/>
                          <a:ea typeface="ＭＳ Ｐゴシック"/>
                        </a:rPr>
                        <a:t>Net Income</a:t>
                      </a:r>
                      <a:endParaRPr b="0" lang="en-IN" sz="19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endParaRPr b="0" lang="en-US" sz="1900" strike="noStrike" u="none">
                        <a:solidFill>
                          <a:srgbClr val="000099"/>
                        </a:solidFill>
                        <a:uFillTx/>
                        <a:latin typeface="Calibri"/>
                        <a:ea typeface="ＭＳ Ｐゴシック"/>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5520" rIns="65520" tIns="0" bIns="0" anchor="t">
                      <a:noAutofit/>
                    </a:bodyPr>
                    <a:p>
                      <a:pPr algn="r" defTabSz="914400">
                        <a:lnSpc>
                          <a:spcPct val="115000"/>
                        </a:lnSpc>
                        <a:tabLst>
                          <a:tab algn="l" pos="0"/>
                        </a:tabLst>
                      </a:pPr>
                      <a:r>
                        <a:rPr b="1" lang="en-US" sz="1400" strike="noStrike" u="sng">
                          <a:solidFill>
                            <a:srgbClr val="000099"/>
                          </a:solidFill>
                          <a:uFillTx/>
                          <a:latin typeface="Calibri"/>
                          <a:ea typeface="ＭＳ Ｐゴシック"/>
                        </a:rPr>
                        <a:t>10,000</a:t>
                      </a:r>
                      <a:endParaRPr b="0" lang="en-IN" sz="1400" strike="noStrike" u="none">
                        <a:solidFill>
                          <a:srgbClr val="000000"/>
                        </a:solidFill>
                        <a:uFillTx/>
                        <a:latin typeface="Arial"/>
                      </a:endParaRPr>
                    </a:p>
                  </a:txBody>
                  <a:tcPr anchor="t" marL="65520" marR="655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bl>
          </a:graphicData>
        </a:graphic>
      </p:graphicFrame>
      <p:sp>
        <p:nvSpPr>
          <p:cNvPr id="84" name="TextBox 17"/>
          <p:cNvSpPr/>
          <p:nvPr/>
        </p:nvSpPr>
        <p:spPr>
          <a:xfrm>
            <a:off x="990720" y="1371600"/>
            <a:ext cx="2590560" cy="455400"/>
          </a:xfrm>
          <a:prstGeom prst="rect">
            <a:avLst/>
          </a:prstGeom>
          <a:solidFill>
            <a:srgbClr val="ffc979"/>
          </a:solidFill>
          <a:ln w="28575">
            <a:solidFill>
              <a:srgbClr val="a50021"/>
            </a:solidFill>
            <a:miter/>
          </a:ln>
        </p:spPr>
        <p:style>
          <a:lnRef idx="0"/>
          <a:fillRef idx="0"/>
          <a:effectRef idx="0"/>
          <a:fontRef idx="minor"/>
        </p:style>
        <p:txBody>
          <a:bodyPr lIns="90000" rIns="90000" tIns="45000" bIns="45000" anchor="t">
            <a:spAutoFit/>
          </a:bodyPr>
          <a:p>
            <a:pPr algn="ctr">
              <a:lnSpc>
                <a:spcPct val="100000"/>
              </a:lnSpc>
            </a:pPr>
            <a:r>
              <a:rPr b="1" lang="en-US" sz="2400" strike="noStrike" u="none">
                <a:solidFill>
                  <a:srgbClr val="000099"/>
                </a:solidFill>
                <a:uFillTx/>
                <a:latin typeface="Arial"/>
                <a:ea typeface="ＭＳ Ｐゴシック"/>
              </a:rPr>
              <a:t>TRADITIONAL</a:t>
            </a:r>
            <a:endParaRPr b="0" lang="en-IN" sz="2400" strike="noStrike" u="none">
              <a:solidFill>
                <a:srgbClr val="000000"/>
              </a:solidFill>
              <a:uFillTx/>
              <a:latin typeface="Arial"/>
            </a:endParaRPr>
          </a:p>
        </p:txBody>
      </p:sp>
      <p:sp>
        <p:nvSpPr>
          <p:cNvPr id="85" name="TextBox 18"/>
          <p:cNvSpPr/>
          <p:nvPr/>
        </p:nvSpPr>
        <p:spPr>
          <a:xfrm>
            <a:off x="4800600" y="1371600"/>
            <a:ext cx="4190760" cy="455400"/>
          </a:xfrm>
          <a:prstGeom prst="rect">
            <a:avLst/>
          </a:prstGeom>
          <a:solidFill>
            <a:srgbClr val="ffc979"/>
          </a:solidFill>
          <a:ln w="28575">
            <a:solidFill>
              <a:srgbClr val="a50021"/>
            </a:solidFill>
            <a:miter/>
          </a:ln>
        </p:spPr>
        <p:style>
          <a:lnRef idx="0"/>
          <a:fillRef idx="0"/>
          <a:effectRef idx="0"/>
          <a:fontRef idx="minor"/>
        </p:style>
        <p:txBody>
          <a:bodyPr lIns="90000" rIns="90000" tIns="45000" bIns="45000" anchor="t">
            <a:spAutoFit/>
          </a:bodyPr>
          <a:p>
            <a:pPr algn="ctr">
              <a:lnSpc>
                <a:spcPct val="100000"/>
              </a:lnSpc>
            </a:pPr>
            <a:r>
              <a:rPr b="1" lang="en-US" sz="2400" strike="noStrike" u="none">
                <a:solidFill>
                  <a:srgbClr val="000099"/>
                </a:solidFill>
                <a:uFillTx/>
                <a:latin typeface="Arial"/>
                <a:ea typeface="ＭＳ Ｐゴシック"/>
              </a:rPr>
              <a:t>CONTRIBUTION MARGIN</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Contribution Margin Per Unit</a:t>
            </a:r>
            <a:endParaRPr b="0" lang="en-US" sz="4400" strike="noStrike" u="none">
              <a:solidFill>
                <a:schemeClr val="dk1"/>
              </a:solidFill>
              <a:uFillTx/>
              <a:latin typeface="Arial"/>
            </a:endParaRPr>
          </a:p>
        </p:txBody>
      </p:sp>
      <p:sp>
        <p:nvSpPr>
          <p:cNvPr id="87" name="Oval 4"/>
          <p:cNvSpPr/>
          <p:nvPr/>
        </p:nvSpPr>
        <p:spPr>
          <a:xfrm>
            <a:off x="990720" y="1371600"/>
            <a:ext cx="3580920" cy="1676160"/>
          </a:xfrm>
          <a:prstGeom prst="ellipse">
            <a:avLst/>
          </a:prstGeom>
          <a:solidFill>
            <a:srgbClr val="fcf48e"/>
          </a:solidFill>
          <a:ln>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400" strike="noStrike" u="none">
                <a:solidFill>
                  <a:srgbClr val="a50021"/>
                </a:solidFill>
                <a:uFillTx/>
                <a:latin typeface="Verdana"/>
                <a:ea typeface="ＭＳ Ｐゴシック"/>
              </a:rPr>
              <a:t>Happy </a:t>
            </a:r>
            <a:endParaRPr b="0" lang="en-IN" sz="2400" strike="noStrike" u="none">
              <a:solidFill>
                <a:srgbClr val="000000"/>
              </a:solidFill>
              <a:uFillTx/>
              <a:latin typeface="Arial"/>
            </a:endParaRPr>
          </a:p>
          <a:p>
            <a:pPr>
              <a:lnSpc>
                <a:spcPct val="100000"/>
              </a:lnSpc>
            </a:pPr>
            <a:r>
              <a:rPr b="1" lang="en-US" sz="2400" strike="noStrike" u="none">
                <a:solidFill>
                  <a:srgbClr val="a50021"/>
                </a:solidFill>
                <a:uFillTx/>
                <a:latin typeface="Verdana"/>
                <a:ea typeface="ＭＳ Ｐゴシック"/>
              </a:rPr>
              <a:t>Daze </a:t>
            </a:r>
            <a:endParaRPr b="0" lang="en-IN" sz="2400" strike="noStrike" u="none">
              <a:solidFill>
                <a:srgbClr val="000000"/>
              </a:solidFill>
              <a:uFillTx/>
              <a:latin typeface="Arial"/>
            </a:endParaRPr>
          </a:p>
          <a:p>
            <a:pPr>
              <a:lnSpc>
                <a:spcPct val="100000"/>
              </a:lnSpc>
            </a:pPr>
            <a:r>
              <a:rPr b="1" lang="en-US" sz="2400" strike="noStrike" u="none">
                <a:solidFill>
                  <a:srgbClr val="a50021"/>
                </a:solidFill>
                <a:uFillTx/>
                <a:latin typeface="Verdana"/>
                <a:ea typeface="ＭＳ Ｐゴシック"/>
              </a:rPr>
              <a:t>Game Co.</a:t>
            </a:r>
            <a:endParaRPr b="0" lang="en-IN" sz="2400" strike="noStrike" u="none">
              <a:solidFill>
                <a:srgbClr val="000000"/>
              </a:solidFill>
              <a:uFillTx/>
              <a:latin typeface="Arial"/>
            </a:endParaRPr>
          </a:p>
        </p:txBody>
      </p:sp>
      <p:sp>
        <p:nvSpPr>
          <p:cNvPr id="88" name="4-Point Star 5"/>
          <p:cNvSpPr/>
          <p:nvPr/>
        </p:nvSpPr>
        <p:spPr>
          <a:xfrm>
            <a:off x="2819520" y="1523880"/>
            <a:ext cx="1523520" cy="1294920"/>
          </a:xfrm>
          <a:prstGeom prst="star4">
            <a:avLst>
              <a:gd name="adj" fmla="val 12500"/>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89" name="Flowchart: Decision 6"/>
          <p:cNvSpPr/>
          <p:nvPr/>
        </p:nvSpPr>
        <p:spPr>
          <a:xfrm>
            <a:off x="3200400" y="1828800"/>
            <a:ext cx="761760" cy="609120"/>
          </a:xfrm>
          <a:prstGeom prst="flowChartDecision">
            <a:avLst/>
          </a:prstGeom>
          <a:solidFill>
            <a:srgbClr val="d5faa4"/>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90" name="Flowchart: Collate 7"/>
          <p:cNvSpPr/>
          <p:nvPr/>
        </p:nvSpPr>
        <p:spPr>
          <a:xfrm>
            <a:off x="3276720" y="1752480"/>
            <a:ext cx="609120" cy="914040"/>
          </a:xfrm>
          <a:prstGeom prst="flowChartCollate">
            <a:avLst/>
          </a:prstGeom>
          <a:solidFill>
            <a:srgbClr val="00b0f0"/>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dk1"/>
              </a:solidFill>
              <a:uFillTx/>
              <a:latin typeface="Verdana"/>
              <a:ea typeface="ＭＳ Ｐゴシック"/>
            </a:endParaRPr>
          </a:p>
        </p:txBody>
      </p:sp>
      <p:graphicFrame>
        <p:nvGraphicFramePr>
          <p:cNvPr id="91" name="Group 39"/>
          <p:cNvGraphicFramePr/>
          <p:nvPr/>
        </p:nvGraphicFramePr>
        <p:xfrm>
          <a:off x="990720" y="3200400"/>
          <a:ext cx="6857640" cy="3038040"/>
        </p:xfrm>
        <a:graphic>
          <a:graphicData uri="http://schemas.openxmlformats.org/drawingml/2006/table">
            <a:tbl>
              <a:tblPr/>
              <a:tblGrid>
                <a:gridCol w="3444840"/>
                <a:gridCol w="1238040"/>
                <a:gridCol w="2174760"/>
              </a:tblGrid>
              <a:tr h="840960">
                <a:tc>
                  <a:txBody>
                    <a:bodyPr lIns="68400" rIns="68400" tIns="0" bIns="0" anchor="t">
                      <a:noAutofit/>
                    </a:bodyPr>
                    <a:p>
                      <a:endParaRPr b="0" lang="en-US" sz="1100" strike="noStrike" u="none">
                        <a:solidFill>
                          <a:srgbClr val="000099"/>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lang="en-US" sz="2400" strike="noStrike" u="none">
                          <a:solidFill>
                            <a:srgbClr val="000099"/>
                          </a:solidFill>
                          <a:uFillTx/>
                          <a:latin typeface="Calibri"/>
                          <a:ea typeface="ＭＳ Ｐゴシック"/>
                        </a:rPr>
                        <a:t>Total</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i="1" lang="en-US" sz="2400" strike="noStrike" u="none">
                          <a:solidFill>
                            <a:srgbClr val="c00000"/>
                          </a:solidFill>
                          <a:uFillTx/>
                          <a:latin typeface="Calibri"/>
                          <a:ea typeface="ＭＳ Ｐゴシック"/>
                        </a:rPr>
                        <a:t>Contribution Margin Per unit</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5720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Sales (8,000 units)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1400" strike="noStrike" u="none">
                          <a:solidFill>
                            <a:srgbClr val="000099"/>
                          </a:solidFill>
                          <a:uFillTx/>
                          <a:latin typeface="Calibri"/>
                          <a:ea typeface="ＭＳ Ｐゴシック"/>
                        </a:rPr>
                        <a:t>Rs.5,000,000</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1400" strike="noStrike" u="none">
                          <a:solidFill>
                            <a:srgbClr val="000099"/>
                          </a:solidFill>
                          <a:uFillTx/>
                          <a:latin typeface="Calibri"/>
                          <a:ea typeface="ＭＳ Ｐゴシック"/>
                        </a:rPr>
                        <a:t>Rs.625</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Variable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1400" strike="noStrike" u="sng">
                          <a:solidFill>
                            <a:srgbClr val="000099"/>
                          </a:solidFill>
                          <a:uFillTx/>
                          <a:latin typeface="Calibri"/>
                          <a:ea typeface="ＭＳ Ｐゴシック"/>
                        </a:rPr>
                        <a:t>3,600,000</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1400" strike="noStrike" u="sng">
                          <a:solidFill>
                            <a:srgbClr val="000099"/>
                          </a:solidFill>
                          <a:uFillTx/>
                          <a:latin typeface="Calibri"/>
                          <a:ea typeface="ＭＳ Ｐゴシック"/>
                        </a:rPr>
                        <a:t>450</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Contribution Margin          </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1400" strike="noStrike" u="none">
                          <a:solidFill>
                            <a:srgbClr val="000099"/>
                          </a:solidFill>
                          <a:uFillTx/>
                          <a:latin typeface="Calibri"/>
                          <a:ea typeface="ＭＳ Ｐゴシック"/>
                        </a:rPr>
                        <a:t>1,400,000</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1400" strike="noStrike" u="sng">
                          <a:solidFill>
                            <a:srgbClr val="000099"/>
                          </a:solidFill>
                          <a:uFillTx/>
                          <a:latin typeface="Calibri"/>
                          <a:ea typeface="ＭＳ Ｐゴシック"/>
                        </a:rPr>
                        <a:t>175</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Fixed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1400" strike="noStrike" u="sng">
                          <a:solidFill>
                            <a:srgbClr val="000099"/>
                          </a:solidFill>
                          <a:uFillTx/>
                          <a:latin typeface="Calibri"/>
                          <a:ea typeface="ＭＳ Ｐゴシック"/>
                        </a:rPr>
                        <a:t>1,750,000</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endParaRPr b="0" lang="en-US" sz="2400" strike="noStrike" u="none">
                        <a:solidFill>
                          <a:schemeClr val="dk1"/>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Net Income (Loss)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1400" strike="noStrike" u="sng">
                          <a:solidFill>
                            <a:srgbClr val="000099"/>
                          </a:solidFill>
                          <a:uFillTx/>
                          <a:latin typeface="Calibri"/>
                          <a:ea typeface="ＭＳ Ｐゴシック"/>
                        </a:rPr>
                        <a:t>(350,000)</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endParaRPr b="0" lang="en-US" sz="2400" strike="noStrike" u="none">
                        <a:solidFill>
                          <a:schemeClr val="dk1"/>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bl>
          </a:graphicData>
        </a:graphic>
      </p:graphicFrame>
    </p:spTree>
  </p:cSld>
  <mc:AlternateContent>
    <mc:Choice Requires="p14">
      <p:transition spd="slow" p14:dur="2000"/>
    </mc:Choice>
    <mc:Fallback>
      <p:transition spd="slow"/>
    </mc:Fallback>
  </mc:AlternateContent>
  <p:timing>
    <p:tnLst>
      <p:par>
        <p:cTn id="36" dur="indefinite" restart="never" nodeType="tmRoot">
          <p:childTnLst>
            <p:seq>
              <p:cTn id="37" dur="indefinite" nodeType="mainSeq">
                <p:childTnLst>
                  <p:par>
                    <p:cTn id="38" nodeType="clickEffect" fill="hold">
                      <p:stCondLst>
                        <p:cond delay="0"/>
                      </p:stCondLst>
                      <p:childTnLst>
                        <p:par>
                          <p:cTn id="39" nodeType="withEffect" fill="hold">
                            <p:stCondLst>
                              <p:cond delay="0"/>
                            </p:stCondLst>
                            <p:childTnLst>
                              <p:par>
                                <p:cTn id="40" nodeType="withEffect" fill="hold" presetClass="entr" presetID="21" presetSubtype="4">
                                  <p:stCondLst>
                                    <p:cond delay="0"/>
                                  </p:stCondLst>
                                  <p:childTnLst>
                                    <p:set>
                                      <p:cBhvr>
                                        <p:cTn id="41" dur="1" fill="hold">
                                          <p:stCondLst>
                                            <p:cond delay="0"/>
                                          </p:stCondLst>
                                        </p:cTn>
                                        <p:tgtEl>
                                          <p:spTgt spid="90"/>
                                        </p:tgtEl>
                                        <p:attrNameLst>
                                          <p:attrName>style.visibility</p:attrName>
                                        </p:attrNameLst>
                                      </p:cBhvr>
                                      <p:to>
                                        <p:strVal val="visible"/>
                                      </p:to>
                                    </p:set>
                                    <p:animEffect filter="wheel(4)" transition="in">
                                      <p:cBhvr additive="repl">
                                        <p:cTn id="42" dur="1000"/>
                                        <p:tgtEl>
                                          <p:spTgt spid="90"/>
                                        </p:tgtEl>
                                      </p:cBhvr>
                                    </p:animEffect>
                                  </p:childTnLst>
                                </p:cTn>
                              </p:par>
                              <p:par>
                                <p:cTn id="43" nodeType="withEffect" fill="hold" presetClass="entr" presetID="21" presetSubtype="4">
                                  <p:stCondLst>
                                    <p:cond delay="0"/>
                                  </p:stCondLst>
                                  <p:childTnLst>
                                    <p:set>
                                      <p:cBhvr>
                                        <p:cTn id="44" dur="1" fill="hold">
                                          <p:stCondLst>
                                            <p:cond delay="0"/>
                                          </p:stCondLst>
                                        </p:cTn>
                                        <p:tgtEl>
                                          <p:spTgt spid="89"/>
                                        </p:tgtEl>
                                        <p:attrNameLst>
                                          <p:attrName>style.visibility</p:attrName>
                                        </p:attrNameLst>
                                      </p:cBhvr>
                                      <p:to>
                                        <p:strVal val="visible"/>
                                      </p:to>
                                    </p:set>
                                    <p:animEffect filter="wheel(4)" transition="in">
                                      <p:cBhvr additive="repl">
                                        <p:cTn id="45" dur="1000"/>
                                        <p:tgtEl>
                                          <p:spTgt spid="89"/>
                                        </p:tgtEl>
                                      </p:cBhvr>
                                    </p:animEffect>
                                  </p:childTnLst>
                                </p:cTn>
                              </p:par>
                              <p:par>
                                <p:cTn id="46" nodeType="withEffect" fill="hold" presetClass="entr" presetID="21" presetSubtype="4">
                                  <p:stCondLst>
                                    <p:cond delay="0"/>
                                  </p:stCondLst>
                                  <p:childTnLst>
                                    <p:set>
                                      <p:cBhvr>
                                        <p:cTn id="47" dur="1" fill="hold">
                                          <p:stCondLst>
                                            <p:cond delay="0"/>
                                          </p:stCondLst>
                                        </p:cTn>
                                        <p:tgtEl>
                                          <p:spTgt spid="88"/>
                                        </p:tgtEl>
                                        <p:attrNameLst>
                                          <p:attrName>style.visibility</p:attrName>
                                        </p:attrNameLst>
                                      </p:cBhvr>
                                      <p:to>
                                        <p:strVal val="visible"/>
                                      </p:to>
                                    </p:set>
                                    <p:animEffect filter="wheel(4)" transition="in">
                                      <p:cBhvr additive="repl">
                                        <p:cTn id="48"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1522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What Contribution Margin per Unit Explains</a:t>
            </a:r>
            <a:endParaRPr b="0" lang="en-US" sz="4400" strike="noStrike" u="none">
              <a:solidFill>
                <a:schemeClr val="dk1"/>
              </a:solidFill>
              <a:uFillTx/>
              <a:latin typeface="Arial"/>
            </a:endParaRPr>
          </a:p>
        </p:txBody>
      </p:sp>
      <p:sp>
        <p:nvSpPr>
          <p:cNvPr id="93" name="PlaceHolder 2"/>
          <p:cNvSpPr>
            <a:spLocks noGrp="1"/>
          </p:cNvSpPr>
          <p:nvPr>
            <p:ph/>
          </p:nvPr>
        </p:nvSpPr>
        <p:spPr>
          <a:xfrm>
            <a:off x="685800" y="1371600"/>
            <a:ext cx="7619760" cy="1980720"/>
          </a:xfrm>
          <a:prstGeom prst="rect">
            <a:avLst/>
          </a:prstGeom>
          <a:solidFill>
            <a:srgbClr val="ffe07d"/>
          </a:solidFill>
          <a:ln w="28440">
            <a:solidFill>
              <a:srgbClr val="a50021"/>
            </a:solidFill>
            <a:miter/>
          </a:ln>
        </p:spPr>
        <p:txBody>
          <a:bodyPr numCol="1" spcCol="0" lIns="91440" rIns="91440" tIns="45720" bIns="45720" anchor="t">
            <a:noAutofit/>
          </a:bodyPr>
          <a:p>
            <a:pPr indent="0" algn="ctr">
              <a:lnSpc>
                <a:spcPct val="100000"/>
              </a:lnSpc>
              <a:spcBef>
                <a:spcPts val="641"/>
              </a:spcBef>
              <a:buNone/>
              <a:tabLst>
                <a:tab algn="l" pos="0"/>
              </a:tabLst>
            </a:pPr>
            <a:r>
              <a:rPr b="1" lang="en-US" sz="3200" strike="noStrike" u="none">
                <a:solidFill>
                  <a:srgbClr val="000099"/>
                </a:solidFill>
                <a:uFillTx/>
                <a:latin typeface="Calibri"/>
              </a:rPr>
              <a:t>Every game sold by Happy Daze Game Co. </a:t>
            </a:r>
            <a:r>
              <a:rPr b="1" i="1" lang="en-US" sz="3200" strike="noStrike" u="none">
                <a:solidFill>
                  <a:srgbClr val="a50021"/>
                </a:solidFill>
                <a:uFillTx/>
                <a:latin typeface="Calibri"/>
              </a:rPr>
              <a:t>adds</a:t>
            </a:r>
            <a:r>
              <a:rPr b="1" lang="en-US" sz="3200" strike="noStrike" u="none">
                <a:solidFill>
                  <a:schemeClr val="accent4"/>
                </a:solidFill>
                <a:uFillTx/>
                <a:latin typeface="Calibri"/>
              </a:rPr>
              <a:t> </a:t>
            </a:r>
            <a:r>
              <a:rPr b="1" lang="en-US" sz="3200" strike="noStrike" u="none">
                <a:solidFill>
                  <a:srgbClr val="000099"/>
                </a:solidFill>
                <a:uFillTx/>
                <a:latin typeface="Calibri"/>
              </a:rPr>
              <a:t>Rs.175 to the contribution margin and net income </a:t>
            </a:r>
            <a:r>
              <a:rPr b="1" i="1" lang="en-US" sz="3200" strike="noStrike" u="none">
                <a:solidFill>
                  <a:srgbClr val="a50021"/>
                </a:solidFill>
                <a:uFillTx/>
                <a:latin typeface="Calibri"/>
              </a:rPr>
              <a:t>increases</a:t>
            </a:r>
            <a:r>
              <a:rPr b="1" lang="en-US" sz="3200" strike="noStrike" u="none">
                <a:solidFill>
                  <a:schemeClr val="accent4"/>
                </a:solidFill>
                <a:uFillTx/>
                <a:latin typeface="Calibri"/>
              </a:rPr>
              <a:t> </a:t>
            </a:r>
            <a:r>
              <a:rPr b="1" lang="en-US" sz="3200" strike="noStrike" u="none">
                <a:solidFill>
                  <a:srgbClr val="000099"/>
                </a:solidFill>
                <a:uFillTx/>
                <a:latin typeface="Calibri"/>
              </a:rPr>
              <a:t>by the same Rs.175 (assuming that fixed costs don't change).</a:t>
            </a:r>
            <a:endParaRPr b="0" lang="en-US" sz="3200" strike="noStrike" u="none">
              <a:solidFill>
                <a:schemeClr val="dk1"/>
              </a:solidFill>
              <a:uFillTx/>
              <a:latin typeface="Verdana"/>
            </a:endParaRPr>
          </a:p>
          <a:p>
            <a:pPr indent="0">
              <a:lnSpc>
                <a:spcPct val="100000"/>
              </a:lnSpc>
              <a:spcBef>
                <a:spcPts val="641"/>
              </a:spcBef>
              <a:buNone/>
              <a:tabLst>
                <a:tab algn="l" pos="0"/>
              </a:tabLst>
            </a:pPr>
            <a:endParaRPr b="0" lang="en-US" sz="3200" strike="noStrike" u="none">
              <a:solidFill>
                <a:schemeClr val="dk1"/>
              </a:solidFill>
              <a:uFillTx/>
              <a:latin typeface="Verdana"/>
            </a:endParaRPr>
          </a:p>
          <a:p>
            <a:pPr indent="0">
              <a:lnSpc>
                <a:spcPct val="100000"/>
              </a:lnSpc>
              <a:spcBef>
                <a:spcPts val="641"/>
              </a:spcBef>
              <a:buNone/>
              <a:tabLst>
                <a:tab algn="l" pos="0"/>
              </a:tabLst>
            </a:pPr>
            <a:r>
              <a:rPr b="1" lang="en-US" sz="3200" strike="noStrike" u="none">
                <a:solidFill>
                  <a:schemeClr val="accent4"/>
                </a:solidFill>
                <a:uFillTx/>
                <a:latin typeface="Calibri"/>
              </a:rPr>
              <a:t> </a:t>
            </a:r>
            <a:endParaRPr b="0" lang="en-US" sz="3200" strike="noStrike" u="none">
              <a:solidFill>
                <a:schemeClr val="dk1"/>
              </a:solidFill>
              <a:uFillTx/>
              <a:latin typeface="Verdana"/>
            </a:endParaRPr>
          </a:p>
        </p:txBody>
      </p:sp>
      <p:graphicFrame>
        <p:nvGraphicFramePr>
          <p:cNvPr id="94" name="Group 36"/>
          <p:cNvGraphicFramePr/>
          <p:nvPr/>
        </p:nvGraphicFramePr>
        <p:xfrm>
          <a:off x="533520" y="3581280"/>
          <a:ext cx="8000640" cy="2920680"/>
        </p:xfrm>
        <a:graphic>
          <a:graphicData uri="http://schemas.openxmlformats.org/drawingml/2006/table">
            <a:tbl>
              <a:tblPr/>
              <a:tblGrid>
                <a:gridCol w="2868480"/>
                <a:gridCol w="1885680"/>
                <a:gridCol w="3246120"/>
              </a:tblGrid>
              <a:tr h="457200">
                <a:tc>
                  <a:txBody>
                    <a:bodyPr lIns="68400" rIns="68400" tIns="0" bIns="0" anchor="t">
                      <a:noAutofit/>
                    </a:bodyPr>
                    <a:p>
                      <a:endParaRPr b="0" lang="en-US" sz="1100" strike="noStrike" u="none">
                        <a:solidFill>
                          <a:srgbClr val="000099"/>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lang="en-US" sz="2400" strike="noStrike" u="none">
                          <a:solidFill>
                            <a:srgbClr val="000099"/>
                          </a:solidFill>
                          <a:uFillTx/>
                          <a:latin typeface="Calibri"/>
                          <a:ea typeface="ＭＳ Ｐゴシック"/>
                        </a:rPr>
                        <a:t>Total</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i="1" lang="en-US" sz="2000" strike="noStrike" u="none">
                          <a:solidFill>
                            <a:srgbClr val="c00000"/>
                          </a:solidFill>
                          <a:uFillTx/>
                          <a:latin typeface="Calibri"/>
                          <a:ea typeface="ＭＳ Ｐゴシック"/>
                        </a:rPr>
                        <a:t>Contribution Margin Per unit</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5720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Sales (8,001 units)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1800" strike="noStrike" u="none">
                          <a:solidFill>
                            <a:srgbClr val="000099"/>
                          </a:solidFill>
                          <a:uFillTx/>
                          <a:latin typeface="Calibri"/>
                          <a:ea typeface="ＭＳ Ｐゴシック"/>
                        </a:rPr>
                        <a:t>Rs.5,000,625</a:t>
                      </a:r>
                      <a:endParaRPr b="0" lang="en-IN" sz="18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lang="en-US" sz="1800" strike="noStrike" u="none">
                          <a:solidFill>
                            <a:srgbClr val="000099"/>
                          </a:solidFill>
                          <a:uFillTx/>
                          <a:latin typeface="Calibri"/>
                          <a:ea typeface="ＭＳ Ｐゴシック"/>
                        </a:rPr>
                        <a:t>Rs.625</a:t>
                      </a:r>
                      <a:endParaRPr b="0" lang="en-IN" sz="18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Variable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1800" strike="noStrike" u="sng">
                          <a:solidFill>
                            <a:srgbClr val="000099"/>
                          </a:solidFill>
                          <a:uFillTx/>
                          <a:latin typeface="Calibri"/>
                          <a:ea typeface="ＭＳ Ｐゴシック"/>
                        </a:rPr>
                        <a:t>3,600,450</a:t>
                      </a:r>
                      <a:endParaRPr b="0" lang="en-IN" sz="18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lang="en-US" sz="1800" strike="noStrike" u="sng">
                          <a:solidFill>
                            <a:srgbClr val="000099"/>
                          </a:solidFill>
                          <a:uFillTx/>
                          <a:latin typeface="Calibri"/>
                          <a:ea typeface="ＭＳ Ｐゴシック"/>
                        </a:rPr>
                        <a:t>     </a:t>
                      </a:r>
                      <a:r>
                        <a:rPr b="1" lang="en-US" sz="1800" strike="noStrike" u="sng">
                          <a:solidFill>
                            <a:srgbClr val="000099"/>
                          </a:solidFill>
                          <a:uFillTx/>
                          <a:latin typeface="Calibri"/>
                          <a:ea typeface="ＭＳ Ｐゴシック"/>
                        </a:rPr>
                        <a:t>450</a:t>
                      </a:r>
                      <a:endParaRPr b="0" lang="en-IN" sz="18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Contribution Margin          </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1800" strike="noStrike" u="none">
                          <a:solidFill>
                            <a:srgbClr val="000099"/>
                          </a:solidFill>
                          <a:uFillTx/>
                          <a:latin typeface="Calibri"/>
                          <a:ea typeface="ＭＳ Ｐゴシック"/>
                        </a:rPr>
                        <a:t>1,400,175</a:t>
                      </a:r>
                      <a:endParaRPr b="0" lang="en-IN" sz="18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lang="en-US" sz="1800" strike="noStrike" u="sng">
                          <a:solidFill>
                            <a:srgbClr val="000099"/>
                          </a:solidFill>
                          <a:uFillTx/>
                          <a:latin typeface="Calibri"/>
                          <a:ea typeface="ＭＳ Ｐゴシック"/>
                        </a:rPr>
                        <a:t>    </a:t>
                      </a:r>
                      <a:r>
                        <a:rPr b="1" lang="en-US" sz="1800" strike="noStrike" u="sng">
                          <a:solidFill>
                            <a:srgbClr val="000099"/>
                          </a:solidFill>
                          <a:uFillTx/>
                          <a:latin typeface="Calibri"/>
                          <a:ea typeface="ＭＳ Ｐゴシック"/>
                        </a:rPr>
                        <a:t>175</a:t>
                      </a:r>
                      <a:endParaRPr b="0" lang="en-IN" sz="18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Fixed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1800" strike="noStrike" u="sng">
                          <a:solidFill>
                            <a:srgbClr val="000099"/>
                          </a:solidFill>
                          <a:uFillTx/>
                          <a:latin typeface="Calibri"/>
                          <a:ea typeface="ＭＳ Ｐゴシック"/>
                        </a:rPr>
                        <a:t>1,750,000</a:t>
                      </a:r>
                      <a:endParaRPr b="0" lang="en-IN" sz="18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endParaRPr b="0" lang="en-US" sz="2400" strike="noStrike" u="none">
                        <a:solidFill>
                          <a:schemeClr val="dk1"/>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Net Income (Loss)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1800" strike="noStrike" u="sng">
                          <a:solidFill>
                            <a:srgbClr val="000099"/>
                          </a:solidFill>
                          <a:uFillTx/>
                          <a:latin typeface="Calibri"/>
                          <a:ea typeface="ＭＳ Ｐゴシック"/>
                        </a:rPr>
                        <a:t>Rs.(349,825)</a:t>
                      </a:r>
                      <a:endParaRPr b="0" lang="en-IN" sz="18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endParaRPr b="0" lang="en-US" sz="2400" strike="noStrike" u="none">
                        <a:solidFill>
                          <a:schemeClr val="dk1"/>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bl>
          </a:graphicData>
        </a:graphic>
      </p:graphicFrame>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nodeType="clickEffect" fill="hold">
                      <p:stCondLst>
                        <p:cond delay="0"/>
                      </p:stCondLst>
                      <p:childTnLst>
                        <p:par>
                          <p:cTn id="52" nodeType="withEffect" fill="hold">
                            <p:stCondLst>
                              <p:cond delay="0"/>
                            </p:stCondLst>
                            <p:childTnLst>
                              <p:par>
                                <p:cTn id="53" nodeType="withEffect" fill="hold" presetClass="entr" presetID="55">
                                  <p:stCondLst>
                                    <p:cond delay="0"/>
                                  </p:stCondLst>
                                  <p:childTnLst>
                                    <p:set>
                                      <p:cBhvr>
                                        <p:cTn id="54" dur="1" fill="hold">
                                          <p:stCondLst>
                                            <p:cond delay="0"/>
                                          </p:stCondLst>
                                        </p:cTn>
                                        <p:tgtEl>
                                          <p:spTgt spid="93">
                                            <p:txEl>
                                              <p:pRg st="0" end="0"/>
                                            </p:txEl>
                                          </p:spTgt>
                                        </p:tgtEl>
                                        <p:attrNameLst>
                                          <p:attrName>style.visibility</p:attrName>
                                        </p:attrNameLst>
                                      </p:cBhvr>
                                      <p:to>
                                        <p:strVal val="visible"/>
                                      </p:to>
                                    </p:set>
                                    <p:anim calcmode="lin" valueType="num">
                                      <p:cBhvr additive="repl">
                                        <p:cTn id="55" dur="1000" fill="hold"/>
                                        <p:tgtEl>
                                          <p:spTgt spid="93">
                                            <p:txEl>
                                              <p:pRg st="0" end="0"/>
                                            </p:txEl>
                                          </p:spTgt>
                                        </p:tgtEl>
                                        <p:attrNameLst>
                                          <p:attrName>ppt_w</p:attrName>
                                        </p:attrNameLst>
                                      </p:cBhvr>
                                      <p:tavLst>
                                        <p:tav tm="0">
                                          <p:val>
                                            <p:strVal val="#ppt_w*0.70"/>
                                          </p:val>
                                        </p:tav>
                                        <p:tav tm="100000">
                                          <p:val>
                                            <p:strVal val="#ppt_w"/>
                                          </p:val>
                                        </p:tav>
                                      </p:tavLst>
                                    </p:anim>
                                    <p:anim calcmode="lin" valueType="num">
                                      <p:cBhvr additive="repl">
                                        <p:cTn id="56" dur="1000" fill="hold"/>
                                        <p:tgtEl>
                                          <p:spTgt spid="93">
                                            <p:txEl>
                                              <p:pRg st="0" end="0"/>
                                            </p:txEl>
                                          </p:spTgt>
                                        </p:tgtEl>
                                        <p:attrNameLst>
                                          <p:attrName>ppt_h</p:attrName>
                                        </p:attrNameLst>
                                      </p:cBhvr>
                                      <p:tavLst>
                                        <p:tav tm="0">
                                          <p:val>
                                            <p:strVal val="#ppt_h"/>
                                          </p:val>
                                        </p:tav>
                                        <p:tav tm="100000">
                                          <p:val>
                                            <p:strVal val="#ppt_h"/>
                                          </p:val>
                                        </p:tav>
                                      </p:tavLst>
                                    </p:anim>
                                    <p:animEffect filter="fade" transition="in">
                                      <p:cBhvr additive="repl">
                                        <p:cTn id="57" dur="1000"/>
                                        <p:tgtEl>
                                          <p:spTgt spid="93">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020240"/>
          </a:xfrm>
          <a:prstGeom prst="rect">
            <a:avLst/>
          </a:prstGeom>
          <a:noFill/>
          <a:ln w="9360">
            <a:noFill/>
          </a:ln>
        </p:spPr>
        <p:txBody>
          <a:bodyPr numCol="1" spcCol="0" lIns="91440" rIns="91440" tIns="45720" bIns="45720" anchor="ctr">
            <a:noAutofit/>
          </a:bodyPr>
          <a:p>
            <a:pPr indent="0" algn="ctr">
              <a:lnSpc>
                <a:spcPct val="100000"/>
              </a:lnSpc>
              <a:buNone/>
            </a:pPr>
            <a:r>
              <a:rPr b="1" lang="en-US" sz="4800" strike="noStrike" u="none">
                <a:solidFill>
                  <a:srgbClr val="a50021"/>
                </a:solidFill>
                <a:uFillTx/>
                <a:latin typeface="Calibri"/>
                <a:ea typeface="ＭＳ Ｐゴシック"/>
              </a:rPr>
              <a:t>If Sales Increase</a:t>
            </a:r>
            <a:endParaRPr b="0" lang="en-US" sz="4800" strike="noStrike" u="none">
              <a:solidFill>
                <a:schemeClr val="dk1"/>
              </a:solidFill>
              <a:uFillTx/>
              <a:latin typeface="Arial"/>
            </a:endParaRPr>
          </a:p>
        </p:txBody>
      </p:sp>
      <p:sp>
        <p:nvSpPr>
          <p:cNvPr id="96" name="Rounded Rectangle 5"/>
          <p:cNvSpPr/>
          <p:nvPr/>
        </p:nvSpPr>
        <p:spPr>
          <a:xfrm>
            <a:off x="1166040" y="4983840"/>
            <a:ext cx="6933960" cy="1676160"/>
          </a:xfrm>
          <a:prstGeom prst="roundRect">
            <a:avLst>
              <a:gd name="adj" fmla="val 16667"/>
            </a:avLst>
          </a:prstGeom>
          <a:solidFill>
            <a:srgbClr val="ffe07d"/>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3600" strike="noStrike" u="none">
                <a:solidFill>
                  <a:srgbClr val="000099"/>
                </a:solidFill>
                <a:uFillTx/>
                <a:latin typeface="Calibri"/>
                <a:ea typeface="ＭＳ Ｐゴシック"/>
              </a:rPr>
              <a:t>If Sales </a:t>
            </a:r>
            <a:r>
              <a:rPr b="1" i="1" lang="en-US" sz="3600" strike="noStrike" u="none">
                <a:solidFill>
                  <a:srgbClr val="a50021"/>
                </a:solidFill>
                <a:uFillTx/>
                <a:latin typeface="Calibri"/>
                <a:ea typeface="ＭＳ Ｐゴシック"/>
              </a:rPr>
              <a:t>increase</a:t>
            </a:r>
            <a:r>
              <a:rPr b="1" lang="en-US" sz="3600" strike="noStrike" u="none">
                <a:solidFill>
                  <a:schemeClr val="accent4"/>
                </a:solidFill>
                <a:uFillTx/>
                <a:latin typeface="Calibri"/>
                <a:ea typeface="ＭＳ Ｐゴシック"/>
              </a:rPr>
              <a:t> </a:t>
            </a:r>
            <a:r>
              <a:rPr b="1" lang="en-US" sz="3600" strike="noStrike" u="none">
                <a:solidFill>
                  <a:srgbClr val="000099"/>
                </a:solidFill>
                <a:uFillTx/>
                <a:latin typeface="Calibri"/>
                <a:ea typeface="ＭＳ Ｐゴシック"/>
              </a:rPr>
              <a:t>by</a:t>
            </a:r>
            <a:r>
              <a:rPr b="1" lang="en-US" sz="3600" strike="noStrike" u="none">
                <a:solidFill>
                  <a:schemeClr val="accent4"/>
                </a:solidFill>
                <a:uFillTx/>
                <a:latin typeface="Calibri"/>
                <a:ea typeface="ＭＳ Ｐゴシック"/>
              </a:rPr>
              <a:t> </a:t>
            </a:r>
            <a:r>
              <a:rPr b="1" lang="en-US" sz="3600" strike="noStrike" u="none">
                <a:solidFill>
                  <a:srgbClr val="a50021"/>
                </a:solidFill>
                <a:uFillTx/>
                <a:latin typeface="Calibri"/>
                <a:ea typeface="ＭＳ Ｐゴシック"/>
              </a:rPr>
              <a:t>100 </a:t>
            </a:r>
            <a:r>
              <a:rPr b="1" lang="en-US" sz="3600" strike="noStrike" u="none">
                <a:solidFill>
                  <a:srgbClr val="000099"/>
                </a:solidFill>
                <a:uFillTx/>
                <a:latin typeface="Calibri"/>
                <a:ea typeface="ＭＳ Ｐゴシック"/>
              </a:rPr>
              <a:t>games, then Net Income will increase by</a:t>
            </a:r>
            <a:r>
              <a:rPr b="1" lang="en-US" sz="3600" strike="noStrike" u="none">
                <a:solidFill>
                  <a:schemeClr val="accent4"/>
                </a:solidFill>
                <a:uFillTx/>
                <a:latin typeface="Calibri"/>
                <a:ea typeface="ＭＳ Ｐゴシック"/>
              </a:rPr>
              <a:t> </a:t>
            </a:r>
            <a:r>
              <a:rPr b="1" lang="en-US" sz="3600" strike="noStrike" u="none">
                <a:solidFill>
                  <a:srgbClr val="a50021"/>
                </a:solidFill>
                <a:uFillTx/>
                <a:latin typeface="Calibri"/>
                <a:ea typeface="ＭＳ Ｐゴシック"/>
              </a:rPr>
              <a:t>100 x Rs.175= </a:t>
            </a:r>
            <a:r>
              <a:rPr b="1" lang="en-US" sz="4400" strike="noStrike" u="none">
                <a:solidFill>
                  <a:srgbClr val="990033"/>
                </a:solidFill>
                <a:uFillTx/>
                <a:latin typeface="Calibri"/>
                <a:ea typeface="ＭＳ Ｐゴシック"/>
              </a:rPr>
              <a:t>Rs.17,500</a:t>
            </a:r>
            <a:r>
              <a:rPr b="1" lang="en-US" sz="3600" strike="noStrike" u="none">
                <a:solidFill>
                  <a:srgbClr val="a50021"/>
                </a:solidFill>
                <a:uFillTx/>
                <a:latin typeface="Calibri"/>
                <a:ea typeface="ＭＳ Ｐゴシック"/>
              </a:rPr>
              <a:t>.</a:t>
            </a:r>
            <a:endParaRPr b="0" lang="en-IN" sz="3600" strike="noStrike" u="none">
              <a:solidFill>
                <a:srgbClr val="000000"/>
              </a:solidFill>
              <a:uFillTx/>
              <a:latin typeface="Arial"/>
            </a:endParaRPr>
          </a:p>
        </p:txBody>
      </p:sp>
      <p:graphicFrame>
        <p:nvGraphicFramePr>
          <p:cNvPr id="97" name="Group 36"/>
          <p:cNvGraphicFramePr/>
          <p:nvPr/>
        </p:nvGraphicFramePr>
        <p:xfrm>
          <a:off x="1143000" y="1371600"/>
          <a:ext cx="6857640" cy="3432960"/>
        </p:xfrm>
        <a:graphic>
          <a:graphicData uri="http://schemas.openxmlformats.org/drawingml/2006/table">
            <a:tbl>
              <a:tblPr/>
              <a:tblGrid>
                <a:gridCol w="3200400"/>
                <a:gridCol w="1482480"/>
                <a:gridCol w="2174760"/>
              </a:tblGrid>
              <a:tr h="840960">
                <a:tc>
                  <a:txBody>
                    <a:bodyPr lIns="68400" rIns="68400" tIns="0" bIns="0" anchor="t">
                      <a:noAutofit/>
                    </a:bodyPr>
                    <a:p>
                      <a:endParaRPr b="0" lang="en-US" sz="1100" strike="noStrike" u="none">
                        <a:solidFill>
                          <a:schemeClr val="dk1"/>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lang="en-US" sz="2400" strike="noStrike" u="none">
                          <a:solidFill>
                            <a:srgbClr val="000099"/>
                          </a:solidFill>
                          <a:uFillTx/>
                          <a:latin typeface="Calibri"/>
                          <a:ea typeface="ＭＳ Ｐゴシック"/>
                        </a:rPr>
                        <a:t>Total</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i="1" lang="en-US" sz="2400" strike="noStrike" u="none">
                          <a:solidFill>
                            <a:srgbClr val="c00000"/>
                          </a:solidFill>
                          <a:uFillTx/>
                          <a:latin typeface="Calibri"/>
                          <a:ea typeface="ＭＳ Ｐゴシック"/>
                        </a:rPr>
                        <a:t>Contribution Margin Per unit</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5720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Sales (8,100 units)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Rs.5,062,500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Rs.625</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Variable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3,645,000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450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Contribution Margin          </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1,417,500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175</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Fixed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1,750,000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endParaRPr b="0" lang="en-US" sz="2400" strike="noStrike" u="none">
                        <a:solidFill>
                          <a:schemeClr val="dk1"/>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Net Income (Loss)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Rs.(332,500)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endParaRPr b="0" lang="en-US" sz="2400" strike="noStrike" u="none">
                        <a:solidFill>
                          <a:schemeClr val="dk1"/>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bl>
          </a:graphicData>
        </a:graphic>
      </p:graphicFrame>
    </p:spTree>
  </p:cSld>
  <mc:AlternateContent>
    <mc:Choice Requires="p14">
      <p:transition spd="slow" p14:dur="2000"/>
    </mc:Choice>
    <mc:Fallback>
      <p:transition spd="slow"/>
    </mc:Fallback>
  </mc:AlternateContent>
  <p:timing>
    <p:tnLst>
      <p:par>
        <p:cTn id="58" dur="indefinite" restart="never" nodeType="tmRoot">
          <p:childTnLst>
            <p:seq>
              <p:cTn id="59" dur="indefinite" nodeType="mainSeq">
                <p:childTnLst>
                  <p:par>
                    <p:cTn id="60" nodeType="clickEffect" fill="hold">
                      <p:stCondLst>
                        <p:cond delay="0"/>
                      </p:stCondLst>
                      <p:childTnLst>
                        <p:par>
                          <p:cTn id="61" nodeType="withEffect" fill="hold">
                            <p:stCondLst>
                              <p:cond delay="0"/>
                            </p:stCondLst>
                            <p:childTnLst>
                              <p:par>
                                <p:cTn id="62" nodeType="withEffect" fill="hold" presetClass="entr" presetID="55">
                                  <p:stCondLst>
                                    <p:cond delay="0"/>
                                  </p:stCondLst>
                                  <p:childTnLst>
                                    <p:set>
                                      <p:cBhvr>
                                        <p:cTn id="63" dur="1" fill="hold">
                                          <p:stCondLst>
                                            <p:cond delay="0"/>
                                          </p:stCondLst>
                                        </p:cTn>
                                        <p:tgtEl>
                                          <p:spTgt spid="96">
                                            <p:txEl>
                                              <p:pRg st="0" end="0"/>
                                            </p:txEl>
                                          </p:spTgt>
                                        </p:tgtEl>
                                        <p:attrNameLst>
                                          <p:attrName>style.visibility</p:attrName>
                                        </p:attrNameLst>
                                      </p:cBhvr>
                                      <p:to>
                                        <p:strVal val="visible"/>
                                      </p:to>
                                    </p:set>
                                    <p:anim calcmode="lin" valueType="num">
                                      <p:cBhvr additive="repl">
                                        <p:cTn id="64" dur="1000" fill="hold"/>
                                        <p:tgtEl>
                                          <p:spTgt spid="96">
                                            <p:txEl>
                                              <p:pRg st="0" end="0"/>
                                            </p:txEl>
                                          </p:spTgt>
                                        </p:tgtEl>
                                        <p:attrNameLst>
                                          <p:attrName>ppt_w</p:attrName>
                                        </p:attrNameLst>
                                      </p:cBhvr>
                                      <p:tavLst>
                                        <p:tav tm="0">
                                          <p:val>
                                            <p:strVal val="#ppt_w*0.70"/>
                                          </p:val>
                                        </p:tav>
                                        <p:tav tm="100000">
                                          <p:val>
                                            <p:strVal val="#ppt_w"/>
                                          </p:val>
                                        </p:tav>
                                      </p:tavLst>
                                    </p:anim>
                                    <p:anim calcmode="lin" valueType="num">
                                      <p:cBhvr additive="repl">
                                        <p:cTn id="65" dur="1000" fill="hold"/>
                                        <p:tgtEl>
                                          <p:spTgt spid="96">
                                            <p:txEl>
                                              <p:pRg st="0" end="0"/>
                                            </p:txEl>
                                          </p:spTgt>
                                        </p:tgtEl>
                                        <p:attrNameLst>
                                          <p:attrName>ppt_h</p:attrName>
                                        </p:attrNameLst>
                                      </p:cBhvr>
                                      <p:tavLst>
                                        <p:tav tm="0">
                                          <p:val>
                                            <p:strVal val="#ppt_h"/>
                                          </p:val>
                                        </p:tav>
                                        <p:tav tm="100000">
                                          <p:val>
                                            <p:strVal val="#ppt_h"/>
                                          </p:val>
                                        </p:tav>
                                      </p:tavLst>
                                    </p:anim>
                                    <p:animEffect filter="fade" transition="in">
                                      <p:cBhvr additive="repl">
                                        <p:cTn id="66" dur="1000"/>
                                        <p:tgtEl>
                                          <p:spTgt spid="96">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800" strike="noStrike" u="none">
                <a:solidFill>
                  <a:srgbClr val="a50021"/>
                </a:solidFill>
                <a:uFillTx/>
                <a:latin typeface="Calibri"/>
                <a:ea typeface="ＭＳ Ｐゴシック"/>
              </a:rPr>
              <a:t>If Sales Decrease</a:t>
            </a:r>
            <a:endParaRPr b="0" lang="en-US" sz="4800" strike="noStrike" u="none">
              <a:solidFill>
                <a:schemeClr val="dk1"/>
              </a:solidFill>
              <a:uFillTx/>
              <a:latin typeface="Arial"/>
            </a:endParaRPr>
          </a:p>
        </p:txBody>
      </p:sp>
      <p:sp>
        <p:nvSpPr>
          <p:cNvPr id="99" name="Rounded Rectangle 4"/>
          <p:cNvSpPr/>
          <p:nvPr/>
        </p:nvSpPr>
        <p:spPr>
          <a:xfrm>
            <a:off x="1090080" y="5060160"/>
            <a:ext cx="7009920" cy="1599840"/>
          </a:xfrm>
          <a:prstGeom prst="roundRect">
            <a:avLst>
              <a:gd name="adj" fmla="val 16667"/>
            </a:avLst>
          </a:prstGeom>
          <a:solidFill>
            <a:srgbClr val="ffe07d"/>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3600" strike="noStrike" u="none">
                <a:solidFill>
                  <a:srgbClr val="000099"/>
                </a:solidFill>
                <a:uFillTx/>
                <a:latin typeface="Calibri"/>
                <a:ea typeface="ＭＳ Ｐゴシック"/>
              </a:rPr>
              <a:t>If Sales </a:t>
            </a:r>
            <a:r>
              <a:rPr b="1" i="1" lang="en-US" sz="3600" strike="noStrike" u="none">
                <a:solidFill>
                  <a:srgbClr val="a50021"/>
                </a:solidFill>
                <a:uFillTx/>
                <a:latin typeface="Calibri"/>
                <a:ea typeface="ＭＳ Ｐゴシック"/>
              </a:rPr>
              <a:t>decrease</a:t>
            </a:r>
            <a:r>
              <a:rPr b="1" lang="en-US" sz="3600" strike="noStrike" u="none">
                <a:solidFill>
                  <a:srgbClr val="a50021"/>
                </a:solidFill>
                <a:uFillTx/>
                <a:latin typeface="Calibri"/>
                <a:ea typeface="ＭＳ Ｐゴシック"/>
              </a:rPr>
              <a:t> </a:t>
            </a:r>
            <a:r>
              <a:rPr b="1" lang="en-US" sz="3600" strike="noStrike" u="none">
                <a:solidFill>
                  <a:srgbClr val="000099"/>
                </a:solidFill>
                <a:uFillTx/>
                <a:latin typeface="Calibri"/>
                <a:ea typeface="ＭＳ Ｐゴシック"/>
              </a:rPr>
              <a:t>by</a:t>
            </a:r>
            <a:r>
              <a:rPr b="1" lang="en-US" sz="3600" strike="noStrike" u="none">
                <a:solidFill>
                  <a:srgbClr val="a50021"/>
                </a:solidFill>
                <a:uFillTx/>
                <a:latin typeface="Calibri"/>
                <a:ea typeface="ＭＳ Ｐゴシック"/>
              </a:rPr>
              <a:t> 200 </a:t>
            </a:r>
            <a:r>
              <a:rPr b="1" lang="en-US" sz="3600" strike="noStrike" u="none">
                <a:solidFill>
                  <a:srgbClr val="000099"/>
                </a:solidFill>
                <a:uFillTx/>
                <a:latin typeface="Calibri"/>
                <a:ea typeface="ＭＳ Ｐゴシック"/>
              </a:rPr>
              <a:t>games, then Net Income will decrease by </a:t>
            </a:r>
            <a:r>
              <a:rPr b="1" lang="en-US" sz="3600" strike="noStrike" u="none">
                <a:solidFill>
                  <a:srgbClr val="a50021"/>
                </a:solidFill>
                <a:uFillTx/>
                <a:latin typeface="Calibri"/>
                <a:ea typeface="ＭＳ Ｐゴシック"/>
              </a:rPr>
              <a:t>200 x Rs.175= </a:t>
            </a:r>
            <a:r>
              <a:rPr b="1" lang="en-US" sz="4400" strike="noStrike" u="none">
                <a:solidFill>
                  <a:srgbClr val="990033"/>
                </a:solidFill>
                <a:uFillTx/>
                <a:latin typeface="Calibri"/>
                <a:ea typeface="ＭＳ Ｐゴシック"/>
              </a:rPr>
              <a:t>Rs.35,000</a:t>
            </a:r>
            <a:r>
              <a:rPr b="1" lang="en-US" sz="3600" strike="noStrike" u="none">
                <a:solidFill>
                  <a:srgbClr val="a50021"/>
                </a:solidFill>
                <a:uFillTx/>
                <a:latin typeface="Calibri"/>
                <a:ea typeface="ＭＳ Ｐゴシック"/>
              </a:rPr>
              <a:t>.</a:t>
            </a:r>
            <a:endParaRPr b="0" lang="en-IN" sz="3600" strike="noStrike" u="none">
              <a:solidFill>
                <a:srgbClr val="000000"/>
              </a:solidFill>
              <a:uFillTx/>
              <a:latin typeface="Arial"/>
            </a:endParaRPr>
          </a:p>
        </p:txBody>
      </p:sp>
      <p:graphicFrame>
        <p:nvGraphicFramePr>
          <p:cNvPr id="100" name="Group 36"/>
          <p:cNvGraphicFramePr/>
          <p:nvPr/>
        </p:nvGraphicFramePr>
        <p:xfrm>
          <a:off x="1143000" y="1676520"/>
          <a:ext cx="6857640" cy="3304440"/>
        </p:xfrm>
        <a:graphic>
          <a:graphicData uri="http://schemas.openxmlformats.org/drawingml/2006/table">
            <a:tbl>
              <a:tblPr/>
              <a:tblGrid>
                <a:gridCol w="2971800"/>
                <a:gridCol w="1711080"/>
                <a:gridCol w="2174760"/>
              </a:tblGrid>
              <a:tr h="840960">
                <a:tc>
                  <a:txBody>
                    <a:bodyPr lIns="68400" rIns="68400" tIns="0" bIns="0" anchor="t">
                      <a:noAutofit/>
                    </a:bodyPr>
                    <a:p>
                      <a:endParaRPr b="0" lang="en-US" sz="1100" strike="noStrike" u="none">
                        <a:solidFill>
                          <a:srgbClr val="000099"/>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lang="en-US" sz="2400" strike="noStrike" u="none">
                          <a:solidFill>
                            <a:srgbClr val="000099"/>
                          </a:solidFill>
                          <a:uFillTx/>
                          <a:latin typeface="Calibri"/>
                          <a:ea typeface="ＭＳ Ｐゴシック"/>
                        </a:rPr>
                        <a:t>Total</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i="1" lang="en-US" sz="2400" strike="noStrike" u="none">
                          <a:solidFill>
                            <a:srgbClr val="c00000"/>
                          </a:solidFill>
                          <a:uFillTx/>
                          <a:latin typeface="Calibri"/>
                          <a:ea typeface="ＭＳ Ｐゴシック"/>
                        </a:rPr>
                        <a:t>Contribution Margin Per unit</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5720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Sales (7,800 units)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Rs.4,875,000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Rs.625</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Variable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3,510,000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450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Contribution Margin          </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1,365,000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175</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Fixed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1,750,000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endParaRPr b="0" lang="en-US" sz="2400" strike="noStrike" u="none">
                        <a:solidFill>
                          <a:schemeClr val="dk1"/>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Net Income (Loss)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Rs. (385,000)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endParaRPr b="0" lang="en-US" sz="2400" strike="noStrike" u="none">
                        <a:solidFill>
                          <a:schemeClr val="dk1"/>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bl>
          </a:graphicData>
        </a:graphic>
      </p:graphicFrame>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nodeType="clickEffect" fill="hold">
                      <p:stCondLst>
                        <p:cond delay="0"/>
                      </p:stCondLst>
                      <p:childTnLst>
                        <p:par>
                          <p:cTn id="70" nodeType="withEffect" fill="hold">
                            <p:stCondLst>
                              <p:cond delay="0"/>
                            </p:stCondLst>
                            <p:childTnLst>
                              <p:par>
                                <p:cTn id="71" nodeType="withEffect" fill="hold" presetClass="entr" presetID="50">
                                  <p:stCondLst>
                                    <p:cond delay="0"/>
                                  </p:stCondLst>
                                  <p:childTnLst>
                                    <p:set>
                                      <p:cBhvr>
                                        <p:cTn id="72" dur="1" fill="hold">
                                          <p:stCondLst>
                                            <p:cond delay="0"/>
                                          </p:stCondLst>
                                        </p:cTn>
                                        <p:tgtEl>
                                          <p:spTgt spid="99">
                                            <p:txEl>
                                              <p:pRg st="0" end="0"/>
                                            </p:txEl>
                                          </p:spTgt>
                                        </p:tgtEl>
                                        <p:attrNameLst>
                                          <p:attrName>style.visibility</p:attrName>
                                        </p:attrNameLst>
                                      </p:cBhvr>
                                      <p:to>
                                        <p:strVal val="visible"/>
                                      </p:to>
                                    </p:set>
                                    <p:anim calcmode="lin" valueType="num">
                                      <p:cBhvr additive="repl">
                                        <p:cTn id="73" dur="1000" fill="hold"/>
                                        <p:tgtEl>
                                          <p:spTgt spid="99">
                                            <p:txEl>
                                              <p:pRg st="0" end="0"/>
                                            </p:txEl>
                                          </p:spTgt>
                                        </p:tgtEl>
                                        <p:attrNameLst>
                                          <p:attrName>ppt_w</p:attrName>
                                        </p:attrNameLst>
                                      </p:cBhvr>
                                      <p:tavLst>
                                        <p:tav tm="0">
                                          <p:val>
                                            <p:strVal val="#ppt_w+.3"/>
                                          </p:val>
                                        </p:tav>
                                        <p:tav tm="100000">
                                          <p:val>
                                            <p:strVal val="#ppt_w"/>
                                          </p:val>
                                        </p:tav>
                                      </p:tavLst>
                                    </p:anim>
                                    <p:anim calcmode="lin" valueType="num">
                                      <p:cBhvr additive="repl">
                                        <p:cTn id="74" dur="1000" fill="hold"/>
                                        <p:tgtEl>
                                          <p:spTgt spid="99">
                                            <p:txEl>
                                              <p:pRg st="0" end="0"/>
                                            </p:txEl>
                                          </p:spTgt>
                                        </p:tgtEl>
                                        <p:attrNameLst>
                                          <p:attrName>ppt_h</p:attrName>
                                        </p:attrNameLst>
                                      </p:cBhvr>
                                      <p:tavLst>
                                        <p:tav tm="0">
                                          <p:val>
                                            <p:strVal val="#ppt_h"/>
                                          </p:val>
                                        </p:tav>
                                        <p:tav tm="100000">
                                          <p:val>
                                            <p:strVal val="#ppt_h"/>
                                          </p:val>
                                        </p:tav>
                                      </p:tavLst>
                                    </p:anim>
                                    <p:animEffect filter="fade" transition="in">
                                      <p:cBhvr additive="repl">
                                        <p:cTn id="75" dur="1000"/>
                                        <p:tgtEl>
                                          <p:spTgt spid="9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Contribution Margin Ratio</a:t>
            </a:r>
            <a:endParaRPr b="0" lang="en-US" sz="4400" strike="noStrike" u="none">
              <a:solidFill>
                <a:schemeClr val="dk1"/>
              </a:solidFill>
              <a:uFillTx/>
              <a:latin typeface="Arial"/>
            </a:endParaRPr>
          </a:p>
        </p:txBody>
      </p:sp>
      <p:sp>
        <p:nvSpPr>
          <p:cNvPr id="102" name="PlaceHolder 2"/>
          <p:cNvSpPr>
            <a:spLocks noGrp="1"/>
          </p:cNvSpPr>
          <p:nvPr>
            <p:ph/>
          </p:nvPr>
        </p:nvSpPr>
        <p:spPr>
          <a:xfrm>
            <a:off x="1066680" y="1219320"/>
            <a:ext cx="7162560" cy="1523520"/>
          </a:xfrm>
          <a:prstGeom prst="rect">
            <a:avLst/>
          </a:prstGeom>
          <a:solidFill>
            <a:srgbClr val="ffe07d"/>
          </a:solidFill>
          <a:ln w="28440">
            <a:solidFill>
              <a:srgbClr val="a50021"/>
            </a:solidFill>
            <a:miter/>
          </a:ln>
        </p:spPr>
        <p:txBody>
          <a:bodyPr numCol="1" spcCol="0" lIns="91440" rIns="91440" tIns="45720" bIns="45720" anchor="t">
            <a:noAutofit/>
          </a:bodyPr>
          <a:p>
            <a:pPr marL="343080" indent="-343080" algn="ctr">
              <a:lnSpc>
                <a:spcPct val="100000"/>
              </a:lnSpc>
              <a:spcBef>
                <a:spcPts val="2200"/>
              </a:spcBef>
              <a:buNone/>
              <a:tabLst>
                <a:tab algn="l" pos="0"/>
              </a:tabLst>
            </a:pPr>
            <a:r>
              <a:rPr b="0" lang="en-US" sz="4400" strike="noStrike" u="none">
                <a:solidFill>
                  <a:srgbClr val="000099"/>
                </a:solidFill>
                <a:uFillTx/>
                <a:latin typeface="Calibri"/>
                <a:ea typeface="ＭＳ Ｐゴシック"/>
              </a:rPr>
              <a:t>Contribution Margin (in Rs.)</a:t>
            </a:r>
            <a:endParaRPr b="0" lang="en-US" sz="4400" strike="noStrike" u="none">
              <a:solidFill>
                <a:schemeClr val="dk1"/>
              </a:solidFill>
              <a:uFillTx/>
              <a:latin typeface="Verdana"/>
            </a:endParaRPr>
          </a:p>
          <a:p>
            <a:pPr marL="343080" indent="-343080" algn="ctr">
              <a:lnSpc>
                <a:spcPct val="100000"/>
              </a:lnSpc>
              <a:spcBef>
                <a:spcPts val="601"/>
              </a:spcBef>
              <a:buNone/>
              <a:tabLst>
                <a:tab algn="l" pos="0"/>
              </a:tabLst>
            </a:pPr>
            <a:r>
              <a:rPr b="0" lang="en-US" sz="4400" strike="noStrike" u="none">
                <a:solidFill>
                  <a:srgbClr val="000099"/>
                </a:solidFill>
                <a:uFillTx/>
                <a:latin typeface="Calibri"/>
                <a:ea typeface="ＭＳ Ｐゴシック"/>
              </a:rPr>
              <a:t>Sales (in Rs.)</a:t>
            </a:r>
            <a:endParaRPr b="0" lang="en-US" sz="4400" strike="noStrike" u="none">
              <a:solidFill>
                <a:schemeClr val="dk1"/>
              </a:solidFill>
              <a:uFillTx/>
              <a:latin typeface="Verdana"/>
            </a:endParaRPr>
          </a:p>
          <a:p>
            <a:pPr marL="343080" indent="-343080">
              <a:lnSpc>
                <a:spcPct val="100000"/>
              </a:lnSpc>
              <a:spcBef>
                <a:spcPts val="641"/>
              </a:spcBef>
              <a:buNone/>
              <a:tabLst>
                <a:tab algn="l" pos="0"/>
              </a:tabLst>
            </a:pPr>
            <a:endParaRPr b="0" lang="en-US" sz="3200" strike="noStrike" u="none">
              <a:solidFill>
                <a:schemeClr val="dk1"/>
              </a:solidFill>
              <a:uFillTx/>
              <a:latin typeface="Verdana"/>
            </a:endParaRPr>
          </a:p>
        </p:txBody>
      </p:sp>
      <p:cxnSp>
        <p:nvCxnSpPr>
          <p:cNvPr id="103" name="Straight Connector 5"/>
          <p:cNvCxnSpPr/>
          <p:nvPr/>
        </p:nvCxnSpPr>
        <p:spPr>
          <a:xfrm>
            <a:off x="1752480" y="2057400"/>
            <a:ext cx="5867640" cy="1800"/>
          </a:xfrm>
          <a:prstGeom prst="straightConnector1">
            <a:avLst/>
          </a:prstGeom>
          <a:ln w="38100">
            <a:solidFill>
              <a:srgbClr val="000099"/>
            </a:solidFill>
            <a:round/>
          </a:ln>
        </p:spPr>
      </p:cxnSp>
      <p:sp>
        <p:nvSpPr>
          <p:cNvPr id="104" name="TextBox 6"/>
          <p:cNvSpPr/>
          <p:nvPr/>
        </p:nvSpPr>
        <p:spPr>
          <a:xfrm>
            <a:off x="1143000" y="5029200"/>
            <a:ext cx="6552720" cy="36936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endParaRPr b="0" lang="en-US" sz="1800" strike="noStrike" u="none">
              <a:solidFill>
                <a:schemeClr val="dk1"/>
              </a:solidFill>
              <a:uFillTx/>
              <a:latin typeface="Arial"/>
              <a:ea typeface="ＭＳ Ｐゴシック"/>
            </a:endParaRPr>
          </a:p>
        </p:txBody>
      </p:sp>
      <p:sp>
        <p:nvSpPr>
          <p:cNvPr id="105" name="Rounded Rectangle 7"/>
          <p:cNvSpPr/>
          <p:nvPr/>
        </p:nvSpPr>
        <p:spPr>
          <a:xfrm>
            <a:off x="5638680" y="3124080"/>
            <a:ext cx="3276360" cy="2590560"/>
          </a:xfrm>
          <a:prstGeom prst="roundRect">
            <a:avLst>
              <a:gd name="adj" fmla="val 16667"/>
            </a:avLst>
          </a:prstGeom>
          <a:solidFill>
            <a:srgbClr val="fefbd6"/>
          </a:solidFill>
          <a:ln w="38100">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400" strike="noStrike" u="none">
                <a:solidFill>
                  <a:srgbClr val="000099"/>
                </a:solidFill>
                <a:uFillTx/>
                <a:latin typeface="Calibri"/>
                <a:ea typeface="ＭＳ Ｐゴシック"/>
              </a:rPr>
              <a:t>Happy Daze’s Contribution Margin </a:t>
            </a:r>
            <a:r>
              <a:rPr b="1" lang="en-US" sz="2400" strike="noStrike" u="none">
                <a:solidFill>
                  <a:srgbClr val="a50021"/>
                </a:solidFill>
                <a:uFillTx/>
                <a:latin typeface="Calibri"/>
                <a:ea typeface="ＭＳ Ｐゴシック"/>
              </a:rPr>
              <a:t>=</a:t>
            </a:r>
            <a:endParaRPr b="0" lang="en-IN" sz="2400" strike="noStrike" u="none">
              <a:solidFill>
                <a:srgbClr val="000000"/>
              </a:solidFill>
              <a:uFillTx/>
              <a:latin typeface="Arial"/>
            </a:endParaRPr>
          </a:p>
          <a:p>
            <a:pPr>
              <a:lnSpc>
                <a:spcPct val="100000"/>
              </a:lnSpc>
            </a:pPr>
            <a:r>
              <a:rPr b="1" lang="en-US" sz="2400" strike="noStrike" u="none">
                <a:solidFill>
                  <a:srgbClr val="a50021"/>
                </a:solidFill>
                <a:uFillTx/>
                <a:latin typeface="Calibri"/>
                <a:ea typeface="ＭＳ Ｐゴシック"/>
              </a:rPr>
              <a:t>   </a:t>
            </a:r>
            <a:r>
              <a:rPr b="1" lang="en-US" sz="2400" strike="noStrike" u="none">
                <a:solidFill>
                  <a:srgbClr val="a50021"/>
                </a:solidFill>
                <a:uFillTx/>
                <a:latin typeface="Verdana"/>
                <a:ea typeface="ＭＳ Ｐゴシック"/>
              </a:rPr>
              <a:t>Rs.1,400,000</a:t>
            </a:r>
            <a:endParaRPr b="0" lang="en-IN" sz="2400" strike="noStrike" u="none">
              <a:solidFill>
                <a:srgbClr val="000000"/>
              </a:solidFill>
              <a:uFillTx/>
              <a:latin typeface="Arial"/>
            </a:endParaRPr>
          </a:p>
          <a:p>
            <a:pPr>
              <a:lnSpc>
                <a:spcPct val="100000"/>
              </a:lnSpc>
              <a:spcBef>
                <a:spcPts val="601"/>
              </a:spcBef>
            </a:pPr>
            <a:r>
              <a:rPr b="1" lang="en-US" sz="2400" strike="noStrike" u="none">
                <a:solidFill>
                  <a:srgbClr val="a50021"/>
                </a:solidFill>
                <a:uFillTx/>
                <a:latin typeface="Verdana"/>
                <a:ea typeface="ＭＳ Ｐゴシック"/>
              </a:rPr>
              <a:t>Rs.5,000,000 </a:t>
            </a:r>
            <a:r>
              <a:rPr b="1" lang="en-US" sz="3600" strike="noStrike" u="none">
                <a:solidFill>
                  <a:srgbClr val="a50021"/>
                </a:solidFill>
                <a:uFillTx/>
                <a:latin typeface="Verdana"/>
                <a:ea typeface="ＭＳ Ｐゴシック"/>
              </a:rPr>
              <a:t>=</a:t>
            </a:r>
            <a:r>
              <a:rPr b="1" lang="en-US" sz="3600" strike="noStrike" u="none">
                <a:solidFill>
                  <a:srgbClr val="000099"/>
                </a:solidFill>
                <a:uFillTx/>
                <a:latin typeface="Verdana"/>
                <a:ea typeface="ＭＳ Ｐゴシック"/>
              </a:rPr>
              <a:t>28%</a:t>
            </a:r>
            <a:endParaRPr b="0" lang="en-IN" sz="3600" strike="noStrike" u="none">
              <a:solidFill>
                <a:srgbClr val="000000"/>
              </a:solidFill>
              <a:uFillTx/>
              <a:latin typeface="Arial"/>
            </a:endParaRPr>
          </a:p>
        </p:txBody>
      </p:sp>
      <p:graphicFrame>
        <p:nvGraphicFramePr>
          <p:cNvPr id="106" name="Group 37"/>
          <p:cNvGraphicFramePr/>
          <p:nvPr/>
        </p:nvGraphicFramePr>
        <p:xfrm>
          <a:off x="380880" y="2971800"/>
          <a:ext cx="4682880" cy="3301560"/>
        </p:xfrm>
        <a:graphic>
          <a:graphicData uri="http://schemas.openxmlformats.org/drawingml/2006/table">
            <a:tbl>
              <a:tblPr/>
              <a:tblGrid>
                <a:gridCol w="2743200"/>
                <a:gridCol w="1939680"/>
              </a:tblGrid>
              <a:tr h="838080">
                <a:tc>
                  <a:txBody>
                    <a:bodyPr lIns="68400" rIns="68400" tIns="0" bIns="0" anchor="t">
                      <a:noAutofit/>
                    </a:bodyPr>
                    <a:p>
                      <a:endParaRPr b="0" lang="en-US" sz="1100" strike="noStrike" u="none">
                        <a:solidFill>
                          <a:srgbClr val="000099"/>
                        </a:solidFill>
                        <a:uFillTx/>
                        <a:latin typeface="Calibri"/>
                        <a:ea typeface="ＭＳ Ｐゴシック"/>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ctr" defTabSz="914400">
                        <a:lnSpc>
                          <a:spcPct val="115000"/>
                        </a:lnSpc>
                        <a:tabLst>
                          <a:tab algn="l" pos="0"/>
                        </a:tabLst>
                      </a:pPr>
                      <a:r>
                        <a:rPr b="1" lang="en-US" sz="2400" strike="noStrike" u="none">
                          <a:solidFill>
                            <a:srgbClr val="000099"/>
                          </a:solidFill>
                          <a:uFillTx/>
                          <a:latin typeface="Calibri"/>
                          <a:ea typeface="ＭＳ Ｐゴシック"/>
                        </a:rPr>
                        <a:t>Total</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5720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Sales (8,000 units)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Rs.5,000,000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Variable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3,600,000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Contribution Margin          </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none">
                          <a:solidFill>
                            <a:srgbClr val="000099"/>
                          </a:solidFill>
                          <a:uFillTx/>
                          <a:latin typeface="Calibri"/>
                          <a:ea typeface="ＭＳ Ｐゴシック"/>
                        </a:rPr>
                        <a:t>1,400,000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Less:  Fixed Costs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1,750,000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r h="434880">
                <a:tc>
                  <a:txBody>
                    <a:bodyPr lIns="68400" rIns="68400" tIns="0" bIns="0" anchor="t">
                      <a:noAutofit/>
                    </a:bodyPr>
                    <a:p>
                      <a:pPr defTabSz="914400">
                        <a:lnSpc>
                          <a:spcPct val="115000"/>
                        </a:lnSpc>
                        <a:tabLst>
                          <a:tab algn="l" pos="0"/>
                        </a:tabLst>
                      </a:pPr>
                      <a:r>
                        <a:rPr b="1" lang="en-US" sz="2400" strike="noStrike" u="none">
                          <a:solidFill>
                            <a:srgbClr val="000099"/>
                          </a:solidFill>
                          <a:uFillTx/>
                          <a:latin typeface="Calibri"/>
                          <a:ea typeface="ＭＳ Ｐゴシック"/>
                        </a:rPr>
                        <a:t>Net Income (Loss)</a:t>
                      </a:r>
                      <a:endParaRPr b="0" lang="en-IN"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c>
                  <a:txBody>
                    <a:bodyPr lIns="68400" rIns="68400" tIns="0" bIns="0" anchor="t">
                      <a:noAutofit/>
                    </a:bodyPr>
                    <a:p>
                      <a:pPr algn="r" defTabSz="914400">
                        <a:lnSpc>
                          <a:spcPct val="115000"/>
                        </a:lnSpc>
                        <a:tabLst>
                          <a:tab algn="l" pos="0"/>
                        </a:tabLst>
                      </a:pPr>
                      <a:r>
                        <a:rPr b="1" lang="en-US" sz="2000" strike="noStrike" u="sng">
                          <a:solidFill>
                            <a:srgbClr val="000099"/>
                          </a:solidFill>
                          <a:uFillTx/>
                          <a:latin typeface="Calibri"/>
                          <a:ea typeface="ＭＳ Ｐゴシック"/>
                        </a:rPr>
                        <a:t>Rs. (350,000)</a:t>
                      </a:r>
                      <a:endParaRPr b="0" lang="en-IN" sz="20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cc"/>
                    </a:solidFill>
                  </a:tcPr>
                </a:tc>
              </a:tr>
            </a:tbl>
          </a:graphicData>
        </a:graphic>
      </p:graphicFrame>
      <p:cxnSp>
        <p:nvCxnSpPr>
          <p:cNvPr id="107" name="Straight Connector 10"/>
          <p:cNvCxnSpPr/>
          <p:nvPr/>
        </p:nvCxnSpPr>
        <p:spPr>
          <a:xfrm>
            <a:off x="5943600" y="4495680"/>
            <a:ext cx="1752840" cy="1800"/>
          </a:xfrm>
          <a:prstGeom prst="straightConnector1">
            <a:avLst/>
          </a:prstGeom>
          <a:ln w="28575">
            <a:solidFill>
              <a:srgbClr val="a50021"/>
            </a:solidFill>
            <a:round/>
          </a:ln>
        </p:spPr>
      </p:cxnSp>
      <p:cxnSp>
        <p:nvCxnSpPr>
          <p:cNvPr id="108" name="Straight Arrow Connector 12"/>
          <p:cNvCxnSpPr>
            <a:stCxn id="109" idx="2"/>
          </p:cNvCxnSpPr>
          <p:nvPr/>
        </p:nvCxnSpPr>
        <p:spPr>
          <a:xfrm flipH="1">
            <a:off x="5105160" y="4267080"/>
            <a:ext cx="762480" cy="609840"/>
          </a:xfrm>
          <a:prstGeom prst="straightConnector1">
            <a:avLst/>
          </a:prstGeom>
          <a:ln w="38100">
            <a:solidFill>
              <a:srgbClr val="a50021"/>
            </a:solidFill>
            <a:round/>
            <a:tailEnd len="med" type="arrow" w="med"/>
          </a:ln>
        </p:spPr>
      </p:cxnSp>
      <p:sp>
        <p:nvSpPr>
          <p:cNvPr id="109" name="Oval 13"/>
          <p:cNvSpPr/>
          <p:nvPr/>
        </p:nvSpPr>
        <p:spPr>
          <a:xfrm>
            <a:off x="5867280" y="4038480"/>
            <a:ext cx="2514240" cy="456840"/>
          </a:xfrm>
          <a:prstGeom prst="ellipse">
            <a:avLst/>
          </a:prstGeom>
          <a:noFill/>
          <a:ln>
            <a:solidFill>
              <a:srgbClr val="808080">
                <a:lumMod val="50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10" name="Oval 14"/>
          <p:cNvSpPr/>
          <p:nvPr/>
        </p:nvSpPr>
        <p:spPr>
          <a:xfrm>
            <a:off x="5715000" y="4572000"/>
            <a:ext cx="2514240" cy="380520"/>
          </a:xfrm>
          <a:prstGeom prst="ellipse">
            <a:avLst/>
          </a:prstGeom>
          <a:noFill/>
          <a:ln>
            <a:solidFill>
              <a:srgbClr val="808080">
                <a:lumMod val="50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cxnSp>
        <p:nvCxnSpPr>
          <p:cNvPr id="111" name="Straight Arrow Connector 16"/>
          <p:cNvCxnSpPr>
            <a:stCxn id="110" idx="2"/>
          </p:cNvCxnSpPr>
          <p:nvPr/>
        </p:nvCxnSpPr>
        <p:spPr>
          <a:xfrm flipH="1" flipV="1">
            <a:off x="4952880" y="4114800"/>
            <a:ext cx="762480" cy="648000"/>
          </a:xfrm>
          <a:prstGeom prst="straightConnector1">
            <a:avLst/>
          </a:prstGeom>
          <a:ln w="38100">
            <a:solidFill>
              <a:srgbClr val="a50021"/>
            </a:solidFill>
            <a:round/>
            <a:tailEnd len="med" type="arrow" w="med"/>
          </a:ln>
        </p:spPr>
      </p:cxnSp>
    </p:spTree>
  </p:cSld>
  <mc:AlternateContent>
    <mc:Choice Requires="p14">
      <p:transition spd="slow" p14:dur="2000"/>
    </mc:Choice>
    <mc:Fallback>
      <p:transition spd="slow"/>
    </mc:Fallback>
  </mc:AlternateContent>
  <p:timing>
    <p:tnLst>
      <p:par>
        <p:cTn id="76" dur="indefinite" restart="never" nodeType="tmRoot">
          <p:childTnLst>
            <p:seq>
              <p:cTn id="77" dur="indefinite" nodeType="mainSeq">
                <p:childTnLst>
                  <p:par>
                    <p:cTn id="78" nodeType="clickEffect" fill="hold">
                      <p:stCondLst>
                        <p:cond delay="indefinite"/>
                      </p:stCondLst>
                      <p:childTnLst>
                        <p:par>
                          <p:cTn id="79" nodeType="withEffect" fill="hold">
                            <p:stCondLst>
                              <p:cond delay="0"/>
                            </p:stCondLst>
                            <p:childTnLst>
                              <p:par>
                                <p:cTn id="80" nodeType="clickEffect" fill="hold" presetClass="entr" presetID="2" presetSubtype="4">
                                  <p:stCondLst>
                                    <p:cond delay="0"/>
                                  </p:stCondLst>
                                  <p:childTnLst>
                                    <p:set>
                                      <p:cBhvr>
                                        <p:cTn id="81" dur="1" fill="hold">
                                          <p:stCondLst>
                                            <p:cond delay="0"/>
                                          </p:stCondLst>
                                        </p:cTn>
                                        <p:tgtEl>
                                          <p:spTgt spid="106"/>
                                        </p:tgtEl>
                                        <p:attrNameLst>
                                          <p:attrName>style.visibility</p:attrName>
                                        </p:attrNameLst>
                                      </p:cBhvr>
                                      <p:to>
                                        <p:strVal val="visible"/>
                                      </p:to>
                                    </p:set>
                                    <p:anim calcmode="lin" valueType="num">
                                      <p:cBhvr additive="repl">
                                        <p:cTn id="82" dur="500" fill="hold"/>
                                        <p:tgtEl>
                                          <p:spTgt spid="106"/>
                                        </p:tgtEl>
                                        <p:attrNameLst>
                                          <p:attrName>ppt_x</p:attrName>
                                        </p:attrNameLst>
                                      </p:cBhvr>
                                      <p:tavLst>
                                        <p:tav tm="0">
                                          <p:val>
                                            <p:strVal val="#ppt_x"/>
                                          </p:val>
                                        </p:tav>
                                        <p:tav tm="100000">
                                          <p:val>
                                            <p:strVal val="#ppt_x"/>
                                          </p:val>
                                        </p:tav>
                                      </p:tavLst>
                                    </p:anim>
                                    <p:anim calcmode="lin" valueType="num">
                                      <p:cBhvr additive="repl">
                                        <p:cTn id="83" dur="500" fill="hold"/>
                                        <p:tgtEl>
                                          <p:spTgt spid="106"/>
                                        </p:tgtEl>
                                        <p:attrNameLst>
                                          <p:attrName>ppt_y</p:attrName>
                                        </p:attrNameLst>
                                      </p:cBhvr>
                                      <p:tavLst>
                                        <p:tav tm="0">
                                          <p:val>
                                            <p:strVal val="1+#ppt_h/2"/>
                                          </p:val>
                                        </p:tav>
                                        <p:tav tm="100000">
                                          <p:val>
                                            <p:strVal val="#ppt_y"/>
                                          </p:val>
                                        </p:tav>
                                      </p:tavLst>
                                    </p:anim>
                                  </p:childTnLst>
                                </p:cTn>
                              </p:par>
                              <p:par>
                                <p:cTn id="84" nodeType="withEffect" fill="hold" presetClass="entr" presetID="2" presetSubtype="4">
                                  <p:stCondLst>
                                    <p:cond delay="0"/>
                                  </p:stCondLst>
                                  <p:childTnLst>
                                    <p:set>
                                      <p:cBhvr>
                                        <p:cTn id="85" dur="1" fill="hold">
                                          <p:stCondLst>
                                            <p:cond delay="0"/>
                                          </p:stCondLst>
                                        </p:cTn>
                                        <p:tgtEl>
                                          <p:spTgt spid="105"/>
                                        </p:tgtEl>
                                        <p:attrNameLst>
                                          <p:attrName>style.visibility</p:attrName>
                                        </p:attrNameLst>
                                      </p:cBhvr>
                                      <p:to>
                                        <p:strVal val="visible"/>
                                      </p:to>
                                    </p:set>
                                    <p:anim calcmode="lin" valueType="num">
                                      <p:cBhvr additive="repl">
                                        <p:cTn id="86" dur="500" fill="hold"/>
                                        <p:tgtEl>
                                          <p:spTgt spid="105"/>
                                        </p:tgtEl>
                                        <p:attrNameLst>
                                          <p:attrName>ppt_x</p:attrName>
                                        </p:attrNameLst>
                                      </p:cBhvr>
                                      <p:tavLst>
                                        <p:tav tm="0">
                                          <p:val>
                                            <p:strVal val="#ppt_x"/>
                                          </p:val>
                                        </p:tav>
                                        <p:tav tm="100000">
                                          <p:val>
                                            <p:strVal val="#ppt_x"/>
                                          </p:val>
                                        </p:tav>
                                      </p:tavLst>
                                    </p:anim>
                                    <p:anim calcmode="lin" valueType="num">
                                      <p:cBhvr additive="repl">
                                        <p:cTn id="87" dur="500" fill="hold"/>
                                        <p:tgtEl>
                                          <p:spTgt spid="105"/>
                                        </p:tgtEl>
                                        <p:attrNameLst>
                                          <p:attrName>ppt_y</p:attrName>
                                        </p:attrNameLst>
                                      </p:cBhvr>
                                      <p:tavLst>
                                        <p:tav tm="0">
                                          <p:val>
                                            <p:strVal val="1+#ppt_h/2"/>
                                          </p:val>
                                        </p:tav>
                                        <p:tav tm="100000">
                                          <p:val>
                                            <p:strVal val="#ppt_y"/>
                                          </p:val>
                                        </p:tav>
                                      </p:tavLst>
                                    </p:anim>
                                  </p:childTnLst>
                                </p:cTn>
                              </p:par>
                              <p:par>
                                <p:cTn id="88" nodeType="withEffect" fill="hold" presetClass="entr" presetID="2" presetSubtype="4">
                                  <p:stCondLst>
                                    <p:cond delay="0"/>
                                  </p:stCondLst>
                                  <p:childTnLst>
                                    <p:set>
                                      <p:cBhvr>
                                        <p:cTn id="89" dur="1" fill="hold">
                                          <p:stCondLst>
                                            <p:cond delay="0"/>
                                          </p:stCondLst>
                                        </p:cTn>
                                        <p:tgtEl>
                                          <p:spTgt spid="107"/>
                                        </p:tgtEl>
                                        <p:attrNameLst>
                                          <p:attrName>style.visibility</p:attrName>
                                        </p:attrNameLst>
                                      </p:cBhvr>
                                      <p:to>
                                        <p:strVal val="visible"/>
                                      </p:to>
                                    </p:set>
                                    <p:anim calcmode="lin" valueType="num">
                                      <p:cBhvr additive="repl">
                                        <p:cTn id="90" dur="500" fill="hold"/>
                                        <p:tgtEl>
                                          <p:spTgt spid="107"/>
                                        </p:tgtEl>
                                        <p:attrNameLst>
                                          <p:attrName>ppt_x</p:attrName>
                                        </p:attrNameLst>
                                      </p:cBhvr>
                                      <p:tavLst>
                                        <p:tav tm="0">
                                          <p:val>
                                            <p:strVal val="#ppt_x"/>
                                          </p:val>
                                        </p:tav>
                                        <p:tav tm="100000">
                                          <p:val>
                                            <p:strVal val="#ppt_x"/>
                                          </p:val>
                                        </p:tav>
                                      </p:tavLst>
                                    </p:anim>
                                    <p:anim calcmode="lin" valueType="num">
                                      <p:cBhvr additive="repl">
                                        <p:cTn id="91"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92" nodeType="clickEffect" fill="hold">
                      <p:stCondLst>
                        <p:cond delay="indefinite"/>
                      </p:stCondLst>
                      <p:childTnLst>
                        <p:par>
                          <p:cTn id="93" nodeType="withEffect" fill="hold">
                            <p:stCondLst>
                              <p:cond delay="0"/>
                            </p:stCondLst>
                            <p:childTnLst>
                              <p:par>
                                <p:cTn id="94" nodeType="clickEffect" fill="hold" presetClass="entr" presetID="22" presetSubtype="4">
                                  <p:stCondLst>
                                    <p:cond delay="0"/>
                                  </p:stCondLst>
                                  <p:childTnLst>
                                    <p:set>
                                      <p:cBhvr>
                                        <p:cTn id="95" dur="1" fill="hold">
                                          <p:stCondLst>
                                            <p:cond delay="0"/>
                                          </p:stCondLst>
                                        </p:cTn>
                                        <p:tgtEl>
                                          <p:spTgt spid="109"/>
                                        </p:tgtEl>
                                        <p:attrNameLst>
                                          <p:attrName>style.visibility</p:attrName>
                                        </p:attrNameLst>
                                      </p:cBhvr>
                                      <p:to>
                                        <p:strVal val="visible"/>
                                      </p:to>
                                    </p:set>
                                    <p:animEffect filter="wipe(down)" transition="in">
                                      <p:cBhvr additive="repl">
                                        <p:cTn id="96" dur="500"/>
                                        <p:tgtEl>
                                          <p:spTgt spid="109"/>
                                        </p:tgtEl>
                                      </p:cBhvr>
                                    </p:animEffect>
                                  </p:childTnLst>
                                </p:cTn>
                              </p:par>
                              <p:par>
                                <p:cTn id="97" nodeType="withEffect" fill="hold" presetClass="entr" presetID="22" presetSubtype="4">
                                  <p:stCondLst>
                                    <p:cond delay="0"/>
                                  </p:stCondLst>
                                  <p:childTnLst>
                                    <p:set>
                                      <p:cBhvr>
                                        <p:cTn id="98" dur="1" fill="hold">
                                          <p:stCondLst>
                                            <p:cond delay="0"/>
                                          </p:stCondLst>
                                        </p:cTn>
                                        <p:tgtEl>
                                          <p:spTgt spid="108"/>
                                        </p:tgtEl>
                                        <p:attrNameLst>
                                          <p:attrName>style.visibility</p:attrName>
                                        </p:attrNameLst>
                                      </p:cBhvr>
                                      <p:to>
                                        <p:strVal val="visible"/>
                                      </p:to>
                                    </p:set>
                                    <p:animEffect filter="wipe(down)" transition="in">
                                      <p:cBhvr additive="repl">
                                        <p:cTn id="99" dur="500"/>
                                        <p:tgtEl>
                                          <p:spTgt spid="108"/>
                                        </p:tgtEl>
                                      </p:cBhvr>
                                    </p:animEffect>
                                  </p:childTnLst>
                                </p:cTn>
                              </p:par>
                            </p:childTnLst>
                          </p:cTn>
                        </p:par>
                      </p:childTnLst>
                    </p:cTn>
                  </p:par>
                  <p:par>
                    <p:cTn id="100" nodeType="clickEffect" fill="hold">
                      <p:stCondLst>
                        <p:cond delay="indefinite"/>
                      </p:stCondLst>
                      <p:childTnLst>
                        <p:par>
                          <p:cTn id="101" nodeType="withEffect" fill="hold">
                            <p:stCondLst>
                              <p:cond delay="0"/>
                            </p:stCondLst>
                            <p:childTnLst>
                              <p:par>
                                <p:cTn id="102" nodeType="clickEffect" fill="hold" presetClass="entr" presetID="22" presetSubtype="4">
                                  <p:stCondLst>
                                    <p:cond delay="0"/>
                                  </p:stCondLst>
                                  <p:childTnLst>
                                    <p:set>
                                      <p:cBhvr>
                                        <p:cTn id="103" dur="1" fill="hold">
                                          <p:stCondLst>
                                            <p:cond delay="0"/>
                                          </p:stCondLst>
                                        </p:cTn>
                                        <p:tgtEl>
                                          <p:spTgt spid="110"/>
                                        </p:tgtEl>
                                        <p:attrNameLst>
                                          <p:attrName>style.visibility</p:attrName>
                                        </p:attrNameLst>
                                      </p:cBhvr>
                                      <p:to>
                                        <p:strVal val="visible"/>
                                      </p:to>
                                    </p:set>
                                    <p:animEffect filter="wipe(down)" transition="in">
                                      <p:cBhvr additive="repl">
                                        <p:cTn id="104" dur="500"/>
                                        <p:tgtEl>
                                          <p:spTgt spid="110"/>
                                        </p:tgtEl>
                                      </p:cBhvr>
                                    </p:animEffect>
                                  </p:childTnLst>
                                </p:cTn>
                              </p:par>
                              <p:par>
                                <p:cTn id="105" nodeType="withEffect" fill="hold" presetClass="entr" presetID="22" presetSubtype="4">
                                  <p:stCondLst>
                                    <p:cond delay="0"/>
                                  </p:stCondLst>
                                  <p:childTnLst>
                                    <p:set>
                                      <p:cBhvr>
                                        <p:cTn id="106" dur="1" fill="hold">
                                          <p:stCondLst>
                                            <p:cond delay="0"/>
                                          </p:stCondLst>
                                        </p:cTn>
                                        <p:tgtEl>
                                          <p:spTgt spid="111"/>
                                        </p:tgtEl>
                                        <p:attrNameLst>
                                          <p:attrName>style.visibility</p:attrName>
                                        </p:attrNameLst>
                                      </p:cBhvr>
                                      <p:to>
                                        <p:strVal val="visible"/>
                                      </p:to>
                                    </p:set>
                                    <p:animEffect filter="wipe(down)" transition="in">
                                      <p:cBhvr additive="repl">
                                        <p:cTn id="107" dur="500"/>
                                        <p:tgtEl>
                                          <p:spTgt spid="111"/>
                                        </p:tgtEl>
                                      </p:cBhvr>
                                    </p:animEffect>
                                  </p:childTnLst>
                                </p:cTn>
                              </p:par>
                              <p:par>
                                <p:cTn id="108" nodeType="withEffect" fill="hold" presetClass="exit" presetID="1">
                                  <p:stCondLst>
                                    <p:cond delay="0"/>
                                  </p:stCondLst>
                                  <p:childTnLst>
                                    <p:set>
                                      <p:cBhvr>
                                        <p:cTn id="109" dur="1" fill="hold">
                                          <p:stCondLst>
                                            <p:cond delay="0"/>
                                          </p:stCondLst>
                                        </p:cTn>
                                        <p:tgtEl>
                                          <p:spTgt spid="109"/>
                                        </p:tgtEl>
                                        <p:attrNameLst>
                                          <p:attrName>style.visibility</p:attrName>
                                        </p:attrNameLst>
                                      </p:cBhvr>
                                      <p:to>
                                        <p:strVal val="hidden"/>
                                      </p:to>
                                    </p:set>
                                  </p:childTnLst>
                                </p:cTn>
                              </p:par>
                              <p:par>
                                <p:cTn id="110" nodeType="withEffect" fill="hold" presetClass="exit" presetID="1">
                                  <p:stCondLst>
                                    <p:cond delay="0"/>
                                  </p:stCondLst>
                                  <p:childTnLst>
                                    <p:set>
                                      <p:cBhvr>
                                        <p:cTn id="111"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4465</TotalTime>
  <Application>LibreOffice/24.8.3.2$MacOSX_AARCH64 LibreOffice_project/48a6bac9e7e268aeb4c3483fcf825c94556d9f92</Application>
  <AppVersion>15.0000</AppVersion>
  <Words>2675</Words>
  <Paragraphs>498</Paragraphs>
  <Company>Cengage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2009-10-06T19:54:07Z</dcterms:created>
  <dc:creator>Aaron Arnsparger</dc:creator>
  <dc:description/>
  <dc:language>en-IN</dc:language>
  <cp:lastModifiedBy/>
  <dcterms:modified xsi:type="dcterms:W3CDTF">2024-11-18T18:40:31Z</dcterms:modified>
  <cp:revision>232</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35</vt:i4>
  </property>
  <property fmtid="{D5CDD505-2E9C-101B-9397-08002B2CF9AE}" pid="3" name="PresentationFormat">
    <vt:lpwstr>On-screen Show (4:3)</vt:lpwstr>
  </property>
  <property fmtid="{D5CDD505-2E9C-101B-9397-08002B2CF9AE}" pid="4" name="Slides">
    <vt:i4>37</vt:i4>
  </property>
</Properties>
</file>