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diagrams/data1.xml" ContentType="application/vnd.openxmlformats-officedocument.drawingml.diagramData+xml"/>
  <Override PartName="/ppt/diagrams/colors1.xml" ContentType="application/vnd.openxmlformats-officedocument.drawingml.diagramColors+xml"/>
  <Override PartName="/ppt/diagrams/data2.xml" ContentType="application/vnd.openxmlformats-officedocument.drawingml.diagramData+xml"/>
  <Override PartName="/ppt/diagrams/colors3.xml" ContentType="application/vnd.openxmlformats-officedocument.drawingml.diagramColors+xml"/>
  <Override PartName="/ppt/diagrams/colors2.xml" ContentType="application/vnd.openxmlformats-officedocument.drawingml.diagramColors+xml"/>
  <Override PartName="/ppt/diagrams/quickStyle1.xml" ContentType="application/vnd.openxmlformats-officedocument.drawingml.diagramStyle+xml"/>
  <Override PartName="/ppt/diagrams/data3.xml" ContentType="application/vnd.openxmlformats-officedocument.drawingml.diagramData+xml"/>
  <Override PartName="/ppt/diagrams/drawing4.xml" ContentType="application/vnd.ms-office.drawingml.diagramDrawing+xml"/>
  <Override PartName="/ppt/diagrams/layout6.xml" ContentType="application/vnd.openxmlformats-officedocument.drawingml.diagramLayout+xml"/>
  <Override PartName="/ppt/diagrams/data4.xml" ContentType="application/vnd.openxmlformats-officedocument.drawingml.diagramData+xml"/>
  <Override PartName="/ppt/diagrams/quickStyle2.xml" ContentType="application/vnd.openxmlformats-officedocument.drawingml.diagramStyle+xml"/>
  <Override PartName="/ppt/diagrams/layout1.xml" ContentType="application/vnd.openxmlformats-officedocument.drawingml.diagramLayout+xml"/>
  <Override PartName="/ppt/diagrams/quickStyle5.xml" ContentType="application/vnd.openxmlformats-officedocument.drawingml.diagramStyle+xml"/>
  <Override PartName="/ppt/diagrams/layout4.xml" ContentType="application/vnd.openxmlformats-officedocument.drawingml.diagramLayout+xml"/>
  <Override PartName="/ppt/diagrams/drawing2.xml" ContentType="application/vnd.ms-office.drawingml.diagramDrawing+xml"/>
  <Override PartName="/ppt/diagrams/quickStyle4.xml" ContentType="application/vnd.openxmlformats-officedocument.drawingml.diagramStyle+xml"/>
  <Override PartName="/ppt/diagrams/layout3.xml" ContentType="application/vnd.openxmlformats-officedocument.drawingml.diagramLayout+xml"/>
  <Override PartName="/ppt/diagrams/drawing1.xml" ContentType="application/vnd.ms-office.drawingml.diagramDrawing+xml"/>
  <Override PartName="/ppt/diagrams/data6.xml" ContentType="application/vnd.openxmlformats-officedocument.drawingml.diagramData+xml"/>
  <Override PartName="/ppt/diagrams/layout2.xml" ContentType="application/vnd.openxmlformats-officedocument.drawingml.diagramLayout+xml"/>
  <Override PartName="/ppt/diagrams/quickStyle3.xml" ContentType="application/vnd.openxmlformats-officedocument.drawingml.diagramStyle+xml"/>
  <Override PartName="/ppt/diagrams/data5.xml" ContentType="application/vnd.openxmlformats-officedocument.drawingml.diagramData+xml"/>
  <Override PartName="/ppt/diagrams/drawing3.xml" ContentType="application/vnd.ms-office.drawingml.diagramDrawing+xml"/>
  <Override PartName="/ppt/diagrams/quickStyle6.xml" ContentType="application/vnd.openxmlformats-officedocument.drawingml.diagramStyle+xml"/>
  <Override PartName="/ppt/diagrams/layout5.xml" ContentType="application/vnd.openxmlformats-officedocument.drawingml.diagramLayout+xml"/>
  <Override PartName="/ppt/diagrams/drawing6.xml" ContentType="application/vnd.ms-office.drawingml.diagramDrawing+xml"/>
  <Override PartName="/ppt/diagrams/drawing5.xml" ContentType="application/vnd.ms-office.drawingml.diagramDrawing+xml"/>
  <Override PartName="/ppt/diagrams/colors4.xml" ContentType="application/vnd.openxmlformats-officedocument.drawingml.diagramColors+xml"/>
  <Override PartName="/ppt/diagrams/colors6.xml" ContentType="application/vnd.openxmlformats-officedocument.drawingml.diagramColors+xml"/>
  <Override PartName="/ppt/diagrams/colors5.xml" ContentType="application/vnd.openxmlformats-officedocument.drawingml.diagramCol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10.xml" ContentType="application/vnd.openxmlformats-officedocument.theme+xml"/>
  <Override PartName="/ppt/theme/theme8.xml" ContentType="application/vnd.openxmlformats-officedocument.theme+xml"/>
  <Override PartName="/ppt/theme/theme11.xml" ContentType="application/vnd.openxmlformats-officedocument.theme+xml"/>
  <Override PartName="/ppt/theme/theme9.xml" ContentType="application/vnd.openxmlformats-officedocument.theme+xml"/>
  <Override PartName="/ppt/theme/theme12.xml" ContentType="application/vnd.openxmlformats-officedocument.theme+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1.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10.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embeddings/oleObject1.xlsx" ContentType="application/vnd.openxmlformats-officedocument.spreadsheetml.sheet"/>
  <Override PartName="/ppt/slideLayouts/_rels/slideLayout14.xml.rels" ContentType="application/vnd.openxmlformats-package.relationships+xml"/>
  <Override PartName="/ppt/slideLayouts/_rels/slideLayout9.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6.xml.rels" ContentType="application/vnd.openxmlformats-package.relationships+xml"/>
  <Override PartName="/ppt/slideLayouts/_rels/slideLayout11.xml.rels" ContentType="application/vnd.openxmlformats-package.relationships+xml"/>
  <Override PartName="/ppt/slideLayouts/_rels/slideLayout1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4.xml" ContentType="application/vnd.openxmlformats-officedocument.presentationml.slideLayout+xml"/>
  <Override PartName="/ppt/slideLayouts/slideLayout8.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14.xml" ContentType="application/vnd.openxmlformats-officedocument.presentationml.slideLayout+xml"/>
  <Override PartName="/ppt/media/image1.jpeg" ContentType="image/jpeg"/>
  <Override PartName="/ppt/media/image5.png" ContentType="image/png"/>
  <Override PartName="/ppt/media/image6.wmf" ContentType="image/x-wmf"/>
  <Override PartName="/ppt/media/image4.wmf" ContentType="image/x-wmf"/>
  <Override PartName="/ppt/media/image2.wmf" ContentType="image/x-wmf"/>
  <Override PartName="/ppt/media/image7.wmf" ContentType="image/x-wmf"/>
  <Override PartName="/ppt/media/image3.wmf" ContentType="image/x-wmf"/>
  <Override PartName="/ppt/media/image8.wmf" ContentType="image/x-wmf"/>
  <Override PartName="/ppt/slides/_rels/slide27.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29.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5.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32.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23.xml.rels" ContentType="application/vnd.openxmlformats-package.relationships+xml"/>
  <Override PartName="/ppt/slides/_rels/slide31.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slide16.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8.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31.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32.xml" ContentType="application/vnd.openxmlformats-officedocument.presentationml.slide+xml"/>
  <Override PartName="/ppt/slides/slide27.xml" ContentType="application/vnd.openxmlformats-officedocument.presentationml.slide+xml"/>
  <Override PartName="/ppt/slides/slide33.xml" ContentType="application/vnd.openxmlformats-officedocument.presentationml.slide+xml"/>
  <Override PartName="/ppt/notesSlides/notesSlide1.xml" ContentType="application/vnd.openxmlformats-officedocument.presentationml.notesSlide+xml"/>
  <Override PartName="/ppt/notesSlides/notesSlide11.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9.xml" ContentType="application/vnd.openxmlformats-officedocument.presentationml.notesSlide+xml"/>
  <Override PartName="/ppt/notesSlides/notesSlide25.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8.xml" ContentType="application/vnd.openxmlformats-officedocument.presentationml.notesSlide+xml"/>
  <Override PartName="/ppt/notesSlides/notesSlide24.xml" ContentType="application/vnd.openxmlformats-officedocument.presentationml.notesSlide+xml"/>
  <Override PartName="/ppt/notesSlides/notesSlide22.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27.xml" ContentType="application/vnd.openxmlformats-officedocument.presentationml.notesSlide+xml"/>
  <Override PartName="/ppt/notesSlides/notesSlide15.xml" ContentType="application/vnd.openxmlformats-officedocument.presentationml.notesSlide+xml"/>
  <Override PartName="/ppt/notesSlides/notesSlide30.xml" ContentType="application/vnd.openxmlformats-officedocument.presentationml.notesSlide+xml"/>
  <Override PartName="/ppt/notesSlides/notesSlide28.xml" ContentType="application/vnd.openxmlformats-officedocument.presentationml.notesSlide+xml"/>
  <Override PartName="/ppt/notesSlides/notesSlide16.xml" ContentType="application/vnd.openxmlformats-officedocument.presentationml.notesSlide+xml"/>
  <Override PartName="/ppt/notesSlides/notesSlide31.xml" ContentType="application/vnd.openxmlformats-officedocument.presentationml.notesSlide+xml"/>
  <Override PartName="/ppt/notesSlides/notesSlide29.xml" ContentType="application/vnd.openxmlformats-officedocument.presentationml.notesSlide+xml"/>
  <Override PartName="/ppt/notesSlides/notesSlide26.xml" ContentType="application/vnd.openxmlformats-officedocument.presentationml.notesSlide+xml"/>
  <Override PartName="/ppt/notesSlides/notesSlide17.xml" ContentType="application/vnd.openxmlformats-officedocument.presentationml.notesSlide+xml"/>
  <Override PartName="/ppt/notesSlides/_rels/notesSlide32.xml.rels" ContentType="application/vnd.openxmlformats-package.relationships+xml"/>
  <Override PartName="/ppt/notesSlides/_rels/notesSlide17.xml.rels" ContentType="application/vnd.openxmlformats-package.relationships+xml"/>
  <Override PartName="/ppt/notesSlides/_rels/notesSlide29.xml.rels" ContentType="application/vnd.openxmlformats-package.relationships+xml"/>
  <Override PartName="/ppt/notesSlides/_rels/notesSlide31.xml.rels" ContentType="application/vnd.openxmlformats-package.relationships+xml"/>
  <Override PartName="/ppt/notesSlides/_rels/notesSlide28.xml.rels" ContentType="application/vnd.openxmlformats-package.relationships+xml"/>
  <Override PartName="/ppt/notesSlides/_rels/notesSlide9.xml.rels" ContentType="application/vnd.openxmlformats-package.relationships+xml"/>
  <Override PartName="/ppt/notesSlides/_rels/notesSlide22.xml.rels" ContentType="application/vnd.openxmlformats-package.relationships+xml"/>
  <Override PartName="/ppt/notesSlides/_rels/notesSlide30.xml.rels" ContentType="application/vnd.openxmlformats-package.relationships+xml"/>
  <Override PartName="/ppt/notesSlides/_rels/notesSlide15.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7.xml.rels" ContentType="application/vnd.openxmlformats-package.relationships+xml"/>
  <Override PartName="/ppt/notesSlides/_rels/notesSlide18.xml.rels" ContentType="application/vnd.openxmlformats-package.relationships+xml"/>
  <Override PartName="/ppt/notesSlides/_rels/notesSlide26.xml.rels" ContentType="application/vnd.openxmlformats-package.relationships+xml"/>
  <Override PartName="/ppt/notesSlides/_rels/notesSlide1.xml.rels" ContentType="application/vnd.openxmlformats-package.relationships+xml"/>
  <Override PartName="/ppt/notesSlides/_rels/notesSlide12.xml.rels" ContentType="application/vnd.openxmlformats-package.relationships+xml"/>
  <Override PartName="/ppt/notesSlides/_rels/notesSlide13.xml.rels" ContentType="application/vnd.openxmlformats-package.relationships+xml"/>
  <Override PartName="/ppt/notesSlides/_rels/notesSlide20.xml.rels" ContentType="application/vnd.openxmlformats-package.relationships+xml"/>
  <Override PartName="/ppt/notesSlides/_rels/notesSlide16.xml.rels" ContentType="application/vnd.openxmlformats-package.relationships+xml"/>
  <Override PartName="/ppt/notesSlides/_rels/notesSlide5.xml.rels" ContentType="application/vnd.openxmlformats-package.relationships+xml"/>
  <Override PartName="/ppt/notesSlides/_rels/notesSlide24.xml.rels" ContentType="application/vnd.openxmlformats-package.relationships+xml"/>
  <Override PartName="/ppt/notesSlides/_rels/notesSlide27.xml.rels" ContentType="application/vnd.openxmlformats-package.relationships+xml"/>
  <Override PartName="/ppt/notesSlides/_rels/notesSlide19.xml.rels" ContentType="application/vnd.openxmlformats-package.relationships+xml"/>
  <Override PartName="/ppt/notesSlides/_rels/notesSlide8.xml.rels" ContentType="application/vnd.openxmlformats-package.relationships+xml"/>
  <Override PartName="/ppt/notesSlides/_rels/notesSlide21.xml.rels" ContentType="application/vnd.openxmlformats-package.relationships+xml"/>
  <Override PartName="/ppt/notesSlides/_rels/notesSlide25.xml.rels" ContentType="application/vnd.openxmlformats-package.relationships+xml"/>
  <Override PartName="/ppt/notesSlides/_rels/notesSlide14.xml.rels" ContentType="application/vnd.openxmlformats-package.relationships+xml"/>
  <Override PartName="/ppt/notesSlides/_rels/notesSlide11.xml.rels" ContentType="application/vnd.openxmlformats-package.relationships+xml"/>
  <Override PartName="/ppt/notesSlides/notesSlide3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9" r:id="rId6"/>
    <p:sldMasterId id="2147483661" r:id="rId7"/>
    <p:sldMasterId id="2147483663" r:id="rId8"/>
    <p:sldMasterId id="2147483665" r:id="rId9"/>
    <p:sldMasterId id="2147483667" r:id="rId10"/>
    <p:sldMasterId id="2147483669" r:id="rId11"/>
    <p:sldMasterId id="2147483671" r:id="rId12"/>
  </p:sldMasterIdLst>
  <p:notesMasterIdLst>
    <p:notesMasterId r:id="rId13"/>
  </p:notes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 id="271" r:id="rId29"/>
    <p:sldId id="272" r:id="rId30"/>
    <p:sldId id="273" r:id="rId31"/>
    <p:sldId id="274" r:id="rId32"/>
    <p:sldId id="275" r:id="rId33"/>
    <p:sldId id="276" r:id="rId34"/>
    <p:sldId id="277" r:id="rId35"/>
    <p:sldId id="278" r:id="rId36"/>
    <p:sldId id="279" r:id="rId37"/>
    <p:sldId id="280" r:id="rId38"/>
    <p:sldId id="281" r:id="rId39"/>
    <p:sldId id="282" r:id="rId40"/>
    <p:sldId id="283" r:id="rId41"/>
    <p:sldId id="284" r:id="rId42"/>
    <p:sldId id="285" r:id="rId43"/>
    <p:sldId id="286" r:id="rId44"/>
    <p:sldId id="287" r:id="rId45"/>
    <p:sldId id="288" r:id="rId46"/>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notesMaster" Target="notesMasters/notesMaster1.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slide" Target="slides/slide16.xml"/><Relationship Id="rId30" Type="http://schemas.openxmlformats.org/officeDocument/2006/relationships/slide" Target="slides/slide17.xml"/><Relationship Id="rId31" Type="http://schemas.openxmlformats.org/officeDocument/2006/relationships/slide" Target="slides/slide18.xml"/><Relationship Id="rId32" Type="http://schemas.openxmlformats.org/officeDocument/2006/relationships/slide" Target="slides/slide19.xml"/><Relationship Id="rId33" Type="http://schemas.openxmlformats.org/officeDocument/2006/relationships/slide" Target="slides/slide20.xml"/><Relationship Id="rId34" Type="http://schemas.openxmlformats.org/officeDocument/2006/relationships/slide" Target="slides/slide21.xml"/><Relationship Id="rId35" Type="http://schemas.openxmlformats.org/officeDocument/2006/relationships/slide" Target="slides/slide22.xml"/><Relationship Id="rId36" Type="http://schemas.openxmlformats.org/officeDocument/2006/relationships/slide" Target="slides/slide23.xml"/><Relationship Id="rId37" Type="http://schemas.openxmlformats.org/officeDocument/2006/relationships/slide" Target="slides/slide24.xml"/><Relationship Id="rId38" Type="http://schemas.openxmlformats.org/officeDocument/2006/relationships/slide" Target="slides/slide25.xml"/><Relationship Id="rId39" Type="http://schemas.openxmlformats.org/officeDocument/2006/relationships/slide" Target="slides/slide26.xml"/><Relationship Id="rId40" Type="http://schemas.openxmlformats.org/officeDocument/2006/relationships/slide" Target="slides/slide27.xml"/><Relationship Id="rId41" Type="http://schemas.openxmlformats.org/officeDocument/2006/relationships/slide" Target="slides/slide28.xml"/><Relationship Id="rId42" Type="http://schemas.openxmlformats.org/officeDocument/2006/relationships/slide" Target="slides/slide29.xml"/><Relationship Id="rId43" Type="http://schemas.openxmlformats.org/officeDocument/2006/relationships/slide" Target="slides/slide30.xml"/><Relationship Id="rId44" Type="http://schemas.openxmlformats.org/officeDocument/2006/relationships/slide" Target="slides/slide31.xml"/><Relationship Id="rId45" Type="http://schemas.openxmlformats.org/officeDocument/2006/relationships/slide" Target="slides/slide32.xml"/><Relationship Id="rId46" Type="http://schemas.openxmlformats.org/officeDocument/2006/relationships/slide" Target="slides/slide33.xml"/><Relationship Id="rId47" Type="http://schemas.openxmlformats.org/officeDocument/2006/relationships/presProps" Target="presProps.xml"/>
</Relationships>
</file>

<file path=ppt/diagrams/colors1.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8F8EDC-9B2B-4629-8AF2-C1F54D05FD75}" type="doc">
      <dgm:prSet loTypeId="urn:microsoft.com/office/officeart/2005/8/layout/vList6" loCatId="list" qsTypeId="urn:microsoft.com/office/officeart/2005/8/quickstyle/3d5" qsCatId="3D" csTypeId="urn:microsoft.com/office/officeart/2005/8/colors/accent5_5" csCatId="accent5" phldr="1"/>
      <dgm:spPr/>
      <dgm:t>
        <a:bodyPr/>
        <a:lstStyle/>
        <a:p>
          <a:endParaRPr lang="en-US"/>
        </a:p>
      </dgm:t>
    </dgm:pt>
    <dgm:pt modelId="{DBF837F2-D438-4C4E-A090-E153FE4DD36B}">
      <dgm:prSet phldrT="[Text]" custT="1">
        <dgm:style>
          <a:lnRef idx="2">
            <a:schemeClr val="accent1">
              <a:shade val="50000"/>
            </a:schemeClr>
          </a:lnRef>
          <a:fillRef idx="1">
            <a:schemeClr val="accent1"/>
          </a:fillRef>
          <a:effectRef idx="0">
            <a:schemeClr val="accent1"/>
          </a:effectRef>
          <a:fontRef idx="minor">
            <a:schemeClr val="lt1"/>
          </a:fontRef>
        </dgm:style>
      </dgm:prSet>
      <dgm:spPr>
        <a:ln/>
      </dgm:spPr>
      <dgm:t>
        <a:bodyPr/>
        <a:lstStyle/>
        <a:p>
          <a:r>
            <a:rPr lang="en-US" sz="4000" b="1" i="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ahoma" pitchFamily="34" charset="0"/>
            </a:rPr>
            <a:t>The Decision to Outsource</a:t>
          </a:r>
          <a:endParaRPr lang="en-US" sz="4000" b="1" i="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gm:t>
    </dgm:pt>
    <dgm:pt modelId="{10907A61-13C1-4380-BB45-6A632B2008A1}" type="parTrans" cxnId="{66BEBA4A-AE5C-49EA-A599-633948FEE95E}">
      <dgm:prSet/>
      <dgm:spPr/>
      <dgm:t>
        <a:bodyPr/>
        <a:lstStyle/>
        <a:p>
          <a:endParaRPr lang="en-US">
            <a:ln>
              <a:solidFill>
                <a:srgbClr val="000099"/>
              </a:solidFill>
            </a:ln>
          </a:endParaRPr>
        </a:p>
      </dgm:t>
    </dgm:pt>
    <dgm:pt modelId="{FEC47CA0-422A-4812-987B-DF7745CB93B8}" type="sibTrans" cxnId="{66BEBA4A-AE5C-49EA-A599-633948FEE95E}">
      <dgm:prSet/>
      <dgm:spPr/>
      <dgm:t>
        <a:bodyPr/>
        <a:lstStyle/>
        <a:p>
          <a:endParaRPr lang="en-US">
            <a:ln>
              <a:solidFill>
                <a:srgbClr val="000099"/>
              </a:solidFill>
            </a:ln>
          </a:endParaRPr>
        </a:p>
      </dgm:t>
    </dgm:pt>
    <dgm:pt modelId="{EC93E51F-CEB1-4538-8561-2667E9A2964C}">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E07D"/>
        </a:solidFill>
        <a:ln/>
      </dgm:spPr>
      <dgm:t>
        <a:bodyPr/>
        <a:lstStyle/>
        <a:p>
          <a:r>
            <a:rPr lang="en-US" sz="2400" b="0" dirty="0">
              <a:ln>
                <a:solidFill>
                  <a:srgbClr val="000099"/>
                </a:solidFill>
              </a:ln>
              <a:solidFill>
                <a:srgbClr val="000099"/>
              </a:solidFill>
              <a:latin typeface="Calibri" pitchFamily="34" charset="0"/>
              <a:ea typeface="Tahoma" pitchFamily="34" charset="0"/>
              <a:cs typeface="Tahoma" pitchFamily="34" charset="0"/>
            </a:rPr>
            <a:t>Requires and in-depth analysis of relevant quantitative and qualitative factors, as well as costs and benefits and vertical integration</a:t>
          </a:r>
        </a:p>
      </dgm:t>
    </dgm:pt>
    <dgm:pt modelId="{2F2DB4E7-51B5-4F2F-ABD1-83AF90060091}" type="parTrans" cxnId="{B71260B4-88C6-4AC1-89BA-BBF1A6BBAEFF}">
      <dgm:prSet/>
      <dgm:spPr/>
      <dgm:t>
        <a:bodyPr/>
        <a:lstStyle/>
        <a:p>
          <a:endParaRPr lang="en-US"/>
        </a:p>
      </dgm:t>
    </dgm:pt>
    <dgm:pt modelId="{8E5BCE45-8E6F-4CE9-A158-333BEE609A55}" type="sibTrans" cxnId="{B71260B4-88C6-4AC1-89BA-BBF1A6BBAEFF}">
      <dgm:prSet/>
      <dgm:spPr/>
      <dgm:t>
        <a:bodyPr/>
        <a:lstStyle/>
        <a:p>
          <a:endParaRPr lang="en-US"/>
        </a:p>
      </dgm:t>
    </dgm:pt>
    <dgm:pt modelId="{5E06E9E5-1F22-4E10-9473-EEB2B0F38E20}">
      <dgm:prSet phldrT="[Text]" custT="1">
        <dgm:style>
          <a:lnRef idx="2">
            <a:schemeClr val="accent1">
              <a:shade val="50000"/>
            </a:schemeClr>
          </a:lnRef>
          <a:fillRef idx="1">
            <a:schemeClr val="accent1"/>
          </a:fillRef>
          <a:effectRef idx="0">
            <a:schemeClr val="accent1"/>
          </a:effectRef>
          <a:fontRef idx="minor">
            <a:schemeClr val="lt1"/>
          </a:fontRef>
        </dgm:style>
      </dgm:prSet>
      <dgm:spPr>
        <a:solidFill>
          <a:srgbClr val="FFE07D"/>
        </a:solidFill>
        <a:ln/>
      </dgm:spPr>
      <dgm:t>
        <a:bodyPr/>
        <a:lstStyle/>
        <a:p>
          <a:r>
            <a:rPr lang="en-US" sz="2400" b="1" dirty="0">
              <a:solidFill>
                <a:srgbClr val="000099"/>
              </a:solidFill>
              <a:latin typeface="Calibri" pitchFamily="34" charset="0"/>
              <a:ea typeface="Tahoma" pitchFamily="34" charset="0"/>
              <a:cs typeface="Tahoma" pitchFamily="34" charset="0"/>
            </a:rPr>
            <a:t>Affects a wide range of organizations.</a:t>
          </a:r>
          <a:endParaRPr lang="en-US" sz="2400" b="1" dirty="0">
            <a:ln>
              <a:solidFill>
                <a:srgbClr val="000099"/>
              </a:solidFill>
            </a:ln>
            <a:solidFill>
              <a:srgbClr val="000099"/>
            </a:solidFill>
            <a:latin typeface="Calibri" pitchFamily="34" charset="0"/>
            <a:ea typeface="Tahoma" pitchFamily="34" charset="0"/>
            <a:cs typeface="Tahoma" pitchFamily="34" charset="0"/>
          </a:endParaRPr>
        </a:p>
      </dgm:t>
    </dgm:pt>
    <dgm:pt modelId="{B585F36B-677E-4467-A969-AE3FABACE0B3}" type="parTrans" cxnId="{4B8EBD3F-9E23-4AA5-B02A-BBE47C96FDB3}">
      <dgm:prSet/>
      <dgm:spPr/>
      <dgm:t>
        <a:bodyPr/>
        <a:lstStyle/>
        <a:p>
          <a:endParaRPr lang="en-US"/>
        </a:p>
      </dgm:t>
    </dgm:pt>
    <dgm:pt modelId="{909D9116-995C-4DF4-9F3F-10AFE0C8AA23}" type="sibTrans" cxnId="{4B8EBD3F-9E23-4AA5-B02A-BBE47C96FDB3}">
      <dgm:prSet/>
      <dgm:spPr/>
      <dgm:t>
        <a:bodyPr/>
        <a:lstStyle/>
        <a:p>
          <a:endParaRPr lang="en-US"/>
        </a:p>
      </dgm:t>
    </dgm:pt>
    <dgm:pt modelId="{AD2EFDDE-D80B-4AAF-89A3-E945A1B5BE06}" type="pres">
      <dgm:prSet presAssocID="{FE8F8EDC-9B2B-4629-8AF2-C1F54D05FD75}" presName="Name0" presStyleCnt="0">
        <dgm:presLayoutVars>
          <dgm:dir/>
          <dgm:animLvl val="lvl"/>
          <dgm:resizeHandles/>
        </dgm:presLayoutVars>
      </dgm:prSet>
      <dgm:spPr/>
    </dgm:pt>
    <dgm:pt modelId="{6DB697A1-5AF4-4F0E-8DA6-B7D4FFE60DA7}" type="pres">
      <dgm:prSet presAssocID="{DBF837F2-D438-4C4E-A090-E153FE4DD36B}" presName="linNode" presStyleCnt="0"/>
      <dgm:spPr/>
    </dgm:pt>
    <dgm:pt modelId="{87636F9F-91E8-41FF-807F-87D15CB2287B}" type="pres">
      <dgm:prSet presAssocID="{DBF837F2-D438-4C4E-A090-E153FE4DD36B}" presName="parentShp" presStyleLbl="node1" presStyleIdx="0" presStyleCnt="1">
        <dgm:presLayoutVars>
          <dgm:bulletEnabled val="1"/>
        </dgm:presLayoutVars>
      </dgm:prSet>
      <dgm:spPr/>
    </dgm:pt>
    <dgm:pt modelId="{7A22199D-E7A7-49E5-83A1-65876996F5F4}" type="pres">
      <dgm:prSet presAssocID="{DBF837F2-D438-4C4E-A090-E153FE4DD36B}" presName="childShp" presStyleLbl="bgAccFollowNode1" presStyleIdx="0" presStyleCnt="1">
        <dgm:presLayoutVars>
          <dgm:bulletEnabled val="1"/>
        </dgm:presLayoutVars>
      </dgm:prSet>
      <dgm:spPr/>
    </dgm:pt>
  </dgm:ptLst>
  <dgm:cxnLst>
    <dgm:cxn modelId="{02D32033-92D6-4A17-9850-1E2EE6FAF98B}" type="presOf" srcId="{FE8F8EDC-9B2B-4629-8AF2-C1F54D05FD75}" destId="{AD2EFDDE-D80B-4AAF-89A3-E945A1B5BE06}" srcOrd="0" destOrd="0" presId="urn:microsoft.com/office/officeart/2005/8/layout/vList6"/>
    <dgm:cxn modelId="{4B8EBD3F-9E23-4AA5-B02A-BBE47C96FDB3}" srcId="{DBF837F2-D438-4C4E-A090-E153FE4DD36B}" destId="{5E06E9E5-1F22-4E10-9473-EEB2B0F38E20}" srcOrd="0" destOrd="0" parTransId="{B585F36B-677E-4467-A969-AE3FABACE0B3}" sibTransId="{909D9116-995C-4DF4-9F3F-10AFE0C8AA23}"/>
    <dgm:cxn modelId="{4470E761-F9C7-4CB1-8A95-36E5F0D1DB4C}" type="presOf" srcId="{EC93E51F-CEB1-4538-8561-2667E9A2964C}" destId="{7A22199D-E7A7-49E5-83A1-65876996F5F4}" srcOrd="0" destOrd="1" presId="urn:microsoft.com/office/officeart/2005/8/layout/vList6"/>
    <dgm:cxn modelId="{66BEBA4A-AE5C-49EA-A599-633948FEE95E}" srcId="{FE8F8EDC-9B2B-4629-8AF2-C1F54D05FD75}" destId="{DBF837F2-D438-4C4E-A090-E153FE4DD36B}" srcOrd="0" destOrd="0" parTransId="{10907A61-13C1-4380-BB45-6A632B2008A1}" sibTransId="{FEC47CA0-422A-4812-987B-DF7745CB93B8}"/>
    <dgm:cxn modelId="{CA962658-6744-4086-97AE-544F7E6C42E5}" type="presOf" srcId="{5E06E9E5-1F22-4E10-9473-EEB2B0F38E20}" destId="{7A22199D-E7A7-49E5-83A1-65876996F5F4}" srcOrd="0" destOrd="0" presId="urn:microsoft.com/office/officeart/2005/8/layout/vList6"/>
    <dgm:cxn modelId="{B71260B4-88C6-4AC1-89BA-BBF1A6BBAEFF}" srcId="{DBF837F2-D438-4C4E-A090-E153FE4DD36B}" destId="{EC93E51F-CEB1-4538-8561-2667E9A2964C}" srcOrd="1" destOrd="0" parTransId="{2F2DB4E7-51B5-4F2F-ABD1-83AF90060091}" sibTransId="{8E5BCE45-8E6F-4CE9-A158-333BEE609A55}"/>
    <dgm:cxn modelId="{4F9828CF-E09F-4C96-AEB9-748DF793C65A}" type="presOf" srcId="{DBF837F2-D438-4C4E-A090-E153FE4DD36B}" destId="{87636F9F-91E8-41FF-807F-87D15CB2287B}" srcOrd="0" destOrd="0" presId="urn:microsoft.com/office/officeart/2005/8/layout/vList6"/>
    <dgm:cxn modelId="{62F0B547-9FF5-452C-A4B8-8B1033E198E4}" type="presParOf" srcId="{AD2EFDDE-D80B-4AAF-89A3-E945A1B5BE06}" destId="{6DB697A1-5AF4-4F0E-8DA6-B7D4FFE60DA7}" srcOrd="0" destOrd="0" presId="urn:microsoft.com/office/officeart/2005/8/layout/vList6"/>
    <dgm:cxn modelId="{4B49CC62-9EB3-4E12-9F33-CADDFCB44F64}" type="presParOf" srcId="{6DB697A1-5AF4-4F0E-8DA6-B7D4FFE60DA7}" destId="{87636F9F-91E8-41FF-807F-87D15CB2287B}" srcOrd="0" destOrd="0" presId="urn:microsoft.com/office/officeart/2005/8/layout/vList6"/>
    <dgm:cxn modelId="{8C7F9521-5BCC-47EF-AF0A-6F25D475BFF6}" type="presParOf" srcId="{6DB697A1-5AF4-4F0E-8DA6-B7D4FFE60DA7}" destId="{7A22199D-E7A7-49E5-83A1-65876996F5F4}" srcOrd="1" destOrd="0" presId="urn:microsoft.com/office/officeart/2005/8/layout/vList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AA4A6B-844B-4A14-8226-909939514D8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C084E989-0FEC-40E4-A389-CCAF509D5FFB}">
      <dgm:prSet phldrT="[Text]" custT="1"/>
      <dgm:spPr/>
      <dgm:t>
        <a:bodyPr/>
        <a:lstStyle/>
        <a:p>
          <a:r>
            <a:rPr lang="en-US" sz="2200" b="1" i="1" dirty="0">
              <a:solidFill>
                <a:srgbClr val="A50021"/>
              </a:solidFill>
              <a:latin typeface="Calibri" pitchFamily="34" charset="0"/>
            </a:rPr>
            <a:t>Short-Run: </a:t>
          </a:r>
          <a:r>
            <a:rPr lang="en-US" sz="2200" b="1" dirty="0">
              <a:solidFill>
                <a:srgbClr val="000099"/>
              </a:solidFill>
              <a:latin typeface="Calibri" pitchFamily="34" charset="0"/>
            </a:rPr>
            <a:t>Resources like machine time, labor hours, and shelf space are fixed and cannot be increased.</a:t>
          </a:r>
        </a:p>
      </dgm:t>
    </dgm:pt>
    <dgm:pt modelId="{ACFD2161-1D04-49F1-8035-CE4C2D0010D3}" type="parTrans" cxnId="{6638A9AE-E67D-458A-AA39-C1EB6FAC0636}">
      <dgm:prSet/>
      <dgm:spPr/>
      <dgm:t>
        <a:bodyPr/>
        <a:lstStyle/>
        <a:p>
          <a:endParaRPr lang="en-US"/>
        </a:p>
      </dgm:t>
    </dgm:pt>
    <dgm:pt modelId="{16FA7CA5-F94F-48D6-8332-B2BA29AA2CF4}" type="sibTrans" cxnId="{6638A9AE-E67D-458A-AA39-C1EB6FAC0636}">
      <dgm:prSet/>
      <dgm:spPr/>
      <dgm:t>
        <a:bodyPr/>
        <a:lstStyle/>
        <a:p>
          <a:endParaRPr lang="en-US"/>
        </a:p>
      </dgm:t>
    </dgm:pt>
    <dgm:pt modelId="{97E8D129-C0B1-4B1F-878E-D5990F3652D6}">
      <dgm:prSet phldrT="[Text]" custT="1"/>
      <dgm:spPr/>
      <dgm:t>
        <a:bodyPr/>
        <a:lstStyle/>
        <a:p>
          <a:r>
            <a:rPr lang="en-US" sz="2400" b="1" i="1" dirty="0">
              <a:solidFill>
                <a:srgbClr val="A50021"/>
              </a:solidFill>
              <a:latin typeface="Calibri" pitchFamily="34" charset="0"/>
            </a:rPr>
            <a:t>Long-Run: </a:t>
          </a:r>
          <a:r>
            <a:rPr lang="en-US" sz="2400" b="1" dirty="0">
              <a:solidFill>
                <a:srgbClr val="000099"/>
              </a:solidFill>
              <a:latin typeface="Calibri" pitchFamily="34" charset="0"/>
            </a:rPr>
            <a:t>New machines can be purchased, more skilled laborers can be hired, and stores can be expanded. </a:t>
          </a:r>
        </a:p>
      </dgm:t>
    </dgm:pt>
    <dgm:pt modelId="{667EA1B2-37EF-4B17-9859-F79D3B6CD8E9}" type="parTrans" cxnId="{AEE0D0E2-7B97-422E-B5B7-BF083234E1FE}">
      <dgm:prSet/>
      <dgm:spPr/>
      <dgm:t>
        <a:bodyPr/>
        <a:lstStyle/>
        <a:p>
          <a:endParaRPr lang="en-US"/>
        </a:p>
      </dgm:t>
    </dgm:pt>
    <dgm:pt modelId="{4580174A-2995-4BC7-AC99-F0EC597E9EA3}" type="sibTrans" cxnId="{AEE0D0E2-7B97-422E-B5B7-BF083234E1FE}">
      <dgm:prSet/>
      <dgm:spPr/>
      <dgm:t>
        <a:bodyPr/>
        <a:lstStyle/>
        <a:p>
          <a:endParaRPr lang="en-US"/>
        </a:p>
      </dgm:t>
    </dgm:pt>
    <dgm:pt modelId="{60A361F9-1165-4C5A-89A0-829518C53D04}" type="pres">
      <dgm:prSet presAssocID="{68AA4A6B-844B-4A14-8226-909939514D83}" presName="compositeShape" presStyleCnt="0">
        <dgm:presLayoutVars>
          <dgm:chMax val="2"/>
          <dgm:dir/>
          <dgm:resizeHandles val="exact"/>
        </dgm:presLayoutVars>
      </dgm:prSet>
      <dgm:spPr/>
    </dgm:pt>
    <dgm:pt modelId="{72F2F77C-DBD0-4B4E-AE0C-B239180B808F}" type="pres">
      <dgm:prSet presAssocID="{68AA4A6B-844B-4A14-8226-909939514D83}" presName="ribbon" presStyleLbl="node1" presStyleIdx="0" presStyleCnt="1" custScaleY="142206"/>
      <dgm:spPr>
        <a:solidFill>
          <a:srgbClr val="FCF48E"/>
        </a:solidFill>
        <a:ln>
          <a:solidFill>
            <a:srgbClr val="000099"/>
          </a:solidFill>
        </a:ln>
      </dgm:spPr>
    </dgm:pt>
    <dgm:pt modelId="{0690165B-E8B4-435D-A484-8C6CCD8A6CD4}" type="pres">
      <dgm:prSet presAssocID="{68AA4A6B-844B-4A14-8226-909939514D83}" presName="leftArrowText" presStyleLbl="node1" presStyleIdx="0" presStyleCnt="1" custScaleX="104147" custScaleY="211225" custLinFactNeighborX="3987" custLinFactNeighborY="-689">
        <dgm:presLayoutVars>
          <dgm:chMax val="0"/>
          <dgm:bulletEnabled val="1"/>
        </dgm:presLayoutVars>
      </dgm:prSet>
      <dgm:spPr/>
    </dgm:pt>
    <dgm:pt modelId="{BA2A33DB-B63E-4ED0-A675-6EAC1A160973}" type="pres">
      <dgm:prSet presAssocID="{68AA4A6B-844B-4A14-8226-909939514D83}" presName="rightArrowText" presStyleLbl="node1" presStyleIdx="0" presStyleCnt="1" custLinFactNeighborX="-1350" custLinFactNeighborY="7716">
        <dgm:presLayoutVars>
          <dgm:chMax val="0"/>
          <dgm:bulletEnabled val="1"/>
        </dgm:presLayoutVars>
      </dgm:prSet>
      <dgm:spPr/>
    </dgm:pt>
  </dgm:ptLst>
  <dgm:cxnLst>
    <dgm:cxn modelId="{6F174555-A298-4AFE-B83B-4A193235285E}" type="presOf" srcId="{C084E989-0FEC-40E4-A389-CCAF509D5FFB}" destId="{0690165B-E8B4-435D-A484-8C6CCD8A6CD4}" srcOrd="0" destOrd="0" presId="urn:microsoft.com/office/officeart/2005/8/layout/arrow6"/>
    <dgm:cxn modelId="{3B3B9F77-3B92-4A44-96DF-78F4177E6806}" type="presOf" srcId="{97E8D129-C0B1-4B1F-878E-D5990F3652D6}" destId="{BA2A33DB-B63E-4ED0-A675-6EAC1A160973}" srcOrd="0" destOrd="0" presId="urn:microsoft.com/office/officeart/2005/8/layout/arrow6"/>
    <dgm:cxn modelId="{9857627C-2C5D-405F-848C-997294ED83A2}" type="presOf" srcId="{68AA4A6B-844B-4A14-8226-909939514D83}" destId="{60A361F9-1165-4C5A-89A0-829518C53D04}" srcOrd="0" destOrd="0" presId="urn:microsoft.com/office/officeart/2005/8/layout/arrow6"/>
    <dgm:cxn modelId="{6638A9AE-E67D-458A-AA39-C1EB6FAC0636}" srcId="{68AA4A6B-844B-4A14-8226-909939514D83}" destId="{C084E989-0FEC-40E4-A389-CCAF509D5FFB}" srcOrd="0" destOrd="0" parTransId="{ACFD2161-1D04-49F1-8035-CE4C2D0010D3}" sibTransId="{16FA7CA5-F94F-48D6-8332-B2BA29AA2CF4}"/>
    <dgm:cxn modelId="{AEE0D0E2-7B97-422E-B5B7-BF083234E1FE}" srcId="{68AA4A6B-844B-4A14-8226-909939514D83}" destId="{97E8D129-C0B1-4B1F-878E-D5990F3652D6}" srcOrd="1" destOrd="0" parTransId="{667EA1B2-37EF-4B17-9859-F79D3B6CD8E9}" sibTransId="{4580174A-2995-4BC7-AC99-F0EC597E9EA3}"/>
    <dgm:cxn modelId="{70B21F64-D937-4CCC-ACE4-C07482FC7CC0}" type="presParOf" srcId="{60A361F9-1165-4C5A-89A0-829518C53D04}" destId="{72F2F77C-DBD0-4B4E-AE0C-B239180B808F}" srcOrd="0" destOrd="0" presId="urn:microsoft.com/office/officeart/2005/8/layout/arrow6"/>
    <dgm:cxn modelId="{CD93C926-B557-4EA5-A740-F633E627A88C}" type="presParOf" srcId="{60A361F9-1165-4C5A-89A0-829518C53D04}" destId="{0690165B-E8B4-435D-A484-8C6CCD8A6CD4}" srcOrd="1" destOrd="0" presId="urn:microsoft.com/office/officeart/2005/8/layout/arrow6"/>
    <dgm:cxn modelId="{7C99698D-4C69-4AD0-B3F0-19B80A1C33C0}" type="presParOf" srcId="{60A361F9-1165-4C5A-89A0-829518C53D04}" destId="{BA2A33DB-B63E-4ED0-A675-6EAC1A160973}" srcOrd="2" destOrd="0" presId="urn:microsoft.com/office/officeart/2005/8/layout/arrow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AA4A6B-844B-4A14-8226-909939514D83}" type="doc">
      <dgm:prSet loTypeId="urn:microsoft.com/office/officeart/2005/8/layout/arrow6" loCatId="process" qsTypeId="urn:microsoft.com/office/officeart/2005/8/quickstyle/simple1" qsCatId="simple" csTypeId="urn:microsoft.com/office/officeart/2005/8/colors/accent1_2" csCatId="accent1" phldr="1"/>
      <dgm:spPr/>
      <dgm:t>
        <a:bodyPr/>
        <a:lstStyle/>
        <a:p>
          <a:endParaRPr lang="en-US"/>
        </a:p>
      </dgm:t>
    </dgm:pt>
    <dgm:pt modelId="{C084E989-0FEC-40E4-A389-CCAF509D5FFB}">
      <dgm:prSet phldrT="[Text]" custT="1"/>
      <dgm:spPr/>
      <dgm:t>
        <a:bodyPr/>
        <a:lstStyle/>
        <a:p>
          <a:endParaRPr lang="en-US" sz="2200" b="1" i="1" dirty="0">
            <a:solidFill>
              <a:srgbClr val="A50021"/>
            </a:solidFill>
            <a:latin typeface="Calibri" pitchFamily="34" charset="0"/>
          </a:endParaRPr>
        </a:p>
        <a:p>
          <a:r>
            <a:rPr lang="en-US" sz="2200" b="1" i="1" dirty="0">
              <a:solidFill>
                <a:srgbClr val="A50021"/>
              </a:solidFill>
              <a:latin typeface="Calibri" pitchFamily="34" charset="0"/>
            </a:rPr>
            <a:t>Assume demand is 400 cartons of Pro Model and 150 cartons of Tour Model.</a:t>
          </a:r>
          <a:endParaRPr lang="en-US" sz="2200" b="1" dirty="0">
            <a:solidFill>
              <a:srgbClr val="000099"/>
            </a:solidFill>
            <a:latin typeface="Calibri" pitchFamily="34" charset="0"/>
          </a:endParaRPr>
        </a:p>
      </dgm:t>
    </dgm:pt>
    <dgm:pt modelId="{ACFD2161-1D04-49F1-8035-CE4C2D0010D3}" type="parTrans" cxnId="{6638A9AE-E67D-458A-AA39-C1EB6FAC0636}">
      <dgm:prSet/>
      <dgm:spPr/>
      <dgm:t>
        <a:bodyPr/>
        <a:lstStyle/>
        <a:p>
          <a:endParaRPr lang="en-US"/>
        </a:p>
      </dgm:t>
    </dgm:pt>
    <dgm:pt modelId="{16FA7CA5-F94F-48D6-8332-B2BA29AA2CF4}" type="sibTrans" cxnId="{6638A9AE-E67D-458A-AA39-C1EB6FAC0636}">
      <dgm:prSet/>
      <dgm:spPr/>
      <dgm:t>
        <a:bodyPr/>
        <a:lstStyle/>
        <a:p>
          <a:endParaRPr lang="en-US"/>
        </a:p>
      </dgm:t>
    </dgm:pt>
    <dgm:pt modelId="{97E8D129-C0B1-4B1F-878E-D5990F3652D6}">
      <dgm:prSet phldrT="[Text]" custT="1"/>
      <dgm:spPr/>
      <dgm:t>
        <a:bodyPr/>
        <a:lstStyle/>
        <a:p>
          <a:r>
            <a:rPr lang="en-US" sz="2200" b="1" dirty="0">
              <a:solidFill>
                <a:srgbClr val="000099"/>
              </a:solidFill>
              <a:latin typeface="Calibri" pitchFamily="34" charset="0"/>
            </a:rPr>
            <a:t>Looking at the most profitable item per constraint, the capacity of Pro is 300 hours </a:t>
          </a:r>
          <a:r>
            <a:rPr lang="en-US" sz="2200" b="1" dirty="0">
              <a:solidFill>
                <a:srgbClr val="000099"/>
              </a:solidFill>
              <a:latin typeface="Calibri"/>
            </a:rPr>
            <a:t>÷ 0.5 hours = 600 cartons.  </a:t>
          </a:r>
          <a:endParaRPr lang="en-US" sz="2200" b="1" dirty="0">
            <a:solidFill>
              <a:srgbClr val="000099"/>
            </a:solidFill>
            <a:latin typeface="Calibri" pitchFamily="34" charset="0"/>
          </a:endParaRPr>
        </a:p>
      </dgm:t>
    </dgm:pt>
    <dgm:pt modelId="{667EA1B2-37EF-4B17-9859-F79D3B6CD8E9}" type="parTrans" cxnId="{AEE0D0E2-7B97-422E-B5B7-BF083234E1FE}">
      <dgm:prSet/>
      <dgm:spPr/>
      <dgm:t>
        <a:bodyPr/>
        <a:lstStyle/>
        <a:p>
          <a:endParaRPr lang="en-US"/>
        </a:p>
      </dgm:t>
    </dgm:pt>
    <dgm:pt modelId="{4580174A-2995-4BC7-AC99-F0EC597E9EA3}" type="sibTrans" cxnId="{AEE0D0E2-7B97-422E-B5B7-BF083234E1FE}">
      <dgm:prSet/>
      <dgm:spPr/>
      <dgm:t>
        <a:bodyPr/>
        <a:lstStyle/>
        <a:p>
          <a:endParaRPr lang="en-US"/>
        </a:p>
      </dgm:t>
    </dgm:pt>
    <dgm:pt modelId="{60A361F9-1165-4C5A-89A0-829518C53D04}" type="pres">
      <dgm:prSet presAssocID="{68AA4A6B-844B-4A14-8226-909939514D83}" presName="compositeShape" presStyleCnt="0">
        <dgm:presLayoutVars>
          <dgm:chMax val="2"/>
          <dgm:dir/>
          <dgm:resizeHandles val="exact"/>
        </dgm:presLayoutVars>
      </dgm:prSet>
      <dgm:spPr/>
    </dgm:pt>
    <dgm:pt modelId="{72F2F77C-DBD0-4B4E-AE0C-B239180B808F}" type="pres">
      <dgm:prSet presAssocID="{68AA4A6B-844B-4A14-8226-909939514D83}" presName="ribbon" presStyleLbl="node1" presStyleIdx="0" presStyleCnt="1" custScaleY="116667"/>
      <dgm:spPr>
        <a:solidFill>
          <a:srgbClr val="FCF48E"/>
        </a:solidFill>
        <a:ln>
          <a:solidFill>
            <a:srgbClr val="000099"/>
          </a:solidFill>
        </a:ln>
      </dgm:spPr>
    </dgm:pt>
    <dgm:pt modelId="{0690165B-E8B4-435D-A484-8C6CCD8A6CD4}" type="pres">
      <dgm:prSet presAssocID="{68AA4A6B-844B-4A14-8226-909939514D83}" presName="leftArrowText" presStyleLbl="node1" presStyleIdx="0" presStyleCnt="1" custScaleY="132492" custLinFactNeighborX="1914" custLinFactNeighborY="-16801">
        <dgm:presLayoutVars>
          <dgm:chMax val="0"/>
          <dgm:bulletEnabled val="1"/>
        </dgm:presLayoutVars>
      </dgm:prSet>
      <dgm:spPr/>
    </dgm:pt>
    <dgm:pt modelId="{BA2A33DB-B63E-4ED0-A675-6EAC1A160973}" type="pres">
      <dgm:prSet presAssocID="{68AA4A6B-844B-4A14-8226-909939514D83}" presName="rightArrowText" presStyleLbl="node1" presStyleIdx="0" presStyleCnt="1" custScaleY="90449" custLinFactNeighborX="-1350" custLinFactNeighborY="-2430">
        <dgm:presLayoutVars>
          <dgm:chMax val="0"/>
          <dgm:bulletEnabled val="1"/>
        </dgm:presLayoutVars>
      </dgm:prSet>
      <dgm:spPr/>
    </dgm:pt>
  </dgm:ptLst>
  <dgm:cxnLst>
    <dgm:cxn modelId="{261B4348-C105-4DE2-9306-F9C7CC2B3D4B}" type="presOf" srcId="{C084E989-0FEC-40E4-A389-CCAF509D5FFB}" destId="{0690165B-E8B4-435D-A484-8C6CCD8A6CD4}" srcOrd="0" destOrd="0" presId="urn:microsoft.com/office/officeart/2005/8/layout/arrow6"/>
    <dgm:cxn modelId="{6638A9AE-E67D-458A-AA39-C1EB6FAC0636}" srcId="{68AA4A6B-844B-4A14-8226-909939514D83}" destId="{C084E989-0FEC-40E4-A389-CCAF509D5FFB}" srcOrd="0" destOrd="0" parTransId="{ACFD2161-1D04-49F1-8035-CE4C2D0010D3}" sibTransId="{16FA7CA5-F94F-48D6-8332-B2BA29AA2CF4}"/>
    <dgm:cxn modelId="{9B5210B8-3A14-4230-80D3-0A768B7D234C}" type="presOf" srcId="{68AA4A6B-844B-4A14-8226-909939514D83}" destId="{60A361F9-1165-4C5A-89A0-829518C53D04}" srcOrd="0" destOrd="0" presId="urn:microsoft.com/office/officeart/2005/8/layout/arrow6"/>
    <dgm:cxn modelId="{AB7E12CC-CF2F-4B44-896F-44A46537DF6B}" type="presOf" srcId="{97E8D129-C0B1-4B1F-878E-D5990F3652D6}" destId="{BA2A33DB-B63E-4ED0-A675-6EAC1A160973}" srcOrd="0" destOrd="0" presId="urn:microsoft.com/office/officeart/2005/8/layout/arrow6"/>
    <dgm:cxn modelId="{AEE0D0E2-7B97-422E-B5B7-BF083234E1FE}" srcId="{68AA4A6B-844B-4A14-8226-909939514D83}" destId="{97E8D129-C0B1-4B1F-878E-D5990F3652D6}" srcOrd="1" destOrd="0" parTransId="{667EA1B2-37EF-4B17-9859-F79D3B6CD8E9}" sibTransId="{4580174A-2995-4BC7-AC99-F0EC597E9EA3}"/>
    <dgm:cxn modelId="{91C2C6EE-A572-4A29-AA8F-A7A6CB1C2B7F}" type="presParOf" srcId="{60A361F9-1165-4C5A-89A0-829518C53D04}" destId="{72F2F77C-DBD0-4B4E-AE0C-B239180B808F}" srcOrd="0" destOrd="0" presId="urn:microsoft.com/office/officeart/2005/8/layout/arrow6"/>
    <dgm:cxn modelId="{E178F896-8154-48AF-B30A-32D121397D98}" type="presParOf" srcId="{60A361F9-1165-4C5A-89A0-829518C53D04}" destId="{0690165B-E8B4-435D-A484-8C6CCD8A6CD4}" srcOrd="1" destOrd="0" presId="urn:microsoft.com/office/officeart/2005/8/layout/arrow6"/>
    <dgm:cxn modelId="{FB08FE50-FEDD-49E3-91C3-D44988795ED1}" type="presParOf" srcId="{60A361F9-1165-4C5A-89A0-829518C53D04}" destId="{BA2A33DB-B63E-4ED0-A675-6EAC1A160973}" srcOrd="2" destOrd="0" presId="urn:microsoft.com/office/officeart/2005/8/layout/arrow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BD27870-6CE4-4921-B796-1878A7DC7455}" type="doc">
      <dgm:prSet loTypeId="urn:microsoft.com/office/officeart/2005/8/layout/arrow6" loCatId="relationship" qsTypeId="urn:microsoft.com/office/officeart/2005/8/quickstyle/simple1" qsCatId="simple" csTypeId="urn:microsoft.com/office/officeart/2005/8/colors/accent1_2" csCatId="accent1" phldr="1"/>
      <dgm:spPr/>
      <dgm:t>
        <a:bodyPr/>
        <a:lstStyle/>
        <a:p>
          <a:endParaRPr lang="en-US"/>
        </a:p>
      </dgm:t>
    </dgm:pt>
    <dgm:pt modelId="{E286B869-AAA9-4531-864F-170B8620AD2F}">
      <dgm:prSet phldrT="[Text]" custT="1"/>
      <dgm:spPr/>
      <dgm:t>
        <a:bodyPr/>
        <a:lstStyle/>
        <a:p>
          <a:r>
            <a:rPr lang="en-US" sz="3200" b="1" dirty="0">
              <a:solidFill>
                <a:srgbClr val="000099"/>
              </a:solidFill>
              <a:latin typeface="Calibri" pitchFamily="34" charset="0"/>
            </a:rPr>
            <a:t>Good Ends?</a:t>
          </a:r>
        </a:p>
      </dgm:t>
    </dgm:pt>
    <dgm:pt modelId="{57B7757C-5014-4B9F-BEC5-1BDA1A9AC5B8}" type="parTrans" cxnId="{41B86E93-4172-417C-BBC5-356B289E959F}">
      <dgm:prSet/>
      <dgm:spPr/>
      <dgm:t>
        <a:bodyPr/>
        <a:lstStyle/>
        <a:p>
          <a:endParaRPr lang="en-US"/>
        </a:p>
      </dgm:t>
    </dgm:pt>
    <dgm:pt modelId="{DD06FF0B-FF34-4848-93AF-480B8DD6010E}" type="sibTrans" cxnId="{41B86E93-4172-417C-BBC5-356B289E959F}">
      <dgm:prSet/>
      <dgm:spPr/>
      <dgm:t>
        <a:bodyPr/>
        <a:lstStyle/>
        <a:p>
          <a:endParaRPr lang="en-US"/>
        </a:p>
      </dgm:t>
    </dgm:pt>
    <dgm:pt modelId="{00F8936F-0A7C-441E-A203-56C207DE1CF1}">
      <dgm:prSet phldrT="[Text]" custT="1"/>
      <dgm:spPr>
        <a:ln>
          <a:solidFill>
            <a:srgbClr val="000099"/>
          </a:solidFill>
        </a:ln>
      </dgm:spPr>
      <dgm:t>
        <a:bodyPr/>
        <a:lstStyle/>
        <a:p>
          <a:r>
            <a:rPr lang="en-US" sz="3200" b="1" dirty="0">
              <a:solidFill>
                <a:srgbClr val="000099"/>
              </a:solidFill>
              <a:latin typeface="Calibri" pitchFamily="34" charset="0"/>
            </a:rPr>
            <a:t>Bad Ends?</a:t>
          </a:r>
        </a:p>
      </dgm:t>
    </dgm:pt>
    <dgm:pt modelId="{7EA1A763-4A66-43B3-A042-E47E151806F9}" type="parTrans" cxnId="{72271761-5E87-4D1F-AD76-8517374EB22D}">
      <dgm:prSet/>
      <dgm:spPr/>
      <dgm:t>
        <a:bodyPr/>
        <a:lstStyle/>
        <a:p>
          <a:endParaRPr lang="en-US"/>
        </a:p>
      </dgm:t>
    </dgm:pt>
    <dgm:pt modelId="{A47951AF-C6D9-49A4-9D98-1FA6DA49BACC}" type="sibTrans" cxnId="{72271761-5E87-4D1F-AD76-8517374EB22D}">
      <dgm:prSet/>
      <dgm:spPr/>
      <dgm:t>
        <a:bodyPr/>
        <a:lstStyle/>
        <a:p>
          <a:endParaRPr lang="en-US"/>
        </a:p>
      </dgm:t>
    </dgm:pt>
    <dgm:pt modelId="{F526C853-CF3D-4172-BBEF-849034DBBA7B}" type="pres">
      <dgm:prSet presAssocID="{0BD27870-6CE4-4921-B796-1878A7DC7455}" presName="compositeShape" presStyleCnt="0">
        <dgm:presLayoutVars>
          <dgm:chMax val="2"/>
          <dgm:dir/>
          <dgm:resizeHandles val="exact"/>
        </dgm:presLayoutVars>
      </dgm:prSet>
      <dgm:spPr/>
    </dgm:pt>
    <dgm:pt modelId="{C9B6BE95-10D7-4935-AB0E-35E2255E6FE3}" type="pres">
      <dgm:prSet presAssocID="{0BD27870-6CE4-4921-B796-1878A7DC7455}" presName="ribbon" presStyleLbl="node1" presStyleIdx="0" presStyleCnt="1" custScaleX="165818" custLinFactNeighborX="0" custLinFactNeighborY="5455"/>
      <dgm:spPr>
        <a:solidFill>
          <a:srgbClr val="FCF48E"/>
        </a:solidFill>
        <a:ln>
          <a:solidFill>
            <a:srgbClr val="000099"/>
          </a:solidFill>
        </a:ln>
      </dgm:spPr>
    </dgm:pt>
    <dgm:pt modelId="{E04E7FF7-F48E-4298-984A-FEE803D772DD}" type="pres">
      <dgm:prSet presAssocID="{0BD27870-6CE4-4921-B796-1878A7DC7455}" presName="leftArrowText" presStyleLbl="node1" presStyleIdx="0" presStyleCnt="1" custScaleX="200275" custLinFactNeighborX="-46281" custLinFactNeighborY="-2319">
        <dgm:presLayoutVars>
          <dgm:chMax val="0"/>
          <dgm:bulletEnabled val="1"/>
        </dgm:presLayoutVars>
      </dgm:prSet>
      <dgm:spPr/>
    </dgm:pt>
    <dgm:pt modelId="{225EF3B3-2FA7-486F-8309-2283B21AB854}" type="pres">
      <dgm:prSet presAssocID="{0BD27870-6CE4-4921-B796-1878A7DC7455}" presName="rightArrowText" presStyleLbl="node1" presStyleIdx="0" presStyleCnt="1" custScaleX="179720" custLinFactNeighborX="28671" custLinFactNeighborY="-1577">
        <dgm:presLayoutVars>
          <dgm:chMax val="0"/>
          <dgm:bulletEnabled val="1"/>
        </dgm:presLayoutVars>
      </dgm:prSet>
      <dgm:spPr/>
    </dgm:pt>
  </dgm:ptLst>
  <dgm:cxnLst>
    <dgm:cxn modelId="{B660EE25-13DC-4B14-B1E7-6EB5DC25682D}" type="presOf" srcId="{E286B869-AAA9-4531-864F-170B8620AD2F}" destId="{E04E7FF7-F48E-4298-984A-FEE803D772DD}" srcOrd="0" destOrd="0" presId="urn:microsoft.com/office/officeart/2005/8/layout/arrow6"/>
    <dgm:cxn modelId="{72271761-5E87-4D1F-AD76-8517374EB22D}" srcId="{0BD27870-6CE4-4921-B796-1878A7DC7455}" destId="{00F8936F-0A7C-441E-A203-56C207DE1CF1}" srcOrd="1" destOrd="0" parTransId="{7EA1A763-4A66-43B3-A042-E47E151806F9}" sibTransId="{A47951AF-C6D9-49A4-9D98-1FA6DA49BACC}"/>
    <dgm:cxn modelId="{41B86E93-4172-417C-BBC5-356B289E959F}" srcId="{0BD27870-6CE4-4921-B796-1878A7DC7455}" destId="{E286B869-AAA9-4531-864F-170B8620AD2F}" srcOrd="0" destOrd="0" parTransId="{57B7757C-5014-4B9F-BEC5-1BDA1A9AC5B8}" sibTransId="{DD06FF0B-FF34-4848-93AF-480B8DD6010E}"/>
    <dgm:cxn modelId="{B9D763CA-E583-40D2-A9F7-3C478591E9B1}" type="presOf" srcId="{00F8936F-0A7C-441E-A203-56C207DE1CF1}" destId="{225EF3B3-2FA7-486F-8309-2283B21AB854}" srcOrd="0" destOrd="0" presId="urn:microsoft.com/office/officeart/2005/8/layout/arrow6"/>
    <dgm:cxn modelId="{FFECC6E1-4864-4F69-9946-FA3E9DCD1D48}" type="presOf" srcId="{0BD27870-6CE4-4921-B796-1878A7DC7455}" destId="{F526C853-CF3D-4172-BBEF-849034DBBA7B}" srcOrd="0" destOrd="0" presId="urn:microsoft.com/office/officeart/2005/8/layout/arrow6"/>
    <dgm:cxn modelId="{D5FA1D36-13FE-4087-8845-C7098E38D416}" type="presParOf" srcId="{F526C853-CF3D-4172-BBEF-849034DBBA7B}" destId="{C9B6BE95-10D7-4935-AB0E-35E2255E6FE3}" srcOrd="0" destOrd="0" presId="urn:microsoft.com/office/officeart/2005/8/layout/arrow6"/>
    <dgm:cxn modelId="{488EF584-EE51-4BDA-96E4-6B28CE228234}" type="presParOf" srcId="{F526C853-CF3D-4172-BBEF-849034DBBA7B}" destId="{E04E7FF7-F48E-4298-984A-FEE803D772DD}" srcOrd="1" destOrd="0" presId="urn:microsoft.com/office/officeart/2005/8/layout/arrow6"/>
    <dgm:cxn modelId="{BAA36122-59C0-4FE3-BECD-6C22FA5C60C5}" type="presParOf" srcId="{F526C853-CF3D-4172-BBEF-849034DBBA7B}" destId="{225EF3B3-2FA7-486F-8309-2283B21AB854}" srcOrd="2" destOrd="0" presId="urn:microsoft.com/office/officeart/2005/8/layout/arrow6"/>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79D3868-41E8-4F03-B50B-E318B601E375}" type="doc">
      <dgm:prSet loTypeId="urn:microsoft.com/office/officeart/2005/8/layout/target3" loCatId="list" qsTypeId="urn:microsoft.com/office/officeart/2005/8/quickstyle/simple1" qsCatId="simple" csTypeId="urn:microsoft.com/office/officeart/2005/8/colors/accent6_3" csCatId="accent6" phldr="1"/>
      <dgm:spPr/>
      <dgm:t>
        <a:bodyPr/>
        <a:lstStyle/>
        <a:p>
          <a:endParaRPr lang="en-US"/>
        </a:p>
      </dgm:t>
    </dgm:pt>
    <dgm:pt modelId="{E7FC44AE-DF8D-48C7-B8E5-19164E4312AC}">
      <dgm:prSet phldrT="[Text]" custT="1"/>
      <dgm:spPr>
        <a:solidFill>
          <a:srgbClr val="FCF48E"/>
        </a:solidFill>
        <a:ln>
          <a:solidFill>
            <a:srgbClr val="000099"/>
          </a:solidFill>
        </a:ln>
      </dgm:spPr>
      <dgm:t>
        <a:bodyPr/>
        <a:lstStyle/>
        <a:p>
          <a:pPr>
            <a:spcAft>
              <a:spcPts val="0"/>
            </a:spcAft>
          </a:pPr>
          <a:r>
            <a:rPr lang="en-US" sz="3600" b="1" dirty="0">
              <a:solidFill>
                <a:srgbClr val="000099"/>
              </a:solidFill>
              <a:latin typeface="Calibri" pitchFamily="34" charset="0"/>
            </a:rPr>
            <a:t>Sell or Process Further</a:t>
          </a:r>
        </a:p>
      </dgm:t>
    </dgm:pt>
    <dgm:pt modelId="{D44E1CC8-113A-4994-AAEA-E87F010E574B}" type="parTrans" cxnId="{A3D71AFF-C038-47C3-B338-5D66EDD73E62}">
      <dgm:prSet/>
      <dgm:spPr/>
      <dgm:t>
        <a:bodyPr/>
        <a:lstStyle/>
        <a:p>
          <a:endParaRPr lang="en-US"/>
        </a:p>
      </dgm:t>
    </dgm:pt>
    <dgm:pt modelId="{C3C1DC98-8880-4C6E-BC2B-85D891769EE3}" type="sibTrans" cxnId="{A3D71AFF-C038-47C3-B338-5D66EDD73E62}">
      <dgm:prSet/>
      <dgm:spPr/>
      <dgm:t>
        <a:bodyPr/>
        <a:lstStyle/>
        <a:p>
          <a:endParaRPr lang="en-US"/>
        </a:p>
      </dgm:t>
    </dgm:pt>
    <dgm:pt modelId="{B4F4F924-5F4D-4B15-872D-410062EF1D4C}">
      <dgm:prSet phldrT="[Text]" custT="1"/>
      <dgm:spPr>
        <a:solidFill>
          <a:srgbClr val="FAFCDC">
            <a:alpha val="89804"/>
          </a:srgbClr>
        </a:solidFill>
        <a:ln>
          <a:solidFill>
            <a:srgbClr val="000099"/>
          </a:solidFill>
        </a:ln>
      </dgm:spPr>
      <dgm:t>
        <a:bodyPr/>
        <a:lstStyle/>
        <a:p>
          <a:pPr>
            <a:spcAft>
              <a:spcPts val="0"/>
            </a:spcAft>
          </a:pPr>
          <a:r>
            <a:rPr lang="en-US" sz="3600" b="1" dirty="0">
              <a:solidFill>
                <a:srgbClr val="000099"/>
              </a:solidFill>
              <a:latin typeface="Calibri" pitchFamily="34" charset="0"/>
            </a:rPr>
            <a:t>Relevant Costs</a:t>
          </a:r>
          <a:endParaRPr lang="en-US" sz="3600" dirty="0"/>
        </a:p>
      </dgm:t>
    </dgm:pt>
    <dgm:pt modelId="{FE80A5CE-135A-4EA9-A439-E6C0040A6E4E}" type="parTrans" cxnId="{8676DC68-4F41-4216-B99B-D6CC2B0864DE}">
      <dgm:prSet/>
      <dgm:spPr/>
      <dgm:t>
        <a:bodyPr/>
        <a:lstStyle/>
        <a:p>
          <a:endParaRPr lang="en-US"/>
        </a:p>
      </dgm:t>
    </dgm:pt>
    <dgm:pt modelId="{C7B84086-0F79-4D2A-940F-08320A459DED}" type="sibTrans" cxnId="{8676DC68-4F41-4216-B99B-D6CC2B0864DE}">
      <dgm:prSet/>
      <dgm:spPr/>
      <dgm:t>
        <a:bodyPr/>
        <a:lstStyle/>
        <a:p>
          <a:endParaRPr lang="en-US"/>
        </a:p>
      </dgm:t>
    </dgm:pt>
    <dgm:pt modelId="{8ADD9D0A-3D5C-4656-9E51-02A560F6E9E1}">
      <dgm:prSet phldrT="[Text]"/>
      <dgm:spPr>
        <a:ln>
          <a:solidFill>
            <a:srgbClr val="000099"/>
          </a:solidFill>
        </a:ln>
      </dgm:spPr>
      <dgm:t>
        <a:bodyPr/>
        <a:lstStyle/>
        <a:p>
          <a:r>
            <a:rPr lang="en-US" b="1" dirty="0">
              <a:solidFill>
                <a:srgbClr val="000099"/>
              </a:solidFill>
              <a:latin typeface="Calibri" pitchFamily="34" charset="0"/>
            </a:rPr>
            <a:t>Decision</a:t>
          </a:r>
        </a:p>
        <a:p>
          <a:r>
            <a:rPr lang="en-US" b="1" dirty="0">
              <a:solidFill>
                <a:srgbClr val="000099"/>
              </a:solidFill>
              <a:latin typeface="Calibri" pitchFamily="34" charset="0"/>
            </a:rPr>
            <a:t>Question</a:t>
          </a:r>
        </a:p>
      </dgm:t>
    </dgm:pt>
    <dgm:pt modelId="{9617627D-3CC3-49FE-AAF1-D290F8754D47}" type="parTrans" cxnId="{299A4FC8-083B-44A9-BE5D-2458367FC856}">
      <dgm:prSet/>
      <dgm:spPr/>
      <dgm:t>
        <a:bodyPr/>
        <a:lstStyle/>
        <a:p>
          <a:endParaRPr lang="en-US"/>
        </a:p>
      </dgm:t>
    </dgm:pt>
    <dgm:pt modelId="{47DF731C-2D16-4D2A-9896-1B787DA53692}" type="sibTrans" cxnId="{299A4FC8-083B-44A9-BE5D-2458367FC856}">
      <dgm:prSet/>
      <dgm:spPr/>
      <dgm:t>
        <a:bodyPr/>
        <a:lstStyle/>
        <a:p>
          <a:endParaRPr lang="en-US"/>
        </a:p>
      </dgm:t>
    </dgm:pt>
    <dgm:pt modelId="{1A341D4F-BCBB-4DB4-B994-29021C170413}">
      <dgm:prSet phldrT="[Text]" custT="1"/>
      <dgm:spPr/>
      <dgm:t>
        <a:bodyPr/>
        <a:lstStyle/>
        <a:p>
          <a:r>
            <a:rPr lang="en-US" sz="2400" b="1" dirty="0">
              <a:solidFill>
                <a:srgbClr val="000099"/>
              </a:solidFill>
              <a:latin typeface="Calibri" pitchFamily="34" charset="0"/>
            </a:rPr>
            <a:t>Additional Revenue &gt; Additional Costs, then Process Further</a:t>
          </a:r>
        </a:p>
      </dgm:t>
    </dgm:pt>
    <dgm:pt modelId="{49D9625F-183A-4EF3-B617-189E974863D3}" type="sibTrans" cxnId="{9D8ED22F-2E61-40AC-BD4C-3D1D1DA99287}">
      <dgm:prSet/>
      <dgm:spPr/>
      <dgm:t>
        <a:bodyPr/>
        <a:lstStyle/>
        <a:p>
          <a:endParaRPr lang="en-US"/>
        </a:p>
      </dgm:t>
    </dgm:pt>
    <dgm:pt modelId="{47618402-8CC9-403F-AF98-9D73CF80D54D}" type="parTrans" cxnId="{9D8ED22F-2E61-40AC-BD4C-3D1D1DA99287}">
      <dgm:prSet/>
      <dgm:spPr/>
      <dgm:t>
        <a:bodyPr/>
        <a:lstStyle/>
        <a:p>
          <a:endParaRPr lang="en-US"/>
        </a:p>
      </dgm:t>
    </dgm:pt>
    <dgm:pt modelId="{090D113C-E439-4FEE-9204-20321C07A36C}">
      <dgm:prSet phldrT="[Text]" custT="1"/>
      <dgm:spPr/>
      <dgm:t>
        <a:bodyPr/>
        <a:lstStyle/>
        <a:p>
          <a:r>
            <a:rPr lang="en-US" sz="2400" b="1" dirty="0">
              <a:solidFill>
                <a:srgbClr val="000099"/>
              </a:solidFill>
              <a:latin typeface="Calibri" pitchFamily="34" charset="0"/>
            </a:rPr>
            <a:t>If not, sell as is.</a:t>
          </a:r>
        </a:p>
      </dgm:t>
    </dgm:pt>
    <dgm:pt modelId="{535C687C-ACD4-4DBC-962D-489554A2B938}" type="parTrans" cxnId="{B244E346-E0A2-426B-AFB6-6E0C674CB987}">
      <dgm:prSet/>
      <dgm:spPr/>
      <dgm:t>
        <a:bodyPr/>
        <a:lstStyle/>
        <a:p>
          <a:endParaRPr lang="en-IN"/>
        </a:p>
      </dgm:t>
    </dgm:pt>
    <dgm:pt modelId="{1E3EBABA-F0FB-410B-A4D8-1FC307994B56}" type="sibTrans" cxnId="{B244E346-E0A2-426B-AFB6-6E0C674CB987}">
      <dgm:prSet/>
      <dgm:spPr/>
      <dgm:t>
        <a:bodyPr/>
        <a:lstStyle/>
        <a:p>
          <a:endParaRPr lang="en-IN"/>
        </a:p>
      </dgm:t>
    </dgm:pt>
    <dgm:pt modelId="{89580452-7FC4-48E9-9772-2C485816602C}" type="pres">
      <dgm:prSet presAssocID="{979D3868-41E8-4F03-B50B-E318B601E375}" presName="Name0" presStyleCnt="0">
        <dgm:presLayoutVars>
          <dgm:chMax val="7"/>
          <dgm:dir/>
          <dgm:animLvl val="lvl"/>
          <dgm:resizeHandles val="exact"/>
        </dgm:presLayoutVars>
      </dgm:prSet>
      <dgm:spPr/>
    </dgm:pt>
    <dgm:pt modelId="{B4BD6CFB-91EF-4690-B0DF-8F5DFF85C19A}" type="pres">
      <dgm:prSet presAssocID="{E7FC44AE-DF8D-48C7-B8E5-19164E4312AC}" presName="circle1" presStyleLbl="node1" presStyleIdx="0" presStyleCnt="3"/>
      <dgm:spPr>
        <a:solidFill>
          <a:srgbClr val="FFE07D"/>
        </a:solidFill>
        <a:ln>
          <a:solidFill>
            <a:srgbClr val="000099"/>
          </a:solidFill>
        </a:ln>
      </dgm:spPr>
    </dgm:pt>
    <dgm:pt modelId="{8C145C9E-9D2C-42DB-BB31-8BC05E7A0F43}" type="pres">
      <dgm:prSet presAssocID="{E7FC44AE-DF8D-48C7-B8E5-19164E4312AC}" presName="space" presStyleCnt="0"/>
      <dgm:spPr/>
    </dgm:pt>
    <dgm:pt modelId="{36DF559E-BA93-4931-ACFC-5F22D921DBBD}" type="pres">
      <dgm:prSet presAssocID="{E7FC44AE-DF8D-48C7-B8E5-19164E4312AC}" presName="rect1" presStyleLbl="alignAcc1" presStyleIdx="0" presStyleCnt="3" custScaleX="107413" custScaleY="109428"/>
      <dgm:spPr/>
    </dgm:pt>
    <dgm:pt modelId="{560C0D8F-12B1-4958-A2F3-7B64C8106A8F}" type="pres">
      <dgm:prSet presAssocID="{B4F4F924-5F4D-4B15-872D-410062EF1D4C}" presName="vertSpace2" presStyleLbl="node1" presStyleIdx="0" presStyleCnt="3"/>
      <dgm:spPr/>
    </dgm:pt>
    <dgm:pt modelId="{08BF823E-F692-4617-9243-D7D6F35945C7}" type="pres">
      <dgm:prSet presAssocID="{B4F4F924-5F4D-4B15-872D-410062EF1D4C}" presName="circle2" presStyleLbl="node1" presStyleIdx="1" presStyleCnt="3" custScaleY="100674" custLinFactNeighborX="-5976" custLinFactNeighborY="-743"/>
      <dgm:spPr>
        <a:solidFill>
          <a:srgbClr val="FFCC99"/>
        </a:solidFill>
        <a:ln>
          <a:solidFill>
            <a:srgbClr val="000099"/>
          </a:solidFill>
        </a:ln>
      </dgm:spPr>
    </dgm:pt>
    <dgm:pt modelId="{DDC5B6C9-B6E7-450F-8EF8-A870AD750684}" type="pres">
      <dgm:prSet presAssocID="{B4F4F924-5F4D-4B15-872D-410062EF1D4C}" presName="rect2" presStyleLbl="alignAcc1" presStyleIdx="1" presStyleCnt="3" custScaleX="107413" custScaleY="106439"/>
      <dgm:spPr/>
    </dgm:pt>
    <dgm:pt modelId="{2711E390-FE0D-4E09-A813-E2ECFC896F62}" type="pres">
      <dgm:prSet presAssocID="{8ADD9D0A-3D5C-4656-9E51-02A560F6E9E1}" presName="vertSpace3" presStyleLbl="node1" presStyleIdx="1" presStyleCnt="3"/>
      <dgm:spPr/>
    </dgm:pt>
    <dgm:pt modelId="{1723E777-9556-42D7-9319-9155ADCFECF7}" type="pres">
      <dgm:prSet presAssocID="{8ADD9D0A-3D5C-4656-9E51-02A560F6E9E1}" presName="circle3" presStyleLbl="node1" presStyleIdx="2" presStyleCnt="3" custLinFactNeighborX="-15166" custLinFactNeighborY="-599"/>
      <dgm:spPr>
        <a:solidFill>
          <a:srgbClr val="ECF57B"/>
        </a:solidFill>
        <a:ln>
          <a:solidFill>
            <a:srgbClr val="000099"/>
          </a:solidFill>
        </a:ln>
      </dgm:spPr>
    </dgm:pt>
    <dgm:pt modelId="{7F68BD23-F7CB-4EF1-B299-06CFF2CF4DBB}" type="pres">
      <dgm:prSet presAssocID="{8ADD9D0A-3D5C-4656-9E51-02A560F6E9E1}" presName="rect3" presStyleLbl="alignAcc1" presStyleIdx="2" presStyleCnt="3" custScaleX="107540" custScaleY="97475"/>
      <dgm:spPr/>
    </dgm:pt>
    <dgm:pt modelId="{481746A9-D405-4B03-987C-BBA2B3143063}" type="pres">
      <dgm:prSet presAssocID="{E7FC44AE-DF8D-48C7-B8E5-19164E4312AC}" presName="rect1ParTx" presStyleLbl="alignAcc1" presStyleIdx="2" presStyleCnt="3">
        <dgm:presLayoutVars>
          <dgm:chMax val="1"/>
          <dgm:bulletEnabled val="1"/>
        </dgm:presLayoutVars>
      </dgm:prSet>
      <dgm:spPr/>
    </dgm:pt>
    <dgm:pt modelId="{529C2690-7AC0-4792-99D2-0249C2A5A2F8}" type="pres">
      <dgm:prSet presAssocID="{E7FC44AE-DF8D-48C7-B8E5-19164E4312AC}" presName="rect1ChTx" presStyleLbl="alignAcc1" presStyleIdx="2" presStyleCnt="3" custScaleX="135642">
        <dgm:presLayoutVars>
          <dgm:bulletEnabled val="1"/>
        </dgm:presLayoutVars>
      </dgm:prSet>
      <dgm:spPr/>
    </dgm:pt>
    <dgm:pt modelId="{E57CF8A6-DEF0-4463-A577-8AD8FDEEA183}" type="pres">
      <dgm:prSet presAssocID="{B4F4F924-5F4D-4B15-872D-410062EF1D4C}" presName="rect2ParTx" presStyleLbl="alignAcc1" presStyleIdx="2" presStyleCnt="3">
        <dgm:presLayoutVars>
          <dgm:chMax val="1"/>
          <dgm:bulletEnabled val="1"/>
        </dgm:presLayoutVars>
      </dgm:prSet>
      <dgm:spPr/>
    </dgm:pt>
    <dgm:pt modelId="{5D3D27C6-955D-4DE1-B197-BB29C53C9AF5}" type="pres">
      <dgm:prSet presAssocID="{B4F4F924-5F4D-4B15-872D-410062EF1D4C}" presName="rect2ChTx" presStyleLbl="alignAcc1" presStyleIdx="2" presStyleCnt="3">
        <dgm:presLayoutVars>
          <dgm:bulletEnabled val="1"/>
        </dgm:presLayoutVars>
      </dgm:prSet>
      <dgm:spPr/>
    </dgm:pt>
    <dgm:pt modelId="{9FBC45C2-2D64-42CA-8B81-C178CABBAD2B}" type="pres">
      <dgm:prSet presAssocID="{8ADD9D0A-3D5C-4656-9E51-02A560F6E9E1}" presName="rect3ParTx" presStyleLbl="alignAcc1" presStyleIdx="2" presStyleCnt="3">
        <dgm:presLayoutVars>
          <dgm:chMax val="1"/>
          <dgm:bulletEnabled val="1"/>
        </dgm:presLayoutVars>
      </dgm:prSet>
      <dgm:spPr/>
    </dgm:pt>
    <dgm:pt modelId="{FB9878C9-9AD6-4202-8F4A-2BD19DC6F5AA}" type="pres">
      <dgm:prSet presAssocID="{8ADD9D0A-3D5C-4656-9E51-02A560F6E9E1}" presName="rect3ChTx" presStyleLbl="alignAcc1" presStyleIdx="2" presStyleCnt="3" custScaleX="136147">
        <dgm:presLayoutVars>
          <dgm:bulletEnabled val="1"/>
        </dgm:presLayoutVars>
      </dgm:prSet>
      <dgm:spPr/>
    </dgm:pt>
  </dgm:ptLst>
  <dgm:cxnLst>
    <dgm:cxn modelId="{9D8ED22F-2E61-40AC-BD4C-3D1D1DA99287}" srcId="{8ADD9D0A-3D5C-4656-9E51-02A560F6E9E1}" destId="{1A341D4F-BCBB-4DB4-B994-29021C170413}" srcOrd="0" destOrd="0" parTransId="{47618402-8CC9-403F-AF98-9D73CF80D54D}" sibTransId="{49D9625F-183A-4EF3-B617-189E974863D3}"/>
    <dgm:cxn modelId="{95BC8F36-9886-4BE4-845E-AC9ED089534F}" type="presOf" srcId="{B4F4F924-5F4D-4B15-872D-410062EF1D4C}" destId="{DDC5B6C9-B6E7-450F-8EF8-A870AD750684}" srcOrd="0" destOrd="0" presId="urn:microsoft.com/office/officeart/2005/8/layout/target3"/>
    <dgm:cxn modelId="{B244E346-E0A2-426B-AFB6-6E0C674CB987}" srcId="{8ADD9D0A-3D5C-4656-9E51-02A560F6E9E1}" destId="{090D113C-E439-4FEE-9204-20321C07A36C}" srcOrd="1" destOrd="0" parTransId="{535C687C-ACD4-4DBC-962D-489554A2B938}" sibTransId="{1E3EBABA-F0FB-410B-A4D8-1FC307994B56}"/>
    <dgm:cxn modelId="{D368D967-0211-4C37-A28B-624BE7F3B2F7}" type="presOf" srcId="{8ADD9D0A-3D5C-4656-9E51-02A560F6E9E1}" destId="{9FBC45C2-2D64-42CA-8B81-C178CABBAD2B}" srcOrd="1" destOrd="0" presId="urn:microsoft.com/office/officeart/2005/8/layout/target3"/>
    <dgm:cxn modelId="{8676DC68-4F41-4216-B99B-D6CC2B0864DE}" srcId="{979D3868-41E8-4F03-B50B-E318B601E375}" destId="{B4F4F924-5F4D-4B15-872D-410062EF1D4C}" srcOrd="1" destOrd="0" parTransId="{FE80A5CE-135A-4EA9-A439-E6C0040A6E4E}" sibTransId="{C7B84086-0F79-4D2A-940F-08320A459DED}"/>
    <dgm:cxn modelId="{5BBFD34D-C3F2-4951-9908-C6D131A0DE39}" type="presOf" srcId="{979D3868-41E8-4F03-B50B-E318B601E375}" destId="{89580452-7FC4-48E9-9772-2C485816602C}" srcOrd="0" destOrd="0" presId="urn:microsoft.com/office/officeart/2005/8/layout/target3"/>
    <dgm:cxn modelId="{549A8752-1253-43DE-BE51-ADA6FA580F55}" type="presOf" srcId="{E7FC44AE-DF8D-48C7-B8E5-19164E4312AC}" destId="{481746A9-D405-4B03-987C-BBA2B3143063}" srcOrd="1" destOrd="0" presId="urn:microsoft.com/office/officeart/2005/8/layout/target3"/>
    <dgm:cxn modelId="{ADACAC56-A4F0-4BC7-A753-DF59772445C2}" type="presOf" srcId="{E7FC44AE-DF8D-48C7-B8E5-19164E4312AC}" destId="{36DF559E-BA93-4931-ACFC-5F22D921DBBD}" srcOrd="0" destOrd="0" presId="urn:microsoft.com/office/officeart/2005/8/layout/target3"/>
    <dgm:cxn modelId="{50E5C1C1-5192-4A56-8DB7-C1D23C7489B9}" type="presOf" srcId="{8ADD9D0A-3D5C-4656-9E51-02A560F6E9E1}" destId="{7F68BD23-F7CB-4EF1-B299-06CFF2CF4DBB}" srcOrd="0" destOrd="0" presId="urn:microsoft.com/office/officeart/2005/8/layout/target3"/>
    <dgm:cxn modelId="{299A4FC8-083B-44A9-BE5D-2458367FC856}" srcId="{979D3868-41E8-4F03-B50B-E318B601E375}" destId="{8ADD9D0A-3D5C-4656-9E51-02A560F6E9E1}" srcOrd="2" destOrd="0" parTransId="{9617627D-3CC3-49FE-AAF1-D290F8754D47}" sibTransId="{47DF731C-2D16-4D2A-9896-1B787DA53692}"/>
    <dgm:cxn modelId="{24BC26D7-3EB0-47B0-83DD-77E05C932D0E}" type="presOf" srcId="{1A341D4F-BCBB-4DB4-B994-29021C170413}" destId="{FB9878C9-9AD6-4202-8F4A-2BD19DC6F5AA}" srcOrd="0" destOrd="0" presId="urn:microsoft.com/office/officeart/2005/8/layout/target3"/>
    <dgm:cxn modelId="{362711E2-BE66-44DE-AA51-6955FA83754F}" type="presOf" srcId="{B4F4F924-5F4D-4B15-872D-410062EF1D4C}" destId="{E57CF8A6-DEF0-4463-A577-8AD8FDEEA183}" srcOrd="1" destOrd="0" presId="urn:microsoft.com/office/officeart/2005/8/layout/target3"/>
    <dgm:cxn modelId="{44B339F5-7277-45DE-B115-544A80A88284}" type="presOf" srcId="{090D113C-E439-4FEE-9204-20321C07A36C}" destId="{FB9878C9-9AD6-4202-8F4A-2BD19DC6F5AA}" srcOrd="0" destOrd="1" presId="urn:microsoft.com/office/officeart/2005/8/layout/target3"/>
    <dgm:cxn modelId="{A3D71AFF-C038-47C3-B338-5D66EDD73E62}" srcId="{979D3868-41E8-4F03-B50B-E318B601E375}" destId="{E7FC44AE-DF8D-48C7-B8E5-19164E4312AC}" srcOrd="0" destOrd="0" parTransId="{D44E1CC8-113A-4994-AAEA-E87F010E574B}" sibTransId="{C3C1DC98-8880-4C6E-BC2B-85D891769EE3}"/>
    <dgm:cxn modelId="{69BE66C6-C121-4990-AF54-59E102C674D0}" type="presParOf" srcId="{89580452-7FC4-48E9-9772-2C485816602C}" destId="{B4BD6CFB-91EF-4690-B0DF-8F5DFF85C19A}" srcOrd="0" destOrd="0" presId="urn:microsoft.com/office/officeart/2005/8/layout/target3"/>
    <dgm:cxn modelId="{69C9BC13-266C-44E7-8536-1A256BF04396}" type="presParOf" srcId="{89580452-7FC4-48E9-9772-2C485816602C}" destId="{8C145C9E-9D2C-42DB-BB31-8BC05E7A0F43}" srcOrd="1" destOrd="0" presId="urn:microsoft.com/office/officeart/2005/8/layout/target3"/>
    <dgm:cxn modelId="{8ABD0AA9-89F8-48E7-BB3A-3E4A7E6667E9}" type="presParOf" srcId="{89580452-7FC4-48E9-9772-2C485816602C}" destId="{36DF559E-BA93-4931-ACFC-5F22D921DBBD}" srcOrd="2" destOrd="0" presId="urn:microsoft.com/office/officeart/2005/8/layout/target3"/>
    <dgm:cxn modelId="{7008D660-DDAE-4F78-AB3A-642632E90359}" type="presParOf" srcId="{89580452-7FC4-48E9-9772-2C485816602C}" destId="{560C0D8F-12B1-4958-A2F3-7B64C8106A8F}" srcOrd="3" destOrd="0" presId="urn:microsoft.com/office/officeart/2005/8/layout/target3"/>
    <dgm:cxn modelId="{B45F02CF-B991-4F64-8832-1605AA337CF9}" type="presParOf" srcId="{89580452-7FC4-48E9-9772-2C485816602C}" destId="{08BF823E-F692-4617-9243-D7D6F35945C7}" srcOrd="4" destOrd="0" presId="urn:microsoft.com/office/officeart/2005/8/layout/target3"/>
    <dgm:cxn modelId="{D210A48B-8DAC-4F8C-9258-D61F71868246}" type="presParOf" srcId="{89580452-7FC4-48E9-9772-2C485816602C}" destId="{DDC5B6C9-B6E7-450F-8EF8-A870AD750684}" srcOrd="5" destOrd="0" presId="urn:microsoft.com/office/officeart/2005/8/layout/target3"/>
    <dgm:cxn modelId="{9F44ADAF-EFF1-4AEF-9F44-23714BF75306}" type="presParOf" srcId="{89580452-7FC4-48E9-9772-2C485816602C}" destId="{2711E390-FE0D-4E09-A813-E2ECFC896F62}" srcOrd="6" destOrd="0" presId="urn:microsoft.com/office/officeart/2005/8/layout/target3"/>
    <dgm:cxn modelId="{E74CE733-5C0C-4E17-BFC6-FDCBF41C1965}" type="presParOf" srcId="{89580452-7FC4-48E9-9772-2C485816602C}" destId="{1723E777-9556-42D7-9319-9155ADCFECF7}" srcOrd="7" destOrd="0" presId="urn:microsoft.com/office/officeart/2005/8/layout/target3"/>
    <dgm:cxn modelId="{C870AB78-2996-43FC-B846-83C53CE9DB73}" type="presParOf" srcId="{89580452-7FC4-48E9-9772-2C485816602C}" destId="{7F68BD23-F7CB-4EF1-B299-06CFF2CF4DBB}" srcOrd="8" destOrd="0" presId="urn:microsoft.com/office/officeart/2005/8/layout/target3"/>
    <dgm:cxn modelId="{9AFB29DA-C1D8-49C6-BEA8-54B390BB92E8}" type="presParOf" srcId="{89580452-7FC4-48E9-9772-2C485816602C}" destId="{481746A9-D405-4B03-987C-BBA2B3143063}" srcOrd="9" destOrd="0" presId="urn:microsoft.com/office/officeart/2005/8/layout/target3"/>
    <dgm:cxn modelId="{02400562-221A-4D3D-BCE9-CF299C32908A}" type="presParOf" srcId="{89580452-7FC4-48E9-9772-2C485816602C}" destId="{529C2690-7AC0-4792-99D2-0249C2A5A2F8}" srcOrd="10" destOrd="0" presId="urn:microsoft.com/office/officeart/2005/8/layout/target3"/>
    <dgm:cxn modelId="{9E29F26A-716B-460F-A6CC-F73A1731CD04}" type="presParOf" srcId="{89580452-7FC4-48E9-9772-2C485816602C}" destId="{E57CF8A6-DEF0-4463-A577-8AD8FDEEA183}" srcOrd="11" destOrd="0" presId="urn:microsoft.com/office/officeart/2005/8/layout/target3"/>
    <dgm:cxn modelId="{1A4F1FB8-6F7A-46F0-BC6A-B8992A5DFEE3}" type="presParOf" srcId="{89580452-7FC4-48E9-9772-2C485816602C}" destId="{5D3D27C6-955D-4DE1-B197-BB29C53C9AF5}" srcOrd="12" destOrd="0" presId="urn:microsoft.com/office/officeart/2005/8/layout/target3"/>
    <dgm:cxn modelId="{949688B4-899B-4473-9BE3-8CFAB3E3950E}" type="presParOf" srcId="{89580452-7FC4-48E9-9772-2C485816602C}" destId="{9FBC45C2-2D64-42CA-8B81-C178CABBAD2B}" srcOrd="13" destOrd="0" presId="urn:microsoft.com/office/officeart/2005/8/layout/target3"/>
    <dgm:cxn modelId="{AB298900-E2C3-412E-9DF4-1140C4FAC786}" type="presParOf" srcId="{89580452-7FC4-48E9-9772-2C485816602C}" destId="{FB9878C9-9AD6-4202-8F4A-2BD19DC6F5AA}" srcOrd="14" destOrd="0" presId="urn:microsoft.com/office/officeart/2005/8/layout/target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BA5A9C4-768B-4500-BC40-D1C39BEB080D}" type="doc">
      <dgm:prSet loTypeId="urn:microsoft.com/office/officeart/2005/8/layout/arrow3" loCatId="relationship" qsTypeId="urn:microsoft.com/office/officeart/2005/8/quickstyle/simple1" qsCatId="simple" csTypeId="urn:microsoft.com/office/officeart/2005/8/colors/accent2_2" csCatId="accent2" phldr="1"/>
      <dgm:spPr/>
      <dgm:t>
        <a:bodyPr/>
        <a:lstStyle/>
        <a:p>
          <a:endParaRPr lang="en-US"/>
        </a:p>
      </dgm:t>
    </dgm:pt>
    <dgm:pt modelId="{B056A46C-0B5E-41DF-92ED-998F5D7E24C1}">
      <dgm:prSet phldrT="[Text]" custT="1"/>
      <dgm:spPr>
        <a:solidFill>
          <a:srgbClr val="FCF48E"/>
        </a:solidFill>
        <a:ln w="28575">
          <a:solidFill>
            <a:srgbClr val="000099"/>
          </a:solidFill>
        </a:ln>
      </dgm:spPr>
      <dgm:t>
        <a:bodyPr/>
        <a:lstStyle/>
        <a:p>
          <a:r>
            <a:rPr lang="en-US" sz="3200" b="1" i="1" dirty="0">
              <a:solidFill>
                <a:srgbClr val="A50021"/>
              </a:solidFill>
              <a:latin typeface="Calibri" pitchFamily="34" charset="0"/>
            </a:rPr>
            <a:t>Advantages</a:t>
          </a:r>
          <a:r>
            <a:rPr lang="en-US" sz="3200" b="1" dirty="0">
              <a:solidFill>
                <a:srgbClr val="000099"/>
              </a:solidFill>
              <a:latin typeface="Calibri" pitchFamily="34" charset="0"/>
            </a:rPr>
            <a:t>: Not dependent on timely delivery and can control quality</a:t>
          </a:r>
        </a:p>
      </dgm:t>
    </dgm:pt>
    <dgm:pt modelId="{33C886A2-3ADD-435E-8D3F-31E789CFD04E}" type="parTrans" cxnId="{129F2F4C-C41F-4281-9863-8931ED5AF2BB}">
      <dgm:prSet/>
      <dgm:spPr/>
      <dgm:t>
        <a:bodyPr/>
        <a:lstStyle/>
        <a:p>
          <a:endParaRPr lang="en-US"/>
        </a:p>
      </dgm:t>
    </dgm:pt>
    <dgm:pt modelId="{779C323B-1B3F-4303-90B0-C6C27DB0A9D9}" type="sibTrans" cxnId="{129F2F4C-C41F-4281-9863-8931ED5AF2BB}">
      <dgm:prSet/>
      <dgm:spPr/>
      <dgm:t>
        <a:bodyPr/>
        <a:lstStyle/>
        <a:p>
          <a:endParaRPr lang="en-US"/>
        </a:p>
      </dgm:t>
    </dgm:pt>
    <dgm:pt modelId="{C3DF006D-01C5-4E70-9832-E8CD461BF7EE}">
      <dgm:prSet phldrT="[Text]" custT="1"/>
      <dgm:spPr>
        <a:solidFill>
          <a:srgbClr val="FCF48E"/>
        </a:solidFill>
        <a:ln w="28575">
          <a:solidFill>
            <a:srgbClr val="000099"/>
          </a:solidFill>
        </a:ln>
      </dgm:spPr>
      <dgm:t>
        <a:bodyPr/>
        <a:lstStyle/>
        <a:p>
          <a:r>
            <a:rPr lang="en-US" sz="3200" b="1" i="1" dirty="0">
              <a:solidFill>
                <a:srgbClr val="A50021"/>
              </a:solidFill>
              <a:latin typeface="Calibri" pitchFamily="34" charset="0"/>
            </a:rPr>
            <a:t>Disadvantages:</a:t>
          </a:r>
          <a:r>
            <a:rPr lang="en-US" sz="3200" b="1" dirty="0">
              <a:solidFill>
                <a:srgbClr val="000099"/>
              </a:solidFill>
              <a:latin typeface="Calibri" pitchFamily="34" charset="0"/>
            </a:rPr>
            <a:t> Suppliers may supply higher-quality items at less cost </a:t>
          </a:r>
        </a:p>
      </dgm:t>
    </dgm:pt>
    <dgm:pt modelId="{48FD1C52-DE37-4862-9B13-3F943C3A1076}" type="parTrans" cxnId="{0D766F54-A66B-4ADE-AE82-908831AE3290}">
      <dgm:prSet/>
      <dgm:spPr/>
      <dgm:t>
        <a:bodyPr/>
        <a:lstStyle/>
        <a:p>
          <a:endParaRPr lang="en-US"/>
        </a:p>
      </dgm:t>
    </dgm:pt>
    <dgm:pt modelId="{F0F6A3B7-8D7D-42F0-BAA8-EB47B94DA4A4}" type="sibTrans" cxnId="{0D766F54-A66B-4ADE-AE82-908831AE3290}">
      <dgm:prSet/>
      <dgm:spPr/>
      <dgm:t>
        <a:bodyPr/>
        <a:lstStyle/>
        <a:p>
          <a:endParaRPr lang="en-US"/>
        </a:p>
      </dgm:t>
    </dgm:pt>
    <dgm:pt modelId="{F827A60A-D1C6-4877-96E4-6E1C0E6AF2A5}" type="pres">
      <dgm:prSet presAssocID="{BBA5A9C4-768B-4500-BC40-D1C39BEB080D}" presName="compositeShape" presStyleCnt="0">
        <dgm:presLayoutVars>
          <dgm:chMax val="2"/>
          <dgm:dir/>
          <dgm:resizeHandles val="exact"/>
        </dgm:presLayoutVars>
      </dgm:prSet>
      <dgm:spPr/>
    </dgm:pt>
    <dgm:pt modelId="{C292B127-2D1E-499B-B1D9-370170E06F56}" type="pres">
      <dgm:prSet presAssocID="{BBA5A9C4-768B-4500-BC40-D1C39BEB080D}" presName="divider" presStyleLbl="fgShp" presStyleIdx="0" presStyleCnt="1"/>
      <dgm:spPr>
        <a:solidFill>
          <a:srgbClr val="0070C0"/>
        </a:solidFill>
      </dgm:spPr>
    </dgm:pt>
    <dgm:pt modelId="{2B983112-48DD-4458-AECD-B914843092AC}" type="pres">
      <dgm:prSet presAssocID="{B056A46C-0B5E-41DF-92ED-998F5D7E24C1}" presName="downArrow" presStyleLbl="node1" presStyleIdx="0" presStyleCnt="2"/>
      <dgm:spPr/>
    </dgm:pt>
    <dgm:pt modelId="{1EFE678E-055F-4DB8-B634-8582FCBD1508}" type="pres">
      <dgm:prSet presAssocID="{B056A46C-0B5E-41DF-92ED-998F5D7E24C1}" presName="downArrowText" presStyleLbl="revTx" presStyleIdx="0" presStyleCnt="2" custScaleX="178125" custScaleY="100000">
        <dgm:presLayoutVars>
          <dgm:bulletEnabled val="1"/>
        </dgm:presLayoutVars>
      </dgm:prSet>
      <dgm:spPr/>
    </dgm:pt>
    <dgm:pt modelId="{E04750AB-1242-4AC7-8012-15453CFB742D}" type="pres">
      <dgm:prSet presAssocID="{C3DF006D-01C5-4E70-9832-E8CD461BF7EE}" presName="upArrow" presStyleLbl="node1" presStyleIdx="1" presStyleCnt="2" custLinFactNeighborX="15887" custLinFactNeighborY="-1563"/>
      <dgm:spPr/>
    </dgm:pt>
    <dgm:pt modelId="{FD06C7FA-2CB0-4C90-BB93-18B553764C79}" type="pres">
      <dgm:prSet presAssocID="{C3DF006D-01C5-4E70-9832-E8CD461BF7EE}" presName="upArrowText" presStyleLbl="revTx" presStyleIdx="1" presStyleCnt="2" custScaleX="187101">
        <dgm:presLayoutVars>
          <dgm:bulletEnabled val="1"/>
        </dgm:presLayoutVars>
      </dgm:prSet>
      <dgm:spPr/>
    </dgm:pt>
  </dgm:ptLst>
  <dgm:cxnLst>
    <dgm:cxn modelId="{44E3D440-4ED0-4632-828A-67C9B4D723AB}" type="presOf" srcId="{C3DF006D-01C5-4E70-9832-E8CD461BF7EE}" destId="{FD06C7FA-2CB0-4C90-BB93-18B553764C79}" srcOrd="0" destOrd="0" presId="urn:microsoft.com/office/officeart/2005/8/layout/arrow3"/>
    <dgm:cxn modelId="{41DC4065-F248-4EF1-A046-943EFE30E2D3}" type="presOf" srcId="{BBA5A9C4-768B-4500-BC40-D1C39BEB080D}" destId="{F827A60A-D1C6-4877-96E4-6E1C0E6AF2A5}" srcOrd="0" destOrd="0" presId="urn:microsoft.com/office/officeart/2005/8/layout/arrow3"/>
    <dgm:cxn modelId="{50707A47-C97E-489A-A816-8B425E6CA72A}" type="presOf" srcId="{B056A46C-0B5E-41DF-92ED-998F5D7E24C1}" destId="{1EFE678E-055F-4DB8-B634-8582FCBD1508}" srcOrd="0" destOrd="0" presId="urn:microsoft.com/office/officeart/2005/8/layout/arrow3"/>
    <dgm:cxn modelId="{129F2F4C-C41F-4281-9863-8931ED5AF2BB}" srcId="{BBA5A9C4-768B-4500-BC40-D1C39BEB080D}" destId="{B056A46C-0B5E-41DF-92ED-998F5D7E24C1}" srcOrd="0" destOrd="0" parTransId="{33C886A2-3ADD-435E-8D3F-31E789CFD04E}" sibTransId="{779C323B-1B3F-4303-90B0-C6C27DB0A9D9}"/>
    <dgm:cxn modelId="{0D766F54-A66B-4ADE-AE82-908831AE3290}" srcId="{BBA5A9C4-768B-4500-BC40-D1C39BEB080D}" destId="{C3DF006D-01C5-4E70-9832-E8CD461BF7EE}" srcOrd="1" destOrd="0" parTransId="{48FD1C52-DE37-4862-9B13-3F943C3A1076}" sibTransId="{F0F6A3B7-8D7D-42F0-BAA8-EB47B94DA4A4}"/>
    <dgm:cxn modelId="{FEDA1584-07A2-46F9-AAB5-0AE33A468134}" type="presParOf" srcId="{F827A60A-D1C6-4877-96E4-6E1C0E6AF2A5}" destId="{C292B127-2D1E-499B-B1D9-370170E06F56}" srcOrd="0" destOrd="0" presId="urn:microsoft.com/office/officeart/2005/8/layout/arrow3"/>
    <dgm:cxn modelId="{DB2371F7-A90B-4296-B1DB-4BCF7C634EF1}" type="presParOf" srcId="{F827A60A-D1C6-4877-96E4-6E1C0E6AF2A5}" destId="{2B983112-48DD-4458-AECD-B914843092AC}" srcOrd="1" destOrd="0" presId="urn:microsoft.com/office/officeart/2005/8/layout/arrow3"/>
    <dgm:cxn modelId="{96EE1D67-31AB-4FB9-A7C9-C4F176BC415B}" type="presParOf" srcId="{F827A60A-D1C6-4877-96E4-6E1C0E6AF2A5}" destId="{1EFE678E-055F-4DB8-B634-8582FCBD1508}" srcOrd="2" destOrd="0" presId="urn:microsoft.com/office/officeart/2005/8/layout/arrow3"/>
    <dgm:cxn modelId="{F4094C47-E08C-44FB-ADE2-CCC78B2692C2}" type="presParOf" srcId="{F827A60A-D1C6-4877-96E4-6E1C0E6AF2A5}" destId="{E04750AB-1242-4AC7-8012-15453CFB742D}" srcOrd="3" destOrd="0" presId="urn:microsoft.com/office/officeart/2005/8/layout/arrow3"/>
    <dgm:cxn modelId="{A286C525-3BFE-4E36-9F99-0BAAB5A9F973}" type="presParOf" srcId="{F827A60A-D1C6-4877-96E4-6E1C0E6AF2A5}" destId="{FD06C7FA-2CB0-4C90-BB93-18B553764C79}" srcOrd="4" destOrd="0" presId="urn:microsoft.com/office/officeart/2005/8/layout/arrow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22199D-E7A7-49E5-83A1-65876996F5F4}">
      <dsp:nvSpPr>
        <dsp:cNvPr id="0" name=""/>
        <dsp:cNvSpPr/>
      </dsp:nvSpPr>
      <dsp:spPr>
        <a:xfrm>
          <a:off x="3291839" y="0"/>
          <a:ext cx="4937760" cy="4343400"/>
        </a:xfrm>
        <a:prstGeom prst="rightArrow">
          <a:avLst>
            <a:gd name="adj1" fmla="val 75000"/>
            <a:gd name="adj2" fmla="val 50000"/>
          </a:avLst>
        </a:prstGeom>
        <a:solidFill>
          <a:srgbClr val="FFE07D"/>
        </a:solidFill>
        <a:ln w="25400" cap="flat" cmpd="sng" algn="ctr">
          <a:solidFill>
            <a:schemeClr val="accent1">
              <a:shade val="50000"/>
            </a:schemeClr>
          </a:solidFill>
          <a:prstDash val="solid"/>
        </a:ln>
        <a:effectLst/>
        <a:sp3d z="-400500" extrusionH="63500"/>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 tIns="15240" rIns="15240" bIns="15240" numCol="1" spcCol="1270" anchor="t" anchorCtr="0">
          <a:noAutofit/>
        </a:bodyPr>
        <a:lstStyle/>
        <a:p>
          <a:pPr marL="228600" lvl="1" indent="-228600" algn="l" defTabSz="1066800">
            <a:lnSpc>
              <a:spcPct val="90000"/>
            </a:lnSpc>
            <a:spcBef>
              <a:spcPct val="0"/>
            </a:spcBef>
            <a:spcAft>
              <a:spcPct val="15000"/>
            </a:spcAft>
            <a:buChar char="•"/>
          </a:pPr>
          <a:r>
            <a:rPr lang="en-US" sz="2400" b="1" kern="1200" dirty="0">
              <a:solidFill>
                <a:srgbClr val="000099"/>
              </a:solidFill>
              <a:latin typeface="Calibri" pitchFamily="34" charset="0"/>
              <a:ea typeface="Tahoma" pitchFamily="34" charset="0"/>
              <a:cs typeface="Tahoma" pitchFamily="34" charset="0"/>
            </a:rPr>
            <a:t>Affects a wide range of organizations.</a:t>
          </a:r>
          <a:endParaRPr lang="en-US" sz="2400" b="1" kern="1200" dirty="0">
            <a:ln>
              <a:solidFill>
                <a:srgbClr val="000099"/>
              </a:solidFill>
            </a:ln>
            <a:solidFill>
              <a:srgbClr val="000099"/>
            </a:solidFill>
            <a:latin typeface="Calibri" pitchFamily="34" charset="0"/>
            <a:ea typeface="Tahoma" pitchFamily="34" charset="0"/>
            <a:cs typeface="Tahoma" pitchFamily="34" charset="0"/>
          </a:endParaRPr>
        </a:p>
        <a:p>
          <a:pPr marL="228600" lvl="1" indent="-228600" algn="l" defTabSz="1066800">
            <a:lnSpc>
              <a:spcPct val="90000"/>
            </a:lnSpc>
            <a:spcBef>
              <a:spcPct val="0"/>
            </a:spcBef>
            <a:spcAft>
              <a:spcPct val="15000"/>
            </a:spcAft>
            <a:buChar char="•"/>
          </a:pPr>
          <a:r>
            <a:rPr lang="en-US" sz="2400" b="0" kern="1200" dirty="0">
              <a:ln>
                <a:solidFill>
                  <a:srgbClr val="000099"/>
                </a:solidFill>
              </a:ln>
              <a:solidFill>
                <a:srgbClr val="000099"/>
              </a:solidFill>
              <a:latin typeface="Calibri" pitchFamily="34" charset="0"/>
              <a:ea typeface="Tahoma" pitchFamily="34" charset="0"/>
              <a:cs typeface="Tahoma" pitchFamily="34" charset="0"/>
            </a:rPr>
            <a:t>Requires and in-depth analysis of relevant quantitative and qualitative factors, as well as costs and benefits and vertical integration</a:t>
          </a:r>
        </a:p>
      </dsp:txBody>
      <dsp:txXfrm>
        <a:off x="3291839" y="542925"/>
        <a:ext cx="3308985" cy="3257550"/>
      </dsp:txXfrm>
    </dsp:sp>
    <dsp:sp modelId="{87636F9F-91E8-41FF-807F-87D15CB2287B}">
      <dsp:nvSpPr>
        <dsp:cNvPr id="0" name=""/>
        <dsp:cNvSpPr/>
      </dsp:nvSpPr>
      <dsp:spPr>
        <a:xfrm>
          <a:off x="0" y="0"/>
          <a:ext cx="3291840" cy="4343400"/>
        </a:xfrm>
        <a:prstGeom prst="roundRect">
          <a:avLst/>
        </a:prstGeom>
        <a:solidFill>
          <a:schemeClr val="accent1"/>
        </a:solidFill>
        <a:ln w="25400" cap="flat" cmpd="sng" algn="ctr">
          <a:solidFill>
            <a:schemeClr val="accent1">
              <a:shade val="50000"/>
            </a:schemeClr>
          </a:solidFill>
          <a:prstDash val="solid"/>
        </a:ln>
        <a:effectLst/>
        <a:sp3d extrusionH="381000"/>
      </dsp:spPr>
      <dsp:style>
        <a:lnRef idx="2">
          <a:schemeClr val="accent1">
            <a:shade val="50000"/>
          </a:schemeClr>
        </a:lnRef>
        <a:fillRef idx="1">
          <a:schemeClr val="accent1"/>
        </a:fillRef>
        <a:effectRef idx="0">
          <a:schemeClr val="accent1"/>
        </a:effectRef>
        <a:fontRef idx="minor">
          <a:schemeClr val="lt1"/>
        </a:fontRef>
      </dsp:style>
      <dsp:txBody>
        <a:bodyPr spcFirstLastPara="0" vert="horz" wrap="square" lIns="152400" tIns="76200" rIns="152400" bIns="76200" numCol="1" spcCol="1270" anchor="ctr" anchorCtr="0">
          <a:noAutofit/>
        </a:bodyPr>
        <a:lstStyle/>
        <a:p>
          <a:pPr marL="0" lvl="0" indent="0" algn="ctr" defTabSz="1778000">
            <a:lnSpc>
              <a:spcPct val="90000"/>
            </a:lnSpc>
            <a:spcBef>
              <a:spcPct val="0"/>
            </a:spcBef>
            <a:spcAft>
              <a:spcPct val="35000"/>
            </a:spcAft>
            <a:buNone/>
          </a:pPr>
          <a:r>
            <a:rPr lang="en-US" sz="4000" b="1" i="0"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ahoma" pitchFamily="34" charset="0"/>
            </a:rPr>
            <a:t>The Decision to Outsource</a:t>
          </a:r>
          <a:endParaRPr lang="en-US" sz="4000" b="1" i="0" kern="1200"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dsp:txBody>
      <dsp:txXfrm>
        <a:off x="160694" y="160694"/>
        <a:ext cx="2970452" cy="4022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2F77C-DBD0-4B4E-AE0C-B239180B808F}">
      <dsp:nvSpPr>
        <dsp:cNvPr id="0" name=""/>
        <dsp:cNvSpPr/>
      </dsp:nvSpPr>
      <dsp:spPr>
        <a:xfrm>
          <a:off x="0" y="290641"/>
          <a:ext cx="7239000" cy="4117716"/>
        </a:xfrm>
        <a:prstGeom prst="leftRightRibbon">
          <a:avLst/>
        </a:prstGeom>
        <a:solidFill>
          <a:srgbClr val="FCF48E"/>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0690165B-E8B4-435D-A484-8C6CCD8A6CD4}">
      <dsp:nvSpPr>
        <dsp:cNvPr id="0" name=""/>
        <dsp:cNvSpPr/>
      </dsp:nvSpPr>
      <dsp:spPr>
        <a:xfrm>
          <a:off x="914391" y="609599"/>
          <a:ext cx="2487936" cy="299695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232" rIns="0" bIns="83820" numCol="1" spcCol="1270" anchor="ctr" anchorCtr="0">
          <a:noAutofit/>
        </a:bodyPr>
        <a:lstStyle/>
        <a:p>
          <a:pPr marL="0" lvl="0" indent="0" algn="ctr" defTabSz="977900">
            <a:lnSpc>
              <a:spcPct val="90000"/>
            </a:lnSpc>
            <a:spcBef>
              <a:spcPct val="0"/>
            </a:spcBef>
            <a:spcAft>
              <a:spcPct val="35000"/>
            </a:spcAft>
            <a:buNone/>
          </a:pPr>
          <a:r>
            <a:rPr lang="en-US" sz="2200" b="1" i="1" kern="1200" dirty="0">
              <a:solidFill>
                <a:srgbClr val="A50021"/>
              </a:solidFill>
              <a:latin typeface="Calibri" pitchFamily="34" charset="0"/>
            </a:rPr>
            <a:t>Short-Run: </a:t>
          </a:r>
          <a:r>
            <a:rPr lang="en-US" sz="2200" b="1" kern="1200" dirty="0">
              <a:solidFill>
                <a:srgbClr val="000099"/>
              </a:solidFill>
              <a:latin typeface="Calibri" pitchFamily="34" charset="0"/>
            </a:rPr>
            <a:t>Resources like machine time, labor hours, and shelf space are fixed and cannot be increased.</a:t>
          </a:r>
        </a:p>
      </dsp:txBody>
      <dsp:txXfrm>
        <a:off x="914391" y="609599"/>
        <a:ext cx="2487936" cy="2996953"/>
      </dsp:txXfrm>
    </dsp:sp>
    <dsp:sp modelId="{BA2A33DB-B63E-4ED0-A675-6EAC1A160973}">
      <dsp:nvSpPr>
        <dsp:cNvPr id="0" name=""/>
        <dsp:cNvSpPr/>
      </dsp:nvSpPr>
      <dsp:spPr>
        <a:xfrm>
          <a:off x="3581386" y="1981204"/>
          <a:ext cx="2823210" cy="141884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5344" rIns="0" bIns="91440" numCol="1" spcCol="1270" anchor="ctr" anchorCtr="0">
          <a:noAutofit/>
        </a:bodyPr>
        <a:lstStyle/>
        <a:p>
          <a:pPr marL="0" lvl="0" indent="0" algn="ctr" defTabSz="1066800">
            <a:lnSpc>
              <a:spcPct val="90000"/>
            </a:lnSpc>
            <a:spcBef>
              <a:spcPct val="0"/>
            </a:spcBef>
            <a:spcAft>
              <a:spcPct val="35000"/>
            </a:spcAft>
            <a:buNone/>
          </a:pPr>
          <a:r>
            <a:rPr lang="en-US" sz="2400" b="1" i="1" kern="1200" dirty="0">
              <a:solidFill>
                <a:srgbClr val="A50021"/>
              </a:solidFill>
              <a:latin typeface="Calibri" pitchFamily="34" charset="0"/>
            </a:rPr>
            <a:t>Long-Run: </a:t>
          </a:r>
          <a:r>
            <a:rPr lang="en-US" sz="2400" b="1" kern="1200" dirty="0">
              <a:solidFill>
                <a:srgbClr val="000099"/>
              </a:solidFill>
              <a:latin typeface="Calibri" pitchFamily="34" charset="0"/>
            </a:rPr>
            <a:t>New machines can be purchased, more skilled laborers can be hired, and stores can be expanded. </a:t>
          </a:r>
        </a:p>
      </dsp:txBody>
      <dsp:txXfrm>
        <a:off x="3581386" y="1981204"/>
        <a:ext cx="2823210" cy="141884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F2F77C-DBD0-4B4E-AE0C-B239180B808F}">
      <dsp:nvSpPr>
        <dsp:cNvPr id="0" name=""/>
        <dsp:cNvSpPr/>
      </dsp:nvSpPr>
      <dsp:spPr>
        <a:xfrm>
          <a:off x="0" y="660395"/>
          <a:ext cx="7239000" cy="3378209"/>
        </a:xfrm>
        <a:prstGeom prst="leftRightRibbon">
          <a:avLst/>
        </a:prstGeom>
        <a:solidFill>
          <a:srgbClr val="FCF48E"/>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0690165B-E8B4-435D-A484-8C6CCD8A6CD4}">
      <dsp:nvSpPr>
        <dsp:cNvPr id="0" name=""/>
        <dsp:cNvSpPr/>
      </dsp:nvSpPr>
      <dsp:spPr>
        <a:xfrm>
          <a:off x="914402" y="939544"/>
          <a:ext cx="2388870" cy="187985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232" rIns="0" bIns="83820" numCol="1" spcCol="1270" anchor="ctr" anchorCtr="0">
          <a:noAutofit/>
        </a:bodyPr>
        <a:lstStyle/>
        <a:p>
          <a:pPr marL="0" lvl="0" indent="0" algn="ctr" defTabSz="977900">
            <a:lnSpc>
              <a:spcPct val="90000"/>
            </a:lnSpc>
            <a:spcBef>
              <a:spcPct val="0"/>
            </a:spcBef>
            <a:spcAft>
              <a:spcPct val="35000"/>
            </a:spcAft>
            <a:buNone/>
          </a:pPr>
          <a:endParaRPr lang="en-US" sz="2200" b="1" i="1" kern="1200" dirty="0">
            <a:solidFill>
              <a:srgbClr val="A50021"/>
            </a:solidFill>
            <a:latin typeface="Calibri" pitchFamily="34" charset="0"/>
          </a:endParaRPr>
        </a:p>
        <a:p>
          <a:pPr marL="0" lvl="0" indent="0" algn="ctr" defTabSz="977900">
            <a:lnSpc>
              <a:spcPct val="90000"/>
            </a:lnSpc>
            <a:spcBef>
              <a:spcPct val="0"/>
            </a:spcBef>
            <a:spcAft>
              <a:spcPct val="35000"/>
            </a:spcAft>
            <a:buNone/>
          </a:pPr>
          <a:r>
            <a:rPr lang="en-US" sz="2200" b="1" i="1" kern="1200" dirty="0">
              <a:solidFill>
                <a:srgbClr val="A50021"/>
              </a:solidFill>
              <a:latin typeface="Calibri" pitchFamily="34" charset="0"/>
            </a:rPr>
            <a:t>Assume demand is 400 cartons of Pro Model and 150 cartons of Tour Model.</a:t>
          </a:r>
          <a:endParaRPr lang="en-US" sz="2200" b="1" kern="1200" dirty="0">
            <a:solidFill>
              <a:srgbClr val="000099"/>
            </a:solidFill>
            <a:latin typeface="Calibri" pitchFamily="34" charset="0"/>
          </a:endParaRPr>
        </a:p>
      </dsp:txBody>
      <dsp:txXfrm>
        <a:off x="914402" y="939544"/>
        <a:ext cx="2388870" cy="1879854"/>
      </dsp:txXfrm>
    </dsp:sp>
    <dsp:sp modelId="{BA2A33DB-B63E-4ED0-A675-6EAC1A160973}">
      <dsp:nvSpPr>
        <dsp:cNvPr id="0" name=""/>
        <dsp:cNvSpPr/>
      </dsp:nvSpPr>
      <dsp:spPr>
        <a:xfrm>
          <a:off x="3581386" y="1905004"/>
          <a:ext cx="2823210" cy="128333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232" rIns="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solidFill>
                <a:srgbClr val="000099"/>
              </a:solidFill>
              <a:latin typeface="Calibri" pitchFamily="34" charset="0"/>
            </a:rPr>
            <a:t>Looking at the most profitable item per constraint, the capacity of Pro is 300 hours </a:t>
          </a:r>
          <a:r>
            <a:rPr lang="en-US" sz="2200" b="1" kern="1200" dirty="0">
              <a:solidFill>
                <a:srgbClr val="000099"/>
              </a:solidFill>
              <a:latin typeface="Calibri"/>
            </a:rPr>
            <a:t>÷ 0.5 hours = 600 cartons.  </a:t>
          </a:r>
          <a:endParaRPr lang="en-US" sz="2200" b="1" kern="1200" dirty="0">
            <a:solidFill>
              <a:srgbClr val="000099"/>
            </a:solidFill>
            <a:latin typeface="Calibri" pitchFamily="34" charset="0"/>
          </a:endParaRPr>
        </a:p>
      </dsp:txBody>
      <dsp:txXfrm>
        <a:off x="3581386" y="1905004"/>
        <a:ext cx="2823210" cy="128333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B6BE95-10D7-4935-AB0E-35E2255E6FE3}">
      <dsp:nvSpPr>
        <dsp:cNvPr id="0" name=""/>
        <dsp:cNvSpPr/>
      </dsp:nvSpPr>
      <dsp:spPr>
        <a:xfrm>
          <a:off x="152403" y="0"/>
          <a:ext cx="5791193" cy="1397000"/>
        </a:xfrm>
        <a:prstGeom prst="leftRightRibbon">
          <a:avLst/>
        </a:prstGeom>
        <a:solidFill>
          <a:srgbClr val="FCF48E"/>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E04E7FF7-F48E-4298-984A-FEE803D772DD}">
      <dsp:nvSpPr>
        <dsp:cNvPr id="0" name=""/>
        <dsp:cNvSpPr/>
      </dsp:nvSpPr>
      <dsp:spPr>
        <a:xfrm>
          <a:off x="609602" y="228600"/>
          <a:ext cx="2308219" cy="68453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00099"/>
              </a:solidFill>
              <a:latin typeface="Calibri" pitchFamily="34" charset="0"/>
            </a:rPr>
            <a:t>Good Ends?</a:t>
          </a:r>
        </a:p>
      </dsp:txBody>
      <dsp:txXfrm>
        <a:off x="609602" y="228600"/>
        <a:ext cx="2308219" cy="684530"/>
      </dsp:txXfrm>
    </dsp:sp>
    <dsp:sp modelId="{225EF3B3-2FA7-486F-8309-2283B21AB854}">
      <dsp:nvSpPr>
        <dsp:cNvPr id="0" name=""/>
        <dsp:cNvSpPr/>
      </dsp:nvSpPr>
      <dsp:spPr>
        <a:xfrm>
          <a:off x="2895597" y="457199"/>
          <a:ext cx="2447921" cy="68453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113792" rIns="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00099"/>
              </a:solidFill>
              <a:latin typeface="Calibri" pitchFamily="34" charset="0"/>
            </a:rPr>
            <a:t>Bad Ends?</a:t>
          </a:r>
        </a:p>
      </dsp:txBody>
      <dsp:txXfrm>
        <a:off x="2895597" y="457199"/>
        <a:ext cx="2447921" cy="684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D6CFB-91EF-4690-B0DF-8F5DFF85C19A}">
      <dsp:nvSpPr>
        <dsp:cNvPr id="0" name=""/>
        <dsp:cNvSpPr/>
      </dsp:nvSpPr>
      <dsp:spPr>
        <a:xfrm>
          <a:off x="-238600" y="289559"/>
          <a:ext cx="4526280" cy="4526280"/>
        </a:xfrm>
        <a:prstGeom prst="pie">
          <a:avLst>
            <a:gd name="adj1" fmla="val 5400000"/>
            <a:gd name="adj2" fmla="val 16200000"/>
          </a:avLst>
        </a:prstGeom>
        <a:solidFill>
          <a:srgbClr val="FFE07D"/>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36DF559E-BA93-4931-ACFC-5F22D921DBBD}">
      <dsp:nvSpPr>
        <dsp:cNvPr id="0" name=""/>
        <dsp:cNvSpPr/>
      </dsp:nvSpPr>
      <dsp:spPr>
        <a:xfrm>
          <a:off x="1828812" y="76191"/>
          <a:ext cx="5672115" cy="4953017"/>
        </a:xfrm>
        <a:prstGeom prst="rect">
          <a:avLst/>
        </a:prstGeom>
        <a:solidFill>
          <a:srgbClr val="FCF48E"/>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ts val="0"/>
            </a:spcAft>
            <a:buNone/>
          </a:pPr>
          <a:r>
            <a:rPr lang="en-US" sz="3600" b="1" kern="1200" dirty="0">
              <a:solidFill>
                <a:srgbClr val="000099"/>
              </a:solidFill>
              <a:latin typeface="Calibri" pitchFamily="34" charset="0"/>
            </a:rPr>
            <a:t>Sell or Process Further</a:t>
          </a:r>
        </a:p>
      </dsp:txBody>
      <dsp:txXfrm>
        <a:off x="1828812" y="76191"/>
        <a:ext cx="2836057" cy="1485908"/>
      </dsp:txXfrm>
    </dsp:sp>
    <dsp:sp modelId="{08BF823E-F692-4617-9243-D7D6F35945C7}">
      <dsp:nvSpPr>
        <dsp:cNvPr id="0" name=""/>
        <dsp:cNvSpPr/>
      </dsp:nvSpPr>
      <dsp:spPr>
        <a:xfrm>
          <a:off x="377681" y="1615672"/>
          <a:ext cx="2942079" cy="2961908"/>
        </a:xfrm>
        <a:prstGeom prst="pie">
          <a:avLst>
            <a:gd name="adj1" fmla="val 5400000"/>
            <a:gd name="adj2" fmla="val 16200000"/>
          </a:avLst>
        </a:prstGeom>
        <a:solidFill>
          <a:srgbClr val="FFCC99"/>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DDC5B6C9-B6E7-450F-8EF8-A870AD750684}">
      <dsp:nvSpPr>
        <dsp:cNvPr id="0" name=""/>
        <dsp:cNvSpPr/>
      </dsp:nvSpPr>
      <dsp:spPr>
        <a:xfrm>
          <a:off x="1828812" y="1552726"/>
          <a:ext cx="5672115" cy="3131519"/>
        </a:xfrm>
        <a:prstGeom prst="rect">
          <a:avLst/>
        </a:prstGeom>
        <a:solidFill>
          <a:srgbClr val="FAFCDC">
            <a:alpha val="89804"/>
          </a:srgbClr>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dsp:style>
      <dsp:txBody>
        <a:bodyPr spcFirstLastPara="0" vert="horz" wrap="square" lIns="137160" tIns="137160" rIns="137160" bIns="137160" numCol="1" spcCol="1270" anchor="ctr" anchorCtr="0">
          <a:noAutofit/>
        </a:bodyPr>
        <a:lstStyle/>
        <a:p>
          <a:pPr marL="0" lvl="0" indent="0" algn="ctr" defTabSz="1600200">
            <a:lnSpc>
              <a:spcPct val="90000"/>
            </a:lnSpc>
            <a:spcBef>
              <a:spcPct val="0"/>
            </a:spcBef>
            <a:spcAft>
              <a:spcPts val="0"/>
            </a:spcAft>
            <a:buNone/>
          </a:pPr>
          <a:r>
            <a:rPr lang="en-US" sz="3600" b="1" kern="1200" dirty="0">
              <a:solidFill>
                <a:srgbClr val="000099"/>
              </a:solidFill>
              <a:latin typeface="Calibri" pitchFamily="34" charset="0"/>
            </a:rPr>
            <a:t>Relevant Costs</a:t>
          </a:r>
          <a:endParaRPr lang="en-US" sz="3600" kern="1200" dirty="0"/>
        </a:p>
      </dsp:txBody>
      <dsp:txXfrm>
        <a:off x="1828812" y="1552726"/>
        <a:ext cx="2836057" cy="1445316"/>
      </dsp:txXfrm>
    </dsp:sp>
    <dsp:sp modelId="{1723E777-9556-42D7-9319-9155ADCFECF7}">
      <dsp:nvSpPr>
        <dsp:cNvPr id="0" name=""/>
        <dsp:cNvSpPr/>
      </dsp:nvSpPr>
      <dsp:spPr>
        <a:xfrm>
          <a:off x="1139662" y="2997195"/>
          <a:ext cx="1357882" cy="1357882"/>
        </a:xfrm>
        <a:prstGeom prst="pie">
          <a:avLst>
            <a:gd name="adj1" fmla="val 5400000"/>
            <a:gd name="adj2" fmla="val 16200000"/>
          </a:avLst>
        </a:prstGeom>
        <a:solidFill>
          <a:srgbClr val="ECF57B"/>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a:schemeClr val="lt1"/>
        </a:fontRef>
      </dsp:style>
    </dsp:sp>
    <dsp:sp modelId="{7F68BD23-F7CB-4EF1-B299-06CFF2CF4DBB}">
      <dsp:nvSpPr>
        <dsp:cNvPr id="0" name=""/>
        <dsp:cNvSpPr/>
      </dsp:nvSpPr>
      <dsp:spPr>
        <a:xfrm>
          <a:off x="1825459" y="3022472"/>
          <a:ext cx="5678821" cy="1323596"/>
        </a:xfrm>
        <a:prstGeom prst="rect">
          <a:avLst/>
        </a:prstGeom>
        <a:solidFill>
          <a:schemeClr val="lt1">
            <a:alpha val="90000"/>
            <a:hueOff val="0"/>
            <a:satOff val="0"/>
            <a:lumOff val="0"/>
            <a:alphaOff val="0"/>
          </a:schemeClr>
        </a:solidFill>
        <a:ln w="25400" cap="flat" cmpd="sng" algn="ctr">
          <a:solidFill>
            <a:srgbClr val="000099"/>
          </a:solidFill>
          <a:prstDash val="solid"/>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rgbClr val="000099"/>
              </a:solidFill>
              <a:latin typeface="Calibri" pitchFamily="34" charset="0"/>
            </a:rPr>
            <a:t>Decision</a:t>
          </a:r>
        </a:p>
        <a:p>
          <a:pPr marL="0" lvl="0" indent="0" algn="ctr" defTabSz="1422400">
            <a:lnSpc>
              <a:spcPct val="90000"/>
            </a:lnSpc>
            <a:spcBef>
              <a:spcPct val="0"/>
            </a:spcBef>
            <a:spcAft>
              <a:spcPct val="35000"/>
            </a:spcAft>
            <a:buNone/>
          </a:pPr>
          <a:r>
            <a:rPr lang="en-US" sz="3200" b="1" kern="1200" dirty="0">
              <a:solidFill>
                <a:srgbClr val="000099"/>
              </a:solidFill>
              <a:latin typeface="Calibri" pitchFamily="34" charset="0"/>
            </a:rPr>
            <a:t>Question</a:t>
          </a:r>
        </a:p>
      </dsp:txBody>
      <dsp:txXfrm>
        <a:off x="1825459" y="3022472"/>
        <a:ext cx="2839410" cy="1323596"/>
      </dsp:txXfrm>
    </dsp:sp>
    <dsp:sp modelId="{FB9878C9-9AD6-4202-8F4A-2BD19DC6F5AA}">
      <dsp:nvSpPr>
        <dsp:cNvPr id="0" name=""/>
        <dsp:cNvSpPr/>
      </dsp:nvSpPr>
      <dsp:spPr>
        <a:xfrm>
          <a:off x="4187669" y="3005329"/>
          <a:ext cx="3594730" cy="135788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28600" lvl="1" indent="-228600" algn="l" defTabSz="1066800">
            <a:lnSpc>
              <a:spcPct val="90000"/>
            </a:lnSpc>
            <a:spcBef>
              <a:spcPct val="0"/>
            </a:spcBef>
            <a:spcAft>
              <a:spcPct val="15000"/>
            </a:spcAft>
            <a:buChar char="•"/>
          </a:pPr>
          <a:r>
            <a:rPr lang="en-US" sz="2400" b="1" kern="1200" dirty="0">
              <a:solidFill>
                <a:srgbClr val="000099"/>
              </a:solidFill>
              <a:latin typeface="Calibri" pitchFamily="34" charset="0"/>
            </a:rPr>
            <a:t>Additional Revenue &gt; Additional Costs, then Process Further</a:t>
          </a:r>
        </a:p>
        <a:p>
          <a:pPr marL="228600" lvl="1" indent="-228600" algn="l" defTabSz="1066800">
            <a:lnSpc>
              <a:spcPct val="90000"/>
            </a:lnSpc>
            <a:spcBef>
              <a:spcPct val="0"/>
            </a:spcBef>
            <a:spcAft>
              <a:spcPct val="15000"/>
            </a:spcAft>
            <a:buChar char="•"/>
          </a:pPr>
          <a:r>
            <a:rPr lang="en-US" sz="2400" b="1" kern="1200" dirty="0">
              <a:solidFill>
                <a:srgbClr val="000099"/>
              </a:solidFill>
              <a:latin typeface="Calibri" pitchFamily="34" charset="0"/>
            </a:rPr>
            <a:t>If not, sell as is.</a:t>
          </a:r>
        </a:p>
      </dsp:txBody>
      <dsp:txXfrm>
        <a:off x="4187669" y="3005329"/>
        <a:ext cx="3594730" cy="135788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92B127-2D1E-499B-B1D9-370170E06F56}">
      <dsp:nvSpPr>
        <dsp:cNvPr id="0" name=""/>
        <dsp:cNvSpPr/>
      </dsp:nvSpPr>
      <dsp:spPr>
        <a:xfrm rot="21300000">
          <a:off x="21980" y="1624392"/>
          <a:ext cx="7118838" cy="815214"/>
        </a:xfrm>
        <a:prstGeom prst="mathMinus">
          <a:avLst/>
        </a:prstGeom>
        <a:solidFill>
          <a:srgbClr val="0070C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B983112-48DD-4458-AECD-B914843092AC}">
      <dsp:nvSpPr>
        <dsp:cNvPr id="0" name=""/>
        <dsp:cNvSpPr/>
      </dsp:nvSpPr>
      <dsp:spPr>
        <a:xfrm>
          <a:off x="859536" y="203200"/>
          <a:ext cx="2148840" cy="1625600"/>
        </a:xfrm>
        <a:prstGeom prst="down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FE678E-055F-4DB8-B634-8582FCBD1508}">
      <dsp:nvSpPr>
        <dsp:cNvPr id="0" name=""/>
        <dsp:cNvSpPr/>
      </dsp:nvSpPr>
      <dsp:spPr>
        <a:xfrm>
          <a:off x="2900934" y="0"/>
          <a:ext cx="4082796" cy="1706880"/>
        </a:xfrm>
        <a:prstGeom prst="rect">
          <a:avLst/>
        </a:prstGeom>
        <a:solidFill>
          <a:srgbClr val="FCF48E"/>
        </a:solidFill>
        <a:ln w="28575">
          <a:solidFill>
            <a:srgbClr val="000099"/>
          </a:solid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i="1" kern="1200" dirty="0">
              <a:solidFill>
                <a:srgbClr val="A50021"/>
              </a:solidFill>
              <a:latin typeface="Calibri" pitchFamily="34" charset="0"/>
            </a:rPr>
            <a:t>Advantages</a:t>
          </a:r>
          <a:r>
            <a:rPr lang="en-US" sz="3200" b="1" kern="1200" dirty="0">
              <a:solidFill>
                <a:srgbClr val="000099"/>
              </a:solidFill>
              <a:latin typeface="Calibri" pitchFamily="34" charset="0"/>
            </a:rPr>
            <a:t>: Not dependent on timely delivery and can control quality</a:t>
          </a:r>
        </a:p>
      </dsp:txBody>
      <dsp:txXfrm>
        <a:off x="2900934" y="0"/>
        <a:ext cx="4082796" cy="1706880"/>
      </dsp:txXfrm>
    </dsp:sp>
    <dsp:sp modelId="{E04750AB-1242-4AC7-8012-15453CFB742D}">
      <dsp:nvSpPr>
        <dsp:cNvPr id="0" name=""/>
        <dsp:cNvSpPr/>
      </dsp:nvSpPr>
      <dsp:spPr>
        <a:xfrm>
          <a:off x="4495810" y="2209791"/>
          <a:ext cx="2148840" cy="1625600"/>
        </a:xfrm>
        <a:prstGeom prst="upArrow">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D06C7FA-2CB0-4C90-BB93-18B553764C79}">
      <dsp:nvSpPr>
        <dsp:cNvPr id="0" name=""/>
        <dsp:cNvSpPr/>
      </dsp:nvSpPr>
      <dsp:spPr>
        <a:xfrm>
          <a:off x="76200" y="2357120"/>
          <a:ext cx="4288534" cy="1706880"/>
        </a:xfrm>
        <a:prstGeom prst="rect">
          <a:avLst/>
        </a:prstGeom>
        <a:solidFill>
          <a:srgbClr val="FCF48E"/>
        </a:solidFill>
        <a:ln w="28575">
          <a:solidFill>
            <a:srgbClr val="000099"/>
          </a:solidFill>
        </a:ln>
        <a:effectLst/>
      </dsp:spPr>
      <dsp:style>
        <a:lnRef idx="0">
          <a:scrgbClr r="0" g="0" b="0"/>
        </a:lnRef>
        <a:fillRef idx="0">
          <a:scrgbClr r="0" g="0" b="0"/>
        </a:fillRef>
        <a:effectRef idx="0">
          <a:scrgbClr r="0" g="0" b="0"/>
        </a:effectRef>
        <a:fontRef idx="minor"/>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b="1" i="1" kern="1200" dirty="0">
              <a:solidFill>
                <a:srgbClr val="A50021"/>
              </a:solidFill>
              <a:latin typeface="Calibri" pitchFamily="34" charset="0"/>
            </a:rPr>
            <a:t>Disadvantages:</a:t>
          </a:r>
          <a:r>
            <a:rPr lang="en-US" sz="3200" b="1" kern="1200" dirty="0">
              <a:solidFill>
                <a:srgbClr val="000099"/>
              </a:solidFill>
              <a:latin typeface="Calibri" pitchFamily="34" charset="0"/>
            </a:rPr>
            <a:t> Suppliers may supply higher-quality items at less cost </a:t>
          </a:r>
        </a:p>
      </dsp:txBody>
      <dsp:txXfrm>
        <a:off x="76200" y="2357120"/>
        <a:ext cx="4288534" cy="1706880"/>
      </dsp:txXfrm>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3.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4.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5.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 name="PlaceHolder 1"/>
          <p:cNvSpPr>
            <a:spLocks noGrp="1"/>
          </p:cNvSpPr>
          <p:nvPr>
            <p:ph type="sldImg"/>
          </p:nvPr>
        </p:nvSpPr>
        <p:spPr>
          <a:xfrm>
            <a:off x="0" y="812520"/>
            <a:ext cx="0" cy="0"/>
          </a:xfrm>
          <a:prstGeom prst="rect">
            <a:avLst/>
          </a:prstGeom>
          <a:noFill/>
          <a:ln w="0">
            <a:noFill/>
          </a:ln>
        </p:spPr>
        <p:txBody>
          <a:bodyPr lIns="0" rIns="0" tIns="0" bIns="0" anchor="ctr">
            <a:noAutofit/>
          </a:bodyPr>
          <a:p>
            <a:r>
              <a:rPr b="0" lang="en-US" sz="4400" strike="noStrike" u="none">
                <a:solidFill>
                  <a:schemeClr val="dk1"/>
                </a:solidFill>
                <a:uFillTx/>
                <a:latin typeface="Arial"/>
              </a:rPr>
              <a:t>Click to move the slide</a:t>
            </a:r>
            <a:endParaRPr b="0" lang="en-US" sz="4400" strike="noStrike" u="none">
              <a:solidFill>
                <a:schemeClr val="dk1"/>
              </a:solidFill>
              <a:uFillTx/>
              <a:latin typeface="Arial"/>
            </a:endParaRPr>
          </a:p>
        </p:txBody>
      </p:sp>
      <p:sp>
        <p:nvSpPr>
          <p:cNvPr id="68"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216000">
              <a:buNone/>
            </a:pPr>
            <a:r>
              <a:rPr b="0" lang="en-IN" sz="2000" strike="noStrike" u="none">
                <a:solidFill>
                  <a:srgbClr val="000000"/>
                </a:solidFill>
                <a:uFillTx/>
                <a:latin typeface="Arial"/>
              </a:rPr>
              <a:t>Click to edit the notes format</a:t>
            </a:r>
            <a:endParaRPr b="0" lang="en-IN" sz="2000" strike="noStrike" u="none">
              <a:solidFill>
                <a:srgbClr val="000000"/>
              </a:solidFill>
              <a:uFillTx/>
              <a:latin typeface="Arial"/>
            </a:endParaRPr>
          </a:p>
        </p:txBody>
      </p:sp>
      <p:sp>
        <p:nvSpPr>
          <p:cNvPr id="69"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IN" sz="1400" strike="noStrike" u="none">
                <a:solidFill>
                  <a:srgbClr val="000000"/>
                </a:solidFill>
                <a:uFillTx/>
                <a:latin typeface="Times New Roman"/>
              </a:rPr>
              <a:t>&lt;header&gt;</a:t>
            </a:r>
            <a:endParaRPr b="0" lang="en-IN" sz="1400" strike="noStrike" u="none">
              <a:solidFill>
                <a:srgbClr val="000000"/>
              </a:solidFill>
              <a:uFillTx/>
              <a:latin typeface="Times New Roman"/>
            </a:endParaRPr>
          </a:p>
        </p:txBody>
      </p:sp>
      <p:sp>
        <p:nvSpPr>
          <p:cNvPr id="70"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IN" sz="1400" strike="noStrike" u="none">
                <a:solidFill>
                  <a:srgbClr val="000000"/>
                </a:solidFill>
                <a:uFillTx/>
                <a:latin typeface="Times New Roman"/>
              </a:defRPr>
            </a:lvl1pPr>
          </a:lstStyle>
          <a:p>
            <a:pPr indent="0" algn="r">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71"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72"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IN" sz="1400" strike="noStrike" u="none">
                <a:solidFill>
                  <a:srgbClr val="000000"/>
                </a:solidFill>
                <a:uFillTx/>
                <a:latin typeface="Times New Roman"/>
              </a:defRPr>
            </a:lvl1pPr>
          </a:lstStyle>
          <a:p>
            <a:pPr indent="0" algn="r">
              <a:buNone/>
            </a:pPr>
            <a:fld id="{3709CE43-0427-4A64-A70B-8512713D09D4}" type="slidenum">
              <a:rPr b="0" lang="en-IN" sz="1400" strike="noStrike" u="none">
                <a:solidFill>
                  <a:srgbClr val="000000"/>
                </a:solidFill>
                <a:uFillTx/>
                <a:latin typeface="Times New Roman"/>
              </a:rPr>
              <a:t>&lt;number&gt;</a:t>
            </a:fld>
            <a:endParaRPr b="0" lang="en-IN" sz="1400" strike="noStrike" u="none">
              <a:solidFill>
                <a:srgbClr val="000000"/>
              </a:solidFill>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PlaceHolder 1"/>
          <p:cNvSpPr>
            <a:spLocks noGrp="1"/>
          </p:cNvSpPr>
          <p:nvPr>
            <p:ph type="sldImg"/>
          </p:nvPr>
        </p:nvSpPr>
        <p:spPr>
          <a:xfrm>
            <a:off x="1143000" y="685800"/>
            <a:ext cx="4571640" cy="3428640"/>
          </a:xfrm>
          <a:prstGeom prst="rect">
            <a:avLst/>
          </a:prstGeom>
          <a:ln w="0">
            <a:noFill/>
          </a:ln>
        </p:spPr>
      </p:sp>
      <p:sp>
        <p:nvSpPr>
          <p:cNvPr id="26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65" name="PlaceHolder 3"/>
          <p:cNvSpPr>
            <a:spLocks noGrp="1"/>
          </p:cNvSpPr>
          <p:nvPr>
            <p:ph type="sldNum" idx="3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55B3A74-C15B-48EE-BFB1-17D8D58B831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PlaceHolder 1"/>
          <p:cNvSpPr>
            <a:spLocks noGrp="1"/>
          </p:cNvSpPr>
          <p:nvPr>
            <p:ph type="sldImg"/>
          </p:nvPr>
        </p:nvSpPr>
        <p:spPr>
          <a:xfrm>
            <a:off x="1143000" y="685800"/>
            <a:ext cx="4571640" cy="3428640"/>
          </a:xfrm>
          <a:prstGeom prst="rect">
            <a:avLst/>
          </a:prstGeom>
          <a:ln w="0">
            <a:noFill/>
          </a:ln>
        </p:spPr>
      </p:sp>
      <p:sp>
        <p:nvSpPr>
          <p:cNvPr id="28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83" name="PlaceHolder 3"/>
          <p:cNvSpPr>
            <a:spLocks noGrp="1"/>
          </p:cNvSpPr>
          <p:nvPr>
            <p:ph type="sldNum" idx="4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C5DBD5F2-CEE0-4F5D-977C-2EC77F484F40}"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PlaceHolder 1"/>
          <p:cNvSpPr>
            <a:spLocks noGrp="1"/>
          </p:cNvSpPr>
          <p:nvPr>
            <p:ph type="sldImg"/>
          </p:nvPr>
        </p:nvSpPr>
        <p:spPr>
          <a:xfrm>
            <a:off x="1143000" y="685800"/>
            <a:ext cx="4571640" cy="3428640"/>
          </a:xfrm>
          <a:prstGeom prst="rect">
            <a:avLst/>
          </a:prstGeom>
          <a:ln w="0">
            <a:noFill/>
          </a:ln>
        </p:spPr>
      </p:sp>
      <p:sp>
        <p:nvSpPr>
          <p:cNvPr id="28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86" name="PlaceHolder 3"/>
          <p:cNvSpPr>
            <a:spLocks noGrp="1"/>
          </p:cNvSpPr>
          <p:nvPr>
            <p:ph type="sldNum" idx="4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9CE3A6A-606F-40B9-8F6C-09ACBE0C7FA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PlaceHolder 1"/>
          <p:cNvSpPr>
            <a:spLocks noGrp="1"/>
          </p:cNvSpPr>
          <p:nvPr>
            <p:ph type="sldImg"/>
          </p:nvPr>
        </p:nvSpPr>
        <p:spPr>
          <a:xfrm>
            <a:off x="1143000" y="685800"/>
            <a:ext cx="4571640" cy="3428640"/>
          </a:xfrm>
          <a:prstGeom prst="rect">
            <a:avLst/>
          </a:prstGeom>
          <a:ln w="0">
            <a:noFill/>
          </a:ln>
        </p:spPr>
      </p:sp>
      <p:sp>
        <p:nvSpPr>
          <p:cNvPr id="28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indent="0">
              <a:lnSpc>
                <a:spcPct val="100000"/>
              </a:lnSpc>
              <a:buNone/>
            </a:pPr>
            <a:endParaRPr b="0" lang="en-IN" sz="2000" strike="noStrike" u="none">
              <a:solidFill>
                <a:srgbClr val="000000"/>
              </a:solidFill>
              <a:uFillTx/>
              <a:latin typeface="Arial"/>
            </a:endParaRPr>
          </a:p>
          <a:p>
            <a:pPr marL="233280" indent="-233280">
              <a:lnSpc>
                <a:spcPct val="100000"/>
              </a:lnSpc>
              <a:buNone/>
              <a:tabLst>
                <a:tab algn="l" pos="0"/>
              </a:tabLst>
            </a:pPr>
            <a:r>
              <a:rPr b="0" lang="en-US" sz="2000" strike="noStrike" u="none">
                <a:solidFill>
                  <a:srgbClr val="000099"/>
                </a:solidFill>
                <a:uFillTx/>
                <a:latin typeface="Arial"/>
                <a:ea typeface="ＭＳ Ｐゴシック"/>
              </a:rPr>
              <a:t>  </a:t>
            </a:r>
            <a:endParaRPr b="0" lang="en-IN" sz="2000" strike="noStrike" u="none">
              <a:solidFill>
                <a:srgbClr val="000000"/>
              </a:solidFill>
              <a:uFillTx/>
              <a:latin typeface="Arial"/>
            </a:endParaRPr>
          </a:p>
        </p:txBody>
      </p:sp>
      <p:sp>
        <p:nvSpPr>
          <p:cNvPr id="289" name="PlaceHolder 3"/>
          <p:cNvSpPr>
            <a:spLocks noGrp="1"/>
          </p:cNvSpPr>
          <p:nvPr>
            <p:ph type="sldNum" idx="4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7B86470-B368-414F-9985-6291273E8C82}"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PlaceHolder 1"/>
          <p:cNvSpPr>
            <a:spLocks noGrp="1"/>
          </p:cNvSpPr>
          <p:nvPr>
            <p:ph type="sldImg"/>
          </p:nvPr>
        </p:nvSpPr>
        <p:spPr>
          <a:xfrm>
            <a:off x="1143000" y="685800"/>
            <a:ext cx="4571640" cy="3428640"/>
          </a:xfrm>
          <a:prstGeom prst="rect">
            <a:avLst/>
          </a:prstGeom>
          <a:ln w="0">
            <a:noFill/>
          </a:ln>
        </p:spPr>
      </p:sp>
      <p:sp>
        <p:nvSpPr>
          <p:cNvPr id="29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92" name="PlaceHolder 3"/>
          <p:cNvSpPr>
            <a:spLocks noGrp="1"/>
          </p:cNvSpPr>
          <p:nvPr>
            <p:ph type="sldNum" idx="4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79329FBE-6D7A-4E04-90D5-F84F055AB1C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PlaceHolder 1"/>
          <p:cNvSpPr>
            <a:spLocks noGrp="1"/>
          </p:cNvSpPr>
          <p:nvPr>
            <p:ph type="sldImg"/>
          </p:nvPr>
        </p:nvSpPr>
        <p:spPr>
          <a:xfrm>
            <a:off x="1143000" y="685800"/>
            <a:ext cx="4571640" cy="3428640"/>
          </a:xfrm>
          <a:prstGeom prst="rect">
            <a:avLst/>
          </a:prstGeom>
          <a:ln w="0">
            <a:noFill/>
          </a:ln>
        </p:spPr>
      </p:sp>
      <p:sp>
        <p:nvSpPr>
          <p:cNvPr id="29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95" name="PlaceHolder 3"/>
          <p:cNvSpPr>
            <a:spLocks noGrp="1"/>
          </p:cNvSpPr>
          <p:nvPr>
            <p:ph type="sldNum" idx="4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54FA9AB-38FE-4E91-A91C-2A2EA6783E5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 name="PlaceHolder 1"/>
          <p:cNvSpPr>
            <a:spLocks noGrp="1"/>
          </p:cNvSpPr>
          <p:nvPr>
            <p:ph type="sldImg"/>
          </p:nvPr>
        </p:nvSpPr>
        <p:spPr>
          <a:xfrm>
            <a:off x="1143000" y="685800"/>
            <a:ext cx="4571640" cy="3428640"/>
          </a:xfrm>
          <a:prstGeom prst="rect">
            <a:avLst/>
          </a:prstGeom>
          <a:ln w="0">
            <a:noFill/>
          </a:ln>
        </p:spPr>
      </p:sp>
      <p:sp>
        <p:nvSpPr>
          <p:cNvPr id="29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98" name="PlaceHolder 3"/>
          <p:cNvSpPr>
            <a:spLocks noGrp="1"/>
          </p:cNvSpPr>
          <p:nvPr>
            <p:ph type="sldNum" idx="4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BFAB2E7-2610-4F18-86C1-C9B3D0E179A1}"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PlaceHolder 1"/>
          <p:cNvSpPr>
            <a:spLocks noGrp="1"/>
          </p:cNvSpPr>
          <p:nvPr>
            <p:ph type="sldImg"/>
          </p:nvPr>
        </p:nvSpPr>
        <p:spPr>
          <a:xfrm>
            <a:off x="1143000" y="685800"/>
            <a:ext cx="4571640" cy="3428640"/>
          </a:xfrm>
          <a:prstGeom prst="rect">
            <a:avLst/>
          </a:prstGeom>
          <a:ln w="0">
            <a:noFill/>
          </a:ln>
        </p:spPr>
      </p:sp>
      <p:sp>
        <p:nvSpPr>
          <p:cNvPr id="30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01" name="PlaceHolder 3"/>
          <p:cNvSpPr>
            <a:spLocks noGrp="1"/>
          </p:cNvSpPr>
          <p:nvPr>
            <p:ph type="sldNum" idx="4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3D29629-6F14-4991-A7B3-EABEE8916751}"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PlaceHolder 1"/>
          <p:cNvSpPr>
            <a:spLocks noGrp="1"/>
          </p:cNvSpPr>
          <p:nvPr>
            <p:ph type="sldImg"/>
          </p:nvPr>
        </p:nvSpPr>
        <p:spPr>
          <a:xfrm>
            <a:off x="1143000" y="685800"/>
            <a:ext cx="4571640" cy="3428640"/>
          </a:xfrm>
          <a:prstGeom prst="rect">
            <a:avLst/>
          </a:prstGeom>
          <a:ln w="0">
            <a:noFill/>
          </a:ln>
        </p:spPr>
      </p:sp>
      <p:sp>
        <p:nvSpPr>
          <p:cNvPr id="30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04" name="PlaceHolder 3"/>
          <p:cNvSpPr>
            <a:spLocks noGrp="1"/>
          </p:cNvSpPr>
          <p:nvPr>
            <p:ph type="sldNum" idx="5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774BDC2-29E4-4E97-B7DF-6D4F3AB024D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1143000" y="685800"/>
            <a:ext cx="4571640" cy="3428640"/>
          </a:xfrm>
          <a:prstGeom prst="rect">
            <a:avLst/>
          </a:prstGeom>
          <a:ln w="0">
            <a:noFill/>
          </a:ln>
        </p:spPr>
      </p:sp>
      <p:sp>
        <p:nvSpPr>
          <p:cNvPr id="30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07" name="PlaceHolder 3"/>
          <p:cNvSpPr>
            <a:spLocks noGrp="1"/>
          </p:cNvSpPr>
          <p:nvPr>
            <p:ph type="sldNum" idx="5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C09F938-3037-4542-B02F-1377DC0A269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PlaceHolder 1"/>
          <p:cNvSpPr>
            <a:spLocks noGrp="1"/>
          </p:cNvSpPr>
          <p:nvPr>
            <p:ph type="sldImg"/>
          </p:nvPr>
        </p:nvSpPr>
        <p:spPr>
          <a:xfrm>
            <a:off x="1143000" y="685800"/>
            <a:ext cx="4571640" cy="3428640"/>
          </a:xfrm>
          <a:prstGeom prst="rect">
            <a:avLst/>
          </a:prstGeom>
          <a:ln w="0">
            <a:noFill/>
          </a:ln>
        </p:spPr>
      </p:sp>
      <p:sp>
        <p:nvSpPr>
          <p:cNvPr id="30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0" name="PlaceHolder 3"/>
          <p:cNvSpPr>
            <a:spLocks noGrp="1"/>
          </p:cNvSpPr>
          <p:nvPr>
            <p:ph type="sldNum" idx="5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49EE328-2457-412F-8CB6-A336BF4BF27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PlaceHolder 1"/>
          <p:cNvSpPr>
            <a:spLocks noGrp="1"/>
          </p:cNvSpPr>
          <p:nvPr>
            <p:ph type="sldImg"/>
          </p:nvPr>
        </p:nvSpPr>
        <p:spPr>
          <a:xfrm>
            <a:off x="1143000" y="685800"/>
            <a:ext cx="4571640" cy="3428640"/>
          </a:xfrm>
          <a:prstGeom prst="rect">
            <a:avLst/>
          </a:prstGeom>
          <a:ln w="0">
            <a:noFill/>
          </a:ln>
        </p:spPr>
      </p:sp>
      <p:sp>
        <p:nvSpPr>
          <p:cNvPr id="31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3" name="PlaceHolder 3"/>
          <p:cNvSpPr>
            <a:spLocks noGrp="1"/>
          </p:cNvSpPr>
          <p:nvPr>
            <p:ph type="sldNum" idx="5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59FCF4C-1AC0-49AF-8C8C-78B2B732EAE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PlaceHolder 1"/>
          <p:cNvSpPr>
            <a:spLocks noGrp="1"/>
          </p:cNvSpPr>
          <p:nvPr>
            <p:ph type="sldImg"/>
          </p:nvPr>
        </p:nvSpPr>
        <p:spPr>
          <a:xfrm>
            <a:off x="1143000" y="685800"/>
            <a:ext cx="4571640" cy="3428640"/>
          </a:xfrm>
          <a:prstGeom prst="rect">
            <a:avLst/>
          </a:prstGeom>
          <a:ln w="0">
            <a:noFill/>
          </a:ln>
        </p:spPr>
      </p:sp>
      <p:sp>
        <p:nvSpPr>
          <p:cNvPr id="31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6" name="PlaceHolder 3"/>
          <p:cNvSpPr>
            <a:spLocks noGrp="1"/>
          </p:cNvSpPr>
          <p:nvPr>
            <p:ph type="sldNum" idx="5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B165B2F-A3BC-4FDD-993D-AF528321AA8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7" name="PlaceHolder 1"/>
          <p:cNvSpPr>
            <a:spLocks noGrp="1"/>
          </p:cNvSpPr>
          <p:nvPr>
            <p:ph type="sldImg"/>
          </p:nvPr>
        </p:nvSpPr>
        <p:spPr>
          <a:xfrm>
            <a:off x="1143000" y="685800"/>
            <a:ext cx="4571640" cy="3428640"/>
          </a:xfrm>
          <a:prstGeom prst="rect">
            <a:avLst/>
          </a:prstGeom>
          <a:ln w="0">
            <a:noFill/>
          </a:ln>
        </p:spPr>
      </p:sp>
      <p:sp>
        <p:nvSpPr>
          <p:cNvPr id="318"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19" name="PlaceHolder 3"/>
          <p:cNvSpPr>
            <a:spLocks noGrp="1"/>
          </p:cNvSpPr>
          <p:nvPr>
            <p:ph type="sldNum" idx="55"/>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219877F4-FC53-4A22-83A9-31F83485DF5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PlaceHolder 1"/>
          <p:cNvSpPr>
            <a:spLocks noGrp="1"/>
          </p:cNvSpPr>
          <p:nvPr>
            <p:ph type="sldImg"/>
          </p:nvPr>
        </p:nvSpPr>
        <p:spPr>
          <a:xfrm>
            <a:off x="1143000" y="685800"/>
            <a:ext cx="4571640" cy="3428640"/>
          </a:xfrm>
          <a:prstGeom prst="rect">
            <a:avLst/>
          </a:prstGeom>
          <a:ln w="0">
            <a:noFill/>
          </a:ln>
        </p:spPr>
      </p:sp>
      <p:sp>
        <p:nvSpPr>
          <p:cNvPr id="321"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22" name="PlaceHolder 3"/>
          <p:cNvSpPr>
            <a:spLocks noGrp="1"/>
          </p:cNvSpPr>
          <p:nvPr>
            <p:ph type="sldNum" idx="56"/>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5D84F08-60E7-496B-A302-41428906B455}"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sldImg"/>
          </p:nvPr>
        </p:nvSpPr>
        <p:spPr>
          <a:xfrm>
            <a:off x="1143000" y="685800"/>
            <a:ext cx="4571640" cy="3428640"/>
          </a:xfrm>
          <a:prstGeom prst="rect">
            <a:avLst/>
          </a:prstGeom>
          <a:ln w="0">
            <a:noFill/>
          </a:ln>
        </p:spPr>
      </p:sp>
      <p:sp>
        <p:nvSpPr>
          <p:cNvPr id="324"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25" name="PlaceHolder 3"/>
          <p:cNvSpPr>
            <a:spLocks noGrp="1"/>
          </p:cNvSpPr>
          <p:nvPr>
            <p:ph type="sldNum" idx="57"/>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2C606676-E46D-40FE-8B95-F6532B6A5A8F}"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PlaceHolder 1"/>
          <p:cNvSpPr>
            <a:spLocks noGrp="1"/>
          </p:cNvSpPr>
          <p:nvPr>
            <p:ph type="sldImg"/>
          </p:nvPr>
        </p:nvSpPr>
        <p:spPr>
          <a:xfrm>
            <a:off x="1143000" y="685800"/>
            <a:ext cx="4571640" cy="3428640"/>
          </a:xfrm>
          <a:prstGeom prst="rect">
            <a:avLst/>
          </a:prstGeom>
          <a:ln w="0">
            <a:noFill/>
          </a:ln>
        </p:spPr>
      </p:sp>
      <p:sp>
        <p:nvSpPr>
          <p:cNvPr id="32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28" name="PlaceHolder 3"/>
          <p:cNvSpPr>
            <a:spLocks noGrp="1"/>
          </p:cNvSpPr>
          <p:nvPr>
            <p:ph type="sldNum" idx="5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94312B54-7E04-485B-94EB-711EEDE912B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sldImg"/>
          </p:nvPr>
        </p:nvSpPr>
        <p:spPr>
          <a:xfrm>
            <a:off x="1143000" y="685800"/>
            <a:ext cx="4571640" cy="3428640"/>
          </a:xfrm>
          <a:prstGeom prst="rect">
            <a:avLst/>
          </a:prstGeom>
          <a:ln w="0">
            <a:noFill/>
          </a:ln>
        </p:spPr>
      </p:sp>
      <p:sp>
        <p:nvSpPr>
          <p:cNvPr id="33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31" name="PlaceHolder 3"/>
          <p:cNvSpPr>
            <a:spLocks noGrp="1"/>
          </p:cNvSpPr>
          <p:nvPr>
            <p:ph type="sldNum" idx="5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56C4F01-BE28-4C00-B656-5AD170E0BF2D}"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PlaceHolder 1"/>
          <p:cNvSpPr>
            <a:spLocks noGrp="1"/>
          </p:cNvSpPr>
          <p:nvPr>
            <p:ph type="sldImg"/>
          </p:nvPr>
        </p:nvSpPr>
        <p:spPr>
          <a:xfrm>
            <a:off x="1143000" y="685800"/>
            <a:ext cx="4571640" cy="3428640"/>
          </a:xfrm>
          <a:prstGeom prst="rect">
            <a:avLst/>
          </a:prstGeom>
          <a:ln w="0">
            <a:noFill/>
          </a:ln>
        </p:spPr>
      </p:sp>
      <p:sp>
        <p:nvSpPr>
          <p:cNvPr id="33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34" name="PlaceHolder 3"/>
          <p:cNvSpPr>
            <a:spLocks noGrp="1"/>
          </p:cNvSpPr>
          <p:nvPr>
            <p:ph type="sldNum" idx="6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67D58333-0F92-4A79-864F-53D36CBFF8D6}"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PlaceHolder 1"/>
          <p:cNvSpPr>
            <a:spLocks noGrp="1"/>
          </p:cNvSpPr>
          <p:nvPr>
            <p:ph type="sldImg"/>
          </p:nvPr>
        </p:nvSpPr>
        <p:spPr>
          <a:xfrm>
            <a:off x="1143000" y="685800"/>
            <a:ext cx="4571640" cy="3428640"/>
          </a:xfrm>
          <a:prstGeom prst="rect">
            <a:avLst/>
          </a:prstGeom>
          <a:ln w="0">
            <a:noFill/>
          </a:ln>
        </p:spPr>
      </p:sp>
      <p:sp>
        <p:nvSpPr>
          <p:cNvPr id="33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37" name="PlaceHolder 3"/>
          <p:cNvSpPr>
            <a:spLocks noGrp="1"/>
          </p:cNvSpPr>
          <p:nvPr>
            <p:ph type="sldNum" idx="6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EC55444-64FC-40F1-AAD3-7E151CCA3A9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PlaceHolder 1"/>
          <p:cNvSpPr>
            <a:spLocks noGrp="1"/>
          </p:cNvSpPr>
          <p:nvPr>
            <p:ph type="sldImg"/>
          </p:nvPr>
        </p:nvSpPr>
        <p:spPr>
          <a:xfrm>
            <a:off x="1143000" y="685800"/>
            <a:ext cx="4571640" cy="3428640"/>
          </a:xfrm>
          <a:prstGeom prst="rect">
            <a:avLst/>
          </a:prstGeom>
          <a:ln w="0">
            <a:noFill/>
          </a:ln>
        </p:spPr>
      </p:sp>
      <p:sp>
        <p:nvSpPr>
          <p:cNvPr id="33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0" name="PlaceHolder 3"/>
          <p:cNvSpPr>
            <a:spLocks noGrp="1"/>
          </p:cNvSpPr>
          <p:nvPr>
            <p:ph type="sldNum" idx="6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17A2BE20-892D-4FCC-9ADA-F2EE7DCC5BD9}"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PlaceHolder 1"/>
          <p:cNvSpPr>
            <a:spLocks noGrp="1"/>
          </p:cNvSpPr>
          <p:nvPr>
            <p:ph type="sldImg"/>
          </p:nvPr>
        </p:nvSpPr>
        <p:spPr>
          <a:xfrm>
            <a:off x="1143000" y="685800"/>
            <a:ext cx="4571640" cy="3428640"/>
          </a:xfrm>
          <a:prstGeom prst="rect">
            <a:avLst/>
          </a:prstGeom>
          <a:ln w="0">
            <a:noFill/>
          </a:ln>
        </p:spPr>
      </p:sp>
      <p:sp>
        <p:nvSpPr>
          <p:cNvPr id="342"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3" name="PlaceHolder 3"/>
          <p:cNvSpPr>
            <a:spLocks noGrp="1"/>
          </p:cNvSpPr>
          <p:nvPr>
            <p:ph type="sldNum" idx="63"/>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4C1BB34F-6403-47B4-AE68-70F8CC68473B}"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sldImg"/>
          </p:nvPr>
        </p:nvSpPr>
        <p:spPr>
          <a:xfrm>
            <a:off x="1143000" y="685800"/>
            <a:ext cx="4571640" cy="3428640"/>
          </a:xfrm>
          <a:prstGeom prst="rect">
            <a:avLst/>
          </a:prstGeom>
          <a:ln w="0">
            <a:noFill/>
          </a:ln>
        </p:spPr>
      </p:sp>
      <p:sp>
        <p:nvSpPr>
          <p:cNvPr id="345"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346" name="PlaceHolder 3"/>
          <p:cNvSpPr>
            <a:spLocks noGrp="1"/>
          </p:cNvSpPr>
          <p:nvPr>
            <p:ph type="sldNum" idx="64"/>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08AE08AC-C02B-4F79-ABA7-93E21AE1C3A5}"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PlaceHolder 1"/>
          <p:cNvSpPr>
            <a:spLocks noGrp="1"/>
          </p:cNvSpPr>
          <p:nvPr>
            <p:ph type="sldImg"/>
          </p:nvPr>
        </p:nvSpPr>
        <p:spPr>
          <a:xfrm>
            <a:off x="1143000" y="685800"/>
            <a:ext cx="4571640" cy="3428640"/>
          </a:xfrm>
          <a:prstGeom prst="rect">
            <a:avLst/>
          </a:prstGeom>
          <a:ln w="0">
            <a:noFill/>
          </a:ln>
        </p:spPr>
      </p:sp>
      <p:sp>
        <p:nvSpPr>
          <p:cNvPr id="267"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68" name="PlaceHolder 3"/>
          <p:cNvSpPr>
            <a:spLocks noGrp="1"/>
          </p:cNvSpPr>
          <p:nvPr>
            <p:ph type="sldNum" idx="38"/>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FD869BB6-770F-41D9-8436-215DC3EA4E4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PlaceHolder 1"/>
          <p:cNvSpPr>
            <a:spLocks noGrp="1"/>
          </p:cNvSpPr>
          <p:nvPr>
            <p:ph type="sldImg"/>
          </p:nvPr>
        </p:nvSpPr>
        <p:spPr>
          <a:xfrm>
            <a:off x="1143000" y="685800"/>
            <a:ext cx="4571640" cy="3428640"/>
          </a:xfrm>
          <a:prstGeom prst="rect">
            <a:avLst/>
          </a:prstGeom>
          <a:ln w="0">
            <a:noFill/>
          </a:ln>
        </p:spPr>
      </p:sp>
      <p:sp>
        <p:nvSpPr>
          <p:cNvPr id="270"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71" name="PlaceHolder 3"/>
          <p:cNvSpPr>
            <a:spLocks noGrp="1"/>
          </p:cNvSpPr>
          <p:nvPr>
            <p:ph type="sldNum" idx="39"/>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B9E90B1D-9F9F-4131-9102-2DEA93F7398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PlaceHolder 1"/>
          <p:cNvSpPr>
            <a:spLocks noGrp="1"/>
          </p:cNvSpPr>
          <p:nvPr>
            <p:ph type="sldImg"/>
          </p:nvPr>
        </p:nvSpPr>
        <p:spPr>
          <a:xfrm>
            <a:off x="1143000" y="685800"/>
            <a:ext cx="4571640" cy="3428640"/>
          </a:xfrm>
          <a:prstGeom prst="rect">
            <a:avLst/>
          </a:prstGeom>
          <a:ln w="0">
            <a:noFill/>
          </a:ln>
        </p:spPr>
      </p:sp>
      <p:sp>
        <p:nvSpPr>
          <p:cNvPr id="273"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74" name="PlaceHolder 3"/>
          <p:cNvSpPr>
            <a:spLocks noGrp="1"/>
          </p:cNvSpPr>
          <p:nvPr>
            <p:ph type="sldNum" idx="40"/>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AC8A4C17-E7E9-4E43-ADF5-57A5B5752EA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PlaceHolder 1"/>
          <p:cNvSpPr>
            <a:spLocks noGrp="1"/>
          </p:cNvSpPr>
          <p:nvPr>
            <p:ph type="sldImg"/>
          </p:nvPr>
        </p:nvSpPr>
        <p:spPr>
          <a:xfrm>
            <a:off x="1143000" y="685800"/>
            <a:ext cx="4571640" cy="3428640"/>
          </a:xfrm>
          <a:prstGeom prst="rect">
            <a:avLst/>
          </a:prstGeom>
          <a:ln w="0">
            <a:noFill/>
          </a:ln>
        </p:spPr>
      </p:sp>
      <p:sp>
        <p:nvSpPr>
          <p:cNvPr id="276"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77" name="PlaceHolder 3"/>
          <p:cNvSpPr>
            <a:spLocks noGrp="1"/>
          </p:cNvSpPr>
          <p:nvPr>
            <p:ph type="sldNum" idx="41"/>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D88A61E8-E463-473E-8CCC-060A950C08C3}"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PlaceHolder 1"/>
          <p:cNvSpPr>
            <a:spLocks noGrp="1"/>
          </p:cNvSpPr>
          <p:nvPr>
            <p:ph type="sldImg"/>
          </p:nvPr>
        </p:nvSpPr>
        <p:spPr>
          <a:xfrm>
            <a:off x="1143000" y="685800"/>
            <a:ext cx="4571640" cy="3428640"/>
          </a:xfrm>
          <a:prstGeom prst="rect">
            <a:avLst/>
          </a:prstGeom>
          <a:ln w="0">
            <a:noFill/>
          </a:ln>
        </p:spPr>
      </p:sp>
      <p:sp>
        <p:nvSpPr>
          <p:cNvPr id="279" name="PlaceHolder 2"/>
          <p:cNvSpPr>
            <a:spLocks noGrp="1"/>
          </p:cNvSpPr>
          <p:nvPr>
            <p:ph type="body"/>
          </p:nvPr>
        </p:nvSpPr>
        <p:spPr>
          <a:xfrm>
            <a:off x="685800" y="4343400"/>
            <a:ext cx="5486040" cy="4114440"/>
          </a:xfrm>
          <a:prstGeom prst="rect">
            <a:avLst/>
          </a:prstGeom>
          <a:noFill/>
          <a:ln w="0">
            <a:noFill/>
          </a:ln>
        </p:spPr>
        <p:txBody>
          <a:bodyPr numCol="1" spcCol="0" lIns="91440" rIns="91440" tIns="45720" bIns="45720" anchor="t">
            <a:noAutofit/>
          </a:bodyPr>
          <a:p>
            <a:pPr marL="216000" indent="-216000">
              <a:buNone/>
            </a:pPr>
            <a:endParaRPr b="0" lang="en-IN" sz="1800" strike="noStrike" u="none">
              <a:solidFill>
                <a:srgbClr val="000000"/>
              </a:solidFill>
              <a:uFillTx/>
              <a:latin typeface="Arial"/>
            </a:endParaRPr>
          </a:p>
        </p:txBody>
      </p:sp>
      <p:sp>
        <p:nvSpPr>
          <p:cNvPr id="280" name="PlaceHolder 3"/>
          <p:cNvSpPr>
            <a:spLocks noGrp="1"/>
          </p:cNvSpPr>
          <p:nvPr>
            <p:ph type="sldNum" idx="42"/>
          </p:nvPr>
        </p:nvSpPr>
        <p:spPr>
          <a:xfrm>
            <a:off x="3884760" y="8685360"/>
            <a:ext cx="2971440" cy="456840"/>
          </a:xfrm>
          <a:prstGeom prst="rect">
            <a:avLst/>
          </a:prstGeom>
          <a:noFill/>
          <a:ln w="0">
            <a:noFill/>
          </a:ln>
        </p:spPr>
        <p:txBody>
          <a:bodyPr numCol="1" spcCol="0" lIns="91440" rIns="91440" tIns="45720" bIns="45720" anchor="b">
            <a:noAutofit/>
          </a:bodyPr>
          <a:lstStyle>
            <a:lvl1pPr indent="0" algn="r">
              <a:lnSpc>
                <a:spcPct val="100000"/>
              </a:lnSpc>
              <a:buNone/>
              <a:defRPr b="0" lang="en-US" sz="1200" strike="noStrike" u="none">
                <a:solidFill>
                  <a:srgbClr val="000000"/>
                </a:solidFill>
                <a:uFillTx/>
                <a:latin typeface="Times New Roman"/>
              </a:defRPr>
            </a:lvl1pPr>
          </a:lstStyle>
          <a:p>
            <a:pPr indent="0" algn="r">
              <a:lnSpc>
                <a:spcPct val="100000"/>
              </a:lnSpc>
              <a:buNone/>
            </a:pPr>
            <a:fld id="{838D45C2-F3A7-4F20-AD2D-586C75CCEB3C}" type="slidenum">
              <a:rPr b="0" lang="en-US" sz="1200" strike="noStrike" u="none">
                <a:solidFill>
                  <a:srgbClr val="000000"/>
                </a:solidFill>
                <a:uFillTx/>
                <a:latin typeface="Times New Roman"/>
              </a:rPr>
              <a:t>&lt;number&gt;</a:t>
            </a:fld>
            <a:endParaRPr b="0" lang="en-IN" sz="1200" strike="noStrike" u="none">
              <a:solidFill>
                <a:srgbClr val="000000"/>
              </a:solidFill>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5"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083DA31-5B19-471E-9A9C-2137D85254B2}" type="slidenum">
              <a:t>&lt;#&gt;</a:t>
            </a:fld>
          </a:p>
        </p:txBody>
      </p:sp>
      <p:sp>
        <p:nvSpPr>
          <p:cNvPr id="6" name="PlaceHolder 5"/>
          <p:cNvSpPr>
            <a:spLocks noGrp="1"/>
          </p:cNvSpPr>
          <p:nvPr>
            <p:ph type="dt" idx="1"/>
          </p:nvPr>
        </p:nvSpPr>
        <p:spPr/>
        <p:txBody>
          <a:bodyPr/>
          <a:p>
            <a:r>
              <a:rPr lang="en-IN"/>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7A9473FB-3BBB-456F-98CA-FA79F0D06F69}" type="slidenum">
              <a:t>&lt;#&gt;</a:t>
            </a:fld>
          </a:p>
        </p:txBody>
      </p:sp>
      <p:sp>
        <p:nvSpPr>
          <p:cNvPr id="4" name="PlaceHolder 3"/>
          <p:cNvSpPr>
            <a:spLocks noGrp="1"/>
          </p:cNvSpPr>
          <p:nvPr>
            <p:ph type="dt" idx="19"/>
          </p:nvPr>
        </p:nvSpPr>
        <p:spPr/>
        <p:txBody>
          <a:bodyPr/>
          <a:p>
            <a:r>
              <a:rPr lang="en-IN"/>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4BB7C9FA-318A-4CCB-8A61-3FC9B14EF83A}" type="slidenum">
              <a:t>&lt;#&gt;</a:t>
            </a:fld>
          </a:p>
        </p:txBody>
      </p:sp>
      <p:sp>
        <p:nvSpPr>
          <p:cNvPr id="5" name="PlaceHolder 4"/>
          <p:cNvSpPr>
            <a:spLocks noGrp="1"/>
          </p:cNvSpPr>
          <p:nvPr>
            <p:ph type="dt" idx="22"/>
          </p:nvPr>
        </p:nvSpPr>
        <p:spPr/>
        <p:txBody>
          <a:bodyPr/>
          <a:p>
            <a:r>
              <a:rPr lang="en-IN"/>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DE6A7CFA-0F8A-4634-9989-ADE59ACE84DD}" type="slidenum">
              <a:t>&lt;#&gt;</a:t>
            </a:fld>
          </a:p>
        </p:txBody>
      </p:sp>
      <p:sp>
        <p:nvSpPr>
          <p:cNvPr id="4" name="PlaceHolder 3"/>
          <p:cNvSpPr>
            <a:spLocks noGrp="1"/>
          </p:cNvSpPr>
          <p:nvPr>
            <p:ph type="dt" idx="25"/>
          </p:nvPr>
        </p:nvSpPr>
        <p:spPr/>
        <p:txBody>
          <a:bodyPr/>
          <a:p>
            <a:r>
              <a:rPr lang="en-IN"/>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4C310276-BE4C-443E-8DD6-EE53D6A45ECC}" type="slidenum">
              <a:t>&lt;#&gt;</a:t>
            </a:fld>
          </a:p>
        </p:txBody>
      </p:sp>
      <p:sp>
        <p:nvSpPr>
          <p:cNvPr id="4" name="PlaceHolder 3"/>
          <p:cNvSpPr>
            <a:spLocks noGrp="1"/>
          </p:cNvSpPr>
          <p:nvPr>
            <p:ph type="dt" idx="28"/>
          </p:nvPr>
        </p:nvSpPr>
        <p:spPr/>
        <p:txBody>
          <a:bodyPr/>
          <a:p>
            <a:r>
              <a:rPr lang="en-IN"/>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01948983-C128-495C-BB05-DD392C8405AA}" type="slidenum">
              <a:t>&lt;#&gt;</a:t>
            </a:fld>
          </a:p>
        </p:txBody>
      </p:sp>
      <p:sp>
        <p:nvSpPr>
          <p:cNvPr id="4" name="PlaceHolder 3"/>
          <p:cNvSpPr>
            <a:spLocks noGrp="1"/>
          </p:cNvSpPr>
          <p:nvPr>
            <p:ph type="dt" idx="31"/>
          </p:nvPr>
        </p:nvSpPr>
        <p:spPr/>
        <p:txBody>
          <a:bodyPr/>
          <a:p>
            <a:r>
              <a:rPr lang="en-IN"/>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8548FEE-B335-4192-8EF7-4EE7EBBC3E02}" type="slidenum">
              <a:t>&lt;#&gt;</a:t>
            </a:fld>
          </a:p>
        </p:txBody>
      </p:sp>
      <p:sp>
        <p:nvSpPr>
          <p:cNvPr id="4" name="PlaceHolder 3"/>
          <p:cNvSpPr>
            <a:spLocks noGrp="1"/>
          </p:cNvSpPr>
          <p:nvPr>
            <p:ph type="dt" idx="4"/>
          </p:nvPr>
        </p:nvSpPr>
        <p:spPr/>
        <p:txBody>
          <a:bodyPr/>
          <a:p>
            <a:r>
              <a:rPr lang="en-IN"/>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E534BBB4-F265-4501-8790-45804846EDF1}" type="slidenum">
              <a:t>&lt;#&gt;</a:t>
            </a:fld>
          </a:p>
        </p:txBody>
      </p:sp>
      <p:sp>
        <p:nvSpPr>
          <p:cNvPr id="4" name="PlaceHolder 3"/>
          <p:cNvSpPr>
            <a:spLocks noGrp="1"/>
          </p:cNvSpPr>
          <p:nvPr>
            <p:ph type="dt" idx="7"/>
          </p:nvPr>
        </p:nvSpPr>
        <p:spPr/>
        <p:txBody>
          <a:bodyPr/>
          <a:p>
            <a:r>
              <a:rPr lang="en-IN"/>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C8CB40E8-8C0E-49B5-9573-310F61EB870C}"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Content">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E46C438-7D00-421F-82F6-223607C1D6DD}" type="slidenum">
              <a:t>&lt;#&gt;</a:t>
            </a:fld>
          </a:p>
        </p:txBody>
      </p:sp>
      <p:sp>
        <p:nvSpPr>
          <p:cNvPr id="4" name="PlaceHolder 3"/>
          <p:cNvSpPr>
            <a:spLocks noGrp="1"/>
          </p:cNvSpPr>
          <p:nvPr>
            <p:ph type="dt" idx="10"/>
          </p:nvPr>
        </p:nvSpPr>
        <p:spPr/>
        <p:txBody>
          <a:bodyPr/>
          <a:p>
            <a:r>
              <a:rPr lang="en-IN"/>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and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2"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indent="0" algn="ctr">
              <a:buNone/>
            </a:pPr>
            <a:endParaRPr b="0" lang="en-IN" sz="3200" strike="noStrike" u="none">
              <a:solidFill>
                <a:srgbClr val="000000"/>
              </a:solidFill>
              <a:uFillTx/>
              <a:latin typeface="Arial"/>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B18462F0-C057-4846-B26F-877FC4C5CB05}"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24"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7886603F-B6C5-4D64-B196-EEE5E5639BA8}" type="slidenum">
              <a:t>&lt;#&gt;</a:t>
            </a:fld>
          </a:p>
        </p:txBody>
      </p:sp>
      <p:sp>
        <p:nvSpPr>
          <p:cNvPr id="6" name="PlaceHolder 5"/>
          <p:cNvSpPr>
            <a:spLocks noGrp="1"/>
          </p:cNvSpPr>
          <p:nvPr>
            <p:ph type="dt" idx="10"/>
          </p:nvPr>
        </p:nvSpPr>
        <p:spPr/>
        <p:txBody>
          <a:bodyPr/>
          <a:p>
            <a:r>
              <a:rPr lang="en-IN"/>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F3C2DD50-C22A-4710-9D68-858662F7A0B0}" type="slidenum">
              <a:t>&lt;#&gt;</a:t>
            </a:fld>
          </a:p>
        </p:txBody>
      </p:sp>
      <p:sp>
        <p:nvSpPr>
          <p:cNvPr id="4" name="PlaceHolder 3"/>
          <p:cNvSpPr>
            <a:spLocks noGrp="1"/>
          </p:cNvSpPr>
          <p:nvPr>
            <p:ph type="dt" idx="13"/>
          </p:nvPr>
        </p:nvSpPr>
        <p:spPr/>
        <p:txBody>
          <a:bodyPr/>
          <a:p>
            <a:r>
              <a:rPr lang="en-IN"/>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pPr indent="0">
              <a:buNone/>
            </a:pPr>
            <a:endParaRPr b="0" lang="en-US" sz="4400" strike="noStrike" u="none">
              <a:solidFill>
                <a:schemeClr val="dk1"/>
              </a:solidFill>
              <a:uFillTx/>
              <a:latin typeface="Arial"/>
            </a:endParaRPr>
          </a:p>
        </p:txBody>
      </p:sp>
      <p:sp>
        <p:nvSpPr>
          <p:cNvPr id="37"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38"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pPr indent="0">
              <a:spcBef>
                <a:spcPts val="1417"/>
              </a:spcBef>
              <a:buNone/>
            </a:pPr>
            <a:endParaRPr b="0" lang="en-US" sz="3200" strike="noStrike" u="none">
              <a:solidFill>
                <a:schemeClr val="dk1"/>
              </a:solidFill>
              <a:uFillTx/>
              <a:latin typeface="Verdana"/>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84169993-C819-4362-AB6F-8CC747E8215A}" type="slidenum">
              <a:t>&lt;#&gt;</a:t>
            </a:fld>
          </a:p>
        </p:txBody>
      </p:sp>
      <p:sp>
        <p:nvSpPr>
          <p:cNvPr id="7" name="PlaceHolder 6"/>
          <p:cNvSpPr>
            <a:spLocks noGrp="1"/>
          </p:cNvSpPr>
          <p:nvPr>
            <p:ph type="dt" idx="16"/>
          </p:nvPr>
        </p:nvSpPr>
        <p:spPr/>
        <p:txBody>
          <a:bodyPr/>
          <a:p>
            <a:r>
              <a:rPr lang="en-IN"/>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3.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4.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5" Type="http://schemas.openxmlformats.org/officeDocument/2006/relationships/slideLayout" Target="../slideLayouts/slideLayout7.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8.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a:t>
            </a:r>
            <a:r>
              <a:rPr b="0" lang="en-US" sz="4400" strike="noStrike" u="none">
                <a:solidFill>
                  <a:schemeClr val="dk2"/>
                </a:solidFill>
                <a:uFillTx/>
                <a:latin typeface="Verdana"/>
                <a:ea typeface="ＭＳ Ｐゴシック"/>
              </a:rPr>
              <a:t>style</a:t>
            </a:r>
            <a:endParaRPr b="0" lang="en-US" sz="4400" strike="noStrike" u="none">
              <a:solidFill>
                <a:schemeClr val="dk1"/>
              </a:solidFill>
              <a:uFillTx/>
              <a:latin typeface="Arial"/>
            </a:endParaRPr>
          </a:p>
        </p:txBody>
      </p:sp>
      <p:sp>
        <p:nvSpPr>
          <p:cNvPr id="1" name="PlaceHolder 2"/>
          <p:cNvSpPr>
            <a:spLocks noGrp="1"/>
          </p:cNvSpPr>
          <p:nvPr>
            <p:ph type="dt" idx="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&lt;date/time&gt;</a:t>
            </a:r>
            <a:endParaRPr b="0" lang="en-IN" sz="1400" strike="noStrike" u="none">
              <a:solidFill>
                <a:srgbClr val="000000"/>
              </a:solidFill>
              <a:uFillTx/>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6B6A314F-9DBD-4F3E-AE1D-CF9BE481B071}" type="slidenum">
              <a:rPr b="0" lang="en-US" sz="1400" strike="noStrike" u="none">
                <a:solidFill>
                  <a:schemeClr val="dk1"/>
                </a:solidFill>
                <a:uFillTx/>
                <a:latin typeface="Arial"/>
                <a:ea typeface="ＭＳ Ｐゴシック"/>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2880"/>
            <a:ext cx="3007800" cy="116172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Verdana"/>
                <a:ea typeface="ＭＳ Ｐゴシック"/>
              </a:rPr>
              <a:t>Click to edit Master title style</a:t>
            </a:r>
            <a:endParaRPr b="0" lang="en-US" sz="2000" strike="noStrike" u="none">
              <a:solidFill>
                <a:schemeClr val="dk1"/>
              </a:solidFill>
              <a:uFillTx/>
              <a:latin typeface="Arial"/>
            </a:endParaRPr>
          </a:p>
        </p:txBody>
      </p:sp>
      <p:sp>
        <p:nvSpPr>
          <p:cNvPr id="56" name="PlaceHolder 2"/>
          <p:cNvSpPr>
            <a:spLocks noGrp="1"/>
          </p:cNvSpPr>
          <p:nvPr>
            <p:ph type="body"/>
          </p:nvPr>
        </p:nvSpPr>
        <p:spPr>
          <a:xfrm>
            <a:off x="3575160" y="272880"/>
            <a:ext cx="5111280" cy="585288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57" name="PlaceHolder 3"/>
          <p:cNvSpPr>
            <a:spLocks noGrp="1"/>
          </p:cNvSpPr>
          <p:nvPr>
            <p:ph type="body"/>
          </p:nvPr>
        </p:nvSpPr>
        <p:spPr>
          <a:xfrm>
            <a:off x="457200" y="1434960"/>
            <a:ext cx="3007800" cy="46908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Verdana"/>
                <a:ea typeface="ＭＳ Ｐゴシック"/>
              </a:rPr>
              <a:t>Click to edit Master text styles</a:t>
            </a:r>
            <a:endParaRPr b="0" lang="en-US" sz="1400" strike="noStrike" u="none">
              <a:solidFill>
                <a:schemeClr val="dk1"/>
              </a:solidFill>
              <a:uFillTx/>
              <a:latin typeface="Verdana"/>
            </a:endParaRPr>
          </a:p>
        </p:txBody>
      </p:sp>
      <p:sp>
        <p:nvSpPr>
          <p:cNvPr id="58" name="PlaceHolder 4"/>
          <p:cNvSpPr>
            <a:spLocks noGrp="1"/>
          </p:cNvSpPr>
          <p:nvPr>
            <p:ph type="dt" idx="28"/>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9" name="PlaceHolder 5"/>
          <p:cNvSpPr>
            <a:spLocks noGrp="1"/>
          </p:cNvSpPr>
          <p:nvPr>
            <p:ph type="ftr" idx="29"/>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0" name="PlaceHolder 6"/>
          <p:cNvSpPr>
            <a:spLocks noGrp="1"/>
          </p:cNvSpPr>
          <p:nvPr>
            <p:ph type="sldNum" idx="30"/>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7D0EACFD-7CCF-4302-ADD4-872C7808B3DA}"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0"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1" name="PlaceHolder 1"/>
          <p:cNvSpPr>
            <a:spLocks noGrp="1"/>
          </p:cNvSpPr>
          <p:nvPr>
            <p:ph type="title"/>
          </p:nvPr>
        </p:nvSpPr>
        <p:spPr>
          <a:xfrm>
            <a:off x="1792440" y="4800600"/>
            <a:ext cx="5486040" cy="566280"/>
          </a:xfrm>
          <a:prstGeom prst="rect">
            <a:avLst/>
          </a:prstGeom>
          <a:noFill/>
          <a:ln w="9360">
            <a:noFill/>
          </a:ln>
        </p:spPr>
        <p:txBody>
          <a:bodyPr numCol="1" spcCol="0" lIns="91440" rIns="91440" tIns="45720" bIns="45720" anchor="b">
            <a:noAutofit/>
          </a:bodyPr>
          <a:p>
            <a:pPr indent="0">
              <a:lnSpc>
                <a:spcPct val="100000"/>
              </a:lnSpc>
              <a:buNone/>
            </a:pPr>
            <a:r>
              <a:rPr b="1" lang="en-US" sz="2000" strike="noStrike" u="none">
                <a:solidFill>
                  <a:schemeClr val="dk2"/>
                </a:solidFill>
                <a:uFillTx/>
                <a:latin typeface="Verdana"/>
                <a:ea typeface="ＭＳ Ｐゴシック"/>
              </a:rPr>
              <a:t>Click to edit Master title style</a:t>
            </a:r>
            <a:endParaRPr b="0" lang="en-US" sz="2000" strike="noStrike" u="none">
              <a:solidFill>
                <a:schemeClr val="dk1"/>
              </a:solidFill>
              <a:uFillTx/>
              <a:latin typeface="Arial"/>
            </a:endParaRPr>
          </a:p>
        </p:txBody>
      </p:sp>
      <p:sp>
        <p:nvSpPr>
          <p:cNvPr id="62"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uFillTx/>
                <a:latin typeface="Verdana"/>
              </a:rPr>
              <a:t>Click to edit the outline text format</a:t>
            </a:r>
            <a:endParaRPr b="0" lang="en-US" sz="3200" strike="noStrike" u="none">
              <a:solidFill>
                <a:schemeClr val="dk1"/>
              </a:solidFill>
              <a:uFillTx/>
              <a:latin typeface="Verdana"/>
            </a:endParaRPr>
          </a:p>
          <a:p>
            <a:pPr lvl="1" marL="864000" indent="-324000">
              <a:spcBef>
                <a:spcPts val="1134"/>
              </a:spcBef>
              <a:buClr>
                <a:srgbClr val="000000"/>
              </a:buClr>
              <a:buSzPct val="75000"/>
              <a:buFont typeface="Symbol" charset="2"/>
              <a:buChar char=""/>
            </a:pPr>
            <a:r>
              <a:rPr b="0" lang="en-US" sz="3200" strike="noStrike" u="none">
                <a:solidFill>
                  <a:schemeClr val="dk1"/>
                </a:solidFill>
                <a:uFillTx/>
                <a:latin typeface="Verdana"/>
              </a:rPr>
              <a:t>Second Outline Level</a:t>
            </a:r>
            <a:endParaRPr b="0" lang="en-US" sz="3200" strike="noStrike" u="none">
              <a:solidFill>
                <a:schemeClr val="dk1"/>
              </a:solidFill>
              <a:uFillTx/>
              <a:latin typeface="Verdana"/>
            </a:endParaRPr>
          </a:p>
          <a:p>
            <a:pPr lvl="2" marL="1296000" indent="-288000">
              <a:spcBef>
                <a:spcPts val="850"/>
              </a:spcBef>
              <a:buClr>
                <a:srgbClr val="000000"/>
              </a:buClr>
              <a:buSzPct val="45000"/>
              <a:buFont typeface="Wingdings" charset="2"/>
              <a:buChar char=""/>
            </a:pPr>
            <a:r>
              <a:rPr b="0" lang="en-US" sz="3200" strike="noStrike" u="none">
                <a:solidFill>
                  <a:schemeClr val="dk1"/>
                </a:solidFill>
                <a:uFillTx/>
                <a:latin typeface="Verdana"/>
              </a:rPr>
              <a:t>Third Outline Level</a:t>
            </a:r>
            <a:endParaRPr b="0" lang="en-US" sz="3200" strike="noStrike" u="none">
              <a:solidFill>
                <a:schemeClr val="dk1"/>
              </a:solidFill>
              <a:uFillTx/>
              <a:latin typeface="Verdana"/>
            </a:endParaRPr>
          </a:p>
          <a:p>
            <a:pPr lvl="3" marL="1728000" indent="-216000">
              <a:spcBef>
                <a:spcPts val="567"/>
              </a:spcBef>
              <a:buClr>
                <a:srgbClr val="000000"/>
              </a:buClr>
              <a:buSzPct val="75000"/>
              <a:buFont typeface="Symbol" charset="2"/>
              <a:buChar char=""/>
            </a:pPr>
            <a:r>
              <a:rPr b="0" lang="en-US" sz="3200" strike="noStrike" u="none">
                <a:solidFill>
                  <a:schemeClr val="dk1"/>
                </a:solidFill>
                <a:uFillTx/>
                <a:latin typeface="Verdana"/>
              </a:rPr>
              <a:t>Fourth Outline Level</a:t>
            </a:r>
            <a:endParaRPr b="0" lang="en-US" sz="3200" strike="noStrike" u="none">
              <a:solidFill>
                <a:schemeClr val="dk1"/>
              </a:solidFill>
              <a:uFillTx/>
              <a:latin typeface="Verdana"/>
            </a:endParaRPr>
          </a:p>
          <a:p>
            <a:pPr lvl="4" marL="2160000" indent="-216000">
              <a:spcBef>
                <a:spcPts val="283"/>
              </a:spcBef>
              <a:buClr>
                <a:srgbClr val="000000"/>
              </a:buClr>
              <a:buSzPct val="45000"/>
              <a:buFont typeface="Wingdings" charset="2"/>
              <a:buChar char=""/>
            </a:pPr>
            <a:r>
              <a:rPr b="0" lang="en-US" sz="3200" strike="noStrike" u="none">
                <a:solidFill>
                  <a:schemeClr val="dk1"/>
                </a:solidFill>
                <a:uFillTx/>
                <a:latin typeface="Verdana"/>
              </a:rPr>
              <a:t>Fifth Outline Level</a:t>
            </a:r>
            <a:endParaRPr b="0" lang="en-US" sz="3200" strike="noStrike" u="none">
              <a:solidFill>
                <a:schemeClr val="dk1"/>
              </a:solidFill>
              <a:uFillTx/>
              <a:latin typeface="Verdana"/>
            </a:endParaRPr>
          </a:p>
          <a:p>
            <a:pPr lvl="5" marL="2592000" indent="-216000">
              <a:spcBef>
                <a:spcPts val="283"/>
              </a:spcBef>
              <a:buClr>
                <a:srgbClr val="000000"/>
              </a:buClr>
              <a:buSzPct val="45000"/>
              <a:buFont typeface="Wingdings" charset="2"/>
              <a:buChar char=""/>
            </a:pPr>
            <a:r>
              <a:rPr b="0" lang="en-US" sz="3200" strike="noStrike" u="none">
                <a:solidFill>
                  <a:schemeClr val="dk1"/>
                </a:solidFill>
                <a:uFillTx/>
                <a:latin typeface="Verdana"/>
              </a:rPr>
              <a:t>Sixth Outline Level</a:t>
            </a:r>
            <a:endParaRPr b="0" lang="en-US" sz="3200" strike="noStrike" u="none">
              <a:solidFill>
                <a:schemeClr val="dk1"/>
              </a:solidFill>
              <a:uFillTx/>
              <a:latin typeface="Verdana"/>
            </a:endParaRPr>
          </a:p>
          <a:p>
            <a:pPr lvl="6" marL="3024000" indent="-216000">
              <a:spcBef>
                <a:spcPts val="283"/>
              </a:spcBef>
              <a:buClr>
                <a:srgbClr val="000000"/>
              </a:buClr>
              <a:buSzPct val="45000"/>
              <a:buFont typeface="Wingdings" charset="2"/>
              <a:buChar char=""/>
            </a:pPr>
            <a:r>
              <a:rPr b="0" lang="en-US" sz="3200" strike="noStrike" u="none">
                <a:solidFill>
                  <a:schemeClr val="dk1"/>
                </a:solidFill>
                <a:uFillTx/>
                <a:latin typeface="Verdana"/>
              </a:rPr>
              <a:t>Seventh Outline Level</a:t>
            </a:r>
            <a:endParaRPr b="0" lang="en-US" sz="3200" strike="noStrike" u="none">
              <a:solidFill>
                <a:schemeClr val="dk1"/>
              </a:solidFill>
              <a:uFillTx/>
              <a:latin typeface="Verdana"/>
            </a:endParaRPr>
          </a:p>
        </p:txBody>
      </p:sp>
      <p:sp>
        <p:nvSpPr>
          <p:cNvPr id="63" name="PlaceHolder 3"/>
          <p:cNvSpPr>
            <a:spLocks noGrp="1"/>
          </p:cNvSpPr>
          <p:nvPr>
            <p:ph type="body"/>
          </p:nvPr>
        </p:nvSpPr>
        <p:spPr>
          <a:xfrm>
            <a:off x="1792440" y="5367240"/>
            <a:ext cx="5486040" cy="804600"/>
          </a:xfrm>
          <a:prstGeom prst="rect">
            <a:avLst/>
          </a:prstGeom>
          <a:noFill/>
          <a:ln w="936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uFillTx/>
                <a:latin typeface="Verdana"/>
                <a:ea typeface="ＭＳ Ｐゴシック"/>
              </a:rPr>
              <a:t>Click to edit Master text styles</a:t>
            </a:r>
            <a:endParaRPr b="0" lang="en-US" sz="1400" strike="noStrike" u="none">
              <a:solidFill>
                <a:schemeClr val="dk1"/>
              </a:solidFill>
              <a:uFillTx/>
              <a:latin typeface="Verdana"/>
            </a:endParaRPr>
          </a:p>
        </p:txBody>
      </p:sp>
      <p:sp>
        <p:nvSpPr>
          <p:cNvPr id="64" name="PlaceHolder 4"/>
          <p:cNvSpPr>
            <a:spLocks noGrp="1"/>
          </p:cNvSpPr>
          <p:nvPr>
            <p:ph type="dt" idx="3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65" name="PlaceHolder 5"/>
          <p:cNvSpPr>
            <a:spLocks noGrp="1"/>
          </p:cNvSpPr>
          <p:nvPr>
            <p:ph type="ftr" idx="3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&lt;footer&gt;</a:t>
            </a:r>
            <a:endParaRPr b="0" lang="en-IN" sz="1400" strike="noStrike" u="none">
              <a:solidFill>
                <a:srgbClr val="000000"/>
              </a:solidFill>
              <a:uFillTx/>
              <a:latin typeface="Times New Roman"/>
            </a:endParaRPr>
          </a:p>
        </p:txBody>
      </p:sp>
      <p:sp>
        <p:nvSpPr>
          <p:cNvPr id="66" name="PlaceHolder 6"/>
          <p:cNvSpPr>
            <a:spLocks noGrp="1"/>
          </p:cNvSpPr>
          <p:nvPr>
            <p:ph type="sldNum" idx="3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5EB8BD31-F76A-40EF-A63F-1F2FEC18BA61}" type="slidenum">
              <a:rPr b="0" lang="en-US" sz="1400" strike="noStrike" u="none">
                <a:solidFill>
                  <a:schemeClr val="dk1"/>
                </a:solidFill>
                <a:uFillTx/>
                <a:latin typeface="Arial"/>
                <a:ea typeface="ＭＳ Ｐゴシック"/>
              </a:rPr>
              <a:t>&lt;number&gt;</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2"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a:t>
            </a:r>
            <a:r>
              <a:rPr b="0" lang="en-US" sz="4400" strike="noStrike" u="none">
                <a:solidFill>
                  <a:schemeClr val="dk2"/>
                </a:solidFill>
                <a:uFillTx/>
                <a:latin typeface="Verdana"/>
                <a:ea typeface="ＭＳ Ｐゴシック"/>
              </a:rPr>
              <a:t>to edit </a:t>
            </a:r>
            <a:r>
              <a:rPr b="0" lang="en-US" sz="4400" strike="noStrike" u="none">
                <a:solidFill>
                  <a:schemeClr val="dk2"/>
                </a:solidFill>
                <a:uFillTx/>
                <a:latin typeface="Verdana"/>
                <a:ea typeface="ＭＳ Ｐゴシック"/>
              </a:rPr>
              <a:t>Master </a:t>
            </a:r>
            <a:r>
              <a:rPr b="0" lang="en-US" sz="4400" strike="noStrike" u="none">
                <a:solidFill>
                  <a:schemeClr val="dk2"/>
                </a:solidFill>
                <a:uFillTx/>
                <a:latin typeface="Verdana"/>
                <a:ea typeface="ＭＳ Ｐゴシック"/>
              </a:rPr>
              <a:t>title </a:t>
            </a:r>
            <a:r>
              <a:rPr b="0" lang="en-US" sz="4400" strike="noStrike" u="none">
                <a:solidFill>
                  <a:schemeClr val="dk2"/>
                </a:solidFill>
                <a:uFillTx/>
                <a:latin typeface="Verdana"/>
                <a:ea typeface="ＭＳ Ｐゴシック"/>
              </a:rPr>
              <a:t>style</a:t>
            </a:r>
            <a:endParaRPr b="0" lang="en-US" sz="4400" strike="noStrike" u="none">
              <a:solidFill>
                <a:schemeClr val="dk1"/>
              </a:solidFill>
              <a:uFillTx/>
              <a:latin typeface="Arial"/>
            </a:endParaRPr>
          </a:p>
        </p:txBody>
      </p:sp>
      <p:sp>
        <p:nvSpPr>
          <p:cNvPr id="7" name="PlaceHolder 2"/>
          <p:cNvSpPr>
            <a:spLocks noGrp="1"/>
          </p:cNvSpPr>
          <p:nvPr>
            <p:ph type="body"/>
          </p:nvPr>
        </p:nvSpPr>
        <p:spPr>
          <a:xfrm>
            <a:off x="457200" y="1600200"/>
            <a:ext cx="8229240" cy="4525560"/>
          </a:xfrm>
          <a:prstGeom prst="rect">
            <a:avLst/>
          </a:prstGeom>
          <a:noFill/>
          <a:ln w="936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a:t>
            </a:r>
            <a:r>
              <a:rPr b="0" lang="en-US" sz="3200" strike="noStrike" u="none">
                <a:solidFill>
                  <a:schemeClr val="dk1"/>
                </a:solidFill>
                <a:uFillTx/>
                <a:latin typeface="Verdana"/>
                <a:ea typeface="ＭＳ Ｐゴシック"/>
              </a:rPr>
              <a:t>edit </a:t>
            </a:r>
            <a:r>
              <a:rPr b="0" lang="en-US" sz="3200" strike="noStrike" u="none">
                <a:solidFill>
                  <a:schemeClr val="dk1"/>
                </a:solidFill>
                <a:uFillTx/>
                <a:latin typeface="Verdana"/>
                <a:ea typeface="ＭＳ Ｐゴシック"/>
              </a:rPr>
              <a:t>Master </a:t>
            </a:r>
            <a:r>
              <a:rPr b="0" lang="en-US" sz="3200" strike="noStrike" u="none">
                <a:solidFill>
                  <a:schemeClr val="dk1"/>
                </a:solidFill>
                <a:uFillTx/>
                <a:latin typeface="Verdana"/>
                <a:ea typeface="ＭＳ Ｐゴシック"/>
              </a:rPr>
              <a:t>text </a:t>
            </a:r>
            <a:r>
              <a:rPr b="0" lang="en-US" sz="3200" strike="noStrike" u="none">
                <a:solidFill>
                  <a:schemeClr val="dk1"/>
                </a:solidFill>
                <a:uFillTx/>
                <a:latin typeface="Verdana"/>
                <a:ea typeface="ＭＳ Ｐゴシック"/>
              </a:rPr>
              <a:t>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a:t>
            </a:r>
            <a:r>
              <a:rPr b="0" lang="en-US" sz="2800" strike="noStrike" u="none">
                <a:solidFill>
                  <a:schemeClr val="dk1"/>
                </a:solidFill>
                <a:uFillTx/>
                <a:latin typeface="Verdana"/>
                <a:ea typeface="ＭＳ Ｐゴシック"/>
              </a:rPr>
              <a:t>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a:t>
            </a:r>
            <a:r>
              <a:rPr b="0" lang="en-US" sz="2400" strike="noStrike" u="none">
                <a:solidFill>
                  <a:schemeClr val="dk1"/>
                </a:solidFill>
                <a:uFillTx/>
                <a:latin typeface="Verdana"/>
                <a:ea typeface="ＭＳ Ｐゴシック"/>
              </a:rPr>
              <a:t>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a:t>
            </a:r>
            <a:r>
              <a:rPr b="0" lang="en-US" sz="2000" strike="noStrike" u="none">
                <a:solidFill>
                  <a:schemeClr val="dk1"/>
                </a:solidFill>
                <a:uFillTx/>
                <a:latin typeface="Verdana"/>
                <a:ea typeface="ＭＳ Ｐゴシック"/>
              </a:rPr>
              <a:t>th </a:t>
            </a:r>
            <a:r>
              <a:rPr b="0" lang="en-US" sz="2000" strike="noStrike" u="none">
                <a:solidFill>
                  <a:schemeClr val="dk1"/>
                </a:solidFill>
                <a:uFillTx/>
                <a:latin typeface="Verdana"/>
                <a:ea typeface="ＭＳ Ｐゴシック"/>
              </a:rPr>
              <a:t>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if</a:t>
            </a:r>
            <a:r>
              <a:rPr b="0" lang="en-US" sz="2000" strike="noStrike" u="none">
                <a:solidFill>
                  <a:schemeClr val="dk1"/>
                </a:solidFill>
                <a:uFillTx/>
                <a:latin typeface="Verdana"/>
                <a:ea typeface="ＭＳ Ｐゴシック"/>
              </a:rPr>
              <a:t>t</a:t>
            </a:r>
            <a:r>
              <a:rPr b="0" lang="en-US" sz="2000" strike="noStrike" u="none">
                <a:solidFill>
                  <a:schemeClr val="dk1"/>
                </a:solidFill>
                <a:uFillTx/>
                <a:latin typeface="Verdana"/>
                <a:ea typeface="ＭＳ Ｐゴシック"/>
              </a:rPr>
              <a:t>h </a:t>
            </a:r>
            <a:r>
              <a:rPr b="0" lang="en-US" sz="2000" strike="noStrike" u="none">
                <a:solidFill>
                  <a:schemeClr val="dk1"/>
                </a:solidFill>
                <a:uFillTx/>
                <a:latin typeface="Verdana"/>
                <a:ea typeface="ＭＳ Ｐゴシック"/>
              </a:rPr>
              <a:t>l</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v</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l</a:t>
            </a:r>
            <a:endParaRPr b="0" lang="en-US" sz="2000" strike="noStrike" u="none">
              <a:solidFill>
                <a:schemeClr val="dk1"/>
              </a:solidFill>
              <a:uFillTx/>
              <a:latin typeface="Verdana"/>
            </a:endParaRPr>
          </a:p>
        </p:txBody>
      </p:sp>
      <p:sp>
        <p:nvSpPr>
          <p:cNvPr id="8" name="PlaceHolder 3"/>
          <p:cNvSpPr>
            <a:spLocks noGrp="1"/>
          </p:cNvSpPr>
          <p:nvPr>
            <p:ph type="dt" idx="4"/>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9" name="PlaceHolder 4"/>
          <p:cNvSpPr>
            <a:spLocks noGrp="1"/>
          </p:cNvSpPr>
          <p:nvPr>
            <p:ph type="ftr" idx="5"/>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0" name="PlaceHolder 5"/>
          <p:cNvSpPr>
            <a:spLocks noGrp="1"/>
          </p:cNvSpPr>
          <p:nvPr>
            <p:ph type="sldNum" idx="6"/>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57650062-8CFA-4DBB-A027-B356F3FCEB5D}"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6629400" y="274680"/>
            <a:ext cx="2057040" cy="5851080"/>
          </a:xfrm>
          <a:prstGeom prst="rect">
            <a:avLst/>
          </a:prstGeom>
          <a:noFill/>
          <a:ln w="9360">
            <a:noFill/>
          </a:ln>
        </p:spPr>
        <p:txBody>
          <a:bodyPr numCol="1" spcCol="0" lIns="91440" rIns="91440" tIns="45720" bIns="45720" anchor="ctr" vert="eaVert">
            <a:noAutofit/>
          </a:bodyPr>
          <a:p>
            <a:pPr indent="0" algn="ctr">
              <a:lnSpc>
                <a:spcPct val="100000"/>
              </a:lnSpc>
              <a:buNone/>
            </a:pPr>
            <a:r>
              <a:rPr b="0" lang="en-US" sz="4400" strike="noStrike" u="none">
                <a:solidFill>
                  <a:schemeClr val="dk2"/>
                </a:solidFill>
                <a:uFillTx/>
                <a:latin typeface="Verdana"/>
                <a:ea typeface="ＭＳ Ｐゴシック"/>
              </a:rPr>
              <a:t>C</a:t>
            </a:r>
            <a:r>
              <a:rPr b="0" lang="en-US" sz="4400" strike="noStrike" u="none">
                <a:solidFill>
                  <a:schemeClr val="dk2"/>
                </a:solidFill>
                <a:uFillTx/>
                <a:latin typeface="Verdana"/>
                <a:ea typeface="ＭＳ Ｐゴシック"/>
              </a:rPr>
              <a:t>li</a:t>
            </a:r>
            <a:r>
              <a:rPr b="0" lang="en-US" sz="4400" strike="noStrike" u="none">
                <a:solidFill>
                  <a:schemeClr val="dk2"/>
                </a:solidFill>
                <a:uFillTx/>
                <a:latin typeface="Verdana"/>
                <a:ea typeface="ＭＳ Ｐゴシック"/>
              </a:rPr>
              <a:t>c</a:t>
            </a:r>
            <a:r>
              <a:rPr b="0" lang="en-US" sz="4400" strike="noStrike" u="none">
                <a:solidFill>
                  <a:schemeClr val="dk2"/>
                </a:solidFill>
                <a:uFillTx/>
                <a:latin typeface="Verdana"/>
                <a:ea typeface="ＭＳ Ｐゴシック"/>
              </a:rPr>
              <a:t>k </a:t>
            </a:r>
            <a:r>
              <a:rPr b="0" lang="en-US" sz="4400" strike="noStrike" u="none">
                <a:solidFill>
                  <a:schemeClr val="dk2"/>
                </a:solidFill>
                <a:uFillTx/>
                <a:latin typeface="Verdana"/>
                <a:ea typeface="ＭＳ Ｐゴシック"/>
              </a:rPr>
              <a:t>t</a:t>
            </a:r>
            <a:r>
              <a:rPr b="0" lang="en-US" sz="4400" strike="noStrike" u="none">
                <a:solidFill>
                  <a:schemeClr val="dk2"/>
                </a:solidFill>
                <a:uFillTx/>
                <a:latin typeface="Verdana"/>
                <a:ea typeface="ＭＳ Ｐゴシック"/>
              </a:rPr>
              <a:t>o </a:t>
            </a:r>
            <a:r>
              <a:rPr b="0" lang="en-US" sz="4400" strike="noStrike" u="none">
                <a:solidFill>
                  <a:schemeClr val="dk2"/>
                </a:solidFill>
                <a:uFillTx/>
                <a:latin typeface="Verdana"/>
                <a:ea typeface="ＭＳ Ｐゴシック"/>
              </a:rPr>
              <a:t>e</a:t>
            </a:r>
            <a:r>
              <a:rPr b="0" lang="en-US" sz="4400" strike="noStrike" u="none">
                <a:solidFill>
                  <a:schemeClr val="dk2"/>
                </a:solidFill>
                <a:uFillTx/>
                <a:latin typeface="Verdana"/>
                <a:ea typeface="ＭＳ Ｐゴシック"/>
              </a:rPr>
              <a:t>d</a:t>
            </a:r>
            <a:r>
              <a:rPr b="0" lang="en-US" sz="4400" strike="noStrike" u="none">
                <a:solidFill>
                  <a:schemeClr val="dk2"/>
                </a:solidFill>
                <a:uFillTx/>
                <a:latin typeface="Verdana"/>
                <a:ea typeface="ＭＳ Ｐゴシック"/>
              </a:rPr>
              <a:t>it </a:t>
            </a:r>
            <a:r>
              <a:rPr b="0" lang="en-US" sz="4400" strike="noStrike" u="none">
                <a:solidFill>
                  <a:schemeClr val="dk2"/>
                </a:solidFill>
                <a:uFillTx/>
                <a:latin typeface="Verdana"/>
                <a:ea typeface="ＭＳ Ｐゴシック"/>
              </a:rPr>
              <a:t>M</a:t>
            </a:r>
            <a:r>
              <a:rPr b="0" lang="en-US" sz="4400" strike="noStrike" u="none">
                <a:solidFill>
                  <a:schemeClr val="dk2"/>
                </a:solidFill>
                <a:uFillTx/>
                <a:latin typeface="Verdana"/>
                <a:ea typeface="ＭＳ Ｐゴシック"/>
              </a:rPr>
              <a:t>a</a:t>
            </a:r>
            <a:r>
              <a:rPr b="0" lang="en-US" sz="4400" strike="noStrike" u="none">
                <a:solidFill>
                  <a:schemeClr val="dk2"/>
                </a:solidFill>
                <a:uFillTx/>
                <a:latin typeface="Verdana"/>
                <a:ea typeface="ＭＳ Ｐゴシック"/>
              </a:rPr>
              <a:t>s</a:t>
            </a:r>
            <a:r>
              <a:rPr b="0" lang="en-US" sz="4400" strike="noStrike" u="none">
                <a:solidFill>
                  <a:schemeClr val="dk2"/>
                </a:solidFill>
                <a:uFillTx/>
                <a:latin typeface="Verdana"/>
                <a:ea typeface="ＭＳ Ｐゴシック"/>
              </a:rPr>
              <a:t>t</a:t>
            </a:r>
            <a:r>
              <a:rPr b="0" lang="en-US" sz="4400" strike="noStrike" u="none">
                <a:solidFill>
                  <a:schemeClr val="dk2"/>
                </a:solidFill>
                <a:uFillTx/>
                <a:latin typeface="Verdana"/>
                <a:ea typeface="ＭＳ Ｐゴシック"/>
              </a:rPr>
              <a:t>e</a:t>
            </a:r>
            <a:r>
              <a:rPr b="0" lang="en-US" sz="4400" strike="noStrike" u="none">
                <a:solidFill>
                  <a:schemeClr val="dk2"/>
                </a:solidFill>
                <a:uFillTx/>
                <a:latin typeface="Verdana"/>
                <a:ea typeface="ＭＳ Ｐゴシック"/>
              </a:rPr>
              <a:t>r </a:t>
            </a:r>
            <a:r>
              <a:rPr b="0" lang="en-US" sz="4400" strike="noStrike" u="none">
                <a:solidFill>
                  <a:schemeClr val="dk2"/>
                </a:solidFill>
                <a:uFillTx/>
                <a:latin typeface="Verdana"/>
                <a:ea typeface="ＭＳ Ｐゴシック"/>
              </a:rPr>
              <a:t>ti</a:t>
            </a:r>
            <a:r>
              <a:rPr b="0" lang="en-US" sz="4400" strike="noStrike" u="none">
                <a:solidFill>
                  <a:schemeClr val="dk2"/>
                </a:solidFill>
                <a:uFillTx/>
                <a:latin typeface="Verdana"/>
                <a:ea typeface="ＭＳ Ｐゴシック"/>
              </a:rPr>
              <a:t>tl</a:t>
            </a:r>
            <a:r>
              <a:rPr b="0" lang="en-US" sz="4400" strike="noStrike" u="none">
                <a:solidFill>
                  <a:schemeClr val="dk2"/>
                </a:solidFill>
                <a:uFillTx/>
                <a:latin typeface="Verdana"/>
                <a:ea typeface="ＭＳ Ｐゴシック"/>
              </a:rPr>
              <a:t>e </a:t>
            </a:r>
            <a:r>
              <a:rPr b="0" lang="en-US" sz="4400" strike="noStrike" u="none">
                <a:solidFill>
                  <a:schemeClr val="dk2"/>
                </a:solidFill>
                <a:uFillTx/>
                <a:latin typeface="Verdana"/>
                <a:ea typeface="ＭＳ Ｐゴシック"/>
              </a:rPr>
              <a:t>s</a:t>
            </a:r>
            <a:r>
              <a:rPr b="0" lang="en-US" sz="4400" strike="noStrike" u="none">
                <a:solidFill>
                  <a:schemeClr val="dk2"/>
                </a:solidFill>
                <a:uFillTx/>
                <a:latin typeface="Verdana"/>
                <a:ea typeface="ＭＳ Ｐゴシック"/>
              </a:rPr>
              <a:t>t</a:t>
            </a:r>
            <a:r>
              <a:rPr b="0" lang="en-US" sz="4400" strike="noStrike" u="none">
                <a:solidFill>
                  <a:schemeClr val="dk2"/>
                </a:solidFill>
                <a:uFillTx/>
                <a:latin typeface="Verdana"/>
                <a:ea typeface="ＭＳ Ｐゴシック"/>
              </a:rPr>
              <a:t>y</a:t>
            </a:r>
            <a:r>
              <a:rPr b="0" lang="en-US" sz="4400" strike="noStrike" u="none">
                <a:solidFill>
                  <a:schemeClr val="dk2"/>
                </a:solidFill>
                <a:uFillTx/>
                <a:latin typeface="Verdana"/>
                <a:ea typeface="ＭＳ Ｐゴシック"/>
              </a:rPr>
              <a:t>l</a:t>
            </a:r>
            <a:r>
              <a:rPr b="0" lang="en-US" sz="4400" strike="noStrike" u="none">
                <a:solidFill>
                  <a:schemeClr val="dk2"/>
                </a:solidFill>
                <a:uFillTx/>
                <a:latin typeface="Verdana"/>
                <a:ea typeface="ＭＳ Ｐゴシック"/>
              </a:rPr>
              <a:t>e</a:t>
            </a:r>
            <a:endParaRPr b="0" lang="en-US" sz="4400" strike="noStrike" u="none">
              <a:solidFill>
                <a:schemeClr val="dk1"/>
              </a:solidFill>
              <a:uFillTx/>
              <a:latin typeface="Arial"/>
            </a:endParaRPr>
          </a:p>
        </p:txBody>
      </p:sp>
      <p:sp>
        <p:nvSpPr>
          <p:cNvPr id="12" name="PlaceHolder 2"/>
          <p:cNvSpPr>
            <a:spLocks noGrp="1"/>
          </p:cNvSpPr>
          <p:nvPr>
            <p:ph type="body"/>
          </p:nvPr>
        </p:nvSpPr>
        <p:spPr>
          <a:xfrm>
            <a:off x="457200" y="274680"/>
            <a:ext cx="6019560" cy="5851080"/>
          </a:xfrm>
          <a:prstGeom prst="rect">
            <a:avLst/>
          </a:prstGeom>
          <a:noFill/>
          <a:ln w="936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a:t>
            </a:r>
            <a:r>
              <a:rPr b="0" lang="en-US" sz="3200" strike="noStrike" u="none">
                <a:solidFill>
                  <a:schemeClr val="dk1"/>
                </a:solidFill>
                <a:uFillTx/>
                <a:latin typeface="Verdana"/>
                <a:ea typeface="ＭＳ Ｐゴシック"/>
              </a:rPr>
              <a:t>li</a:t>
            </a:r>
            <a:r>
              <a:rPr b="0" lang="en-US" sz="3200" strike="noStrike" u="none">
                <a:solidFill>
                  <a:schemeClr val="dk1"/>
                </a:solidFill>
                <a:uFillTx/>
                <a:latin typeface="Verdana"/>
                <a:ea typeface="ＭＳ Ｐゴシック"/>
              </a:rPr>
              <a:t>c</a:t>
            </a:r>
            <a:r>
              <a:rPr b="0" lang="en-US" sz="3200" strike="noStrike" u="none">
                <a:solidFill>
                  <a:schemeClr val="dk1"/>
                </a:solidFill>
                <a:uFillTx/>
                <a:latin typeface="Verdana"/>
                <a:ea typeface="ＭＳ Ｐゴシック"/>
              </a:rPr>
              <a:t>k </a:t>
            </a:r>
            <a:r>
              <a:rPr b="0" lang="en-US" sz="3200" strike="noStrike" u="none">
                <a:solidFill>
                  <a:schemeClr val="dk1"/>
                </a:solidFill>
                <a:uFillTx/>
                <a:latin typeface="Verdana"/>
                <a:ea typeface="ＭＳ Ｐゴシック"/>
              </a:rPr>
              <a:t>t</a:t>
            </a:r>
            <a:r>
              <a:rPr b="0" lang="en-US" sz="3200" strike="noStrike" u="none">
                <a:solidFill>
                  <a:schemeClr val="dk1"/>
                </a:solidFill>
                <a:uFillTx/>
                <a:latin typeface="Verdana"/>
                <a:ea typeface="ＭＳ Ｐゴシック"/>
              </a:rPr>
              <a:t>o </a:t>
            </a:r>
            <a:r>
              <a:rPr b="0" lang="en-US" sz="3200" strike="noStrike" u="none">
                <a:solidFill>
                  <a:schemeClr val="dk1"/>
                </a:solidFill>
                <a:uFillTx/>
                <a:latin typeface="Verdana"/>
                <a:ea typeface="ＭＳ Ｐゴシック"/>
              </a:rPr>
              <a:t>e</a:t>
            </a:r>
            <a:r>
              <a:rPr b="0" lang="en-US" sz="3200" strike="noStrike" u="none">
                <a:solidFill>
                  <a:schemeClr val="dk1"/>
                </a:solidFill>
                <a:uFillTx/>
                <a:latin typeface="Verdana"/>
                <a:ea typeface="ＭＳ Ｐゴシック"/>
              </a:rPr>
              <a:t>di</a:t>
            </a:r>
            <a:r>
              <a:rPr b="0" lang="en-US" sz="3200" strike="noStrike" u="none">
                <a:solidFill>
                  <a:schemeClr val="dk1"/>
                </a:solidFill>
                <a:uFillTx/>
                <a:latin typeface="Verdana"/>
                <a:ea typeface="ＭＳ Ｐゴシック"/>
              </a:rPr>
              <a:t>t </a:t>
            </a:r>
            <a:r>
              <a:rPr b="0" lang="en-US" sz="3200" strike="noStrike" u="none">
                <a:solidFill>
                  <a:schemeClr val="dk1"/>
                </a:solidFill>
                <a:uFillTx/>
                <a:latin typeface="Verdana"/>
                <a:ea typeface="ＭＳ Ｐゴシック"/>
              </a:rPr>
              <a:t>M</a:t>
            </a:r>
            <a:r>
              <a:rPr b="0" lang="en-US" sz="3200" strike="noStrike" u="none">
                <a:solidFill>
                  <a:schemeClr val="dk1"/>
                </a:solidFill>
                <a:uFillTx/>
                <a:latin typeface="Verdana"/>
                <a:ea typeface="ＭＳ Ｐゴシック"/>
              </a:rPr>
              <a:t>a</a:t>
            </a:r>
            <a:r>
              <a:rPr b="0" lang="en-US" sz="3200" strike="noStrike" u="none">
                <a:solidFill>
                  <a:schemeClr val="dk1"/>
                </a:solidFill>
                <a:uFillTx/>
                <a:latin typeface="Verdana"/>
                <a:ea typeface="ＭＳ Ｐゴシック"/>
              </a:rPr>
              <a:t>st</a:t>
            </a:r>
            <a:r>
              <a:rPr b="0" lang="en-US" sz="3200" strike="noStrike" u="none">
                <a:solidFill>
                  <a:schemeClr val="dk1"/>
                </a:solidFill>
                <a:uFillTx/>
                <a:latin typeface="Verdana"/>
                <a:ea typeface="ＭＳ Ｐゴシック"/>
              </a:rPr>
              <a:t>e</a:t>
            </a:r>
            <a:r>
              <a:rPr b="0" lang="en-US" sz="3200" strike="noStrike" u="none">
                <a:solidFill>
                  <a:schemeClr val="dk1"/>
                </a:solidFill>
                <a:uFillTx/>
                <a:latin typeface="Verdana"/>
                <a:ea typeface="ＭＳ Ｐゴシック"/>
              </a:rPr>
              <a:t>r </a:t>
            </a:r>
            <a:r>
              <a:rPr b="0" lang="en-US" sz="3200" strike="noStrike" u="none">
                <a:solidFill>
                  <a:schemeClr val="dk1"/>
                </a:solidFill>
                <a:uFillTx/>
                <a:latin typeface="Verdana"/>
                <a:ea typeface="ＭＳ Ｐゴシック"/>
              </a:rPr>
              <a:t>t</a:t>
            </a:r>
            <a:r>
              <a:rPr b="0" lang="en-US" sz="3200" strike="noStrike" u="none">
                <a:solidFill>
                  <a:schemeClr val="dk1"/>
                </a:solidFill>
                <a:uFillTx/>
                <a:latin typeface="Verdana"/>
                <a:ea typeface="ＭＳ Ｐゴシック"/>
              </a:rPr>
              <a:t>e</a:t>
            </a:r>
            <a:r>
              <a:rPr b="0" lang="en-US" sz="3200" strike="noStrike" u="none">
                <a:solidFill>
                  <a:schemeClr val="dk1"/>
                </a:solidFill>
                <a:uFillTx/>
                <a:latin typeface="Verdana"/>
                <a:ea typeface="ＭＳ Ｐゴシック"/>
              </a:rPr>
              <a:t>x</a:t>
            </a:r>
            <a:r>
              <a:rPr b="0" lang="en-US" sz="3200" strike="noStrike" u="none">
                <a:solidFill>
                  <a:schemeClr val="dk1"/>
                </a:solidFill>
                <a:uFillTx/>
                <a:latin typeface="Verdana"/>
                <a:ea typeface="ＭＳ Ｐゴシック"/>
              </a:rPr>
              <a:t>t </a:t>
            </a:r>
            <a:r>
              <a:rPr b="0" lang="en-US" sz="3200" strike="noStrike" u="none">
                <a:solidFill>
                  <a:schemeClr val="dk1"/>
                </a:solidFill>
                <a:uFillTx/>
                <a:latin typeface="Verdana"/>
                <a:ea typeface="ＭＳ Ｐゴシック"/>
              </a:rPr>
              <a:t>st</a:t>
            </a:r>
            <a:r>
              <a:rPr b="0" lang="en-US" sz="3200" strike="noStrike" u="none">
                <a:solidFill>
                  <a:schemeClr val="dk1"/>
                </a:solidFill>
                <a:uFillTx/>
                <a:latin typeface="Verdana"/>
                <a:ea typeface="ＭＳ Ｐゴシック"/>
              </a:rPr>
              <a:t>yl</a:t>
            </a:r>
            <a:r>
              <a:rPr b="0" lang="en-US" sz="3200" strike="noStrike" u="none">
                <a:solidFill>
                  <a:schemeClr val="dk1"/>
                </a:solidFill>
                <a:uFillTx/>
                <a:latin typeface="Verdana"/>
                <a:ea typeface="ＭＳ Ｐゴシック"/>
              </a:rPr>
              <a:t>e</a:t>
            </a:r>
            <a:r>
              <a:rPr b="0" lang="en-US" sz="3200" strike="noStrike" u="none">
                <a:solidFill>
                  <a:schemeClr val="dk1"/>
                </a:solidFill>
                <a:uFillTx/>
                <a:latin typeface="Verdana"/>
                <a:ea typeface="ＭＳ Ｐゴシック"/>
              </a:rPr>
              <a:t>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a:t>
            </a:r>
            <a:r>
              <a:rPr b="0" lang="en-US" sz="2800" strike="noStrike" u="none">
                <a:solidFill>
                  <a:schemeClr val="dk1"/>
                </a:solidFill>
                <a:uFillTx/>
                <a:latin typeface="Verdana"/>
                <a:ea typeface="ＭＳ Ｐゴシック"/>
              </a:rPr>
              <a:t>e</a:t>
            </a:r>
            <a:r>
              <a:rPr b="0" lang="en-US" sz="2800" strike="noStrike" u="none">
                <a:solidFill>
                  <a:schemeClr val="dk1"/>
                </a:solidFill>
                <a:uFillTx/>
                <a:latin typeface="Verdana"/>
                <a:ea typeface="ＭＳ Ｐゴシック"/>
              </a:rPr>
              <a:t>c</a:t>
            </a:r>
            <a:r>
              <a:rPr b="0" lang="en-US" sz="2800" strike="noStrike" u="none">
                <a:solidFill>
                  <a:schemeClr val="dk1"/>
                </a:solidFill>
                <a:uFillTx/>
                <a:latin typeface="Verdana"/>
                <a:ea typeface="ＭＳ Ｐゴシック"/>
              </a:rPr>
              <a:t>o</a:t>
            </a:r>
            <a:r>
              <a:rPr b="0" lang="en-US" sz="2800" strike="noStrike" u="none">
                <a:solidFill>
                  <a:schemeClr val="dk1"/>
                </a:solidFill>
                <a:uFillTx/>
                <a:latin typeface="Verdana"/>
                <a:ea typeface="ＭＳ Ｐゴシック"/>
              </a:rPr>
              <a:t>n</a:t>
            </a:r>
            <a:r>
              <a:rPr b="0" lang="en-US" sz="2800" strike="noStrike" u="none">
                <a:solidFill>
                  <a:schemeClr val="dk1"/>
                </a:solidFill>
                <a:uFillTx/>
                <a:latin typeface="Verdana"/>
                <a:ea typeface="ＭＳ Ｐゴシック"/>
              </a:rPr>
              <a:t>d</a:t>
            </a:r>
            <a:r>
              <a:rPr b="0" lang="en-US" sz="2800" strike="noStrike" u="none">
                <a:solidFill>
                  <a:schemeClr val="dk1"/>
                </a:solidFill>
                <a:uFillTx/>
                <a:latin typeface="Verdana"/>
                <a:ea typeface="ＭＳ Ｐゴシック"/>
              </a:rPr>
              <a:t> </a:t>
            </a:r>
            <a:r>
              <a:rPr b="0" lang="en-US" sz="2800" strike="noStrike" u="none">
                <a:solidFill>
                  <a:schemeClr val="dk1"/>
                </a:solidFill>
                <a:uFillTx/>
                <a:latin typeface="Verdana"/>
                <a:ea typeface="ＭＳ Ｐゴシック"/>
              </a:rPr>
              <a:t>l</a:t>
            </a:r>
            <a:r>
              <a:rPr b="0" lang="en-US" sz="2800" strike="noStrike" u="none">
                <a:solidFill>
                  <a:schemeClr val="dk1"/>
                </a:solidFill>
                <a:uFillTx/>
                <a:latin typeface="Verdana"/>
                <a:ea typeface="ＭＳ Ｐゴシック"/>
              </a:rPr>
              <a:t>e</a:t>
            </a:r>
            <a:r>
              <a:rPr b="0" lang="en-US" sz="2800" strike="noStrike" u="none">
                <a:solidFill>
                  <a:schemeClr val="dk1"/>
                </a:solidFill>
                <a:uFillTx/>
                <a:latin typeface="Verdana"/>
                <a:ea typeface="ＭＳ Ｐゴシック"/>
              </a:rPr>
              <a:t>v</a:t>
            </a:r>
            <a:r>
              <a:rPr b="0" lang="en-US" sz="2800" strike="noStrike" u="none">
                <a:solidFill>
                  <a:schemeClr val="dk1"/>
                </a:solidFill>
                <a:uFillTx/>
                <a:latin typeface="Verdana"/>
                <a:ea typeface="ＭＳ Ｐゴシック"/>
              </a:rPr>
              <a:t>e</a:t>
            </a:r>
            <a:r>
              <a:rPr b="0" lang="en-US" sz="2800" strike="noStrike" u="none">
                <a:solidFill>
                  <a:schemeClr val="dk1"/>
                </a:solidFill>
                <a:uFillTx/>
                <a:latin typeface="Verdana"/>
                <a:ea typeface="ＭＳ Ｐゴシック"/>
              </a:rPr>
              <a:t>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a:t>
            </a:r>
            <a:r>
              <a:rPr b="0" lang="en-US" sz="2400" strike="noStrike" u="none">
                <a:solidFill>
                  <a:schemeClr val="dk1"/>
                </a:solidFill>
                <a:uFillTx/>
                <a:latin typeface="Verdana"/>
                <a:ea typeface="ＭＳ Ｐゴシック"/>
              </a:rPr>
              <a:t>h</a:t>
            </a:r>
            <a:r>
              <a:rPr b="0" lang="en-US" sz="2400" strike="noStrike" u="none">
                <a:solidFill>
                  <a:schemeClr val="dk1"/>
                </a:solidFill>
                <a:uFillTx/>
                <a:latin typeface="Verdana"/>
                <a:ea typeface="ＭＳ Ｐゴシック"/>
              </a:rPr>
              <a:t>i</a:t>
            </a:r>
            <a:r>
              <a:rPr b="0" lang="en-US" sz="2400" strike="noStrike" u="none">
                <a:solidFill>
                  <a:schemeClr val="dk1"/>
                </a:solidFill>
                <a:uFillTx/>
                <a:latin typeface="Verdana"/>
                <a:ea typeface="ＭＳ Ｐゴシック"/>
              </a:rPr>
              <a:t>r</a:t>
            </a:r>
            <a:r>
              <a:rPr b="0" lang="en-US" sz="2400" strike="noStrike" u="none">
                <a:solidFill>
                  <a:schemeClr val="dk1"/>
                </a:solidFill>
                <a:uFillTx/>
                <a:latin typeface="Verdana"/>
                <a:ea typeface="ＭＳ Ｐゴシック"/>
              </a:rPr>
              <a:t>d</a:t>
            </a:r>
            <a:r>
              <a:rPr b="0" lang="en-US" sz="2400" strike="noStrike" u="none">
                <a:solidFill>
                  <a:schemeClr val="dk1"/>
                </a:solidFill>
                <a:uFillTx/>
                <a:latin typeface="Verdana"/>
                <a:ea typeface="ＭＳ Ｐゴシック"/>
              </a:rPr>
              <a:t> </a:t>
            </a:r>
            <a:r>
              <a:rPr b="0" lang="en-US" sz="2400" strike="noStrike" u="none">
                <a:solidFill>
                  <a:schemeClr val="dk1"/>
                </a:solidFill>
                <a:uFillTx/>
                <a:latin typeface="Verdana"/>
                <a:ea typeface="ＭＳ Ｐゴシック"/>
              </a:rPr>
              <a:t>l</a:t>
            </a:r>
            <a:r>
              <a:rPr b="0" lang="en-US" sz="2400" strike="noStrike" u="none">
                <a:solidFill>
                  <a:schemeClr val="dk1"/>
                </a:solidFill>
                <a:uFillTx/>
                <a:latin typeface="Verdana"/>
                <a:ea typeface="ＭＳ Ｐゴシック"/>
              </a:rPr>
              <a:t>e</a:t>
            </a:r>
            <a:r>
              <a:rPr b="0" lang="en-US" sz="2400" strike="noStrike" u="none">
                <a:solidFill>
                  <a:schemeClr val="dk1"/>
                </a:solidFill>
                <a:uFillTx/>
                <a:latin typeface="Verdana"/>
                <a:ea typeface="ＭＳ Ｐゴシック"/>
              </a:rPr>
              <a:t>v</a:t>
            </a:r>
            <a:r>
              <a:rPr b="0" lang="en-US" sz="2400" strike="noStrike" u="none">
                <a:solidFill>
                  <a:schemeClr val="dk1"/>
                </a:solidFill>
                <a:uFillTx/>
                <a:latin typeface="Verdana"/>
                <a:ea typeface="ＭＳ Ｐゴシック"/>
              </a:rPr>
              <a:t>e</a:t>
            </a:r>
            <a:r>
              <a:rPr b="0" lang="en-US" sz="2400" strike="noStrike" u="none">
                <a:solidFill>
                  <a:schemeClr val="dk1"/>
                </a:solidFill>
                <a:uFillTx/>
                <a:latin typeface="Verdana"/>
                <a:ea typeface="ＭＳ Ｐゴシック"/>
              </a:rPr>
              <a:t>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o</a:t>
            </a:r>
            <a:r>
              <a:rPr b="0" lang="en-US" sz="2000" strike="noStrike" u="none">
                <a:solidFill>
                  <a:schemeClr val="dk1"/>
                </a:solidFill>
                <a:uFillTx/>
                <a:latin typeface="Verdana"/>
                <a:ea typeface="ＭＳ Ｐゴシック"/>
              </a:rPr>
              <a:t>u</a:t>
            </a:r>
            <a:r>
              <a:rPr b="0" lang="en-US" sz="2000" strike="noStrike" u="none">
                <a:solidFill>
                  <a:schemeClr val="dk1"/>
                </a:solidFill>
                <a:uFillTx/>
                <a:latin typeface="Verdana"/>
                <a:ea typeface="ＭＳ Ｐゴシック"/>
              </a:rPr>
              <a:t>r</a:t>
            </a:r>
            <a:r>
              <a:rPr b="0" lang="en-US" sz="2000" strike="noStrike" u="none">
                <a:solidFill>
                  <a:schemeClr val="dk1"/>
                </a:solidFill>
                <a:uFillTx/>
                <a:latin typeface="Verdana"/>
                <a:ea typeface="ＭＳ Ｐゴシック"/>
              </a:rPr>
              <a:t>t</a:t>
            </a:r>
            <a:r>
              <a:rPr b="0" lang="en-US" sz="2000" strike="noStrike" u="none">
                <a:solidFill>
                  <a:schemeClr val="dk1"/>
                </a:solidFill>
                <a:uFillTx/>
                <a:latin typeface="Verdana"/>
                <a:ea typeface="ＭＳ Ｐゴシック"/>
              </a:rPr>
              <a:t>h</a:t>
            </a:r>
            <a:r>
              <a:rPr b="0" lang="en-US" sz="2000" strike="noStrike" u="none">
                <a:solidFill>
                  <a:schemeClr val="dk1"/>
                </a:solidFill>
                <a:uFillTx/>
                <a:latin typeface="Verdana"/>
                <a:ea typeface="ＭＳ Ｐゴシック"/>
              </a:rPr>
              <a:t> </a:t>
            </a:r>
            <a:r>
              <a:rPr b="0" lang="en-US" sz="2000" strike="noStrike" u="none">
                <a:solidFill>
                  <a:schemeClr val="dk1"/>
                </a:solidFill>
                <a:uFillTx/>
                <a:latin typeface="Verdana"/>
                <a:ea typeface="ＭＳ Ｐゴシック"/>
              </a:rPr>
              <a:t>l</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v</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i</a:t>
            </a:r>
            <a:r>
              <a:rPr b="0" lang="en-US" sz="2000" strike="noStrike" u="none">
                <a:solidFill>
                  <a:schemeClr val="dk1"/>
                </a:solidFill>
                <a:uFillTx/>
                <a:latin typeface="Verdana"/>
                <a:ea typeface="ＭＳ Ｐゴシック"/>
              </a:rPr>
              <a:t>f</a:t>
            </a:r>
            <a:r>
              <a:rPr b="0" lang="en-US" sz="2000" strike="noStrike" u="none">
                <a:solidFill>
                  <a:schemeClr val="dk1"/>
                </a:solidFill>
                <a:uFillTx/>
                <a:latin typeface="Verdana"/>
                <a:ea typeface="ＭＳ Ｐゴシック"/>
              </a:rPr>
              <a:t>t</a:t>
            </a:r>
            <a:r>
              <a:rPr b="0" lang="en-US" sz="2000" strike="noStrike" u="none">
                <a:solidFill>
                  <a:schemeClr val="dk1"/>
                </a:solidFill>
                <a:uFillTx/>
                <a:latin typeface="Verdana"/>
                <a:ea typeface="ＭＳ Ｐゴシック"/>
              </a:rPr>
              <a:t>h</a:t>
            </a:r>
            <a:r>
              <a:rPr b="0" lang="en-US" sz="2000" strike="noStrike" u="none">
                <a:solidFill>
                  <a:schemeClr val="dk1"/>
                </a:solidFill>
                <a:uFillTx/>
                <a:latin typeface="Verdana"/>
                <a:ea typeface="ＭＳ Ｐゴシック"/>
              </a:rPr>
              <a:t> </a:t>
            </a:r>
            <a:r>
              <a:rPr b="0" lang="en-US" sz="2000" strike="noStrike" u="none">
                <a:solidFill>
                  <a:schemeClr val="dk1"/>
                </a:solidFill>
                <a:uFillTx/>
                <a:latin typeface="Verdana"/>
                <a:ea typeface="ＭＳ Ｐゴシック"/>
              </a:rPr>
              <a:t>l</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v</a:t>
            </a:r>
            <a:r>
              <a:rPr b="0" lang="en-US" sz="2000" strike="noStrike" u="none">
                <a:solidFill>
                  <a:schemeClr val="dk1"/>
                </a:solidFill>
                <a:uFillTx/>
                <a:latin typeface="Verdana"/>
                <a:ea typeface="ＭＳ Ｐゴシック"/>
              </a:rPr>
              <a:t>e</a:t>
            </a:r>
            <a:r>
              <a:rPr b="0" lang="en-US" sz="2000" strike="noStrike" u="none">
                <a:solidFill>
                  <a:schemeClr val="dk1"/>
                </a:solidFill>
                <a:uFillTx/>
                <a:latin typeface="Verdana"/>
                <a:ea typeface="ＭＳ Ｐゴシック"/>
              </a:rPr>
              <a:t>l</a:t>
            </a:r>
            <a:endParaRPr b="0" lang="en-US" sz="2000" strike="noStrike" u="none">
              <a:solidFill>
                <a:schemeClr val="dk1"/>
              </a:solidFill>
              <a:uFillTx/>
              <a:latin typeface="Verdana"/>
            </a:endParaRPr>
          </a:p>
        </p:txBody>
      </p:sp>
      <p:sp>
        <p:nvSpPr>
          <p:cNvPr id="13" name="PlaceHolder 3"/>
          <p:cNvSpPr>
            <a:spLocks noGrp="1"/>
          </p:cNvSpPr>
          <p:nvPr>
            <p:ph type="dt" idx="7"/>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4" name="PlaceHolder 4"/>
          <p:cNvSpPr>
            <a:spLocks noGrp="1"/>
          </p:cNvSpPr>
          <p:nvPr>
            <p:ph type="ftr" idx="8"/>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5" name="PlaceHolder 5"/>
          <p:cNvSpPr>
            <a:spLocks noGrp="1"/>
          </p:cNvSpPr>
          <p:nvPr>
            <p:ph type="sldNum" idx="9"/>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1BDD04D8-5568-440F-BC94-45866DE7F7A4}"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17" name="PlaceHolder 2"/>
          <p:cNvSpPr>
            <a:spLocks noGrp="1"/>
          </p:cNvSpPr>
          <p:nvPr>
            <p:ph type="body"/>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Click to edit Master text styles</a:t>
            </a:r>
            <a:endParaRPr b="0" lang="en-US" sz="3200" strike="noStrike" u="none">
              <a:solidFill>
                <a:schemeClr val="dk1"/>
              </a:solidFill>
              <a:uFillTx/>
              <a:latin typeface="Verdana"/>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Second level</a:t>
            </a:r>
            <a:endParaRPr b="0" lang="en-US" sz="2800" strike="noStrike" u="none">
              <a:solidFill>
                <a:schemeClr val="dk1"/>
              </a:solidFill>
              <a:uFillTx/>
              <a:latin typeface="Verdana"/>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Third level</a:t>
            </a:r>
            <a:endParaRPr b="0" lang="en-US" sz="2400" strike="noStrike" u="none">
              <a:solidFill>
                <a:schemeClr val="dk1"/>
              </a:solidFill>
              <a:uFillTx/>
              <a:latin typeface="Verdana"/>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Fourth level</a:t>
            </a:r>
            <a:endParaRPr b="0" lang="en-US" sz="2000" strike="noStrike" u="none">
              <a:solidFill>
                <a:schemeClr val="dk1"/>
              </a:solidFill>
              <a:uFillTx/>
              <a:latin typeface="Verdana"/>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uFillTx/>
                <a:latin typeface="Verdana"/>
                <a:ea typeface="ＭＳ Ｐゴシック"/>
              </a:rPr>
              <a:t>Fifth level</a:t>
            </a:r>
            <a:endParaRPr b="0" lang="en-US" sz="2000" strike="noStrike" u="none">
              <a:solidFill>
                <a:schemeClr val="dk1"/>
              </a:solidFill>
              <a:uFillTx/>
              <a:latin typeface="Verdana"/>
            </a:endParaRPr>
          </a:p>
        </p:txBody>
      </p:sp>
      <p:sp>
        <p:nvSpPr>
          <p:cNvPr id="18" name="PlaceHolder 3"/>
          <p:cNvSpPr>
            <a:spLocks noGrp="1"/>
          </p:cNvSpPr>
          <p:nvPr>
            <p:ph type="dt" idx="10"/>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19" name="PlaceHolder 4"/>
          <p:cNvSpPr>
            <a:spLocks noGrp="1"/>
          </p:cNvSpPr>
          <p:nvPr>
            <p:ph type="ftr" idx="11"/>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0" name="PlaceHolder 5"/>
          <p:cNvSpPr>
            <a:spLocks noGrp="1"/>
          </p:cNvSpPr>
          <p:nvPr>
            <p:ph type="sldNum" idx="12"/>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A0FB63D5-452D-484A-97F4-8FD950FACB79}"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2"/>
    <p:sldLayoutId id="2147483656" r:id="rId3"/>
    <p:sldLayoutId id="2147483657" r:id="rId4"/>
    <p:sldLayoutId id="2147483658" r:id="rId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22160" y="4406760"/>
            <a:ext cx="7772040" cy="1361880"/>
          </a:xfrm>
          <a:prstGeom prst="rect">
            <a:avLst/>
          </a:prstGeom>
          <a:noFill/>
          <a:ln w="9360">
            <a:noFill/>
          </a:ln>
        </p:spPr>
        <p:txBody>
          <a:bodyPr numCol="1" spcCol="0" lIns="91440" rIns="91440" tIns="45720" bIns="45720" anchor="t">
            <a:noAutofit/>
          </a:bodyPr>
          <a:p>
            <a:pPr indent="0">
              <a:lnSpc>
                <a:spcPct val="100000"/>
              </a:lnSpc>
              <a:buNone/>
            </a:pPr>
            <a:r>
              <a:rPr b="1" lang="en-US" sz="4000" strike="noStrike" u="none" cap="all">
                <a:solidFill>
                  <a:schemeClr val="dk2"/>
                </a:solidFill>
                <a:uFillTx/>
                <a:latin typeface="Verdana"/>
                <a:ea typeface="ＭＳ Ｐゴシック"/>
              </a:rPr>
              <a:t>Click to edit Master title style</a:t>
            </a:r>
            <a:endParaRPr b="0" lang="en-US" sz="4000" strike="noStrike" u="none">
              <a:solidFill>
                <a:schemeClr val="dk1"/>
              </a:solidFill>
              <a:uFillTx/>
              <a:latin typeface="Arial"/>
            </a:endParaRPr>
          </a:p>
        </p:txBody>
      </p:sp>
      <p:sp>
        <p:nvSpPr>
          <p:cNvPr id="26" name="PlaceHolder 2"/>
          <p:cNvSpPr>
            <a:spLocks noGrp="1"/>
          </p:cNvSpPr>
          <p:nvPr>
            <p:ph type="body"/>
          </p:nvPr>
        </p:nvSpPr>
        <p:spPr>
          <a:xfrm>
            <a:off x="722160" y="2906640"/>
            <a:ext cx="7772040" cy="1499760"/>
          </a:xfrm>
          <a:prstGeom prst="rect">
            <a:avLst/>
          </a:prstGeom>
          <a:noFill/>
          <a:ln w="936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uFillTx/>
                <a:latin typeface="Verdana"/>
                <a:ea typeface="ＭＳ Ｐゴシック"/>
              </a:rPr>
              <a:t>Click to edit Master text styles</a:t>
            </a:r>
            <a:endParaRPr b="0" lang="en-US" sz="2000" strike="noStrike" u="none">
              <a:solidFill>
                <a:schemeClr val="dk1"/>
              </a:solidFill>
              <a:uFillTx/>
              <a:latin typeface="Verdana"/>
            </a:endParaRPr>
          </a:p>
        </p:txBody>
      </p:sp>
      <p:sp>
        <p:nvSpPr>
          <p:cNvPr id="27" name="PlaceHolder 3"/>
          <p:cNvSpPr>
            <a:spLocks noGrp="1"/>
          </p:cNvSpPr>
          <p:nvPr>
            <p:ph type="dt" idx="13"/>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8" name="PlaceHolder 4"/>
          <p:cNvSpPr>
            <a:spLocks noGrp="1"/>
          </p:cNvSpPr>
          <p:nvPr>
            <p:ph type="ftr" idx="14"/>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29" name="PlaceHolder 5"/>
          <p:cNvSpPr>
            <a:spLocks noGrp="1"/>
          </p:cNvSpPr>
          <p:nvPr>
            <p:ph type="sldNum" idx="15"/>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641AF773-CC71-43B3-8F30-C234DBE0DE43}"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0"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31" name="PlaceHolder 2"/>
          <p:cNvSpPr>
            <a:spLocks noGrp="1"/>
          </p:cNvSpPr>
          <p:nvPr>
            <p:ph type="body"/>
          </p:nvPr>
        </p:nvSpPr>
        <p:spPr>
          <a:xfrm>
            <a:off x="457200" y="1600200"/>
            <a:ext cx="403812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Click to edit Master text styles</a:t>
            </a:r>
            <a:endParaRPr b="0" lang="en-US" sz="2800" strike="noStrike" u="none">
              <a:solidFill>
                <a:schemeClr val="dk1"/>
              </a:solidFill>
              <a:uFillTx/>
              <a:latin typeface="Verdana"/>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Second level</a:t>
            </a:r>
            <a:endParaRPr b="0" lang="en-US" sz="2400" strike="noStrike" u="none">
              <a:solidFill>
                <a:schemeClr val="dk1"/>
              </a:solidFill>
              <a:uFillTx/>
              <a:latin typeface="Verdana"/>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Third level</a:t>
            </a:r>
            <a:endParaRPr b="0" lang="en-US" sz="2000" strike="noStrike" u="none">
              <a:solidFill>
                <a:schemeClr val="dk1"/>
              </a:solidFill>
              <a:uFillTx/>
              <a:latin typeface="Verdana"/>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Fourth level</a:t>
            </a:r>
            <a:endParaRPr b="0" lang="en-US" sz="1800" strike="noStrike" u="none">
              <a:solidFill>
                <a:schemeClr val="dk1"/>
              </a:solidFill>
              <a:uFillTx/>
              <a:latin typeface="Verdana"/>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Verdana"/>
                <a:ea typeface="ＭＳ Ｐゴシック"/>
              </a:rPr>
              <a:t>Fifth level</a:t>
            </a:r>
            <a:endParaRPr b="0" lang="en-US" sz="1800" strike="noStrike" u="none">
              <a:solidFill>
                <a:schemeClr val="dk1"/>
              </a:solidFill>
              <a:uFillTx/>
              <a:latin typeface="Verdana"/>
            </a:endParaRPr>
          </a:p>
        </p:txBody>
      </p:sp>
      <p:sp>
        <p:nvSpPr>
          <p:cNvPr id="32" name="PlaceHolder 3"/>
          <p:cNvSpPr>
            <a:spLocks noGrp="1"/>
          </p:cNvSpPr>
          <p:nvPr>
            <p:ph type="body"/>
          </p:nvPr>
        </p:nvSpPr>
        <p:spPr>
          <a:xfrm>
            <a:off x="4648320" y="1600200"/>
            <a:ext cx="4038120" cy="4525560"/>
          </a:xfrm>
          <a:prstGeom prst="rect">
            <a:avLst/>
          </a:prstGeom>
          <a:noFill/>
          <a:ln w="936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uFillTx/>
                <a:latin typeface="Verdana"/>
                <a:ea typeface="ＭＳ Ｐゴシック"/>
              </a:rPr>
              <a:t>Click to edit Master text styles</a:t>
            </a:r>
            <a:endParaRPr b="0" lang="en-US" sz="2800" strike="noStrike" u="none">
              <a:solidFill>
                <a:schemeClr val="dk1"/>
              </a:solidFill>
              <a:uFillTx/>
              <a:latin typeface="Verdana"/>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Second level</a:t>
            </a:r>
            <a:endParaRPr b="0" lang="en-US" sz="2400" strike="noStrike" u="none">
              <a:solidFill>
                <a:schemeClr val="dk1"/>
              </a:solidFill>
              <a:uFillTx/>
              <a:latin typeface="Verdana"/>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Third level</a:t>
            </a:r>
            <a:endParaRPr b="0" lang="en-US" sz="2000" strike="noStrike" u="none">
              <a:solidFill>
                <a:schemeClr val="dk1"/>
              </a:solidFill>
              <a:uFillTx/>
              <a:latin typeface="Verdana"/>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Fourth level</a:t>
            </a:r>
            <a:endParaRPr b="0" lang="en-US" sz="1800" strike="noStrike" u="none">
              <a:solidFill>
                <a:schemeClr val="dk1"/>
              </a:solidFill>
              <a:uFillTx/>
              <a:latin typeface="Verdana"/>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uFillTx/>
                <a:latin typeface="Verdana"/>
                <a:ea typeface="ＭＳ Ｐゴシック"/>
              </a:rPr>
              <a:t>Fifth level</a:t>
            </a:r>
            <a:endParaRPr b="0" lang="en-US" sz="1800" strike="noStrike" u="none">
              <a:solidFill>
                <a:schemeClr val="dk1"/>
              </a:solidFill>
              <a:uFillTx/>
              <a:latin typeface="Verdana"/>
            </a:endParaRPr>
          </a:p>
        </p:txBody>
      </p:sp>
      <p:sp>
        <p:nvSpPr>
          <p:cNvPr id="33" name="PlaceHolder 4"/>
          <p:cNvSpPr>
            <a:spLocks noGrp="1"/>
          </p:cNvSpPr>
          <p:nvPr>
            <p:ph type="dt" idx="16"/>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4" name="PlaceHolder 5"/>
          <p:cNvSpPr>
            <a:spLocks noGrp="1"/>
          </p:cNvSpPr>
          <p:nvPr>
            <p:ph type="ftr" idx="17"/>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35" name="PlaceHolder 6"/>
          <p:cNvSpPr>
            <a:spLocks noGrp="1"/>
          </p:cNvSpPr>
          <p:nvPr>
            <p:ph type="sldNum" idx="18"/>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703B043A-EF68-4CE7-BDA6-333FF4C0E0FF}"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2"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40" name="PlaceHolder 2"/>
          <p:cNvSpPr>
            <a:spLocks noGrp="1"/>
          </p:cNvSpPr>
          <p:nvPr>
            <p:ph type="body"/>
          </p:nvPr>
        </p:nvSpPr>
        <p:spPr>
          <a:xfrm>
            <a:off x="457200" y="1535040"/>
            <a:ext cx="403992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p:txBody>
      </p:sp>
      <p:sp>
        <p:nvSpPr>
          <p:cNvPr id="41" name="PlaceHolder 3"/>
          <p:cNvSpPr>
            <a:spLocks noGrp="1"/>
          </p:cNvSpPr>
          <p:nvPr>
            <p:ph type="body"/>
          </p:nvPr>
        </p:nvSpPr>
        <p:spPr>
          <a:xfrm>
            <a:off x="457200" y="2174760"/>
            <a:ext cx="403992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Second level</a:t>
            </a:r>
            <a:endParaRPr b="0" lang="en-US" sz="2000" strike="noStrike" u="none">
              <a:solidFill>
                <a:schemeClr val="dk1"/>
              </a:solidFill>
              <a:uFillTx/>
              <a:latin typeface="Verdana"/>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Third level</a:t>
            </a:r>
            <a:endParaRPr b="0" lang="en-US" sz="1800" strike="noStrike" u="none">
              <a:solidFill>
                <a:schemeClr val="dk1"/>
              </a:solidFill>
              <a:uFillTx/>
              <a:latin typeface="Verdana"/>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Verdana"/>
                <a:ea typeface="ＭＳ Ｐゴシック"/>
              </a:rPr>
              <a:t>Fourth level</a:t>
            </a:r>
            <a:endParaRPr b="0" lang="en-US" sz="1600" strike="noStrike" u="none">
              <a:solidFill>
                <a:schemeClr val="dk1"/>
              </a:solidFill>
              <a:uFillTx/>
              <a:latin typeface="Verdana"/>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Verdana"/>
                <a:ea typeface="ＭＳ Ｐゴシック"/>
              </a:rPr>
              <a:t>Fifth level</a:t>
            </a:r>
            <a:endParaRPr b="0" lang="en-US" sz="1600" strike="noStrike" u="none">
              <a:solidFill>
                <a:schemeClr val="dk1"/>
              </a:solidFill>
              <a:uFillTx/>
              <a:latin typeface="Verdana"/>
            </a:endParaRPr>
          </a:p>
        </p:txBody>
      </p:sp>
      <p:sp>
        <p:nvSpPr>
          <p:cNvPr id="42" name="PlaceHolder 4"/>
          <p:cNvSpPr>
            <a:spLocks noGrp="1"/>
          </p:cNvSpPr>
          <p:nvPr>
            <p:ph type="body"/>
          </p:nvPr>
        </p:nvSpPr>
        <p:spPr>
          <a:xfrm>
            <a:off x="4645080" y="1535040"/>
            <a:ext cx="4041360" cy="639360"/>
          </a:xfrm>
          <a:prstGeom prst="rect">
            <a:avLst/>
          </a:prstGeom>
          <a:noFill/>
          <a:ln w="936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p:txBody>
      </p:sp>
      <p:sp>
        <p:nvSpPr>
          <p:cNvPr id="43" name="PlaceHolder 5"/>
          <p:cNvSpPr>
            <a:spLocks noGrp="1"/>
          </p:cNvSpPr>
          <p:nvPr>
            <p:ph type="body"/>
          </p:nvPr>
        </p:nvSpPr>
        <p:spPr>
          <a:xfrm>
            <a:off x="4645080" y="2174760"/>
            <a:ext cx="4041360" cy="3951000"/>
          </a:xfrm>
          <a:prstGeom prst="rect">
            <a:avLst/>
          </a:prstGeom>
          <a:noFill/>
          <a:ln w="936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Click to edit Master text styles</a:t>
            </a:r>
            <a:endParaRPr b="0" lang="en-US" sz="2400" strike="noStrike" u="none">
              <a:solidFill>
                <a:schemeClr val="dk1"/>
              </a:solidFill>
              <a:uFillTx/>
              <a:latin typeface="Verdana"/>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uFillTx/>
                <a:latin typeface="Verdana"/>
                <a:ea typeface="ＭＳ Ｐゴシック"/>
              </a:rPr>
              <a:t>Second level</a:t>
            </a:r>
            <a:endParaRPr b="0" lang="en-US" sz="2000" strike="noStrike" u="none">
              <a:solidFill>
                <a:schemeClr val="dk1"/>
              </a:solidFill>
              <a:uFillTx/>
              <a:latin typeface="Verdana"/>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uFillTx/>
                <a:latin typeface="Verdana"/>
                <a:ea typeface="ＭＳ Ｐゴシック"/>
              </a:rPr>
              <a:t>Third level</a:t>
            </a:r>
            <a:endParaRPr b="0" lang="en-US" sz="1800" strike="noStrike" u="none">
              <a:solidFill>
                <a:schemeClr val="dk1"/>
              </a:solidFill>
              <a:uFillTx/>
              <a:latin typeface="Verdana"/>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uFillTx/>
                <a:latin typeface="Verdana"/>
                <a:ea typeface="ＭＳ Ｐゴシック"/>
              </a:rPr>
              <a:t>Fourth level</a:t>
            </a:r>
            <a:endParaRPr b="0" lang="en-US" sz="1600" strike="noStrike" u="none">
              <a:solidFill>
                <a:schemeClr val="dk1"/>
              </a:solidFill>
              <a:uFillTx/>
              <a:latin typeface="Verdana"/>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uFillTx/>
                <a:latin typeface="Verdana"/>
                <a:ea typeface="ＭＳ Ｐゴシック"/>
              </a:rPr>
              <a:t>Fifth level</a:t>
            </a:r>
            <a:endParaRPr b="0" lang="en-US" sz="1600" strike="noStrike" u="none">
              <a:solidFill>
                <a:schemeClr val="dk1"/>
              </a:solidFill>
              <a:uFillTx/>
              <a:latin typeface="Verdana"/>
            </a:endParaRPr>
          </a:p>
        </p:txBody>
      </p:sp>
      <p:sp>
        <p:nvSpPr>
          <p:cNvPr id="44" name="PlaceHolder 6"/>
          <p:cNvSpPr>
            <a:spLocks noGrp="1"/>
          </p:cNvSpPr>
          <p:nvPr>
            <p:ph type="dt" idx="19"/>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5" name="PlaceHolder 7"/>
          <p:cNvSpPr>
            <a:spLocks noGrp="1"/>
          </p:cNvSpPr>
          <p:nvPr>
            <p:ph type="ftr" idx="20"/>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6" name="PlaceHolder 8"/>
          <p:cNvSpPr>
            <a:spLocks noGrp="1"/>
          </p:cNvSpPr>
          <p:nvPr>
            <p:ph type="sldNum" idx="21"/>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A920DA79-B459-422A-A9F6-4B1D3B6AEECA}"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4"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Click to edit Master title style</a:t>
            </a:r>
            <a:endParaRPr b="0" lang="en-US" sz="4400" strike="noStrike" u="none">
              <a:solidFill>
                <a:schemeClr val="dk1"/>
              </a:solidFill>
              <a:uFillTx/>
              <a:latin typeface="Arial"/>
            </a:endParaRPr>
          </a:p>
        </p:txBody>
      </p:sp>
      <p:sp>
        <p:nvSpPr>
          <p:cNvPr id="48" name="PlaceHolder 2"/>
          <p:cNvSpPr>
            <a:spLocks noGrp="1"/>
          </p:cNvSpPr>
          <p:nvPr>
            <p:ph type="dt" idx="22"/>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49" name="PlaceHolder 3"/>
          <p:cNvSpPr>
            <a:spLocks noGrp="1"/>
          </p:cNvSpPr>
          <p:nvPr>
            <p:ph type="ftr" idx="23"/>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0" name="PlaceHolder 4"/>
          <p:cNvSpPr>
            <a:spLocks noGrp="1"/>
          </p:cNvSpPr>
          <p:nvPr>
            <p:ph type="sldNum" idx="24"/>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2474190B-7097-44A1-B6D8-C1C4136E5A1F}"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6"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dt" idx="25"/>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IN" sz="1400" strike="noStrike" u="none">
                <a:solidFill>
                  <a:srgbClr val="000000"/>
                </a:solidFill>
                <a:uFillTx/>
                <a:latin typeface="Times New Roman"/>
              </a:defRPr>
            </a:lvl1pPr>
          </a:lstStyle>
          <a:p>
            <a:pPr indent="0">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3" name="PlaceHolder 2"/>
          <p:cNvSpPr>
            <a:spLocks noGrp="1"/>
          </p:cNvSpPr>
          <p:nvPr>
            <p:ph type="ftr" idx="26"/>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IN" sz="1400" strike="noStrike" u="none">
                <a:solidFill>
                  <a:srgbClr val="000000"/>
                </a:solidFill>
                <a:uFillTx/>
                <a:latin typeface="Times New Roman"/>
              </a:defRPr>
            </a:lvl1pPr>
          </a:lstStyle>
          <a:p>
            <a:pPr indent="0" algn="ctr">
              <a:buNone/>
            </a:pPr>
            <a:r>
              <a:rPr b="0" lang="en-IN" sz="1400" strike="noStrike" u="none">
                <a:solidFill>
                  <a:srgbClr val="000000"/>
                </a:solidFill>
                <a:uFillTx/>
                <a:latin typeface="Times New Roman"/>
              </a:rPr>
              <a:t> </a:t>
            </a:r>
            <a:endParaRPr b="0" lang="en-IN" sz="1400" strike="noStrike" u="none">
              <a:solidFill>
                <a:srgbClr val="000000"/>
              </a:solidFill>
              <a:uFillTx/>
              <a:latin typeface="Times New Roman"/>
            </a:endParaRPr>
          </a:p>
        </p:txBody>
      </p:sp>
      <p:sp>
        <p:nvSpPr>
          <p:cNvPr id="54" name="PlaceHolder 3"/>
          <p:cNvSpPr>
            <a:spLocks noGrp="1"/>
          </p:cNvSpPr>
          <p:nvPr>
            <p:ph type="sldNum" idx="27"/>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uFillTx/>
                <a:latin typeface="Arial"/>
                <a:ea typeface="ＭＳ Ｐゴシック"/>
              </a:defRPr>
            </a:lvl1pPr>
          </a:lstStyle>
          <a:p>
            <a:pPr indent="0" algn="r">
              <a:lnSpc>
                <a:spcPct val="100000"/>
              </a:lnSpc>
              <a:buNone/>
            </a:pPr>
            <a:fld id="{2A1EEB9C-8889-492E-9A0B-BBB88E9F5692}" type="slidenum">
              <a:rPr b="0" lang="en-US" sz="1400" strike="noStrike" u="none">
                <a:solidFill>
                  <a:schemeClr val="dk1"/>
                </a:solidFill>
                <a:uFillTx/>
                <a:latin typeface="Arial"/>
                <a:ea typeface="ＭＳ Ｐゴシック"/>
              </a:rPr>
              <a:t>1</a:t>
            </a:fld>
            <a:endParaRPr b="0" lang="en-IN" sz="14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7.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2.wmf"/><Relationship Id="rId3" Type="http://schemas.openxmlformats.org/officeDocument/2006/relationships/slideLayout" Target="../slideLayouts/slideLayout9.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diagramData" Target="../diagrams/data1.xml"/><Relationship Id="rId2" Type="http://schemas.openxmlformats.org/officeDocument/2006/relationships/diagramLayout" Target="../diagrams/layout1.xml"/><Relationship Id="rId3" Type="http://schemas.openxmlformats.org/officeDocument/2006/relationships/diagramQuickStyle" Target="../diagrams/quickStyle1.xml"/><Relationship Id="rId4" Type="http://schemas.openxmlformats.org/officeDocument/2006/relationships/diagramColors" Target="../diagrams/colors1.xml"/><Relationship Id="rId5" Type="http://schemas.microsoft.com/office/2007/relationships/diagramDrawing" Target="../diagrams/drawing1.xml"/><Relationship Id="rId6" Type="http://schemas.openxmlformats.org/officeDocument/2006/relationships/slideLayout" Target="../slideLayouts/slideLayout7.xml"/><Relationship Id="rId7"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diagramData" Target="../diagrams/data2.xml"/><Relationship Id="rId2" Type="http://schemas.openxmlformats.org/officeDocument/2006/relationships/diagramLayout" Target="../diagrams/layout2.xml"/><Relationship Id="rId3" Type="http://schemas.openxmlformats.org/officeDocument/2006/relationships/diagramQuickStyle" Target="../diagrams/quickStyle2.xml"/><Relationship Id="rId4" Type="http://schemas.openxmlformats.org/officeDocument/2006/relationships/diagramColors" Target="../diagrams/colors2.xml"/><Relationship Id="rId5" Type="http://schemas.microsoft.com/office/2007/relationships/diagramDrawing" Target="../diagrams/drawing2.xml"/><Relationship Id="rId6" Type="http://schemas.openxmlformats.org/officeDocument/2006/relationships/slideLayout" Target="../slideLayouts/slideLayout9.xml"/><Relationship Id="rId7"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3.wmf"/><Relationship Id="rId3" Type="http://schemas.openxmlformats.org/officeDocument/2006/relationships/slideLayout" Target="../slideLayouts/slideLayout9.xml"/><Relationship Id="rId4"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4.wmf"/><Relationship Id="rId3" Type="http://schemas.openxmlformats.org/officeDocument/2006/relationships/slideLayout" Target="../slideLayouts/slideLayout9.xml"/><Relationship Id="rId4"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diagramData" Target="../diagrams/data3.xml"/><Relationship Id="rId2" Type="http://schemas.openxmlformats.org/officeDocument/2006/relationships/diagramLayout" Target="../diagrams/layout3.xml"/><Relationship Id="rId3" Type="http://schemas.openxmlformats.org/officeDocument/2006/relationships/diagramQuickStyle" Target="../diagrams/quickStyle3.xml"/><Relationship Id="rId4" Type="http://schemas.openxmlformats.org/officeDocument/2006/relationships/diagramColors" Target="../diagrams/colors3.xml"/><Relationship Id="rId5" Type="http://schemas.microsoft.com/office/2007/relationships/diagramDrawing" Target="../diagrams/drawing3.xml"/><Relationship Id="rId6" Type="http://schemas.openxmlformats.org/officeDocument/2006/relationships/slideLayout" Target="../slideLayouts/slideLayout9.xml"/><Relationship Id="rId7"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diagramData" Target="../diagrams/data4.xml"/><Relationship Id="rId2" Type="http://schemas.openxmlformats.org/officeDocument/2006/relationships/diagramLayout" Target="../diagrams/layout4.xml"/><Relationship Id="rId3" Type="http://schemas.openxmlformats.org/officeDocument/2006/relationships/diagramQuickStyle" Target="../diagrams/quickStyle4.xml"/><Relationship Id="rId4" Type="http://schemas.openxmlformats.org/officeDocument/2006/relationships/diagramColors" Target="../diagrams/colors4.xml"/><Relationship Id="rId5" Type="http://schemas.microsoft.com/office/2007/relationships/diagramDrawing" Target="../diagrams/drawing4.xml"/><Relationship Id="rId6" Type="http://schemas.openxmlformats.org/officeDocument/2006/relationships/diagramData" Target="../diagrams/data5.xml"/><Relationship Id="rId7" Type="http://schemas.openxmlformats.org/officeDocument/2006/relationships/diagramLayout" Target="../diagrams/layout5.xml"/><Relationship Id="rId8" Type="http://schemas.openxmlformats.org/officeDocument/2006/relationships/diagramQuickStyle" Target="../diagrams/quickStyle5.xml"/><Relationship Id="rId9" Type="http://schemas.openxmlformats.org/officeDocument/2006/relationships/diagramColors" Target="../diagrams/colors5.xml"/><Relationship Id="rId10" Type="http://schemas.microsoft.com/office/2007/relationships/diagramDrawing" Target="../diagrams/drawing5.xml"/><Relationship Id="rId11" Type="http://schemas.openxmlformats.org/officeDocument/2006/relationships/slideLayout" Target="../slideLayouts/slideLayout7.xml"/><Relationship Id="rId1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9.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6.wmf"/><Relationship Id="rId3" Type="http://schemas.openxmlformats.org/officeDocument/2006/relationships/slideLayout" Target="../slideLayouts/slideLayout9.xml"/><Relationship Id="rId4"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diagramData" Target="../diagrams/data6.xml"/><Relationship Id="rId2" Type="http://schemas.openxmlformats.org/officeDocument/2006/relationships/diagramLayout" Target="../diagrams/layout6.xml"/><Relationship Id="rId3" Type="http://schemas.openxmlformats.org/officeDocument/2006/relationships/diagramQuickStyle" Target="../diagrams/quickStyle6.xml"/><Relationship Id="rId4" Type="http://schemas.openxmlformats.org/officeDocument/2006/relationships/diagramColors" Target="../diagrams/colors6.xml"/><Relationship Id="rId5" Type="http://schemas.microsoft.com/office/2007/relationships/diagramDrawing" Target="../diagrams/drawing6.xml"/><Relationship Id="rId6" Type="http://schemas.openxmlformats.org/officeDocument/2006/relationships/slideLayout" Target="../slideLayouts/slideLayout9.xml"/><Relationship Id="rId7"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7.wmf"/><Relationship Id="rId3" Type="http://schemas.openxmlformats.org/officeDocument/2006/relationships/slideLayout" Target="../slideLayouts/slideLayout9.xml"/><Relationship Id="rId4"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package" Target="../embeddings/oleObject1.xlsx"/><Relationship Id="rId2" Type="http://schemas.openxmlformats.org/officeDocument/2006/relationships/image" Target="../media/image8.wmf"/><Relationship Id="rId3" Type="http://schemas.openxmlformats.org/officeDocument/2006/relationships/slideLayout" Target="../slideLayouts/slideLayout9.xml"/><Relationship Id="rId4"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Rectangle 8"/>
          <p:cNvSpPr/>
          <p:nvPr/>
        </p:nvSpPr>
        <p:spPr>
          <a:xfrm>
            <a:off x="1071720" y="2550960"/>
            <a:ext cx="183960" cy="923400"/>
          </a:xfrm>
          <a:prstGeom prst="rect">
            <a:avLst/>
          </a:prstGeom>
          <a:noFill/>
          <a:ln w="0">
            <a:noFill/>
          </a:ln>
        </p:spPr>
        <p:style>
          <a:lnRef idx="0"/>
          <a:fillRef idx="0"/>
          <a:effectRef idx="0"/>
          <a:fontRef idx="minor"/>
        </p:style>
        <p:txBody>
          <a:bodyPr wrap="none" lIns="90000" rIns="90000" tIns="45000" bIns="45000" anchor="t">
            <a:spAutoFit/>
            <a:scene3d>
              <a:camera prst="orthographicFront"/>
              <a:lightRig dir="t" rig="soft">
                <a:rot lat="0" lon="0" rev="10800000"/>
              </a:lightRig>
            </a:scene3d>
            <a:sp3d>
              <a:bevelT w="27940" h="12700"/>
              <a:contourClr>
                <a:srgbClr val="dddddd"/>
              </a:contourClr>
            </a:sp3d>
          </a:bodyPr>
          <a:p>
            <a:pPr algn="ctr">
              <a:lnSpc>
                <a:spcPct val="100000"/>
              </a:lnSpc>
            </a:pPr>
            <a:endParaRPr b="1" lang="en-US" sz="5400" spc="150" strike="noStrike" u="none">
              <a:solidFill>
                <a:srgbClr val="f8f8f8"/>
              </a:solidFill>
              <a:uFillTx/>
              <a:latin typeface="Arial"/>
            </a:endParaRPr>
          </a:p>
        </p:txBody>
      </p:sp>
      <p:sp>
        <p:nvSpPr>
          <p:cNvPr id="74" name="TextBox 9"/>
          <p:cNvSpPr/>
          <p:nvPr/>
        </p:nvSpPr>
        <p:spPr>
          <a:xfrm>
            <a:off x="914400" y="1981080"/>
            <a:ext cx="6476760" cy="1705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5300" strike="noStrike" u="none">
                <a:solidFill>
                  <a:srgbClr val="fcf48e"/>
                </a:solidFill>
                <a:uFillTx/>
                <a:latin typeface="Arial"/>
              </a:rPr>
              <a:t>Short Run Decision Analysis</a:t>
            </a:r>
            <a:endParaRPr b="0" lang="en-IN" sz="5300" strike="noStrike" u="none">
              <a:solidFill>
                <a:srgbClr val="000000"/>
              </a:solidFill>
              <a:uFillTx/>
              <a:latin typeface="Arial"/>
            </a:endParaRPr>
          </a:p>
        </p:txBody>
      </p:sp>
      <p:sp>
        <p:nvSpPr>
          <p:cNvPr id="75" name="Rectangle 5"/>
          <p:cNvSpPr/>
          <p:nvPr/>
        </p:nvSpPr>
        <p:spPr>
          <a:xfrm>
            <a:off x="4238640" y="2967120"/>
            <a:ext cx="183960" cy="9234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endParaRPr b="1" lang="en-US" sz="5400" spc="51" strike="noStrike" u="none">
              <a:solidFill>
                <a:schemeClr val="accent1">
                  <a:tint val="3000"/>
                  <a:alpha val="95000"/>
                </a:schemeClr>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74680"/>
            <a:ext cx="8229240" cy="1142640"/>
          </a:xfrm>
          <a:prstGeom prst="rect">
            <a:avLst/>
          </a:prstGeom>
          <a:solidFill>
            <a:schemeClr val="accent2"/>
          </a:solidFill>
          <a:ln w="25560">
            <a:solidFill>
              <a:schemeClr val="accent2"/>
            </a:solidFill>
            <a:miter/>
          </a:ln>
        </p:spPr>
        <p:txBody>
          <a:bodyPr numCol="1" spcCol="0" lIns="91440" rIns="91440" tIns="45720" bIns="45720" anchor="ctr">
            <a:noAutofit/>
          </a:bodyPr>
          <a:p>
            <a:pPr indent="0" algn="ctr">
              <a:lnSpc>
                <a:spcPct val="100000"/>
              </a:lnSpc>
              <a:buNone/>
            </a:pPr>
            <a:r>
              <a:rPr b="0" lang="en-US" sz="4400" strike="noStrike" u="none">
                <a:solidFill>
                  <a:schemeClr val="lt1"/>
                </a:solidFill>
                <a:uFillTx/>
                <a:latin typeface="Verdana"/>
                <a:ea typeface="ＭＳ Ｐゴシック"/>
              </a:rPr>
              <a:t>Decision Situation</a:t>
            </a:r>
            <a:endParaRPr b="0" lang="en-US" sz="4400" strike="noStrike" u="none">
              <a:solidFill>
                <a:schemeClr val="dk1"/>
              </a:solidFill>
              <a:uFillTx/>
              <a:latin typeface="Arial"/>
            </a:endParaRPr>
          </a:p>
        </p:txBody>
      </p:sp>
      <p:sp>
        <p:nvSpPr>
          <p:cNvPr id="98" name="PlaceHolder 2"/>
          <p:cNvSpPr>
            <a:spLocks noGrp="1"/>
          </p:cNvSpPr>
          <p:nvPr>
            <p:ph/>
          </p:nvPr>
        </p:nvSpPr>
        <p:spPr>
          <a:xfrm>
            <a:off x="457200" y="1535040"/>
            <a:ext cx="4039920" cy="6393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Sales Volume related Decision</a:t>
            </a:r>
            <a:endParaRPr b="0" lang="en-US" sz="2400" strike="noStrike" u="none">
              <a:solidFill>
                <a:schemeClr val="dk1"/>
              </a:solidFill>
              <a:uFillTx/>
              <a:latin typeface="Verdana"/>
            </a:endParaRPr>
          </a:p>
        </p:txBody>
      </p:sp>
      <p:sp>
        <p:nvSpPr>
          <p:cNvPr id="99" name="PlaceHolder 3"/>
          <p:cNvSpPr>
            <a:spLocks noGrp="1"/>
          </p:cNvSpPr>
          <p:nvPr>
            <p:ph/>
          </p:nvPr>
        </p:nvSpPr>
        <p:spPr>
          <a:xfrm>
            <a:off x="457200" y="2174760"/>
            <a:ext cx="4039920" cy="395100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Acceptance of one time only special orders</a:t>
            </a:r>
            <a:endParaRPr b="0" lang="en-US" sz="2400" strike="noStrike" u="none">
              <a:solidFill>
                <a:schemeClr val="dk1"/>
              </a:solidFill>
              <a:uFillTx/>
              <a:latin typeface="Verdana"/>
            </a:endParaRPr>
          </a:p>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Product mix decisions under capacity constraint</a:t>
            </a:r>
            <a:endParaRPr b="0" lang="en-US" sz="2400" strike="noStrike" u="none">
              <a:solidFill>
                <a:schemeClr val="dk1"/>
              </a:solidFill>
              <a:uFillTx/>
              <a:latin typeface="Verdana"/>
            </a:endParaRPr>
          </a:p>
        </p:txBody>
      </p:sp>
      <p:sp>
        <p:nvSpPr>
          <p:cNvPr id="100" name="PlaceHolder 4"/>
          <p:cNvSpPr>
            <a:spLocks noGrp="1"/>
          </p:cNvSpPr>
          <p:nvPr>
            <p:ph/>
          </p:nvPr>
        </p:nvSpPr>
        <p:spPr>
          <a:xfrm>
            <a:off x="4645080" y="1535040"/>
            <a:ext cx="4041360" cy="6393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uFillTx/>
                <a:latin typeface="Verdana"/>
                <a:ea typeface="ＭＳ Ｐゴシック"/>
              </a:rPr>
              <a:t>Other short run decision</a:t>
            </a:r>
            <a:endParaRPr b="0" lang="en-US" sz="2400" strike="noStrike" u="none">
              <a:solidFill>
                <a:schemeClr val="dk1"/>
              </a:solidFill>
              <a:uFillTx/>
              <a:latin typeface="Verdana"/>
            </a:endParaRPr>
          </a:p>
        </p:txBody>
      </p:sp>
      <p:sp>
        <p:nvSpPr>
          <p:cNvPr id="101" name="PlaceHolder 5"/>
          <p:cNvSpPr>
            <a:spLocks noGrp="1"/>
          </p:cNvSpPr>
          <p:nvPr>
            <p:ph/>
          </p:nvPr>
        </p:nvSpPr>
        <p:spPr>
          <a:xfrm>
            <a:off x="4645080" y="2174760"/>
            <a:ext cx="4041360" cy="395100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Decisions to sell or process further</a:t>
            </a:r>
            <a:endParaRPr b="0" lang="en-US" sz="2400" strike="noStrike" u="none">
              <a:solidFill>
                <a:schemeClr val="dk1"/>
              </a:solidFill>
              <a:uFillTx/>
              <a:latin typeface="Verdana"/>
            </a:endParaRPr>
          </a:p>
          <a:p>
            <a:pPr marL="343080" indent="-343080">
              <a:lnSpc>
                <a:spcPct val="100000"/>
              </a:lnSpc>
              <a:spcBef>
                <a:spcPts val="479"/>
              </a:spcBef>
              <a:buClr>
                <a:srgbClr val="000000"/>
              </a:buClr>
              <a:buFont typeface="Symbol" charset="2"/>
              <a:buChar char=""/>
            </a:pPr>
            <a:r>
              <a:rPr b="0" lang="en-US" sz="2400" strike="noStrike" u="none">
                <a:solidFill>
                  <a:schemeClr val="dk1"/>
                </a:solidFill>
                <a:uFillTx/>
                <a:latin typeface="Verdana"/>
                <a:ea typeface="ＭＳ Ｐゴシック"/>
              </a:rPr>
              <a:t>Outsourcing and other make or buy decisions</a:t>
            </a:r>
            <a:endParaRPr b="0" lang="en-US" sz="2400" strike="noStrike" u="none">
              <a:solidFill>
                <a:schemeClr val="dk1"/>
              </a:solidFill>
              <a:uFillTx/>
              <a:latin typeface="Verdana"/>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Special Orders</a:t>
            </a:r>
            <a:endParaRPr b="0" lang="en-US" sz="4400" strike="noStrike" u="none">
              <a:solidFill>
                <a:schemeClr val="dk1"/>
              </a:solidFill>
              <a:uFillTx/>
              <a:latin typeface="Arial"/>
            </a:endParaRPr>
          </a:p>
        </p:txBody>
      </p:sp>
      <p:pic>
        <p:nvPicPr>
          <p:cNvPr id="103" name="Picture 4" descr="MPj04386800000[1]"/>
          <p:cNvPicPr/>
          <p:nvPr/>
        </p:nvPicPr>
        <p:blipFill>
          <a:blip r:embed="rId1"/>
          <a:stretch/>
        </p:blipFill>
        <p:spPr>
          <a:xfrm>
            <a:off x="4952880" y="2590920"/>
            <a:ext cx="3428640" cy="3247560"/>
          </a:xfrm>
          <a:prstGeom prst="rect">
            <a:avLst/>
          </a:prstGeom>
          <a:ln w="9525">
            <a:noFill/>
          </a:ln>
        </p:spPr>
      </p:pic>
      <p:sp>
        <p:nvSpPr>
          <p:cNvPr id="104" name="Rounded Rectangle 5"/>
          <p:cNvSpPr/>
          <p:nvPr/>
        </p:nvSpPr>
        <p:spPr>
          <a:xfrm>
            <a:off x="1143000" y="1447920"/>
            <a:ext cx="6705360" cy="914040"/>
          </a:xfrm>
          <a:prstGeom prst="roundRect">
            <a:avLst>
              <a:gd name="adj" fmla="val 16667"/>
            </a:avLst>
          </a:prstGeom>
          <a:solidFill>
            <a:srgbClr val="d7e6f3"/>
          </a:solidFill>
          <a:ln w="1905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Deciding whether to accept a special order is a short-run decision.  Management must decide:</a:t>
            </a:r>
            <a:endParaRPr b="0" lang="en-IN" sz="2400" strike="noStrike" u="none">
              <a:solidFill>
                <a:srgbClr val="000000"/>
              </a:solidFill>
              <a:uFillTx/>
              <a:latin typeface="Arial"/>
            </a:endParaRPr>
          </a:p>
        </p:txBody>
      </p:sp>
      <p:sp>
        <p:nvSpPr>
          <p:cNvPr id="105" name="TextBox 6"/>
          <p:cNvSpPr/>
          <p:nvPr/>
        </p:nvSpPr>
        <p:spPr>
          <a:xfrm>
            <a:off x="609480" y="2666880"/>
            <a:ext cx="4266720" cy="866880"/>
          </a:xfrm>
          <a:prstGeom prst="rect">
            <a:avLst/>
          </a:prstGeom>
          <a:solidFill>
            <a:srgbClr val="fcf48e"/>
          </a:solidFill>
          <a:ln w="28575">
            <a:solidFill>
              <a:srgbClr val="000099"/>
            </a:solidFill>
            <a:miter/>
          </a:ln>
        </p:spPr>
        <p:style>
          <a:lnRef idx="0"/>
          <a:fillRef idx="0"/>
          <a:effectRef idx="0"/>
          <a:fontRef idx="minor"/>
        </p:style>
        <p:txBody>
          <a:bodyPr lIns="90000" rIns="90000" tIns="45000" bIns="45000" anchor="t">
            <a:spAutoFit/>
          </a:bodyPr>
          <a:p>
            <a:pPr marL="117360" indent="-117360">
              <a:lnSpc>
                <a:spcPct val="100000"/>
              </a:lnSpc>
              <a:buClr>
                <a:srgbClr val="000000"/>
              </a:buClr>
              <a:buFont typeface="Symbol" charset="2"/>
              <a:buChar char=""/>
            </a:pPr>
            <a:r>
              <a:rPr b="0" lang="en-US" sz="2800" strike="noStrike" u="none">
                <a:solidFill>
                  <a:schemeClr val="dk1"/>
                </a:solidFill>
                <a:uFillTx/>
                <a:latin typeface="Calibri"/>
                <a:ea typeface="ＭＳ Ｐゴシック"/>
              </a:rPr>
              <a:t> </a:t>
            </a:r>
            <a:r>
              <a:rPr b="1" i="1" lang="en-US" sz="2300" strike="noStrike" u="none">
                <a:solidFill>
                  <a:srgbClr val="000099"/>
                </a:solidFill>
                <a:uFillTx/>
                <a:latin typeface="Calibri"/>
                <a:ea typeface="ＭＳ Ｐゴシック"/>
              </a:rPr>
              <a:t>What sales price is appropriate for one-time customers? </a:t>
            </a:r>
            <a:endParaRPr b="0" lang="en-IN" sz="2300" strike="noStrike" u="none">
              <a:solidFill>
                <a:srgbClr val="000000"/>
              </a:solidFill>
              <a:uFillTx/>
              <a:latin typeface="Arial"/>
            </a:endParaRPr>
          </a:p>
        </p:txBody>
      </p:sp>
      <p:sp>
        <p:nvSpPr>
          <p:cNvPr id="106" name="TextBox 7"/>
          <p:cNvSpPr/>
          <p:nvPr/>
        </p:nvSpPr>
        <p:spPr>
          <a:xfrm>
            <a:off x="685800" y="3809880"/>
            <a:ext cx="4190760" cy="866880"/>
          </a:xfrm>
          <a:prstGeom prst="rect">
            <a:avLst/>
          </a:prstGeom>
          <a:solidFill>
            <a:srgbClr val="ffffcc"/>
          </a:solidFill>
          <a:ln w="28575">
            <a:solidFill>
              <a:srgbClr val="000099"/>
            </a:solidFill>
            <a:miter/>
          </a:ln>
        </p:spPr>
        <p:style>
          <a:lnRef idx="0"/>
          <a:fillRef idx="0"/>
          <a:effectRef idx="0"/>
          <a:fontRef idx="minor"/>
        </p:style>
        <p:txBody>
          <a:bodyPr lIns="90000" rIns="90000" tIns="45000" bIns="45000" anchor="t">
            <a:spAutoFit/>
          </a:bodyPr>
          <a:p>
            <a:pPr marL="117360" indent="-117360">
              <a:lnSpc>
                <a:spcPct val="100000"/>
              </a:lnSpc>
              <a:buClr>
                <a:srgbClr val="000000"/>
              </a:buClr>
              <a:buFont typeface="Symbol" charset="2"/>
              <a:buChar char=""/>
            </a:pPr>
            <a:r>
              <a:rPr b="0" lang="en-US" sz="2800" strike="noStrike" u="none">
                <a:solidFill>
                  <a:schemeClr val="dk1"/>
                </a:solidFill>
                <a:uFillTx/>
                <a:latin typeface="Calibri"/>
                <a:ea typeface="ＭＳ Ｐゴシック"/>
              </a:rPr>
              <a:t> </a:t>
            </a:r>
            <a:r>
              <a:rPr b="1" i="1" lang="en-US" sz="2300" strike="noStrike" u="none">
                <a:solidFill>
                  <a:srgbClr val="000099"/>
                </a:solidFill>
                <a:uFillTx/>
                <a:latin typeface="Calibri"/>
                <a:ea typeface="ＭＳ Ｐゴシック"/>
              </a:rPr>
              <a:t>Does the company have excess capacity? </a:t>
            </a:r>
            <a:endParaRPr b="0" lang="en-IN" sz="2300" strike="noStrike" u="none">
              <a:solidFill>
                <a:srgbClr val="000000"/>
              </a:solidFill>
              <a:uFillTx/>
              <a:latin typeface="Arial"/>
            </a:endParaRPr>
          </a:p>
        </p:txBody>
      </p:sp>
      <p:sp>
        <p:nvSpPr>
          <p:cNvPr id="107" name="TextBox 8"/>
          <p:cNvSpPr/>
          <p:nvPr/>
        </p:nvSpPr>
        <p:spPr>
          <a:xfrm>
            <a:off x="685800" y="5029200"/>
            <a:ext cx="4190760" cy="866880"/>
          </a:xfrm>
          <a:prstGeom prst="rect">
            <a:avLst/>
          </a:prstGeom>
          <a:solidFill>
            <a:srgbClr val="ffdcb9"/>
          </a:solidFill>
          <a:ln w="28575">
            <a:solidFill>
              <a:srgbClr val="000099"/>
            </a:solidFill>
            <a:miter/>
          </a:ln>
        </p:spPr>
        <p:style>
          <a:lnRef idx="0"/>
          <a:fillRef idx="0"/>
          <a:effectRef idx="0"/>
          <a:fontRef idx="minor"/>
        </p:style>
        <p:txBody>
          <a:bodyPr lIns="90000" rIns="90000" tIns="45000" bIns="45000" anchor="t">
            <a:spAutoFit/>
          </a:bodyPr>
          <a:p>
            <a:pPr marL="117360" indent="-117360">
              <a:lnSpc>
                <a:spcPct val="100000"/>
              </a:lnSpc>
              <a:buClr>
                <a:srgbClr val="000000"/>
              </a:buClr>
              <a:buFont typeface="Symbol" charset="2"/>
              <a:buChar char=""/>
            </a:pPr>
            <a:r>
              <a:rPr b="0" lang="en-US" sz="2800" strike="noStrike" u="none">
                <a:solidFill>
                  <a:schemeClr val="dk1"/>
                </a:solidFill>
                <a:uFillTx/>
                <a:latin typeface="Calibri"/>
                <a:ea typeface="ＭＳ Ｐゴシック"/>
              </a:rPr>
              <a:t> </a:t>
            </a:r>
            <a:r>
              <a:rPr b="1" i="1" lang="en-US" sz="2300" strike="noStrike" u="none">
                <a:solidFill>
                  <a:srgbClr val="000099"/>
                </a:solidFill>
                <a:uFillTx/>
                <a:latin typeface="Calibri"/>
                <a:ea typeface="ＭＳ Ｐゴシック"/>
              </a:rPr>
              <a:t>Can it produce additional units with its existing resources?</a:t>
            </a:r>
            <a:endParaRPr b="0" lang="en-IN" sz="23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59" dur="indefinite" restart="never" nodeType="tmRoot">
          <p:childTnLst>
            <p:seq>
              <p:cTn id="60" dur="indefinite" nodeType="mainSeq">
                <p:childTnLst>
                  <p:par>
                    <p:cTn id="61" nodeType="clickEffect" fill="hold">
                      <p:stCondLst>
                        <p:cond delay="0"/>
                      </p:stCondLst>
                      <p:childTnLst>
                        <p:par>
                          <p:cTn id="62" nodeType="withEffect" fill="hold">
                            <p:stCondLst>
                              <p:cond delay="0"/>
                            </p:stCondLst>
                            <p:childTnLst>
                              <p:par>
                                <p:cTn id="63" nodeType="withEffect" fill="hold" presetClass="entr" presetID="22" presetSubtype="4">
                                  <p:stCondLst>
                                    <p:cond delay="0"/>
                                  </p:stCondLst>
                                  <p:childTnLst>
                                    <p:set>
                                      <p:cBhvr>
                                        <p:cTn id="64" dur="1" fill="hold">
                                          <p:stCondLst>
                                            <p:cond delay="0"/>
                                          </p:stCondLst>
                                        </p:cTn>
                                        <p:tgtEl>
                                          <p:spTgt spid="105"/>
                                        </p:tgtEl>
                                        <p:attrNameLst>
                                          <p:attrName>style.visibility</p:attrName>
                                        </p:attrNameLst>
                                      </p:cBhvr>
                                      <p:to>
                                        <p:strVal val="visible"/>
                                      </p:to>
                                    </p:set>
                                    <p:animEffect filter="wipe(down)" transition="in">
                                      <p:cBhvr additive="repl">
                                        <p:cTn id="65" dur="500"/>
                                        <p:tgtEl>
                                          <p:spTgt spid="105"/>
                                        </p:tgtEl>
                                      </p:cBhvr>
                                    </p:animEffect>
                                  </p:childTnLst>
                                </p:cTn>
                              </p:par>
                            </p:childTnLst>
                          </p:cTn>
                        </p:par>
                        <p:par>
                          <p:cTn id="66" nodeType="afterEffect" fill="hold">
                            <p:stCondLst>
                              <p:cond delay="500"/>
                            </p:stCondLst>
                            <p:childTnLst>
                              <p:par>
                                <p:cTn id="67" nodeType="afterEffect" fill="hold" presetClass="entr" presetID="22" presetSubtype="4">
                                  <p:stCondLst>
                                    <p:cond delay="0"/>
                                  </p:stCondLst>
                                  <p:childTnLst>
                                    <p:set>
                                      <p:cBhvr>
                                        <p:cTn id="68" dur="1" fill="hold">
                                          <p:stCondLst>
                                            <p:cond delay="0"/>
                                          </p:stCondLst>
                                        </p:cTn>
                                        <p:tgtEl>
                                          <p:spTgt spid="106"/>
                                        </p:tgtEl>
                                        <p:attrNameLst>
                                          <p:attrName>style.visibility</p:attrName>
                                        </p:attrNameLst>
                                      </p:cBhvr>
                                      <p:to>
                                        <p:strVal val="visible"/>
                                      </p:to>
                                    </p:set>
                                    <p:animEffect filter="wipe(down)" transition="in">
                                      <p:cBhvr additive="repl">
                                        <p:cTn id="69" dur="1000"/>
                                        <p:tgtEl>
                                          <p:spTgt spid="106"/>
                                        </p:tgtEl>
                                      </p:cBhvr>
                                    </p:animEffect>
                                  </p:childTnLst>
                                </p:cTn>
                              </p:par>
                            </p:childTnLst>
                          </p:cTn>
                        </p:par>
                        <p:par>
                          <p:cTn id="70" nodeType="afterEffect" fill="hold">
                            <p:stCondLst>
                              <p:cond delay="1500"/>
                            </p:stCondLst>
                            <p:childTnLst>
                              <p:par>
                                <p:cTn id="71" nodeType="afterEffect" fill="hold" presetClass="entr" presetID="22" presetSubtype="4">
                                  <p:stCondLst>
                                    <p:cond delay="0"/>
                                  </p:stCondLst>
                                  <p:childTnLst>
                                    <p:set>
                                      <p:cBhvr>
                                        <p:cTn id="72" dur="1" fill="hold">
                                          <p:stCondLst>
                                            <p:cond delay="0"/>
                                          </p:stCondLst>
                                        </p:cTn>
                                        <p:tgtEl>
                                          <p:spTgt spid="107"/>
                                        </p:tgtEl>
                                        <p:attrNameLst>
                                          <p:attrName>style.visibility</p:attrName>
                                        </p:attrNameLst>
                                      </p:cBhvr>
                                      <p:to>
                                        <p:strVal val="visible"/>
                                      </p:to>
                                    </p:set>
                                    <p:animEffect filter="wipe(down)" transition="in">
                                      <p:cBhvr additive="repl">
                                        <p:cTn id="73" dur="500"/>
                                        <p:tgtEl>
                                          <p:spTgt spid="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Excess Capacity</a:t>
            </a:r>
            <a:endParaRPr b="0" lang="en-US" sz="4400" strike="noStrike" u="none">
              <a:solidFill>
                <a:schemeClr val="dk1"/>
              </a:solidFill>
              <a:uFillTx/>
              <a:latin typeface="Arial"/>
            </a:endParaRPr>
          </a:p>
        </p:txBody>
      </p:sp>
      <p:sp>
        <p:nvSpPr>
          <p:cNvPr id="109" name="&quot;No&quot; Symbol 9"/>
          <p:cNvSpPr/>
          <p:nvPr/>
        </p:nvSpPr>
        <p:spPr>
          <a:xfrm>
            <a:off x="762120" y="1371600"/>
            <a:ext cx="2209320" cy="2133360"/>
          </a:xfrm>
          <a:prstGeom prst="noSmoking">
            <a:avLst>
              <a:gd name="adj" fmla="val 5284"/>
            </a:avLst>
          </a:prstGeom>
          <a:solidFill>
            <a:srgbClr val="a50021"/>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110" name="Donut 10"/>
          <p:cNvSpPr/>
          <p:nvPr/>
        </p:nvSpPr>
        <p:spPr>
          <a:xfrm>
            <a:off x="838080" y="4114800"/>
            <a:ext cx="2133360" cy="2133360"/>
          </a:xfrm>
          <a:prstGeom prst="donut">
            <a:avLst>
              <a:gd name="adj" fmla="val 6194"/>
            </a:avLst>
          </a:prstGeom>
          <a:solidFill>
            <a:srgbClr val="a50021"/>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111" name="TextBox 11"/>
          <p:cNvSpPr/>
          <p:nvPr/>
        </p:nvSpPr>
        <p:spPr>
          <a:xfrm>
            <a:off x="1066680" y="1981080"/>
            <a:ext cx="1599840" cy="943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Excess Capacity</a:t>
            </a:r>
            <a:endParaRPr b="0" lang="en-IN" sz="2800" strike="noStrike" u="none">
              <a:solidFill>
                <a:srgbClr val="000000"/>
              </a:solidFill>
              <a:uFillTx/>
              <a:latin typeface="Arial"/>
            </a:endParaRPr>
          </a:p>
        </p:txBody>
      </p:sp>
      <p:sp>
        <p:nvSpPr>
          <p:cNvPr id="112" name="TextBox 12"/>
          <p:cNvSpPr/>
          <p:nvPr/>
        </p:nvSpPr>
        <p:spPr>
          <a:xfrm>
            <a:off x="1066680" y="4648320"/>
            <a:ext cx="1599840" cy="94356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2800" strike="noStrike" u="none">
                <a:solidFill>
                  <a:srgbClr val="000099"/>
                </a:solidFill>
                <a:uFillTx/>
                <a:latin typeface="Calibri"/>
                <a:ea typeface="ＭＳ Ｐゴシック"/>
              </a:rPr>
              <a:t>Excess Capacity</a:t>
            </a:r>
            <a:endParaRPr b="0" lang="en-IN" sz="2800" strike="noStrike" u="none">
              <a:solidFill>
                <a:srgbClr val="000000"/>
              </a:solidFill>
              <a:uFillTx/>
              <a:latin typeface="Arial"/>
            </a:endParaRPr>
          </a:p>
        </p:txBody>
      </p:sp>
      <p:sp>
        <p:nvSpPr>
          <p:cNvPr id="113" name="Rounded Rectangle 13"/>
          <p:cNvSpPr/>
          <p:nvPr/>
        </p:nvSpPr>
        <p:spPr>
          <a:xfrm>
            <a:off x="3581280" y="1447920"/>
            <a:ext cx="4571640" cy="2133360"/>
          </a:xfrm>
          <a:prstGeom prst="roundRect">
            <a:avLst>
              <a:gd name="adj" fmla="val 16667"/>
            </a:avLst>
          </a:prstGeom>
          <a:solidFill>
            <a:srgbClr val="d7e6f3"/>
          </a:solidFill>
          <a:ln w="1905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Special orders are almost never accepted if a company does not have excess capacity, because current customers may have to be turned away.</a:t>
            </a:r>
            <a:endParaRPr b="0" lang="en-IN" sz="2400" strike="noStrike" u="none">
              <a:solidFill>
                <a:srgbClr val="000000"/>
              </a:solidFill>
              <a:uFillTx/>
              <a:latin typeface="Arial"/>
            </a:endParaRPr>
          </a:p>
        </p:txBody>
      </p:sp>
      <p:sp>
        <p:nvSpPr>
          <p:cNvPr id="114" name="Rounded Rectangle 14"/>
          <p:cNvSpPr/>
          <p:nvPr/>
        </p:nvSpPr>
        <p:spPr>
          <a:xfrm>
            <a:off x="3581280" y="4114800"/>
            <a:ext cx="4571640" cy="2133360"/>
          </a:xfrm>
          <a:prstGeom prst="roundRect">
            <a:avLst>
              <a:gd name="adj" fmla="val 16168"/>
            </a:avLst>
          </a:prstGeom>
          <a:solidFill>
            <a:srgbClr val="d7e6f3"/>
          </a:solidFill>
          <a:ln w="1905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Even when excess capacity exists and a special order is profitable, companies must consider </a:t>
            </a:r>
            <a:r>
              <a:rPr b="1" i="1" lang="en-US" sz="2400" strike="noStrike" u="none">
                <a:solidFill>
                  <a:srgbClr val="a50021"/>
                </a:solidFill>
                <a:uFillTx/>
                <a:latin typeface="Calibri"/>
                <a:ea typeface="ＭＳ Ｐゴシック"/>
              </a:rPr>
              <a:t>qualitative factors</a:t>
            </a:r>
            <a:r>
              <a:rPr b="1" lang="en-US" sz="2400" strike="noStrike" u="none">
                <a:solidFill>
                  <a:srgbClr val="000099"/>
                </a:solidFill>
                <a:uFillTx/>
                <a:latin typeface="Calibri"/>
                <a:ea typeface="ＭＳ Ｐゴシック"/>
              </a:rPr>
              <a:t>. </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74" dur="indefinite" restart="never" nodeType="tmRoot">
          <p:childTnLst>
            <p:seq>
              <p:cTn id="75" dur="indefinite" nodeType="mainSeq">
                <p:childTnLst>
                  <p:par>
                    <p:cTn id="76" nodeType="clickEffect" fill="hold">
                      <p:stCondLst>
                        <p:cond delay="0"/>
                      </p:stCondLst>
                      <p:childTnLst>
                        <p:par>
                          <p:cTn id="77" nodeType="withEffect" fill="hold">
                            <p:stCondLst>
                              <p:cond delay="0"/>
                            </p:stCondLst>
                            <p:childTnLst>
                              <p:par>
                                <p:cTn id="78" nodeType="withEffect" fill="hold" presetClass="entr" presetID="2" presetSubtype="8">
                                  <p:stCondLst>
                                    <p:cond delay="0"/>
                                  </p:stCondLst>
                                  <p:childTnLst>
                                    <p:set>
                                      <p:cBhvr>
                                        <p:cTn id="79" dur="1" fill="hold">
                                          <p:stCondLst>
                                            <p:cond delay="0"/>
                                          </p:stCondLst>
                                        </p:cTn>
                                        <p:tgtEl>
                                          <p:spTgt spid="111"/>
                                        </p:tgtEl>
                                        <p:attrNameLst>
                                          <p:attrName>style.visibility</p:attrName>
                                        </p:attrNameLst>
                                      </p:cBhvr>
                                      <p:to>
                                        <p:strVal val="visible"/>
                                      </p:to>
                                    </p:set>
                                    <p:anim calcmode="lin" valueType="num">
                                      <p:cBhvr additive="repl">
                                        <p:cTn id="80" dur="500" fill="hold"/>
                                        <p:tgtEl>
                                          <p:spTgt spid="111"/>
                                        </p:tgtEl>
                                        <p:attrNameLst>
                                          <p:attrName>ppt_x</p:attrName>
                                        </p:attrNameLst>
                                      </p:cBhvr>
                                      <p:tavLst>
                                        <p:tav tm="0">
                                          <p:val>
                                            <p:strVal val="0-#ppt_w/2"/>
                                          </p:val>
                                        </p:tav>
                                        <p:tav tm="100000">
                                          <p:val>
                                            <p:strVal val="#ppt_x"/>
                                          </p:val>
                                        </p:tav>
                                      </p:tavLst>
                                    </p:anim>
                                    <p:anim calcmode="lin" valueType="num">
                                      <p:cBhvr additive="repl">
                                        <p:cTn id="81" dur="500" fill="hold"/>
                                        <p:tgtEl>
                                          <p:spTgt spid="111"/>
                                        </p:tgtEl>
                                        <p:attrNameLst>
                                          <p:attrName>ppt_y</p:attrName>
                                        </p:attrNameLst>
                                      </p:cBhvr>
                                      <p:tavLst>
                                        <p:tav tm="0">
                                          <p:val>
                                            <p:strVal val="#ppt_y"/>
                                          </p:val>
                                        </p:tav>
                                        <p:tav tm="100000">
                                          <p:val>
                                            <p:strVal val="#ppt_y"/>
                                          </p:val>
                                        </p:tav>
                                      </p:tavLst>
                                    </p:anim>
                                  </p:childTnLst>
                                </p:cTn>
                              </p:par>
                              <p:par>
                                <p:cTn id="82" nodeType="withEffect" fill="hold" presetClass="entr" presetID="2" presetSubtype="8">
                                  <p:stCondLst>
                                    <p:cond delay="0"/>
                                  </p:stCondLst>
                                  <p:childTnLst>
                                    <p:set>
                                      <p:cBhvr>
                                        <p:cTn id="83" dur="1" fill="hold">
                                          <p:stCondLst>
                                            <p:cond delay="0"/>
                                          </p:stCondLst>
                                        </p:cTn>
                                        <p:tgtEl>
                                          <p:spTgt spid="109"/>
                                        </p:tgtEl>
                                        <p:attrNameLst>
                                          <p:attrName>style.visibility</p:attrName>
                                        </p:attrNameLst>
                                      </p:cBhvr>
                                      <p:to>
                                        <p:strVal val="visible"/>
                                      </p:to>
                                    </p:set>
                                    <p:anim calcmode="lin" valueType="num">
                                      <p:cBhvr additive="repl">
                                        <p:cTn id="84" dur="500" fill="hold"/>
                                        <p:tgtEl>
                                          <p:spTgt spid="109"/>
                                        </p:tgtEl>
                                        <p:attrNameLst>
                                          <p:attrName>ppt_x</p:attrName>
                                        </p:attrNameLst>
                                      </p:cBhvr>
                                      <p:tavLst>
                                        <p:tav tm="0">
                                          <p:val>
                                            <p:strVal val="0-#ppt_w/2"/>
                                          </p:val>
                                        </p:tav>
                                        <p:tav tm="100000">
                                          <p:val>
                                            <p:strVal val="#ppt_x"/>
                                          </p:val>
                                        </p:tav>
                                      </p:tavLst>
                                    </p:anim>
                                    <p:anim calcmode="lin" valueType="num">
                                      <p:cBhvr additive="repl">
                                        <p:cTn id="85" dur="500" fill="hold"/>
                                        <p:tgtEl>
                                          <p:spTgt spid="109"/>
                                        </p:tgtEl>
                                        <p:attrNameLst>
                                          <p:attrName>ppt_y</p:attrName>
                                        </p:attrNameLst>
                                      </p:cBhvr>
                                      <p:tavLst>
                                        <p:tav tm="0">
                                          <p:val>
                                            <p:strVal val="#ppt_y"/>
                                          </p:val>
                                        </p:tav>
                                        <p:tav tm="100000">
                                          <p:val>
                                            <p:strVal val="#ppt_y"/>
                                          </p:val>
                                        </p:tav>
                                      </p:tavLst>
                                    </p:anim>
                                  </p:childTnLst>
                                </p:cTn>
                              </p:par>
                              <p:par>
                                <p:cTn id="86" nodeType="withEffect" fill="hold" presetClass="entr" presetID="17" presetSubtype="10">
                                  <p:stCondLst>
                                    <p:cond delay="0"/>
                                  </p:stCondLst>
                                  <p:childTnLst>
                                    <p:set>
                                      <p:cBhvr>
                                        <p:cTn id="87" dur="1" fill="hold">
                                          <p:stCondLst>
                                            <p:cond delay="0"/>
                                          </p:stCondLst>
                                        </p:cTn>
                                        <p:tgtEl>
                                          <p:spTgt spid="113"/>
                                        </p:tgtEl>
                                        <p:attrNameLst>
                                          <p:attrName>style.visibility</p:attrName>
                                        </p:attrNameLst>
                                      </p:cBhvr>
                                      <p:to>
                                        <p:strVal val="visible"/>
                                      </p:to>
                                    </p:set>
                                    <p:anim calcmode="lin" valueType="num">
                                      <p:cBhvr additive="repl">
                                        <p:cTn id="88" dur="500" fill="hold"/>
                                        <p:tgtEl>
                                          <p:spTgt spid="113"/>
                                        </p:tgtEl>
                                        <p:attrNameLst>
                                          <p:attrName>ppt_w</p:attrName>
                                        </p:attrNameLst>
                                      </p:cBhvr>
                                      <p:tavLst>
                                        <p:tav tm="0">
                                          <p:val>
                                            <p:fltVal val="0"/>
                                          </p:val>
                                        </p:tav>
                                        <p:tav tm="100000">
                                          <p:val>
                                            <p:strVal val="#ppt_w"/>
                                          </p:val>
                                        </p:tav>
                                      </p:tavLst>
                                    </p:anim>
                                    <p:anim calcmode="lin" valueType="num">
                                      <p:cBhvr additive="repl">
                                        <p:cTn id="89" dur="500" fill="hold"/>
                                        <p:tgtEl>
                                          <p:spTgt spid="113"/>
                                        </p:tgtEl>
                                        <p:attrNameLst>
                                          <p:attrName>ppt_h</p:attrName>
                                        </p:attrNameLst>
                                      </p:cBhvr>
                                      <p:tavLst>
                                        <p:tav tm="0">
                                          <p:val>
                                            <p:strVal val="#ppt_h"/>
                                          </p:val>
                                        </p:tav>
                                        <p:tav tm="100000">
                                          <p:val>
                                            <p:strVal val="#ppt_h"/>
                                          </p:val>
                                        </p:tav>
                                      </p:tavLst>
                                    </p:anim>
                                  </p:childTnLst>
                                </p:cTn>
                              </p:par>
                            </p:childTnLst>
                          </p:cTn>
                        </p:par>
                      </p:childTnLst>
                    </p:cTn>
                  </p:par>
                  <p:par>
                    <p:cTn id="90" nodeType="clickEffect" fill="hold">
                      <p:stCondLst>
                        <p:cond delay="indefinite"/>
                      </p:stCondLst>
                      <p:childTnLst>
                        <p:par>
                          <p:cTn id="91" nodeType="withEffect" fill="hold">
                            <p:stCondLst>
                              <p:cond delay="0"/>
                            </p:stCondLst>
                            <p:childTnLst>
                              <p:par>
                                <p:cTn id="92" nodeType="clickEffect" fill="hold" presetClass="entr" presetID="2" presetSubtype="8">
                                  <p:stCondLst>
                                    <p:cond delay="0"/>
                                  </p:stCondLst>
                                  <p:childTnLst>
                                    <p:set>
                                      <p:cBhvr>
                                        <p:cTn id="93" dur="1" fill="hold">
                                          <p:stCondLst>
                                            <p:cond delay="0"/>
                                          </p:stCondLst>
                                        </p:cTn>
                                        <p:tgtEl>
                                          <p:spTgt spid="112"/>
                                        </p:tgtEl>
                                        <p:attrNameLst>
                                          <p:attrName>style.visibility</p:attrName>
                                        </p:attrNameLst>
                                      </p:cBhvr>
                                      <p:to>
                                        <p:strVal val="visible"/>
                                      </p:to>
                                    </p:set>
                                    <p:anim calcmode="lin" valueType="num">
                                      <p:cBhvr additive="repl">
                                        <p:cTn id="94" dur="500" fill="hold"/>
                                        <p:tgtEl>
                                          <p:spTgt spid="112"/>
                                        </p:tgtEl>
                                        <p:attrNameLst>
                                          <p:attrName>ppt_x</p:attrName>
                                        </p:attrNameLst>
                                      </p:cBhvr>
                                      <p:tavLst>
                                        <p:tav tm="0">
                                          <p:val>
                                            <p:strVal val="0-#ppt_w/2"/>
                                          </p:val>
                                        </p:tav>
                                        <p:tav tm="100000">
                                          <p:val>
                                            <p:strVal val="#ppt_x"/>
                                          </p:val>
                                        </p:tav>
                                      </p:tavLst>
                                    </p:anim>
                                    <p:anim calcmode="lin" valueType="num">
                                      <p:cBhvr additive="repl">
                                        <p:cTn id="95" dur="500" fill="hold"/>
                                        <p:tgtEl>
                                          <p:spTgt spid="112"/>
                                        </p:tgtEl>
                                        <p:attrNameLst>
                                          <p:attrName>ppt_y</p:attrName>
                                        </p:attrNameLst>
                                      </p:cBhvr>
                                      <p:tavLst>
                                        <p:tav tm="0">
                                          <p:val>
                                            <p:strVal val="#ppt_y"/>
                                          </p:val>
                                        </p:tav>
                                        <p:tav tm="100000">
                                          <p:val>
                                            <p:strVal val="#ppt_y"/>
                                          </p:val>
                                        </p:tav>
                                      </p:tavLst>
                                    </p:anim>
                                  </p:childTnLst>
                                </p:cTn>
                              </p:par>
                              <p:par>
                                <p:cTn id="96" nodeType="withEffect" fill="hold" presetClass="entr" presetID="2" presetSubtype="8">
                                  <p:stCondLst>
                                    <p:cond delay="0"/>
                                  </p:stCondLst>
                                  <p:childTnLst>
                                    <p:set>
                                      <p:cBhvr>
                                        <p:cTn id="97" dur="1" fill="hold">
                                          <p:stCondLst>
                                            <p:cond delay="0"/>
                                          </p:stCondLst>
                                        </p:cTn>
                                        <p:tgtEl>
                                          <p:spTgt spid="110"/>
                                        </p:tgtEl>
                                        <p:attrNameLst>
                                          <p:attrName>style.visibility</p:attrName>
                                        </p:attrNameLst>
                                      </p:cBhvr>
                                      <p:to>
                                        <p:strVal val="visible"/>
                                      </p:to>
                                    </p:set>
                                    <p:anim calcmode="lin" valueType="num">
                                      <p:cBhvr additive="repl">
                                        <p:cTn id="98" dur="500" fill="hold"/>
                                        <p:tgtEl>
                                          <p:spTgt spid="110"/>
                                        </p:tgtEl>
                                        <p:attrNameLst>
                                          <p:attrName>ppt_x</p:attrName>
                                        </p:attrNameLst>
                                      </p:cBhvr>
                                      <p:tavLst>
                                        <p:tav tm="0">
                                          <p:val>
                                            <p:strVal val="0-#ppt_w/2"/>
                                          </p:val>
                                        </p:tav>
                                        <p:tav tm="100000">
                                          <p:val>
                                            <p:strVal val="#ppt_x"/>
                                          </p:val>
                                        </p:tav>
                                      </p:tavLst>
                                    </p:anim>
                                    <p:anim calcmode="lin" valueType="num">
                                      <p:cBhvr additive="repl">
                                        <p:cTn id="99" dur="500" fill="hold"/>
                                        <p:tgtEl>
                                          <p:spTgt spid="110"/>
                                        </p:tgtEl>
                                        <p:attrNameLst>
                                          <p:attrName>ppt_y</p:attrName>
                                        </p:attrNameLst>
                                      </p:cBhvr>
                                      <p:tavLst>
                                        <p:tav tm="0">
                                          <p:val>
                                            <p:strVal val="#ppt_y"/>
                                          </p:val>
                                        </p:tav>
                                        <p:tav tm="100000">
                                          <p:val>
                                            <p:strVal val="#ppt_y"/>
                                          </p:val>
                                        </p:tav>
                                      </p:tavLst>
                                    </p:anim>
                                  </p:childTnLst>
                                </p:cTn>
                              </p:par>
                              <p:par>
                                <p:cTn id="100" nodeType="withEffect" fill="hold" presetClass="entr" presetID="17" presetSubtype="10">
                                  <p:stCondLst>
                                    <p:cond delay="0"/>
                                  </p:stCondLst>
                                  <p:childTnLst>
                                    <p:set>
                                      <p:cBhvr>
                                        <p:cTn id="101" dur="1" fill="hold">
                                          <p:stCondLst>
                                            <p:cond delay="0"/>
                                          </p:stCondLst>
                                        </p:cTn>
                                        <p:tgtEl>
                                          <p:spTgt spid="114"/>
                                        </p:tgtEl>
                                        <p:attrNameLst>
                                          <p:attrName>style.visibility</p:attrName>
                                        </p:attrNameLst>
                                      </p:cBhvr>
                                      <p:to>
                                        <p:strVal val="visible"/>
                                      </p:to>
                                    </p:set>
                                    <p:anim calcmode="lin" valueType="num">
                                      <p:cBhvr additive="repl">
                                        <p:cTn id="102" dur="500" fill="hold"/>
                                        <p:tgtEl>
                                          <p:spTgt spid="114"/>
                                        </p:tgtEl>
                                        <p:attrNameLst>
                                          <p:attrName>ppt_w</p:attrName>
                                        </p:attrNameLst>
                                      </p:cBhvr>
                                      <p:tavLst>
                                        <p:tav tm="0">
                                          <p:val>
                                            <p:fltVal val="0"/>
                                          </p:val>
                                        </p:tav>
                                        <p:tav tm="100000">
                                          <p:val>
                                            <p:strVal val="#ppt_w"/>
                                          </p:val>
                                        </p:tav>
                                      </p:tavLst>
                                    </p:anim>
                                    <p:anim calcmode="lin" valueType="num">
                                      <p:cBhvr additive="repl">
                                        <p:cTn id="103" dur="500" fill="hold"/>
                                        <p:tgtEl>
                                          <p:spTgt spid="11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Special Order - Example</a:t>
            </a:r>
            <a:endParaRPr b="0" lang="en-US" sz="4400" strike="noStrike" u="none">
              <a:solidFill>
                <a:schemeClr val="dk1"/>
              </a:solidFill>
              <a:uFillTx/>
              <a:latin typeface="Arial"/>
            </a:endParaRPr>
          </a:p>
        </p:txBody>
      </p:sp>
      <p:sp>
        <p:nvSpPr>
          <p:cNvPr id="116" name="Rounded Rectangle 5"/>
          <p:cNvSpPr/>
          <p:nvPr/>
        </p:nvSpPr>
        <p:spPr>
          <a:xfrm>
            <a:off x="1143000" y="1219320"/>
            <a:ext cx="6705360" cy="1447560"/>
          </a:xfrm>
          <a:prstGeom prst="roundRect">
            <a:avLst>
              <a:gd name="adj" fmla="val 16667"/>
            </a:avLst>
          </a:prstGeom>
          <a:solidFill>
            <a:srgbClr val="d7e6f3"/>
          </a:solidFill>
          <a:ln w="1905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Imagine that Sunset Airlines, a major regional airlines, has been asked by a large corporation to provide 150 seats to executives attending a conference.  </a:t>
            </a:r>
            <a:endParaRPr b="0" lang="en-IN" sz="2400" strike="noStrike" u="none">
              <a:solidFill>
                <a:srgbClr val="000000"/>
              </a:solidFill>
              <a:uFillTx/>
              <a:latin typeface="Arial"/>
            </a:endParaRPr>
          </a:p>
        </p:txBody>
      </p:sp>
      <p:sp>
        <p:nvSpPr>
          <p:cNvPr id="117" name="Oval 10"/>
          <p:cNvSpPr/>
          <p:nvPr/>
        </p:nvSpPr>
        <p:spPr>
          <a:xfrm>
            <a:off x="6248520" y="2743200"/>
            <a:ext cx="685440" cy="533160"/>
          </a:xfrm>
          <a:prstGeom prst="ellipse">
            <a:avLst/>
          </a:prstGeom>
          <a:gradFill rotWithShape="0">
            <a:gsLst>
              <a:gs pos="0">
                <a:srgbClr val="9d8744"/>
              </a:gs>
              <a:gs pos="50000">
                <a:srgbClr val="dec061"/>
              </a:gs>
              <a:gs pos="100000">
                <a:srgbClr val="ffdf7c"/>
              </a:gs>
            </a:gsLst>
            <a:path path="circle">
              <a:fillToRect l="50000" t="50000" r="50000" b="50000"/>
            </a:path>
          </a:gra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18" name="Double Wave 9"/>
          <p:cNvSpPr/>
          <p:nvPr/>
        </p:nvSpPr>
        <p:spPr>
          <a:xfrm>
            <a:off x="5867280" y="3124080"/>
            <a:ext cx="1676160" cy="151920"/>
          </a:xfrm>
          <a:prstGeom prst="doubleWave">
            <a:avLst>
              <a:gd name="adj1" fmla="val 12500"/>
              <a:gd name="adj2" fmla="val -3657"/>
            </a:avLst>
          </a:prstGeom>
          <a:solidFill>
            <a:srgbClr val="000099"/>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31320" bIns="3132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19" name="TextBox 11"/>
          <p:cNvSpPr/>
          <p:nvPr/>
        </p:nvSpPr>
        <p:spPr>
          <a:xfrm>
            <a:off x="5943600" y="3276720"/>
            <a:ext cx="213336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99"/>
                </a:solidFill>
                <a:uFillTx/>
                <a:latin typeface="Constantia"/>
                <a:ea typeface="ＭＳ Ｐゴシック"/>
              </a:rPr>
              <a:t>Sunset Airlines </a:t>
            </a:r>
            <a:endParaRPr b="0" lang="en-IN" sz="1800" strike="noStrike" u="none">
              <a:solidFill>
                <a:srgbClr val="000000"/>
              </a:solidFill>
              <a:uFillTx/>
              <a:latin typeface="Arial"/>
            </a:endParaRPr>
          </a:p>
        </p:txBody>
      </p:sp>
      <p:sp>
        <p:nvSpPr>
          <p:cNvPr id="120" name="Round Diagonal Corner Rectangle 12"/>
          <p:cNvSpPr/>
          <p:nvPr/>
        </p:nvSpPr>
        <p:spPr>
          <a:xfrm>
            <a:off x="609480" y="2819520"/>
            <a:ext cx="5028840" cy="3580920"/>
          </a:xfrm>
          <a:prstGeom prst="round2DiagRect">
            <a:avLst>
              <a:gd name="adj1" fmla="val 16667"/>
              <a:gd name="adj2" fmla="val 0"/>
            </a:avLst>
          </a:prstGeom>
          <a:solidFill>
            <a:srgbClr val="ffe38b"/>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The corporation offers Rs.6,250 per ticket.</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The normal fare is Rs.13,750.</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The ticket is only good for one day for any of 5 flights.</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The aircraft carries 180 passengers ( or 5 x 180 = 900 for one day).</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The normal load is 700 per day.  </a:t>
            </a:r>
            <a:endParaRPr b="0" lang="en-IN" sz="2400" strike="noStrike" u="none">
              <a:solidFill>
                <a:srgbClr val="000000"/>
              </a:solidFill>
              <a:uFillTx/>
              <a:latin typeface="Arial"/>
            </a:endParaRPr>
          </a:p>
          <a:p>
            <a:pPr>
              <a:lnSpc>
                <a:spcPct val="100000"/>
              </a:lnSpc>
            </a:pPr>
            <a:endParaRPr b="0" lang="en-IN" sz="2400" strike="noStrike" u="none">
              <a:solidFill>
                <a:srgbClr val="000000"/>
              </a:solidFill>
              <a:uFillTx/>
              <a:latin typeface="Arial"/>
            </a:endParaRPr>
          </a:p>
        </p:txBody>
      </p:sp>
      <p:sp>
        <p:nvSpPr>
          <p:cNvPr id="121" name="TextBox 13"/>
          <p:cNvSpPr/>
          <p:nvPr/>
        </p:nvSpPr>
        <p:spPr>
          <a:xfrm>
            <a:off x="5867280" y="3886200"/>
            <a:ext cx="2437920" cy="1918440"/>
          </a:xfrm>
          <a:prstGeom prst="rect">
            <a:avLst/>
          </a:prstGeom>
          <a:solidFill>
            <a:srgbClr val="fcf48e"/>
          </a:solidFill>
          <a:ln w="2857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ea typeface="ＭＳ Ｐゴシック"/>
              </a:rPr>
              <a:t>Since Sunset has </a:t>
            </a:r>
            <a:endParaRPr b="0" lang="en-IN" sz="2400" strike="noStrike" u="none">
              <a:solidFill>
                <a:srgbClr val="000000"/>
              </a:solidFill>
              <a:uFillTx/>
              <a:latin typeface="Arial"/>
            </a:endParaRPr>
          </a:p>
          <a:p>
            <a:pPr>
              <a:lnSpc>
                <a:spcPct val="100000"/>
              </a:lnSpc>
            </a:pPr>
            <a:r>
              <a:rPr b="1" i="1" lang="en-US" sz="2400" strike="noStrike" u="none">
                <a:solidFill>
                  <a:srgbClr val="a50021"/>
                </a:solidFill>
                <a:uFillTx/>
                <a:latin typeface="Calibri"/>
                <a:ea typeface="ＭＳ Ｐゴシック"/>
              </a:rPr>
              <a:t>excess capacity</a:t>
            </a:r>
            <a:r>
              <a:rPr b="1" lang="en-US" sz="2400" strike="noStrike" u="none">
                <a:solidFill>
                  <a:srgbClr val="000099"/>
                </a:solidFill>
                <a:uFillTx/>
                <a:latin typeface="Calibri"/>
                <a:ea typeface="ＭＳ Ｐゴシック"/>
              </a:rPr>
              <a:t>, should they accept the special order?</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04" dur="indefinite" restart="never" nodeType="tmRoot">
          <p:childTnLst>
            <p:seq>
              <p:cTn id="105" dur="indefinite" nodeType="mainSeq">
                <p:childTnLst>
                  <p:par>
                    <p:cTn id="106" nodeType="clickEffect" fill="hold">
                      <p:stCondLst>
                        <p:cond delay="0"/>
                      </p:stCondLst>
                      <p:childTnLst>
                        <p:par>
                          <p:cTn id="107" nodeType="withEffect" fill="hold">
                            <p:stCondLst>
                              <p:cond delay="0"/>
                            </p:stCondLst>
                            <p:childTnLst>
                              <p:par>
                                <p:cTn id="108" nodeType="withEffect" fill="hold" presetClass="entr" presetID="2" presetSubtype="2">
                                  <p:stCondLst>
                                    <p:cond delay="0"/>
                                  </p:stCondLst>
                                  <p:childTnLst>
                                    <p:set>
                                      <p:cBhvr>
                                        <p:cTn id="109" dur="1" fill="hold">
                                          <p:stCondLst>
                                            <p:cond delay="0"/>
                                          </p:stCondLst>
                                        </p:cTn>
                                        <p:tgtEl>
                                          <p:spTgt spid="118"/>
                                        </p:tgtEl>
                                        <p:attrNameLst>
                                          <p:attrName>style.visibility</p:attrName>
                                        </p:attrNameLst>
                                      </p:cBhvr>
                                      <p:to>
                                        <p:strVal val="visible"/>
                                      </p:to>
                                    </p:set>
                                    <p:anim calcmode="lin" valueType="num">
                                      <p:cBhvr additive="repl">
                                        <p:cTn id="110" dur="500" fill="hold"/>
                                        <p:tgtEl>
                                          <p:spTgt spid="118"/>
                                        </p:tgtEl>
                                        <p:attrNameLst>
                                          <p:attrName>ppt_x</p:attrName>
                                        </p:attrNameLst>
                                      </p:cBhvr>
                                      <p:tavLst>
                                        <p:tav tm="0">
                                          <p:val>
                                            <p:strVal val="1+#ppt_w/2"/>
                                          </p:val>
                                        </p:tav>
                                        <p:tav tm="100000">
                                          <p:val>
                                            <p:strVal val="#ppt_x"/>
                                          </p:val>
                                        </p:tav>
                                      </p:tavLst>
                                    </p:anim>
                                    <p:anim calcmode="lin" valueType="num">
                                      <p:cBhvr additive="repl">
                                        <p:cTn id="111" dur="500" fill="hold"/>
                                        <p:tgtEl>
                                          <p:spTgt spid="118"/>
                                        </p:tgtEl>
                                        <p:attrNameLst>
                                          <p:attrName>ppt_y</p:attrName>
                                        </p:attrNameLst>
                                      </p:cBhvr>
                                      <p:tavLst>
                                        <p:tav tm="0">
                                          <p:val>
                                            <p:strVal val="#ppt_y"/>
                                          </p:val>
                                        </p:tav>
                                        <p:tav tm="100000">
                                          <p:val>
                                            <p:strVal val="#ppt_y"/>
                                          </p:val>
                                        </p:tav>
                                      </p:tavLst>
                                    </p:anim>
                                  </p:childTnLst>
                                </p:cTn>
                              </p:par>
                            </p:childTnLst>
                          </p:cTn>
                        </p:par>
                      </p:childTnLst>
                    </p:cTn>
                  </p:par>
                  <p:par>
                    <p:cTn id="112" nodeType="clickEffect" fill="hold">
                      <p:stCondLst>
                        <p:cond delay="indefinite"/>
                      </p:stCondLst>
                      <p:childTnLst>
                        <p:par>
                          <p:cTn id="113" nodeType="withEffect" fill="hold">
                            <p:stCondLst>
                              <p:cond delay="0"/>
                            </p:stCondLst>
                            <p:childTnLst>
                              <p:par>
                                <p:cTn id="114" nodeType="clickEffect" fill="hold" presetClass="entr" presetID="16" presetSubtype="26">
                                  <p:stCondLst>
                                    <p:cond delay="0"/>
                                  </p:stCondLst>
                                  <p:childTnLst>
                                    <p:set>
                                      <p:cBhvr>
                                        <p:cTn id="115" dur="1" fill="hold">
                                          <p:stCondLst>
                                            <p:cond delay="0"/>
                                          </p:stCondLst>
                                        </p:cTn>
                                        <p:tgtEl>
                                          <p:spTgt spid="120"/>
                                        </p:tgtEl>
                                        <p:attrNameLst>
                                          <p:attrName>style.visibility</p:attrName>
                                        </p:attrNameLst>
                                      </p:cBhvr>
                                      <p:to>
                                        <p:strVal val="visible"/>
                                      </p:to>
                                    </p:set>
                                    <p:animEffect filter="barn(inHorizontal)" transition="in">
                                      <p:cBhvr additive="repl">
                                        <p:cTn id="116" dur="500"/>
                                        <p:tgtEl>
                                          <p:spTgt spid="120"/>
                                        </p:tgtEl>
                                      </p:cBhvr>
                                    </p:animEffect>
                                  </p:childTnLst>
                                </p:cTn>
                              </p:par>
                            </p:childTnLst>
                          </p:cTn>
                        </p:par>
                      </p:childTnLst>
                    </p:cTn>
                  </p:par>
                  <p:par>
                    <p:cTn id="117" nodeType="clickEffect" fill="hold">
                      <p:stCondLst>
                        <p:cond delay="indefinite"/>
                      </p:stCondLst>
                      <p:childTnLst>
                        <p:par>
                          <p:cTn id="118" nodeType="withEffect" fill="hold">
                            <p:stCondLst>
                              <p:cond delay="0"/>
                            </p:stCondLst>
                            <p:childTnLst>
                              <p:par>
                                <p:cTn id="119" nodeType="clickEffect" fill="hold" presetClass="entr" presetID="30">
                                  <p:stCondLst>
                                    <p:cond delay="0"/>
                                  </p:stCondLst>
                                  <p:childTnLst>
                                    <p:set>
                                      <p:cBhvr>
                                        <p:cTn id="120" dur="1" fill="hold">
                                          <p:stCondLst>
                                            <p:cond delay="0"/>
                                          </p:stCondLst>
                                        </p:cTn>
                                        <p:tgtEl>
                                          <p:spTgt spid="121"/>
                                        </p:tgtEl>
                                        <p:attrNameLst>
                                          <p:attrName>style.visibility</p:attrName>
                                        </p:attrNameLst>
                                      </p:cBhvr>
                                      <p:to>
                                        <p:strVal val="visible"/>
                                      </p:to>
                                    </p:set>
                                    <p:animEffect filter="fade" transition="in">
                                      <p:cBhvr additive="repl">
                                        <p:cTn id="121" dur="800"/>
                                        <p:tgtEl>
                                          <p:spTgt spid="121"/>
                                        </p:tgtEl>
                                      </p:cBhvr>
                                    </p:animEffect>
                                    <p:anim calcmode="lin" valueType="num">
                                      <p:cBhvr additive="repl">
                                        <p:cTn id="122" dur="800" fill="hold"/>
                                        <p:tgtEl>
                                          <p:spTgt spid="121"/>
                                        </p:tgtEl>
                                        <p:attrNameLst>
                                          <p:attrName>r</p:attrName>
                                        </p:attrNameLst>
                                      </p:cBhvr>
                                      <p:tavLst>
                                        <p:tav tm="0">
                                          <p:val>
                                            <p:strVal val="-90"/>
                                          </p:val>
                                        </p:tav>
                                        <p:tav tm="100000">
                                          <p:val>
                                            <p:strVal val="0"/>
                                          </p:val>
                                        </p:tav>
                                      </p:tavLst>
                                    </p:anim>
                                    <p:anim calcmode="lin" valueType="num">
                                      <p:cBhvr additive="repl">
                                        <p:cTn id="123" dur="800" fill="hold"/>
                                        <p:tgtEl>
                                          <p:spTgt spid="121"/>
                                        </p:tgtEl>
                                        <p:attrNameLst>
                                          <p:attrName>ppt_x</p:attrName>
                                        </p:attrNameLst>
                                      </p:cBhvr>
                                      <p:tavLst>
                                        <p:tav tm="0">
                                          <p:val>
                                            <p:strVal val="#ppt_x+0.4"/>
                                          </p:val>
                                        </p:tav>
                                        <p:tav tm="100000">
                                          <p:val>
                                            <p:strVal val="#ppt_x-0.05"/>
                                          </p:val>
                                        </p:tav>
                                      </p:tavLst>
                                    </p:anim>
                                    <p:anim calcmode="lin" valueType="num">
                                      <p:cBhvr additive="repl">
                                        <p:cTn id="124" dur="800" fill="hold"/>
                                        <p:tgtEl>
                                          <p:spTgt spid="121"/>
                                        </p:tgtEl>
                                        <p:attrNameLst>
                                          <p:attrName>ppt_y</p:attrName>
                                        </p:attrNameLst>
                                      </p:cBhvr>
                                      <p:tavLst>
                                        <p:tav tm="0">
                                          <p:val>
                                            <p:strVal val="#ppt_y-0.4"/>
                                          </p:val>
                                        </p:tav>
                                        <p:tav tm="100000">
                                          <p:val>
                                            <p:strVal val="#ppt_y+0.1"/>
                                          </p:val>
                                        </p:tav>
                                      </p:tavLst>
                                    </p:anim>
                                    <p:anim calcmode="lin" valueType="num">
                                      <p:cBhvr additive="repl">
                                        <p:cTn id="125" dur="200" fill="hold">
                                          <p:stCondLst>
                                            <p:cond delay="800"/>
                                          </p:stCondLst>
                                        </p:cTn>
                                        <p:tgtEl>
                                          <p:spTgt spid="121"/>
                                        </p:tgtEl>
                                        <p:attrNameLst>
                                          <p:attrName>ppt_x</p:attrName>
                                        </p:attrNameLst>
                                      </p:cBhvr>
                                      <p:tavLst>
                                        <p:tav tm="0">
                                          <p:val>
                                            <p:strVal val="#ppt_x-0.05"/>
                                          </p:val>
                                        </p:tav>
                                        <p:tav tm="100000">
                                          <p:val>
                                            <p:strVal val="#ppt_x"/>
                                          </p:val>
                                        </p:tav>
                                      </p:tavLst>
                                    </p:anim>
                                    <p:anim calcmode="lin" valueType="num">
                                      <p:cBhvr additive="repl">
                                        <p:cTn id="126" dur="200" fill="hold">
                                          <p:stCondLst>
                                            <p:cond delay="800"/>
                                          </p:stCondLst>
                                        </p:cTn>
                                        <p:tgtEl>
                                          <p:spTgt spid="12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Special Order - Example</a:t>
            </a:r>
            <a:endParaRPr b="0" lang="en-US" sz="4400" strike="noStrike" u="none">
              <a:solidFill>
                <a:schemeClr val="dk1"/>
              </a:solidFill>
              <a:uFillTx/>
              <a:latin typeface="Arial"/>
            </a:endParaRPr>
          </a:p>
        </p:txBody>
      </p:sp>
      <p:sp>
        <p:nvSpPr>
          <p:cNvPr id="123" name="Oval 10"/>
          <p:cNvSpPr/>
          <p:nvPr/>
        </p:nvSpPr>
        <p:spPr>
          <a:xfrm>
            <a:off x="6248520" y="2743200"/>
            <a:ext cx="685440" cy="533160"/>
          </a:xfrm>
          <a:prstGeom prst="ellipse">
            <a:avLst/>
          </a:prstGeom>
          <a:gradFill rotWithShape="0">
            <a:gsLst>
              <a:gs pos="0">
                <a:srgbClr val="9d8744"/>
              </a:gs>
              <a:gs pos="50000">
                <a:srgbClr val="dec061"/>
              </a:gs>
              <a:gs pos="100000">
                <a:srgbClr val="ffdf7c"/>
              </a:gs>
            </a:gsLst>
            <a:path path="circle">
              <a:fillToRect l="50000" t="50000" r="50000" b="50000"/>
            </a:path>
          </a:gra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24" name="Double Wave 9"/>
          <p:cNvSpPr/>
          <p:nvPr/>
        </p:nvSpPr>
        <p:spPr>
          <a:xfrm>
            <a:off x="5867280" y="3124080"/>
            <a:ext cx="1676160" cy="151920"/>
          </a:xfrm>
          <a:prstGeom prst="doubleWave">
            <a:avLst>
              <a:gd name="adj1" fmla="val 12500"/>
              <a:gd name="adj2" fmla="val -3657"/>
            </a:avLst>
          </a:prstGeom>
          <a:solidFill>
            <a:srgbClr val="000099"/>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31320" bIns="3132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25" name="TextBox 11"/>
          <p:cNvSpPr/>
          <p:nvPr/>
        </p:nvSpPr>
        <p:spPr>
          <a:xfrm>
            <a:off x="5943600" y="3276720"/>
            <a:ext cx="213336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99"/>
                </a:solidFill>
                <a:uFillTx/>
                <a:latin typeface="Constantia"/>
                <a:ea typeface="ＭＳ Ｐゴシック"/>
              </a:rPr>
              <a:t>Sunset Airlines </a:t>
            </a:r>
            <a:endParaRPr b="0" lang="en-IN" sz="1800" strike="noStrike" u="none">
              <a:solidFill>
                <a:srgbClr val="000000"/>
              </a:solidFill>
              <a:uFillTx/>
              <a:latin typeface="Arial"/>
            </a:endParaRPr>
          </a:p>
        </p:txBody>
      </p:sp>
      <p:sp>
        <p:nvSpPr>
          <p:cNvPr id="126" name="Round Diagonal Corner Rectangle 12"/>
          <p:cNvSpPr/>
          <p:nvPr/>
        </p:nvSpPr>
        <p:spPr>
          <a:xfrm>
            <a:off x="685800" y="1371600"/>
            <a:ext cx="5028840" cy="4495320"/>
          </a:xfrm>
          <a:prstGeom prst="round2DiagRect">
            <a:avLst>
              <a:gd name="adj1" fmla="val 16667"/>
              <a:gd name="adj2" fmla="val 0"/>
            </a:avLst>
          </a:prstGeom>
          <a:solidFill>
            <a:srgbClr val="e4ff8f"/>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2400" strike="noStrike" u="none">
              <a:solidFill>
                <a:srgbClr val="000000"/>
              </a:solidFill>
              <a:uFillTx/>
              <a:latin typeface="Arial"/>
            </a:endParaRPr>
          </a:p>
          <a:p>
            <a:pPr marL="233280" indent="-233280">
              <a:lnSpc>
                <a:spcPct val="100000"/>
              </a:lnSpc>
              <a:tabLst>
                <a:tab algn="l" pos="0"/>
              </a:tabLst>
            </a:pPr>
            <a:r>
              <a:rPr b="1" lang="en-US" sz="3200" strike="noStrike" u="none">
                <a:solidFill>
                  <a:srgbClr val="000099"/>
                </a:solidFill>
                <a:uFillTx/>
                <a:latin typeface="Calibri"/>
                <a:ea typeface="ＭＳ Ｐゴシック"/>
              </a:rPr>
              <a:t>What are the OPTIONS?</a:t>
            </a:r>
            <a:endParaRPr b="0" lang="en-IN" sz="3200" strike="noStrike" u="none">
              <a:solidFill>
                <a:srgbClr val="000000"/>
              </a:solidFill>
              <a:uFillTx/>
              <a:latin typeface="Arial"/>
            </a:endParaRPr>
          </a:p>
          <a:p>
            <a:pPr marL="514440" indent="-514440">
              <a:lnSpc>
                <a:spcPct val="100000"/>
              </a:lnSpc>
              <a:buClr>
                <a:srgbClr val="000099"/>
              </a:buClr>
              <a:buFont typeface="Verdana"/>
              <a:buAutoNum type="arabicPeriod"/>
              <a:tabLst>
                <a:tab algn="l" pos="0"/>
              </a:tabLst>
            </a:pPr>
            <a:r>
              <a:rPr b="1" lang="en-US" sz="3200" strike="noStrike" u="none">
                <a:solidFill>
                  <a:srgbClr val="000099"/>
                </a:solidFill>
                <a:uFillTx/>
                <a:latin typeface="Calibri"/>
                <a:ea typeface="ＭＳ Ｐゴシック"/>
              </a:rPr>
              <a:t>Sell the special order tickets at Rs.6,250</a:t>
            </a:r>
            <a:endParaRPr b="0" lang="en-IN" sz="3200" strike="noStrike" u="none">
              <a:solidFill>
                <a:srgbClr val="000000"/>
              </a:solidFill>
              <a:uFillTx/>
              <a:latin typeface="Arial"/>
            </a:endParaRPr>
          </a:p>
          <a:p>
            <a:pPr marL="514440" indent="-514440">
              <a:lnSpc>
                <a:spcPct val="100000"/>
              </a:lnSpc>
              <a:buClr>
                <a:srgbClr val="000099"/>
              </a:buClr>
              <a:buFont typeface="Verdana"/>
              <a:buAutoNum type="arabicPeriod"/>
              <a:tabLst>
                <a:tab algn="l" pos="0"/>
              </a:tabLst>
            </a:pPr>
            <a:r>
              <a:rPr b="1" lang="en-US" sz="3200" strike="noStrike" u="none">
                <a:solidFill>
                  <a:srgbClr val="000099"/>
                </a:solidFill>
                <a:uFillTx/>
                <a:latin typeface="Calibri"/>
                <a:ea typeface="ＭＳ Ｐゴシック"/>
              </a:rPr>
              <a:t>Sell only the Rs.13,750 market price tickets.</a:t>
            </a:r>
            <a:endParaRPr b="0" lang="en-IN" sz="3200" strike="noStrike" u="none">
              <a:solidFill>
                <a:srgbClr val="000000"/>
              </a:solidFill>
              <a:uFillTx/>
              <a:latin typeface="Arial"/>
            </a:endParaRPr>
          </a:p>
          <a:p>
            <a:pPr marL="514440" indent="-514440">
              <a:lnSpc>
                <a:spcPct val="100000"/>
              </a:lnSpc>
              <a:buClr>
                <a:srgbClr val="000099"/>
              </a:buClr>
              <a:buFont typeface="Verdana"/>
              <a:buAutoNum type="arabicPeriod"/>
              <a:tabLst>
                <a:tab algn="l" pos="0"/>
              </a:tabLst>
            </a:pPr>
            <a:r>
              <a:rPr b="1" lang="en-US" sz="3200" strike="noStrike" u="none">
                <a:solidFill>
                  <a:srgbClr val="000099"/>
                </a:solidFill>
                <a:uFillTx/>
                <a:latin typeface="Calibri"/>
                <a:ea typeface="ＭＳ Ｐゴシック"/>
              </a:rPr>
              <a:t>Sell the special order tickets at another price.</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27" dur="indefinite" restart="never" nodeType="tmRoot">
          <p:childTnLst>
            <p:seq>
              <p:cTn id="128" dur="indefinite" nodeType="mainSeq">
                <p:childTnLst>
                  <p:par>
                    <p:cTn id="129" nodeType="clickEffect" fill="hold">
                      <p:stCondLst>
                        <p:cond delay="0"/>
                      </p:stCondLst>
                      <p:childTnLst>
                        <p:par>
                          <p:cTn id="130" nodeType="withEffect" fill="hold">
                            <p:stCondLst>
                              <p:cond delay="0"/>
                            </p:stCondLst>
                            <p:childTnLst>
                              <p:par>
                                <p:cTn id="131" nodeType="withEffect" fill="hold" presetClass="entr" presetID="2" presetSubtype="2">
                                  <p:stCondLst>
                                    <p:cond delay="0"/>
                                  </p:stCondLst>
                                  <p:childTnLst>
                                    <p:set>
                                      <p:cBhvr>
                                        <p:cTn id="132" dur="1" fill="hold">
                                          <p:stCondLst>
                                            <p:cond delay="0"/>
                                          </p:stCondLst>
                                        </p:cTn>
                                        <p:tgtEl>
                                          <p:spTgt spid="124"/>
                                        </p:tgtEl>
                                        <p:attrNameLst>
                                          <p:attrName>style.visibility</p:attrName>
                                        </p:attrNameLst>
                                      </p:cBhvr>
                                      <p:to>
                                        <p:strVal val="visible"/>
                                      </p:to>
                                    </p:set>
                                    <p:anim calcmode="lin" valueType="num">
                                      <p:cBhvr additive="repl">
                                        <p:cTn id="133" dur="500" fill="hold"/>
                                        <p:tgtEl>
                                          <p:spTgt spid="124"/>
                                        </p:tgtEl>
                                        <p:attrNameLst>
                                          <p:attrName>ppt_x</p:attrName>
                                        </p:attrNameLst>
                                      </p:cBhvr>
                                      <p:tavLst>
                                        <p:tav tm="0">
                                          <p:val>
                                            <p:strVal val="1+#ppt_w/2"/>
                                          </p:val>
                                        </p:tav>
                                        <p:tav tm="100000">
                                          <p:val>
                                            <p:strVal val="#ppt_x"/>
                                          </p:val>
                                        </p:tav>
                                      </p:tavLst>
                                    </p:anim>
                                    <p:anim calcmode="lin" valueType="num">
                                      <p:cBhvr additive="repl">
                                        <p:cTn id="134" dur="500" fill="hold"/>
                                        <p:tgtEl>
                                          <p:spTgt spid="124"/>
                                        </p:tgtEl>
                                        <p:attrNameLst>
                                          <p:attrName>ppt_y</p:attrName>
                                        </p:attrNameLst>
                                      </p:cBhvr>
                                      <p:tavLst>
                                        <p:tav tm="0">
                                          <p:val>
                                            <p:strVal val="#ppt_y"/>
                                          </p:val>
                                        </p:tav>
                                        <p:tav tm="100000">
                                          <p:val>
                                            <p:strVal val="#ppt_y"/>
                                          </p:val>
                                        </p:tav>
                                      </p:tavLst>
                                    </p:anim>
                                  </p:childTnLst>
                                </p:cTn>
                              </p:par>
                              <p:par>
                                <p:cTn id="135" nodeType="withEffect" fill="hold" presetClass="entr" presetID="6" presetSubtype="16">
                                  <p:stCondLst>
                                    <p:cond delay="0"/>
                                  </p:stCondLst>
                                  <p:childTnLst>
                                    <p:set>
                                      <p:cBhvr>
                                        <p:cTn id="136" dur="1" fill="hold">
                                          <p:stCondLst>
                                            <p:cond delay="0"/>
                                          </p:stCondLst>
                                        </p:cTn>
                                        <p:tgtEl>
                                          <p:spTgt spid="126"/>
                                        </p:tgtEl>
                                        <p:attrNameLst>
                                          <p:attrName>style.visibility</p:attrName>
                                        </p:attrNameLst>
                                      </p:cBhvr>
                                      <p:to>
                                        <p:strVal val="visible"/>
                                      </p:to>
                                    </p:set>
                                    <p:animEffect filter="circle(in)" transition="in">
                                      <p:cBhvr additive="repl">
                                        <p:cTn id="137" dur="1000"/>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28" name="PlaceHolder 1"/>
          <p:cNvSpPr>
            <a:spLocks noGrp="1"/>
          </p:cNvSpPr>
          <p:nvPr>
            <p:ph type="title"/>
          </p:nvPr>
        </p:nvSpPr>
        <p:spPr>
          <a:xfrm>
            <a:off x="457200" y="2746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Excess Capacity Makes a Difference</a:t>
            </a:r>
            <a:endParaRPr b="0" lang="en-US" sz="4000" strike="noStrike" u="none">
              <a:solidFill>
                <a:schemeClr val="dk1"/>
              </a:solidFill>
              <a:uFillTx/>
              <a:latin typeface="Arial"/>
            </a:endParaRPr>
          </a:p>
        </p:txBody>
      </p:sp>
      <p:sp>
        <p:nvSpPr>
          <p:cNvPr id="129" name="Rounded Rectangle 9"/>
          <p:cNvSpPr/>
          <p:nvPr/>
        </p:nvSpPr>
        <p:spPr>
          <a:xfrm>
            <a:off x="609480" y="990720"/>
            <a:ext cx="6476760" cy="1828440"/>
          </a:xfrm>
          <a:prstGeom prst="roundRect">
            <a:avLst>
              <a:gd name="adj" fmla="val 16667"/>
            </a:avLst>
          </a:prstGeom>
          <a:solidFill>
            <a:srgbClr val="e4ff8f"/>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In situations where excess capacity exists, the general rule is that the special order price must simply be higher than the additional variable costs incurred in accepting the special order, if excess capacity exists.</a:t>
            </a:r>
            <a:endParaRPr b="0" lang="en-IN" sz="2400" strike="noStrike" u="none">
              <a:solidFill>
                <a:srgbClr val="000000"/>
              </a:solidFill>
              <a:uFillTx/>
              <a:latin typeface="Arial"/>
            </a:endParaRPr>
          </a:p>
        </p:txBody>
      </p:sp>
      <p:sp>
        <p:nvSpPr>
          <p:cNvPr id="130" name="Curved Right Arrow 12"/>
          <p:cNvSpPr/>
          <p:nvPr/>
        </p:nvSpPr>
        <p:spPr>
          <a:xfrm>
            <a:off x="4343400" y="3657600"/>
            <a:ext cx="837720" cy="2361960"/>
          </a:xfrm>
          <a:prstGeom prst="curvedRightArrow">
            <a:avLst>
              <a:gd name="adj1" fmla="val 25000"/>
              <a:gd name="adj2" fmla="val 50000"/>
              <a:gd name="adj3" fmla="val 25000"/>
            </a:avLst>
          </a:prstGeom>
          <a:solidFill>
            <a:srgbClr val="000099"/>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131" name="Oval 13"/>
          <p:cNvSpPr/>
          <p:nvPr/>
        </p:nvSpPr>
        <p:spPr>
          <a:xfrm>
            <a:off x="5486400" y="5791320"/>
            <a:ext cx="914040" cy="53316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graphicFrame>
        <p:nvGraphicFramePr>
          <p:cNvPr id="132" name="Object 10"/>
          <p:cNvGraphicFramePr/>
          <p:nvPr/>
        </p:nvGraphicFramePr>
        <p:xfrm>
          <a:off x="685800" y="3048120"/>
          <a:ext cx="7009920" cy="3200040"/>
        </p:xfrm>
        <a:graphic>
          <a:graphicData uri="http://schemas.openxmlformats.org/presentationml/2006/ole">
            <p:oleObj progId="Excel.Sheet.12" r:id="rId1" spid="">
              <p:embed/>
              <p:pic>
                <p:nvPicPr>
                  <p:cNvPr id="133" name="Object 10" descr=""/>
                  <p:cNvPicPr/>
                  <p:nvPr/>
                </p:nvPicPr>
                <p:blipFill>
                  <a:blip r:embed="rId2"/>
                  <a:stretch/>
                </p:blipFill>
                <p:spPr>
                  <a:xfrm>
                    <a:off x="685800" y="3048120"/>
                    <a:ext cx="7009920" cy="3200040"/>
                  </a:xfrm>
                  <a:prstGeom prst="rect">
                    <a:avLst/>
                  </a:prstGeom>
                  <a:ln w="0">
                    <a:noFill/>
                  </a:ln>
                </p:spPr>
              </p:pic>
            </p:oleObj>
          </a:graphicData>
        </a:graphic>
      </p:graphicFrame>
    </p:spTree>
  </p:cSld>
  <mc:AlternateContent>
    <mc:Choice Requires="p14">
      <p:transition spd="slow" p14:dur="2000"/>
    </mc:Choice>
    <mc:Fallback>
      <p:transition spd="slow"/>
    </mc:Fallback>
  </mc:AlternateContent>
  <p:timing>
    <p:tnLst>
      <p:par>
        <p:cTn id="138" dur="indefinite" restart="never" nodeType="tmRoot">
          <p:childTnLst>
            <p:seq>
              <p:cTn id="139" dur="indefinite" nodeType="mainSeq">
                <p:childTnLst>
                  <p:par>
                    <p:cTn id="140" nodeType="clickEffect" fill="hold">
                      <p:stCondLst>
                        <p:cond delay="0"/>
                      </p:stCondLst>
                      <p:childTnLst>
                        <p:par>
                          <p:cTn id="141" nodeType="withEffect" fill="hold">
                            <p:stCondLst>
                              <p:cond delay="0"/>
                            </p:stCondLst>
                            <p:childTnLst>
                              <p:par>
                                <p:cTn id="142" nodeType="withEffect" fill="hold" presetClass="entr" presetID="16" presetSubtype="26">
                                  <p:stCondLst>
                                    <p:cond delay="0"/>
                                  </p:stCondLst>
                                  <p:childTnLst>
                                    <p:set>
                                      <p:cBhvr>
                                        <p:cTn id="143" dur="1" fill="hold">
                                          <p:stCondLst>
                                            <p:cond delay="0"/>
                                          </p:stCondLst>
                                        </p:cTn>
                                        <p:tgtEl>
                                          <p:spTgt spid="130"/>
                                        </p:tgtEl>
                                        <p:attrNameLst>
                                          <p:attrName>style.visibility</p:attrName>
                                        </p:attrNameLst>
                                      </p:cBhvr>
                                      <p:to>
                                        <p:strVal val="visible"/>
                                      </p:to>
                                    </p:set>
                                    <p:animEffect filter="barn(inHorizontal)" transition="in">
                                      <p:cBhvr additive="repl">
                                        <p:cTn id="144" dur="500"/>
                                        <p:tgtEl>
                                          <p:spTgt spid="130"/>
                                        </p:tgtEl>
                                      </p:cBhvr>
                                    </p:animEffect>
                                  </p:childTnLst>
                                </p:cTn>
                              </p:par>
                              <p:par>
                                <p:cTn id="145" nodeType="withEffect" fill="hold" presetClass="entr" presetID="22" presetSubtype="4">
                                  <p:stCondLst>
                                    <p:cond delay="0"/>
                                  </p:stCondLst>
                                  <p:childTnLst>
                                    <p:set>
                                      <p:cBhvr>
                                        <p:cTn id="146" dur="1" fill="hold">
                                          <p:stCondLst>
                                            <p:cond delay="0"/>
                                          </p:stCondLst>
                                        </p:cTn>
                                        <p:tgtEl>
                                          <p:spTgt spid="131"/>
                                        </p:tgtEl>
                                        <p:attrNameLst>
                                          <p:attrName>style.visibility</p:attrName>
                                        </p:attrNameLst>
                                      </p:cBhvr>
                                      <p:to>
                                        <p:strVal val="visible"/>
                                      </p:to>
                                    </p:set>
                                    <p:animEffect filter="wipe(down)" transition="in">
                                      <p:cBhvr additive="repl">
                                        <p:cTn id="147"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35" name="PlaceHolder 1"/>
          <p:cNvSpPr>
            <a:spLocks noGrp="1"/>
          </p:cNvSpPr>
          <p:nvPr>
            <p:ph type="title"/>
          </p:nvPr>
        </p:nvSpPr>
        <p:spPr>
          <a:xfrm>
            <a:off x="45720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Excess Capacity Makes a Difference</a:t>
            </a:r>
            <a:endParaRPr b="0" lang="en-US" sz="4000" strike="noStrike" u="none">
              <a:solidFill>
                <a:schemeClr val="dk1"/>
              </a:solidFill>
              <a:uFillTx/>
              <a:latin typeface="Arial"/>
            </a:endParaRPr>
          </a:p>
        </p:txBody>
      </p:sp>
      <p:sp>
        <p:nvSpPr>
          <p:cNvPr id="136" name="Rounded Rectangle 9"/>
          <p:cNvSpPr/>
          <p:nvPr/>
        </p:nvSpPr>
        <p:spPr>
          <a:xfrm>
            <a:off x="1523880" y="914400"/>
            <a:ext cx="6857640" cy="4571640"/>
          </a:xfrm>
          <a:prstGeom prst="roundRect">
            <a:avLst>
              <a:gd name="adj" fmla="val 16667"/>
            </a:avLst>
          </a:prstGeom>
          <a:solidFill>
            <a:srgbClr val="fcf48e"/>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800" strike="noStrike" u="none">
                <a:solidFill>
                  <a:srgbClr val="000099"/>
                </a:solidFill>
                <a:uFillTx/>
                <a:latin typeface="Calibri"/>
                <a:ea typeface="ＭＳ Ｐゴシック"/>
              </a:rPr>
              <a:t>If there is no excess capacity, Sunset will have to forgo the receipt of Rs.13,425 of contribution margin on each ticket Rs.13,750-Rs.325). By turning away full-pay customers, they will lose Rs.7,500.  Therefore, they should not accept a special order for less than </a:t>
            </a:r>
            <a:endParaRPr b="0" lang="en-IN" sz="2800" strike="noStrike" u="none">
              <a:solidFill>
                <a:srgbClr val="000000"/>
              </a:solidFill>
              <a:uFillTx/>
              <a:latin typeface="Arial"/>
            </a:endParaRPr>
          </a:p>
          <a:p>
            <a:pPr algn="ctr">
              <a:lnSpc>
                <a:spcPct val="100000"/>
              </a:lnSpc>
            </a:pPr>
            <a:r>
              <a:rPr b="1" lang="en-US" sz="2800" strike="noStrike" u="none">
                <a:solidFill>
                  <a:srgbClr val="000099"/>
                </a:solidFill>
                <a:uFillTx/>
                <a:latin typeface="Calibri"/>
                <a:ea typeface="ＭＳ Ｐゴシック"/>
              </a:rPr>
              <a:t>Rs.13,750 per passenger</a:t>
            </a:r>
            <a:r>
              <a:rPr b="1" lang="en-US" sz="2400" strike="noStrike" u="none">
                <a:solidFill>
                  <a:srgbClr val="000099"/>
                </a:solidFill>
                <a:uFillTx/>
                <a:latin typeface="Calibri"/>
                <a:ea typeface="ＭＳ Ｐゴシック"/>
              </a:rPr>
              <a:t>.</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1600200" y="304920"/>
            <a:ext cx="693396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Outsourcing and Other Make-or-Buy Decisions</a:t>
            </a:r>
            <a:endParaRPr b="0" lang="en-US" sz="4800" strike="noStrike" u="none">
              <a:solidFill>
                <a:schemeClr val="dk1"/>
              </a:solidFill>
              <a:uFillTx/>
              <a:latin typeface="Arial"/>
            </a:endParaRPr>
          </a:p>
        </p:txBody>
      </p:sp>
      <p:graphicFrame>
        <p:nvGraphicFramePr>
          <p:cNvPr id="1" name="Diagram1"/>
          <p:cNvGraphicFramePr/>
          <p:nvPr>
            <p:extLst>
              <p:ext uri="{D42A27DB-BD31-4B8C-83A1-F6EECF244321}">
                <p14:modId xmlns:p14="http://schemas.microsoft.com/office/powerpoint/2010/main" val="1401186539"/>
              </p:ext>
            </p:extLst>
          </p:nvPr>
        </p:nvGraphicFramePr>
        <p:xfrm>
          <a:off x="457200" y="1905120"/>
          <a:ext cx="8229240" cy="434304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timing>
    <p:tnLst>
      <p:par>
        <p:cTn id="148" dur="indefinite" restart="never" nodeType="tmRoot">
          <p:childTnLst>
            <p:seq>
              <p:cTn id="149" dur="indefinite" nodeType="mainSeq">
                <p:childTnLst>
                  <p:par>
                    <p:cTn id="150" nodeType="clickEffect" fill="hold">
                      <p:stCondLst>
                        <p:cond delay="0"/>
                      </p:stCondLst>
                      <p:childTnLst>
                        <p:par>
                          <p:cTn id="151" nodeType="withEffect" fill="hold">
                            <p:stCondLst>
                              <p:cond delay="0"/>
                            </p:stCondLst>
                            <p:childTnLst>
                              <p:par>
                                <p:cTn id="152" nodeType="withEffect" fill="hold" presetClass="entr" presetID="13" presetSubtype="16">
                                  <p:stCondLst>
                                    <p:cond delay="0"/>
                                  </p:stCondLst>
                                  <p:childTnLst>
                                    <p:set>
                                      <p:cBhvr>
                                        <p:cTn id="153" dur="1" fill="hold">
                                          <p:stCondLst>
                                            <p:cond delay="0"/>
                                          </p:stCondLst>
                                        </p:cTn>
                                        <p:tgtEl>
                                          <p:spTgt spid="-1"/>
                                        </p:tgtEl>
                                        <p:attrNameLst>
                                          <p:attrName>style.visibility</p:attrName>
                                        </p:attrNameLst>
                                      </p:cBhvr>
                                      <p:to>
                                        <p:strVal val="visible"/>
                                      </p:to>
                                    </p:set>
                                    <p:animEffect filter="plus(in)" transition="in">
                                      <p:cBhvr additive="repl">
                                        <p:cTn id="154"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4680"/>
            <a:ext cx="8229240" cy="1325160"/>
          </a:xfrm>
          <a:prstGeom prst="rect">
            <a:avLst/>
          </a:prstGeom>
          <a:noFill/>
          <a:ln w="9360">
            <a:noFill/>
          </a:ln>
        </p:spPr>
        <p:txBody>
          <a:bodyPr numCol="1" spcCol="0" lIns="91440" rIns="91440" tIns="45720" bIns="45720" anchor="ctr">
            <a:noAutofit/>
          </a:bodyPr>
          <a:p>
            <a:pPr indent="0" algn="ctr">
              <a:lnSpc>
                <a:spcPct val="100000"/>
              </a:lnSpc>
              <a:buNone/>
            </a:pPr>
            <a:r>
              <a:rPr b="1" lang="en-US" sz="4400" strike="noStrike" u="none">
                <a:solidFill>
                  <a:srgbClr val="a50021"/>
                </a:solidFill>
                <a:uFillTx/>
                <a:latin typeface="Calibri"/>
                <a:ea typeface="ＭＳ Ｐゴシック"/>
              </a:rPr>
              <a:t>Resource Utilization </a:t>
            </a:r>
            <a:br>
              <a:rPr sz="4400"/>
            </a:br>
            <a:r>
              <a:rPr b="1" lang="en-US" sz="4400" strike="noStrike" u="none">
                <a:solidFill>
                  <a:srgbClr val="a50021"/>
                </a:solidFill>
                <a:uFillTx/>
                <a:latin typeface="Calibri"/>
                <a:ea typeface="ＭＳ Ｐゴシック"/>
              </a:rPr>
              <a:t>Decisions</a:t>
            </a:r>
            <a:endParaRPr b="0" lang="en-US" sz="4400" strike="noStrike" u="none">
              <a:solidFill>
                <a:schemeClr val="dk1"/>
              </a:solidFill>
              <a:uFillTx/>
              <a:latin typeface="Arial"/>
            </a:endParaRPr>
          </a:p>
        </p:txBody>
      </p:sp>
      <p:sp>
        <p:nvSpPr>
          <p:cNvPr id="139" name="Rectangle 20"/>
          <p:cNvSpPr/>
          <p:nvPr/>
        </p:nvSpPr>
        <p:spPr>
          <a:xfrm>
            <a:off x="609480" y="1600200"/>
            <a:ext cx="7695720" cy="821160"/>
          </a:xfrm>
          <a:prstGeom prst="rect">
            <a:avLst/>
          </a:prstGeom>
          <a:solidFill>
            <a:srgbClr val="ffffcc"/>
          </a:solidFill>
          <a:ln w="952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ea typeface="ＭＳ Ｐゴシック"/>
              </a:rPr>
              <a:t>A resource utilization decision requires an analysis of how best to use a resource that is available in limited supply.</a:t>
            </a:r>
            <a:endParaRPr b="0" lang="en-IN" sz="2400" strike="noStrike" u="none">
              <a:solidFill>
                <a:srgbClr val="000000"/>
              </a:solidFill>
              <a:uFillTx/>
              <a:latin typeface="Arial"/>
            </a:endParaRPr>
          </a:p>
        </p:txBody>
      </p:sp>
      <p:sp>
        <p:nvSpPr>
          <p:cNvPr id="140" name="Rounded Rectangle 22"/>
          <p:cNvSpPr/>
          <p:nvPr/>
        </p:nvSpPr>
        <p:spPr>
          <a:xfrm>
            <a:off x="533520" y="2971800"/>
            <a:ext cx="2057040" cy="2514240"/>
          </a:xfrm>
          <a:prstGeom prst="roundRect">
            <a:avLst>
              <a:gd name="adj" fmla="val 16667"/>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600" strike="noStrike" u="none">
                <a:solidFill>
                  <a:srgbClr val="a50021"/>
                </a:solidFill>
                <a:uFillTx/>
                <a:latin typeface="Calibri"/>
                <a:ea typeface="ＭＳ Ｐゴシック"/>
              </a:rPr>
              <a:t>For Example:</a:t>
            </a:r>
            <a:endParaRPr b="0" lang="en-IN" sz="2600" strike="noStrike" u="none">
              <a:solidFill>
                <a:srgbClr val="000000"/>
              </a:solidFill>
              <a:uFillTx/>
              <a:latin typeface="Arial"/>
            </a:endParaRPr>
          </a:p>
          <a:p>
            <a:pPr algn="ctr">
              <a:lnSpc>
                <a:spcPct val="100000"/>
              </a:lnSpc>
            </a:pPr>
            <a:r>
              <a:rPr b="1" lang="en-US" sz="2600" strike="noStrike" u="none">
                <a:solidFill>
                  <a:srgbClr val="000099"/>
                </a:solidFill>
                <a:uFillTx/>
                <a:latin typeface="Calibri"/>
                <a:ea typeface="ＭＳ Ｐゴシック"/>
              </a:rPr>
              <a:t>Limited Resource in a Grocery Store</a:t>
            </a:r>
            <a:r>
              <a:rPr b="1" lang="en-US" sz="2800" strike="noStrike" u="none">
                <a:solidFill>
                  <a:srgbClr val="000099"/>
                </a:solidFill>
                <a:uFillTx/>
                <a:latin typeface="Calibri"/>
                <a:ea typeface="ＭＳ Ｐゴシック"/>
              </a:rPr>
              <a:t>?  </a:t>
            </a:r>
            <a:endParaRPr b="0" lang="en-IN" sz="2800" strike="noStrike" u="none">
              <a:solidFill>
                <a:srgbClr val="000000"/>
              </a:solidFill>
              <a:uFillTx/>
              <a:latin typeface="Arial"/>
            </a:endParaRPr>
          </a:p>
        </p:txBody>
      </p:sp>
      <p:sp>
        <p:nvSpPr>
          <p:cNvPr id="141" name="Oval 24"/>
          <p:cNvSpPr/>
          <p:nvPr/>
        </p:nvSpPr>
        <p:spPr>
          <a:xfrm>
            <a:off x="2895480" y="3505320"/>
            <a:ext cx="5105160" cy="1828440"/>
          </a:xfrm>
          <a:prstGeom prst="ellipse">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42" name="Quad Arrow Callout 23"/>
          <p:cNvSpPr/>
          <p:nvPr/>
        </p:nvSpPr>
        <p:spPr>
          <a:xfrm rot="20803200">
            <a:off x="4831920" y="3927240"/>
            <a:ext cx="1142640" cy="1066320"/>
          </a:xfrm>
          <a:prstGeom prst="quadArrowCallout">
            <a:avLst>
              <a:gd name="adj1" fmla="val 18515"/>
              <a:gd name="adj2" fmla="val 18515"/>
              <a:gd name="adj3" fmla="val 18515"/>
              <a:gd name="adj4" fmla="val 48123"/>
            </a:avLst>
          </a:prstGeom>
          <a:solidFill>
            <a:srgbClr val="ffcc99"/>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43" name="TextBox 25"/>
          <p:cNvSpPr/>
          <p:nvPr/>
        </p:nvSpPr>
        <p:spPr>
          <a:xfrm rot="505800">
            <a:off x="4307040" y="5129280"/>
            <a:ext cx="1417320" cy="63828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Arial"/>
                <a:ea typeface="ＭＳ Ｐゴシック"/>
              </a:rPr>
              <a:t>How many of each?</a:t>
            </a:r>
            <a:endParaRPr b="0" lang="en-IN" sz="1800" strike="noStrike" u="none">
              <a:solidFill>
                <a:srgbClr val="000000"/>
              </a:solidFill>
              <a:uFillTx/>
              <a:latin typeface="Arial"/>
            </a:endParaRPr>
          </a:p>
        </p:txBody>
      </p:sp>
      <p:sp>
        <p:nvSpPr>
          <p:cNvPr id="144" name="TextBox 26"/>
          <p:cNvSpPr/>
          <p:nvPr/>
        </p:nvSpPr>
        <p:spPr>
          <a:xfrm rot="21008400">
            <a:off x="6164280" y="2868480"/>
            <a:ext cx="1218960" cy="146124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Arial"/>
                <a:ea typeface="ＭＳ Ｐゴシック"/>
              </a:rPr>
              <a:t>Which Products should be carried?</a:t>
            </a:r>
            <a:endParaRPr b="0" lang="en-IN" sz="1800" strike="noStrike" u="none">
              <a:solidFill>
                <a:srgbClr val="000000"/>
              </a:solidFill>
              <a:uFillTx/>
              <a:latin typeface="Arial"/>
            </a:endParaRPr>
          </a:p>
        </p:txBody>
      </p:sp>
      <p:sp>
        <p:nvSpPr>
          <p:cNvPr id="145" name="TextBox 27"/>
          <p:cNvSpPr/>
          <p:nvPr/>
        </p:nvSpPr>
        <p:spPr>
          <a:xfrm rot="20103600">
            <a:off x="2836800" y="3822840"/>
            <a:ext cx="2133360" cy="63828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Arial"/>
                <a:ea typeface="ＭＳ Ｐゴシック"/>
              </a:rPr>
              <a:t>Shelf-Space is Limited.</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55" dur="indefinite" restart="never" nodeType="tmRoot">
          <p:childTnLst>
            <p:seq>
              <p:cTn id="156" dur="indefinite" nodeType="mainSeq">
                <p:childTnLst>
                  <p:par>
                    <p:cTn id="157" nodeType="clickEffect" fill="hold">
                      <p:stCondLst>
                        <p:cond delay="0"/>
                      </p:stCondLst>
                      <p:childTnLst>
                        <p:par>
                          <p:cTn id="158" nodeType="withEffect" fill="hold">
                            <p:stCondLst>
                              <p:cond delay="0"/>
                            </p:stCondLst>
                            <p:childTnLst>
                              <p:par>
                                <p:cTn id="159" nodeType="withEffect" fill="hold" presetClass="entr" presetID="35">
                                  <p:stCondLst>
                                    <p:cond delay="0"/>
                                  </p:stCondLst>
                                  <p:childTnLst>
                                    <p:set>
                                      <p:cBhvr>
                                        <p:cTn id="160" dur="1" fill="hold">
                                          <p:stCondLst>
                                            <p:cond delay="0"/>
                                          </p:stCondLst>
                                        </p:cTn>
                                        <p:tgtEl>
                                          <p:spTgt spid="142"/>
                                        </p:tgtEl>
                                        <p:attrNameLst>
                                          <p:attrName>style.visibility</p:attrName>
                                        </p:attrNameLst>
                                      </p:cBhvr>
                                      <p:to>
                                        <p:strVal val="visible"/>
                                      </p:to>
                                    </p:set>
                                    <p:animEffect filter="fade" transition="in">
                                      <p:cBhvr additive="repl">
                                        <p:cTn id="161" dur="2000"/>
                                        <p:tgtEl>
                                          <p:spTgt spid="142"/>
                                        </p:tgtEl>
                                      </p:cBhvr>
                                    </p:animEffect>
                                    <p:anim calcmode="lin" valueType="num">
                                      <p:cBhvr additive="repl">
                                        <p:cTn id="162" dur="2000" fill="hold"/>
                                        <p:tgtEl>
                                          <p:spTgt spid="142"/>
                                        </p:tgtEl>
                                        <p:attrNameLst>
                                          <p:attrName>r</p:attrName>
                                        </p:attrNameLst>
                                      </p:cBhvr>
                                      <p:tavLst>
                                        <p:tav tm="0">
                                          <p:val>
                                            <p:strVal val="720"/>
                                          </p:val>
                                        </p:tav>
                                        <p:tav tm="100000">
                                          <p:val>
                                            <p:strVal val="0"/>
                                          </p:val>
                                        </p:tav>
                                      </p:tavLst>
                                    </p:anim>
                                    <p:anim calcmode="lin" valueType="num">
                                      <p:cBhvr additive="repl">
                                        <p:cTn id="163" dur="2000" fill="hold"/>
                                        <p:tgtEl>
                                          <p:spTgt spid="142"/>
                                        </p:tgtEl>
                                        <p:attrNameLst>
                                          <p:attrName>ppt_h</p:attrName>
                                        </p:attrNameLst>
                                      </p:cBhvr>
                                      <p:tavLst>
                                        <p:tav tm="0">
                                          <p:val>
                                            <p:fltVal val="0"/>
                                          </p:val>
                                        </p:tav>
                                        <p:tav tm="100000">
                                          <p:val>
                                            <p:strVal val="#ppt_h"/>
                                          </p:val>
                                        </p:tav>
                                      </p:tavLst>
                                    </p:anim>
                                    <p:anim calcmode="lin" valueType="num">
                                      <p:cBhvr additive="repl">
                                        <p:cTn id="164" dur="2000" fill="hold"/>
                                        <p:tgtEl>
                                          <p:spTgt spid="142"/>
                                        </p:tgtEl>
                                        <p:attrNameLst>
                                          <p:attrName>ppt_w</p:attrName>
                                        </p:attrNameLst>
                                      </p:cBhvr>
                                      <p:tavLst>
                                        <p:tav tm="0">
                                          <p:val>
                                            <p:fltVal val="0"/>
                                          </p:val>
                                        </p:tav>
                                        <p:tav tm="100000">
                                          <p:val>
                                            <p:strVal val="#ppt_w"/>
                                          </p:val>
                                        </p:tav>
                                      </p:tavLst>
                                    </p:anim>
                                  </p:childTnLst>
                                </p:cTn>
                              </p:par>
                            </p:childTnLst>
                          </p:cTn>
                        </p:par>
                        <p:par>
                          <p:cTn id="165" nodeType="afterEffect" fill="hold">
                            <p:stCondLst>
                              <p:cond delay="2000"/>
                            </p:stCondLst>
                            <p:childTnLst>
                              <p:par>
                                <p:cTn id="166" nodeType="afterEffect" fill="hold" presetClass="emph" presetID="35">
                                  <p:stCondLst>
                                    <p:cond delay="0"/>
                                  </p:stCondLst>
                                  <p:childTnLst>
                                    <p:anim calcmode="discrete" valueType="num">
                                      <p:cBhvr additive="repl">
                                        <p:cTn id="167" dur="1000" fill="hold"/>
                                        <p:tgtEl>
                                          <p:spTgt spid="145"/>
                                        </p:tgtEl>
                                        <p:attrNameLst>
                                          <p:attrName>style.visibility</p:attrName>
                                        </p:attrNameLst>
                                      </p:cBhvr>
                                      <p:tavLst>
                                        <p:tav tm="0">
                                          <p:val>
                                            <p:strVal val="hidden"/>
                                          </p:val>
                                        </p:tav>
                                        <p:tav tm="50000">
                                          <p:val>
                                            <p:strVal val="visible"/>
                                          </p:val>
                                        </p:tav>
                                      </p:tavLst>
                                    </p:anim>
                                  </p:childTnLst>
                                </p:cTn>
                              </p:par>
                            </p:childTnLst>
                          </p:cTn>
                        </p:par>
                        <p:par>
                          <p:cTn id="168" nodeType="afterEffect" fill="hold">
                            <p:stCondLst>
                              <p:cond delay="3000"/>
                            </p:stCondLst>
                            <p:childTnLst>
                              <p:par>
                                <p:cTn id="169" nodeType="afterEffect" fill="hold" presetClass="emph" presetID="35">
                                  <p:stCondLst>
                                    <p:cond delay="0"/>
                                  </p:stCondLst>
                                  <p:childTnLst>
                                    <p:anim calcmode="discrete" valueType="num">
                                      <p:cBhvr additive="repl">
                                        <p:cTn id="170" dur="1000" fill="hold"/>
                                        <p:tgtEl>
                                          <p:spTgt spid="144"/>
                                        </p:tgtEl>
                                        <p:attrNameLst>
                                          <p:attrName>style.visibility</p:attrName>
                                        </p:attrNameLst>
                                      </p:cBhvr>
                                      <p:tavLst>
                                        <p:tav tm="0">
                                          <p:val>
                                            <p:strVal val="hidden"/>
                                          </p:val>
                                        </p:tav>
                                        <p:tav tm="50000">
                                          <p:val>
                                            <p:strVal val="visible"/>
                                          </p:val>
                                        </p:tav>
                                      </p:tavLst>
                                    </p:anim>
                                  </p:childTnLst>
                                </p:cTn>
                              </p:par>
                            </p:childTnLst>
                          </p:cTn>
                        </p:par>
                        <p:par>
                          <p:cTn id="171" nodeType="afterEffect" fill="hold">
                            <p:stCondLst>
                              <p:cond delay="4000"/>
                            </p:stCondLst>
                            <p:childTnLst>
                              <p:par>
                                <p:cTn id="172" nodeType="afterEffect" fill="hold" presetClass="emph" presetID="35">
                                  <p:stCondLst>
                                    <p:cond delay="0"/>
                                  </p:stCondLst>
                                  <p:childTnLst>
                                    <p:anim calcmode="discrete" valueType="num">
                                      <p:cBhvr additive="repl">
                                        <p:cTn id="173" dur="1000" fill="hold"/>
                                        <p:tgtEl>
                                          <p:spTgt spid="143"/>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47" name="PlaceHolder 1"/>
          <p:cNvSpPr>
            <a:spLocks noGrp="1"/>
          </p:cNvSpPr>
          <p:nvPr>
            <p:ph type="title"/>
          </p:nvPr>
        </p:nvSpPr>
        <p:spPr>
          <a:xfrm>
            <a:off x="45720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Resource Utilization Decisions</a:t>
            </a:r>
            <a:endParaRPr b="0" lang="en-US" sz="4000" strike="noStrike" u="none">
              <a:solidFill>
                <a:schemeClr val="dk1"/>
              </a:solidFill>
              <a:uFillTx/>
              <a:latin typeface="Arial"/>
            </a:endParaRPr>
          </a:p>
        </p:txBody>
      </p:sp>
      <p:graphicFrame>
        <p:nvGraphicFramePr>
          <p:cNvPr id="2" name="Diagram2"/>
          <p:cNvGraphicFramePr/>
          <p:nvPr>
            <p:extLst>
              <p:ext uri="{D42A27DB-BD31-4B8C-83A1-F6EECF244321}">
                <p14:modId xmlns:p14="http://schemas.microsoft.com/office/powerpoint/2010/main" val="3857810656"/>
              </p:ext>
            </p:extLst>
          </p:nvPr>
        </p:nvGraphicFramePr>
        <p:xfrm>
          <a:off x="762120" y="1219320"/>
          <a:ext cx="7238520" cy="4698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48" name="Rounded Rectangle 5"/>
          <p:cNvSpPr/>
          <p:nvPr/>
        </p:nvSpPr>
        <p:spPr>
          <a:xfrm>
            <a:off x="4191120" y="914400"/>
            <a:ext cx="4038120" cy="1218960"/>
          </a:xfrm>
          <a:prstGeom prst="roundRect">
            <a:avLst>
              <a:gd name="adj" fmla="val 16667"/>
            </a:avLst>
          </a:prstGeom>
          <a:solidFill>
            <a:srgbClr val="fcd992"/>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Resource utilization decisions are typically short-term decisions.</a:t>
            </a:r>
            <a:endParaRPr b="0" lang="en-IN" sz="2400" strike="noStrike" u="none">
              <a:solidFill>
                <a:srgbClr val="000000"/>
              </a:solidFill>
              <a:uFillTx/>
              <a:latin typeface="Arial"/>
            </a:endParaRPr>
          </a:p>
        </p:txBody>
      </p:sp>
      <p:sp>
        <p:nvSpPr>
          <p:cNvPr id="149" name="Rounded Rectangle 6"/>
          <p:cNvSpPr/>
          <p:nvPr/>
        </p:nvSpPr>
        <p:spPr>
          <a:xfrm>
            <a:off x="533520" y="5029200"/>
            <a:ext cx="5028840" cy="1523520"/>
          </a:xfrm>
          <a:prstGeom prst="roundRect">
            <a:avLst>
              <a:gd name="adj" fmla="val 16667"/>
            </a:avLst>
          </a:prstGeom>
          <a:solidFill>
            <a:schemeClr val="accent1"/>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200" strike="noStrike" u="none">
                <a:solidFill>
                  <a:srgbClr val="000099"/>
                </a:solidFill>
                <a:uFillTx/>
                <a:latin typeface="Calibri"/>
                <a:ea typeface="ＭＳ Ｐゴシック"/>
              </a:rPr>
              <a:t>Short-run constraints mean a focus on the </a:t>
            </a:r>
            <a:r>
              <a:rPr b="1" i="1" lang="en-US" sz="2200" strike="noStrike" u="none">
                <a:solidFill>
                  <a:srgbClr val="a50021"/>
                </a:solidFill>
                <a:uFillTx/>
                <a:latin typeface="Calibri"/>
                <a:ea typeface="ＭＳ Ｐゴシック"/>
              </a:rPr>
              <a:t>contribution margin </a:t>
            </a:r>
            <a:r>
              <a:rPr b="1" lang="en-US" sz="2200" strike="noStrike" u="none">
                <a:solidFill>
                  <a:srgbClr val="000099"/>
                </a:solidFill>
                <a:uFillTx/>
                <a:latin typeface="Calibri"/>
                <a:ea typeface="ＭＳ Ｐゴシック"/>
              </a:rPr>
              <a:t>of each product per unit of limited resource rather than profitability of each product.</a:t>
            </a:r>
            <a:endParaRPr b="0" lang="en-IN"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74" dur="indefinite" restart="never" nodeType="tmRoot">
          <p:childTnLst>
            <p:seq>
              <p:cTn id="175" dur="indefinite" nodeType="mainSeq">
                <p:childTnLst>
                  <p:par>
                    <p:cTn id="176" nodeType="clickEffect" fill="hold">
                      <p:stCondLst>
                        <p:cond delay="0"/>
                      </p:stCondLst>
                      <p:childTnLst>
                        <p:par>
                          <p:cTn id="177" nodeType="withEffect" fill="hold">
                            <p:stCondLst>
                              <p:cond delay="0"/>
                            </p:stCondLst>
                            <p:childTnLst>
                              <p:par>
                                <p:cTn id="178" nodeType="withEffect" fill="hold" presetClass="entr" presetID="50">
                                  <p:stCondLst>
                                    <p:cond delay="0"/>
                                  </p:stCondLst>
                                  <p:childTnLst>
                                    <p:set>
                                      <p:cBhvr>
                                        <p:cTn id="179" dur="1" fill="hold">
                                          <p:stCondLst>
                                            <p:cond delay="0"/>
                                          </p:stCondLst>
                                        </p:cTn>
                                        <p:tgtEl>
                                          <p:spTgt spid="148"/>
                                        </p:tgtEl>
                                        <p:attrNameLst>
                                          <p:attrName>style.visibility</p:attrName>
                                        </p:attrNameLst>
                                      </p:cBhvr>
                                      <p:to>
                                        <p:strVal val="visible"/>
                                      </p:to>
                                    </p:set>
                                    <p:anim calcmode="lin" valueType="num">
                                      <p:cBhvr additive="repl">
                                        <p:cTn id="180" dur="1000" fill="hold"/>
                                        <p:tgtEl>
                                          <p:spTgt spid="148"/>
                                        </p:tgtEl>
                                        <p:attrNameLst>
                                          <p:attrName>ppt_w</p:attrName>
                                        </p:attrNameLst>
                                      </p:cBhvr>
                                      <p:tavLst>
                                        <p:tav tm="0">
                                          <p:val>
                                            <p:strVal val="#ppt_w+.3"/>
                                          </p:val>
                                        </p:tav>
                                        <p:tav tm="100000">
                                          <p:val>
                                            <p:strVal val="#ppt_w"/>
                                          </p:val>
                                        </p:tav>
                                      </p:tavLst>
                                    </p:anim>
                                    <p:anim calcmode="lin" valueType="num">
                                      <p:cBhvr additive="repl">
                                        <p:cTn id="181" dur="1000" fill="hold"/>
                                        <p:tgtEl>
                                          <p:spTgt spid="148"/>
                                        </p:tgtEl>
                                        <p:attrNameLst>
                                          <p:attrName>ppt_h</p:attrName>
                                        </p:attrNameLst>
                                      </p:cBhvr>
                                      <p:tavLst>
                                        <p:tav tm="0">
                                          <p:val>
                                            <p:strVal val="#ppt_h"/>
                                          </p:val>
                                        </p:tav>
                                        <p:tav tm="100000">
                                          <p:val>
                                            <p:strVal val="#ppt_h"/>
                                          </p:val>
                                        </p:tav>
                                      </p:tavLst>
                                    </p:anim>
                                    <p:animEffect filter="fade" transition="in">
                                      <p:cBhvr additive="repl">
                                        <p:cTn id="182" dur="1000"/>
                                        <p:tgtEl>
                                          <p:spTgt spid="148"/>
                                        </p:tgtEl>
                                      </p:cBhvr>
                                    </p:animEffect>
                                  </p:childTnLst>
                                </p:cTn>
                              </p:par>
                            </p:childTnLst>
                          </p:cTn>
                        </p:par>
                      </p:childTnLst>
                    </p:cTn>
                  </p:par>
                  <p:par>
                    <p:cTn id="183" nodeType="clickEffect" fill="hold">
                      <p:stCondLst>
                        <p:cond delay="indefinite"/>
                      </p:stCondLst>
                      <p:childTnLst>
                        <p:par>
                          <p:cTn id="184" nodeType="withEffect" fill="hold">
                            <p:stCondLst>
                              <p:cond delay="0"/>
                            </p:stCondLst>
                            <p:childTnLst>
                              <p:par>
                                <p:cTn id="185" nodeType="clickEffect" fill="hold" presetClass="entr" presetID="55">
                                  <p:stCondLst>
                                    <p:cond delay="0"/>
                                  </p:stCondLst>
                                  <p:childTnLst>
                                    <p:set>
                                      <p:cBhvr>
                                        <p:cTn id="186" dur="1" fill="hold">
                                          <p:stCondLst>
                                            <p:cond delay="0"/>
                                          </p:stCondLst>
                                        </p:cTn>
                                        <p:tgtEl>
                                          <p:spTgt spid="-1"/>
                                        </p:tgtEl>
                                        <p:attrNameLst>
                                          <p:attrName>style.visibility</p:attrName>
                                        </p:attrNameLst>
                                      </p:cBhvr>
                                      <p:to>
                                        <p:strVal val="visible"/>
                                      </p:to>
                                    </p:set>
                                    <p:anim calcmode="lin" valueType="num">
                                      <p:cBhvr additive="repl">
                                        <p:cTn id="187" dur="1000" fill="hold"/>
                                        <p:tgtEl>
                                          <p:spTgt spid="-1"/>
                                        </p:tgtEl>
                                        <p:attrNameLst>
                                          <p:attrName>ppt_w</p:attrName>
                                        </p:attrNameLst>
                                      </p:cBhvr>
                                      <p:tavLst>
                                        <p:tav tm="0">
                                          <p:val>
                                            <p:strVal val="#ppt_w*0.70"/>
                                          </p:val>
                                        </p:tav>
                                        <p:tav tm="100000">
                                          <p:val>
                                            <p:strVal val="#ppt_w"/>
                                          </p:val>
                                        </p:tav>
                                      </p:tavLst>
                                    </p:anim>
                                    <p:anim calcmode="lin" valueType="num">
                                      <p:cBhvr additive="repl">
                                        <p:cTn id="188" dur="1000" fill="hold"/>
                                        <p:tgtEl>
                                          <p:spTgt spid="-1"/>
                                        </p:tgtEl>
                                        <p:attrNameLst>
                                          <p:attrName>ppt_h</p:attrName>
                                        </p:attrNameLst>
                                      </p:cBhvr>
                                      <p:tavLst>
                                        <p:tav tm="0">
                                          <p:val>
                                            <p:strVal val="#ppt_h"/>
                                          </p:val>
                                        </p:tav>
                                        <p:tav tm="100000">
                                          <p:val>
                                            <p:strVal val="#ppt_h"/>
                                          </p:val>
                                        </p:tav>
                                      </p:tavLst>
                                    </p:anim>
                                    <p:animEffect filter="fade" transition="in">
                                      <p:cBhvr additive="repl">
                                        <p:cTn id="189" dur="1000"/>
                                        <p:tgtEl>
                                          <p:spTgt spid="-1"/>
                                        </p:tgtEl>
                                      </p:cBhvr>
                                    </p:animEffect>
                                  </p:childTnLst>
                                </p:cTn>
                              </p:par>
                            </p:childTnLst>
                          </p:cTn>
                        </p:par>
                      </p:childTnLst>
                    </p:cTn>
                  </p:par>
                  <p:par>
                    <p:cTn id="190" nodeType="clickEffect" fill="hold">
                      <p:stCondLst>
                        <p:cond delay="indefinite"/>
                      </p:stCondLst>
                      <p:childTnLst>
                        <p:par>
                          <p:cTn id="191" nodeType="withEffect" fill="hold">
                            <p:stCondLst>
                              <p:cond delay="0"/>
                            </p:stCondLst>
                            <p:childTnLst>
                              <p:par>
                                <p:cTn id="192" nodeType="clickEffect" fill="hold" presetClass="entr" presetID="50">
                                  <p:stCondLst>
                                    <p:cond delay="0"/>
                                  </p:stCondLst>
                                  <p:childTnLst>
                                    <p:set>
                                      <p:cBhvr>
                                        <p:cTn id="193" dur="1" fill="hold">
                                          <p:stCondLst>
                                            <p:cond delay="0"/>
                                          </p:stCondLst>
                                        </p:cTn>
                                        <p:tgtEl>
                                          <p:spTgt spid="149"/>
                                        </p:tgtEl>
                                        <p:attrNameLst>
                                          <p:attrName>style.visibility</p:attrName>
                                        </p:attrNameLst>
                                      </p:cBhvr>
                                      <p:to>
                                        <p:strVal val="visible"/>
                                      </p:to>
                                    </p:set>
                                    <p:anim calcmode="lin" valueType="num">
                                      <p:cBhvr additive="repl">
                                        <p:cTn id="194" dur="1000" fill="hold"/>
                                        <p:tgtEl>
                                          <p:spTgt spid="149"/>
                                        </p:tgtEl>
                                        <p:attrNameLst>
                                          <p:attrName>ppt_w</p:attrName>
                                        </p:attrNameLst>
                                      </p:cBhvr>
                                      <p:tavLst>
                                        <p:tav tm="0">
                                          <p:val>
                                            <p:strVal val="#ppt_w+.3"/>
                                          </p:val>
                                        </p:tav>
                                        <p:tav tm="100000">
                                          <p:val>
                                            <p:strVal val="#ppt_w"/>
                                          </p:val>
                                        </p:tav>
                                      </p:tavLst>
                                    </p:anim>
                                    <p:anim calcmode="lin" valueType="num">
                                      <p:cBhvr additive="repl">
                                        <p:cTn id="195" dur="1000" fill="hold"/>
                                        <p:tgtEl>
                                          <p:spTgt spid="149"/>
                                        </p:tgtEl>
                                        <p:attrNameLst>
                                          <p:attrName>ppt_h</p:attrName>
                                        </p:attrNameLst>
                                      </p:cBhvr>
                                      <p:tavLst>
                                        <p:tav tm="0">
                                          <p:val>
                                            <p:strVal val="#ppt_h"/>
                                          </p:val>
                                        </p:tav>
                                        <p:tav tm="100000">
                                          <p:val>
                                            <p:strVal val="#ppt_h"/>
                                          </p:val>
                                        </p:tav>
                                      </p:tavLst>
                                    </p:anim>
                                    <p:animEffect filter="fade" transition="in">
                                      <p:cBhvr additive="repl">
                                        <p:cTn id="196" dur="1000"/>
                                        <p:tgtEl>
                                          <p:spTgt spid="1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Introduction</a:t>
            </a:r>
            <a:endParaRPr b="0" lang="en-US" sz="4800" strike="noStrike" u="none">
              <a:solidFill>
                <a:schemeClr val="dk1"/>
              </a:solidFill>
              <a:uFillTx/>
              <a:latin typeface="Arial"/>
            </a:endParaRPr>
          </a:p>
        </p:txBody>
      </p:sp>
      <p:sp>
        <p:nvSpPr>
          <p:cNvPr id="77" name="PlaceHolder 2"/>
          <p:cNvSpPr>
            <a:spLocks noGrp="1"/>
          </p:cNvSpPr>
          <p:nvPr>
            <p:ph/>
          </p:nvPr>
        </p:nvSpPr>
        <p:spPr>
          <a:xfrm>
            <a:off x="457200" y="1600200"/>
            <a:ext cx="4038120" cy="4525560"/>
          </a:xfrm>
          <a:prstGeom prst="rect">
            <a:avLst/>
          </a:prstGeom>
          <a:noFill/>
          <a:ln w="9360">
            <a:noFill/>
          </a:ln>
        </p:spPr>
        <p:txBody>
          <a:bodyPr numCol="1" spcCol="0" lIns="91440" rIns="91440" tIns="45720" bIns="45720" anchor="t">
            <a:noAutofit/>
          </a:bodyPr>
          <a:p>
            <a:pPr indent="0">
              <a:lnSpc>
                <a:spcPct val="100000"/>
              </a:lnSpc>
              <a:spcBef>
                <a:spcPts val="479"/>
              </a:spcBef>
              <a:buNone/>
              <a:tabLst>
                <a:tab algn="l" pos="0"/>
              </a:tabLst>
            </a:pPr>
            <a:r>
              <a:rPr b="0" lang="en-IN" sz="2400" strike="noStrike" u="none">
                <a:solidFill>
                  <a:schemeClr val="dk1"/>
                </a:solidFill>
                <a:uFillTx/>
                <a:latin typeface="Verdana"/>
                <a:ea typeface="ＭＳ Ｐゴシック"/>
              </a:rPr>
              <a:t>Short-run Decisions</a:t>
            </a:r>
            <a:endParaRPr b="0" lang="en-US" sz="2400" strike="noStrike" u="none">
              <a:solidFill>
                <a:schemeClr val="dk1"/>
              </a:solidFill>
              <a:uFillTx/>
              <a:latin typeface="Verdana"/>
            </a:endParaRPr>
          </a:p>
          <a:p>
            <a:pPr indent="0">
              <a:lnSpc>
                <a:spcPct val="100000"/>
              </a:lnSpc>
              <a:spcBef>
                <a:spcPts val="479"/>
              </a:spcBef>
              <a:buNone/>
              <a:tabLst>
                <a:tab algn="l" pos="0"/>
              </a:tabLst>
            </a:pPr>
            <a:endParaRPr b="0" lang="en-US" sz="2400" strike="noStrike" u="none">
              <a:solidFill>
                <a:schemeClr val="dk1"/>
              </a:solidFill>
              <a:uFillTx/>
              <a:latin typeface="Verdana"/>
            </a:endParaRPr>
          </a:p>
          <a:p>
            <a:pPr marL="343080" indent="-343080">
              <a:lnSpc>
                <a:spcPct val="100000"/>
              </a:lnSpc>
              <a:spcBef>
                <a:spcPts val="479"/>
              </a:spcBef>
              <a:buClr>
                <a:srgbClr val="000000"/>
              </a:buClr>
              <a:buFont typeface="Symbol" charset="2"/>
              <a:buChar char=""/>
              <a:tabLst>
                <a:tab algn="l" pos="0"/>
              </a:tabLst>
            </a:pPr>
            <a:r>
              <a:rPr b="0" lang="en-IN" sz="2400" strike="noStrike" u="none">
                <a:solidFill>
                  <a:schemeClr val="dk1"/>
                </a:solidFill>
                <a:uFillTx/>
                <a:latin typeface="Verdana"/>
                <a:ea typeface="ＭＳ Ｐゴシック"/>
              </a:rPr>
              <a:t>Product-pricing</a:t>
            </a:r>
            <a:endParaRPr b="0" lang="en-US" sz="2400" strike="noStrike" u="none">
              <a:solidFill>
                <a:schemeClr val="dk1"/>
              </a:solidFill>
              <a:uFillTx/>
              <a:latin typeface="Verdana"/>
            </a:endParaRPr>
          </a:p>
          <a:p>
            <a:pPr marL="343080" indent="-343080">
              <a:lnSpc>
                <a:spcPct val="100000"/>
              </a:lnSpc>
              <a:spcBef>
                <a:spcPts val="479"/>
              </a:spcBef>
              <a:buClr>
                <a:srgbClr val="000000"/>
              </a:buClr>
              <a:buFont typeface="Symbol" charset="2"/>
              <a:buChar char=""/>
              <a:tabLst>
                <a:tab algn="l" pos="0"/>
              </a:tabLst>
            </a:pPr>
            <a:r>
              <a:rPr b="0" lang="en-IN" sz="2400" strike="noStrike" u="none">
                <a:solidFill>
                  <a:schemeClr val="dk1"/>
                </a:solidFill>
                <a:uFillTx/>
                <a:latin typeface="Verdana"/>
                <a:ea typeface="ＭＳ Ｐゴシック"/>
              </a:rPr>
              <a:t>Product-mix</a:t>
            </a:r>
            <a:endParaRPr b="0" lang="en-US" sz="2400" strike="noStrike" u="none">
              <a:solidFill>
                <a:schemeClr val="dk1"/>
              </a:solidFill>
              <a:uFillTx/>
              <a:latin typeface="Verdana"/>
            </a:endParaRPr>
          </a:p>
          <a:p>
            <a:pPr marL="343080" indent="-343080">
              <a:lnSpc>
                <a:spcPct val="100000"/>
              </a:lnSpc>
              <a:spcBef>
                <a:spcPts val="479"/>
              </a:spcBef>
              <a:buClr>
                <a:srgbClr val="000000"/>
              </a:buClr>
              <a:buFont typeface="Symbol" charset="2"/>
              <a:buChar char=""/>
              <a:tabLst>
                <a:tab algn="l" pos="0"/>
              </a:tabLst>
            </a:pPr>
            <a:r>
              <a:rPr b="0" lang="en-IN" sz="2400" strike="noStrike" u="none">
                <a:solidFill>
                  <a:schemeClr val="dk1"/>
                </a:solidFill>
                <a:uFillTx/>
                <a:latin typeface="Verdana"/>
                <a:ea typeface="ＭＳ Ｐゴシック"/>
              </a:rPr>
              <a:t>Make or buy</a:t>
            </a:r>
            <a:endParaRPr b="0" lang="en-US" sz="2400" strike="noStrike" u="none">
              <a:solidFill>
                <a:schemeClr val="dk1"/>
              </a:solidFill>
              <a:uFillTx/>
              <a:latin typeface="Verdana"/>
            </a:endParaRPr>
          </a:p>
          <a:p>
            <a:pPr indent="0">
              <a:lnSpc>
                <a:spcPct val="100000"/>
              </a:lnSpc>
              <a:spcBef>
                <a:spcPts val="479"/>
              </a:spcBef>
              <a:buNone/>
              <a:tabLst>
                <a:tab algn="l" pos="0"/>
              </a:tabLst>
            </a:pPr>
            <a:endParaRPr b="0" lang="en-US" sz="2400" strike="noStrike" u="none">
              <a:solidFill>
                <a:schemeClr val="dk1"/>
              </a:solidFill>
              <a:uFillTx/>
              <a:latin typeface="Verdana"/>
            </a:endParaRPr>
          </a:p>
        </p:txBody>
      </p:sp>
      <p:sp>
        <p:nvSpPr>
          <p:cNvPr id="78" name="PlaceHolder 3"/>
          <p:cNvSpPr>
            <a:spLocks noGrp="1"/>
          </p:cNvSpPr>
          <p:nvPr>
            <p:ph/>
          </p:nvPr>
        </p:nvSpPr>
        <p:spPr>
          <a:xfrm>
            <a:off x="4648320" y="1600200"/>
            <a:ext cx="4038120" cy="4525560"/>
          </a:xfrm>
          <a:prstGeom prst="rect">
            <a:avLst/>
          </a:prstGeom>
          <a:noFill/>
          <a:ln w="9360">
            <a:noFill/>
          </a:ln>
        </p:spPr>
        <p:txBody>
          <a:bodyPr numCol="1" spcCol="0" lIns="91440" rIns="91440" tIns="45720" bIns="45720" anchor="t">
            <a:noAutofit/>
          </a:bodyPr>
          <a:p>
            <a:pPr indent="0">
              <a:lnSpc>
                <a:spcPct val="100000"/>
              </a:lnSpc>
              <a:spcBef>
                <a:spcPts val="479"/>
              </a:spcBef>
              <a:buNone/>
              <a:tabLst>
                <a:tab algn="l" pos="0"/>
              </a:tabLst>
            </a:pPr>
            <a:r>
              <a:rPr b="0" lang="en-IN" sz="2400" strike="noStrike" u="none">
                <a:solidFill>
                  <a:schemeClr val="dk1"/>
                </a:solidFill>
                <a:uFillTx/>
                <a:latin typeface="Verdana"/>
                <a:ea typeface="ＭＳ Ｐゴシック"/>
              </a:rPr>
              <a:t>Long-run Decisions</a:t>
            </a:r>
            <a:endParaRPr b="0" lang="en-US" sz="2400" strike="noStrike" u="none">
              <a:solidFill>
                <a:schemeClr val="dk1"/>
              </a:solidFill>
              <a:uFillTx/>
              <a:latin typeface="Verdana"/>
            </a:endParaRPr>
          </a:p>
          <a:p>
            <a:pPr indent="0">
              <a:lnSpc>
                <a:spcPct val="100000"/>
              </a:lnSpc>
              <a:spcBef>
                <a:spcPts val="479"/>
              </a:spcBef>
              <a:buNone/>
              <a:tabLst>
                <a:tab algn="l" pos="0"/>
              </a:tabLst>
            </a:pPr>
            <a:endParaRPr b="0" lang="en-US" sz="2400" strike="noStrike" u="none">
              <a:solidFill>
                <a:schemeClr val="dk1"/>
              </a:solidFill>
              <a:uFillTx/>
              <a:latin typeface="Verdana"/>
            </a:endParaRPr>
          </a:p>
          <a:p>
            <a:pPr marL="343080" indent="-343080">
              <a:lnSpc>
                <a:spcPct val="100000"/>
              </a:lnSpc>
              <a:spcBef>
                <a:spcPts val="479"/>
              </a:spcBef>
              <a:buClr>
                <a:srgbClr val="000000"/>
              </a:buClr>
              <a:buFont typeface="Symbol" charset="2"/>
              <a:buChar char=""/>
              <a:tabLst>
                <a:tab algn="l" pos="0"/>
              </a:tabLst>
            </a:pPr>
            <a:r>
              <a:rPr b="0" lang="en-IN" sz="2400" strike="noStrike" u="none">
                <a:solidFill>
                  <a:schemeClr val="dk1"/>
                </a:solidFill>
                <a:uFillTx/>
                <a:latin typeface="Verdana"/>
                <a:ea typeface="ＭＳ Ｐゴシック"/>
              </a:rPr>
              <a:t>Setting up a new plant</a:t>
            </a:r>
            <a:endParaRPr b="0" lang="en-US" sz="2400" strike="noStrike" u="none">
              <a:solidFill>
                <a:schemeClr val="dk1"/>
              </a:solidFill>
              <a:uFillTx/>
              <a:latin typeface="Verdana"/>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51" name="PlaceHolder 1"/>
          <p:cNvSpPr>
            <a:spLocks noGrp="1"/>
          </p:cNvSpPr>
          <p:nvPr>
            <p:ph type="title"/>
          </p:nvPr>
        </p:nvSpPr>
        <p:spPr>
          <a:xfrm>
            <a:off x="53352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Scarce or Limited Resources </a:t>
            </a:r>
            <a:endParaRPr b="0" lang="en-US" sz="4000" strike="noStrike" u="none">
              <a:solidFill>
                <a:schemeClr val="dk1"/>
              </a:solidFill>
              <a:uFillTx/>
              <a:latin typeface="Arial"/>
            </a:endParaRPr>
          </a:p>
        </p:txBody>
      </p:sp>
      <p:sp>
        <p:nvSpPr>
          <p:cNvPr id="152" name="Rectangle 8"/>
          <p:cNvSpPr/>
          <p:nvPr/>
        </p:nvSpPr>
        <p:spPr>
          <a:xfrm>
            <a:off x="762120" y="838080"/>
            <a:ext cx="1752120" cy="990360"/>
          </a:xfrm>
          <a:prstGeom prst="rect">
            <a:avLst/>
          </a:prstGeom>
          <a:solidFill>
            <a:srgbClr val="00642d"/>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53" name="Isosceles Triangle 7"/>
          <p:cNvSpPr/>
          <p:nvPr/>
        </p:nvSpPr>
        <p:spPr>
          <a:xfrm>
            <a:off x="762120" y="838080"/>
            <a:ext cx="1752120" cy="990360"/>
          </a:xfrm>
          <a:prstGeom prst="triangle">
            <a:avLst>
              <a:gd name="adj" fmla="val 61"/>
            </a:avLst>
          </a:prstGeom>
          <a:solidFill>
            <a:srgbClr val="00b050"/>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54" name="Oval 9"/>
          <p:cNvSpPr/>
          <p:nvPr/>
        </p:nvSpPr>
        <p:spPr>
          <a:xfrm>
            <a:off x="1371600" y="1447920"/>
            <a:ext cx="533160" cy="228240"/>
          </a:xfrm>
          <a:prstGeom prst="ellipse">
            <a:avLst/>
          </a:prstGeom>
          <a:solidFill>
            <a:schemeClr val="tx2"/>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155" name="Straight Connector 6"/>
          <p:cNvCxnSpPr>
            <a:stCxn id="154" idx="4"/>
          </p:cNvCxnSpPr>
          <p:nvPr/>
        </p:nvCxnSpPr>
        <p:spPr>
          <a:xfrm flipH="1" flipV="1">
            <a:off x="1636560" y="839520"/>
            <a:ext cx="2160" cy="837000"/>
          </a:xfrm>
          <a:prstGeom prst="straightConnector1">
            <a:avLst/>
          </a:prstGeom>
          <a:ln w="57150">
            <a:solidFill>
              <a:srgbClr val="ffcd2f"/>
            </a:solidFill>
            <a:round/>
          </a:ln>
        </p:spPr>
      </p:cxnSp>
      <p:sp>
        <p:nvSpPr>
          <p:cNvPr id="156" name="Oval 12"/>
          <p:cNvSpPr/>
          <p:nvPr/>
        </p:nvSpPr>
        <p:spPr>
          <a:xfrm>
            <a:off x="1219320" y="1371600"/>
            <a:ext cx="228240" cy="228240"/>
          </a:xfrm>
          <a:prstGeom prst="ellipse">
            <a:avLst/>
          </a:prstGeom>
          <a:solidFill>
            <a:schemeClr val="bg1"/>
          </a:solid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57" name="TextBox 18"/>
          <p:cNvSpPr/>
          <p:nvPr/>
        </p:nvSpPr>
        <p:spPr>
          <a:xfrm>
            <a:off x="762120" y="1828800"/>
            <a:ext cx="175212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5024"/>
                </a:solidFill>
                <a:uFillTx/>
                <a:latin typeface="Constantia"/>
                <a:ea typeface="ＭＳ Ｐゴシック"/>
              </a:rPr>
              <a:t>Birdie Maker</a:t>
            </a:r>
            <a:endParaRPr b="0" lang="en-IN" sz="1800" strike="noStrike" u="none">
              <a:solidFill>
                <a:srgbClr val="000000"/>
              </a:solidFill>
              <a:uFillTx/>
              <a:latin typeface="Arial"/>
            </a:endParaRPr>
          </a:p>
        </p:txBody>
      </p:sp>
      <p:cxnSp>
        <p:nvCxnSpPr>
          <p:cNvPr id="158" name="Straight Connector 15"/>
          <p:cNvCxnSpPr/>
          <p:nvPr/>
        </p:nvCxnSpPr>
        <p:spPr>
          <a:xfrm>
            <a:off x="838080" y="2133360"/>
            <a:ext cx="1676880" cy="2160"/>
          </a:xfrm>
          <a:prstGeom prst="straightConnector1">
            <a:avLst/>
          </a:prstGeom>
          <a:ln>
            <a:solidFill>
              <a:srgbClr val="000000"/>
            </a:solidFill>
            <a:round/>
          </a:ln>
        </p:spPr>
      </p:cxnSp>
      <p:sp>
        <p:nvSpPr>
          <p:cNvPr id="159" name="Round Same Side Corner Rectangle 16"/>
          <p:cNvSpPr/>
          <p:nvPr/>
        </p:nvSpPr>
        <p:spPr>
          <a:xfrm>
            <a:off x="2743200" y="914400"/>
            <a:ext cx="5562360" cy="1980720"/>
          </a:xfrm>
          <a:prstGeom prst="round2SameRect">
            <a:avLst>
              <a:gd name="adj1" fmla="val 16667"/>
              <a:gd name="adj2" fmla="val 0"/>
            </a:avLst>
          </a:prstGeom>
          <a:solidFill>
            <a:srgbClr val="e4ff8f"/>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000" strike="noStrike" u="none">
                <a:solidFill>
                  <a:srgbClr val="000099"/>
                </a:solidFill>
                <a:uFillTx/>
                <a:latin typeface="Calibri"/>
                <a:ea typeface="ＭＳ Ｐゴシック"/>
              </a:rPr>
              <a:t>Assume Birdie Maker’s limited resource is </a:t>
            </a:r>
            <a:r>
              <a:rPr b="1" i="1" lang="en-US" sz="2000" strike="noStrike" u="none">
                <a:solidFill>
                  <a:srgbClr val="a50021"/>
                </a:solidFill>
                <a:uFillTx/>
                <a:latin typeface="Calibri"/>
                <a:ea typeface="ＭＳ Ｐゴシック"/>
              </a:rPr>
              <a:t>machine time </a:t>
            </a:r>
            <a:r>
              <a:rPr b="1" lang="en-US" sz="2000" strike="noStrike" u="none">
                <a:solidFill>
                  <a:srgbClr val="000099"/>
                </a:solidFill>
                <a:uFillTx/>
                <a:latin typeface="Calibri"/>
                <a:ea typeface="ＭＳ Ｐゴシック"/>
              </a:rPr>
              <a:t>when making golf balls. They produce 1 carton of the Pro Model in 30 minutes and 1 carton of the Tour Model in 45 minutes. </a:t>
            </a:r>
            <a:endParaRPr b="0" lang="en-IN" sz="2000" strike="noStrike" u="none">
              <a:solidFill>
                <a:srgbClr val="000000"/>
              </a:solidFill>
              <a:uFillTx/>
              <a:latin typeface="Arial"/>
            </a:endParaRPr>
          </a:p>
          <a:p>
            <a:pPr algn="ctr">
              <a:lnSpc>
                <a:spcPct val="100000"/>
              </a:lnSpc>
            </a:pPr>
            <a:r>
              <a:rPr b="1" i="1" lang="en-US" sz="2000" strike="noStrike" u="none">
                <a:solidFill>
                  <a:srgbClr val="a50021"/>
                </a:solidFill>
                <a:uFillTx/>
                <a:latin typeface="Calibri"/>
                <a:ea typeface="ＭＳ Ｐゴシック"/>
              </a:rPr>
              <a:t>If demand is not a factor, which model maximizes profit if machine time is limited to 300 hours? </a:t>
            </a:r>
            <a:endParaRPr b="0" lang="en-IN" sz="2000" strike="noStrike" u="none">
              <a:solidFill>
                <a:srgbClr val="000000"/>
              </a:solidFill>
              <a:uFillTx/>
              <a:latin typeface="Arial"/>
            </a:endParaRPr>
          </a:p>
        </p:txBody>
      </p:sp>
      <p:graphicFrame>
        <p:nvGraphicFramePr>
          <p:cNvPr id="160" name="Object 15"/>
          <p:cNvGraphicFramePr/>
          <p:nvPr/>
        </p:nvGraphicFramePr>
        <p:xfrm>
          <a:off x="685800" y="3048120"/>
          <a:ext cx="7619760" cy="3047760"/>
        </p:xfrm>
        <a:graphic>
          <a:graphicData uri="http://schemas.openxmlformats.org/presentationml/2006/ole">
            <p:oleObj progId="Excel.Sheet.12" r:id="rId1" spid="">
              <p:embed/>
              <p:pic>
                <p:nvPicPr>
                  <p:cNvPr id="161" name="Object 15" descr=""/>
                  <p:cNvPicPr/>
                  <p:nvPr/>
                </p:nvPicPr>
                <p:blipFill>
                  <a:blip r:embed="rId2"/>
                  <a:stretch/>
                </p:blipFill>
                <p:spPr>
                  <a:xfrm>
                    <a:off x="685800" y="3048120"/>
                    <a:ext cx="7619760" cy="3047760"/>
                  </a:xfrm>
                  <a:prstGeom prst="rect">
                    <a:avLst/>
                  </a:prstGeom>
                  <a:ln w="0">
                    <a:noFill/>
                  </a:ln>
                </p:spPr>
              </p:pic>
            </p:oleObj>
          </a:graphicData>
        </a:graphic>
      </p:graphicFrame>
    </p:spTree>
  </p:cSld>
  <mc:AlternateContent>
    <mc:Choice Requires="p14">
      <p:transition spd="slow" p14:dur="2000"/>
    </mc:Choice>
    <mc:Fallback>
      <p:transition spd="slow"/>
    </mc:Fallback>
  </mc:AlternateContent>
  <p:timing>
    <p:tnLst>
      <p:par>
        <p:cTn id="197" dur="indefinite" restart="never" nodeType="tmRoot">
          <p:childTnLst>
            <p:seq>
              <p:cTn id="198" dur="indefinite" nodeType="mainSeq">
                <p:childTnLst>
                  <p:par>
                    <p:cTn id="199" nodeType="clickEffect" fill="hold">
                      <p:stCondLst>
                        <p:cond delay="0"/>
                      </p:stCondLst>
                      <p:childTnLst>
                        <p:par>
                          <p:cTn id="200" nodeType="withEffect" fill="hold">
                            <p:stCondLst>
                              <p:cond delay="0"/>
                            </p:stCondLst>
                            <p:childTnLst>
                              <p:par>
                                <p:cTn id="201" nodeType="withEffect" fill="hold" presetClass="entr" presetID="13" presetSubtype="16">
                                  <p:stCondLst>
                                    <p:cond delay="0"/>
                                  </p:stCondLst>
                                  <p:childTnLst>
                                    <p:set>
                                      <p:cBhvr>
                                        <p:cTn id="202" dur="1" fill="hold">
                                          <p:stCondLst>
                                            <p:cond delay="0"/>
                                          </p:stCondLst>
                                        </p:cTn>
                                        <p:tgtEl>
                                          <p:spTgt spid="159"/>
                                        </p:tgtEl>
                                        <p:attrNameLst>
                                          <p:attrName>style.visibility</p:attrName>
                                        </p:attrNameLst>
                                      </p:cBhvr>
                                      <p:to>
                                        <p:strVal val="visible"/>
                                      </p:to>
                                    </p:set>
                                    <p:animEffect filter="plus(in)" transition="in">
                                      <p:cBhvr additive="repl">
                                        <p:cTn id="203" dur="10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63" name="PlaceHolder 1"/>
          <p:cNvSpPr>
            <a:spLocks noGrp="1"/>
          </p:cNvSpPr>
          <p:nvPr>
            <p:ph type="title"/>
          </p:nvPr>
        </p:nvSpPr>
        <p:spPr>
          <a:xfrm>
            <a:off x="38088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The Resource Utilization Decision</a:t>
            </a:r>
            <a:endParaRPr b="0" lang="en-US" sz="4000" strike="noStrike" u="none">
              <a:solidFill>
                <a:schemeClr val="dk1"/>
              </a:solidFill>
              <a:uFillTx/>
              <a:latin typeface="Arial"/>
            </a:endParaRPr>
          </a:p>
        </p:txBody>
      </p:sp>
      <p:sp>
        <p:nvSpPr>
          <p:cNvPr id="164" name="Rounded Rectangle 5"/>
          <p:cNvSpPr/>
          <p:nvPr/>
        </p:nvSpPr>
        <p:spPr>
          <a:xfrm>
            <a:off x="762120" y="990720"/>
            <a:ext cx="7391160" cy="2285640"/>
          </a:xfrm>
          <a:prstGeom prst="roundRect">
            <a:avLst>
              <a:gd name="adj" fmla="val 16667"/>
            </a:avLst>
          </a:prstGeom>
          <a:solidFill>
            <a:srgbClr val="ffffcc"/>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Contribution margin per carton is the </a:t>
            </a:r>
            <a:r>
              <a:rPr b="1" lang="en-US" sz="2400" strike="noStrike" u="sng">
                <a:solidFill>
                  <a:srgbClr val="000099"/>
                </a:solidFill>
                <a:uFillTx/>
                <a:latin typeface="Calibri"/>
                <a:ea typeface="ＭＳ Ｐゴシック"/>
              </a:rPr>
              <a:t>same</a:t>
            </a:r>
            <a:r>
              <a:rPr b="1" lang="en-US" sz="2400" strike="noStrike" u="none">
                <a:solidFill>
                  <a:srgbClr val="000099"/>
                </a:solidFill>
                <a:uFillTx/>
                <a:latin typeface="Calibri"/>
                <a:ea typeface="ＭＳ Ｐゴシック"/>
              </a:rPr>
              <a:t> for both the Pro Model and the Tour Model. However, the contribution margin per unit of limited resource results in each carton of Pro Model balls with a contribution margin of </a:t>
            </a:r>
            <a:r>
              <a:rPr b="1" lang="en-US" sz="2400" strike="noStrike" u="none">
                <a:solidFill>
                  <a:srgbClr val="a50021"/>
                </a:solidFill>
                <a:uFillTx/>
                <a:latin typeface="Calibri"/>
                <a:ea typeface="ＭＳ Ｐゴシック"/>
              </a:rPr>
              <a:t>Rs.15,000 </a:t>
            </a:r>
            <a:r>
              <a:rPr b="1" lang="en-US" sz="2400" strike="noStrike" u="none">
                <a:solidFill>
                  <a:srgbClr val="000099"/>
                </a:solidFill>
                <a:uFillTx/>
                <a:latin typeface="Calibri"/>
                <a:ea typeface="ＭＳ Ｐゴシック"/>
              </a:rPr>
              <a:t>per hour of machine time, as compared to Tour Model balls at </a:t>
            </a:r>
            <a:r>
              <a:rPr b="1" lang="en-US" sz="2400" strike="noStrike" u="none">
                <a:solidFill>
                  <a:srgbClr val="a50021"/>
                </a:solidFill>
                <a:uFillTx/>
                <a:latin typeface="Calibri"/>
                <a:ea typeface="ＭＳ Ｐゴシック"/>
              </a:rPr>
              <a:t>Rs.10,000</a:t>
            </a:r>
            <a:r>
              <a:rPr b="1" lang="en-US" sz="2400" strike="noStrike" u="none">
                <a:solidFill>
                  <a:srgbClr val="000099"/>
                </a:solidFill>
                <a:uFillTx/>
                <a:latin typeface="Calibri"/>
                <a:ea typeface="ＭＳ Ｐゴシック"/>
              </a:rPr>
              <a:t>per hour of machine time.</a:t>
            </a:r>
            <a:endParaRPr b="0" lang="en-IN" sz="2400" strike="noStrike" u="none">
              <a:solidFill>
                <a:srgbClr val="000000"/>
              </a:solidFill>
              <a:uFillTx/>
              <a:latin typeface="Arial"/>
            </a:endParaRPr>
          </a:p>
        </p:txBody>
      </p:sp>
      <p:sp>
        <p:nvSpPr>
          <p:cNvPr id="165" name="Oval 6"/>
          <p:cNvSpPr/>
          <p:nvPr/>
        </p:nvSpPr>
        <p:spPr>
          <a:xfrm>
            <a:off x="2209680" y="2286000"/>
            <a:ext cx="1599840" cy="45684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66" name="Oval 7"/>
          <p:cNvSpPr/>
          <p:nvPr/>
        </p:nvSpPr>
        <p:spPr>
          <a:xfrm>
            <a:off x="5181480" y="2590920"/>
            <a:ext cx="1447560" cy="45684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67" name="Oval 8"/>
          <p:cNvSpPr/>
          <p:nvPr/>
        </p:nvSpPr>
        <p:spPr>
          <a:xfrm>
            <a:off x="5715000" y="6019920"/>
            <a:ext cx="761760" cy="45684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68" name="Oval 9"/>
          <p:cNvSpPr/>
          <p:nvPr/>
        </p:nvSpPr>
        <p:spPr>
          <a:xfrm>
            <a:off x="7238880" y="5943600"/>
            <a:ext cx="761760" cy="45684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169" name="Straight Arrow Connector 12"/>
          <p:cNvCxnSpPr/>
          <p:nvPr/>
        </p:nvCxnSpPr>
        <p:spPr>
          <a:xfrm>
            <a:off x="3657600" y="2590560"/>
            <a:ext cx="1911600" cy="3343680"/>
          </a:xfrm>
          <a:prstGeom prst="straightConnector1">
            <a:avLst/>
          </a:prstGeom>
          <a:ln w="19050">
            <a:solidFill>
              <a:srgbClr val="000099"/>
            </a:solidFill>
            <a:round/>
            <a:tailEnd len="med" type="arrow" w="med"/>
          </a:ln>
        </p:spPr>
      </p:cxnSp>
      <p:cxnSp>
        <p:nvCxnSpPr>
          <p:cNvPr id="170" name="Straight Arrow Connector 17"/>
          <p:cNvCxnSpPr/>
          <p:nvPr/>
        </p:nvCxnSpPr>
        <p:spPr>
          <a:xfrm>
            <a:off x="6095880" y="3047760"/>
            <a:ext cx="1314720" cy="2877120"/>
          </a:xfrm>
          <a:prstGeom prst="straightConnector1">
            <a:avLst/>
          </a:prstGeom>
          <a:ln w="19050">
            <a:solidFill>
              <a:srgbClr val="000099"/>
            </a:solidFill>
            <a:round/>
            <a:tailEnd len="med" type="arrow" w="med"/>
          </a:ln>
        </p:spPr>
      </p:cxnSp>
      <p:sp>
        <p:nvSpPr>
          <p:cNvPr id="171" name="Rounded Rectangle 20"/>
          <p:cNvSpPr/>
          <p:nvPr/>
        </p:nvSpPr>
        <p:spPr>
          <a:xfrm>
            <a:off x="380880" y="2743200"/>
            <a:ext cx="4038120" cy="1218960"/>
          </a:xfrm>
          <a:prstGeom prst="roundRect">
            <a:avLst>
              <a:gd name="adj" fmla="val 16667"/>
            </a:avLst>
          </a:prstGeom>
          <a:solidFill>
            <a:srgbClr val="fcd992"/>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Birdie will maximize profit by selling only the Pro Model.</a:t>
            </a:r>
            <a:endParaRPr b="0" lang="en-IN" sz="2400" strike="noStrike" u="none">
              <a:solidFill>
                <a:srgbClr val="000000"/>
              </a:solidFill>
              <a:uFillTx/>
              <a:latin typeface="Arial"/>
            </a:endParaRPr>
          </a:p>
        </p:txBody>
      </p:sp>
      <p:graphicFrame>
        <p:nvGraphicFramePr>
          <p:cNvPr id="172" name="Object 16"/>
          <p:cNvGraphicFramePr/>
          <p:nvPr/>
        </p:nvGraphicFramePr>
        <p:xfrm>
          <a:off x="838080" y="3352680"/>
          <a:ext cx="7162560" cy="3047760"/>
        </p:xfrm>
        <a:graphic>
          <a:graphicData uri="http://schemas.openxmlformats.org/presentationml/2006/ole">
            <p:oleObj progId="Excel.Sheet.12" r:id="rId1" spid="">
              <p:embed/>
              <p:pic>
                <p:nvPicPr>
                  <p:cNvPr id="173" name="Object 16" descr=""/>
                  <p:cNvPicPr/>
                  <p:nvPr/>
                </p:nvPicPr>
                <p:blipFill>
                  <a:blip r:embed="rId2"/>
                  <a:stretch/>
                </p:blipFill>
                <p:spPr>
                  <a:xfrm>
                    <a:off x="838080" y="3352680"/>
                    <a:ext cx="7162560" cy="3047760"/>
                  </a:xfrm>
                  <a:prstGeom prst="rect">
                    <a:avLst/>
                  </a:prstGeom>
                  <a:ln w="0">
                    <a:noFill/>
                  </a:ln>
                </p:spPr>
              </p:pic>
            </p:oleObj>
          </a:graphicData>
        </a:graphic>
      </p:graphicFrame>
    </p:spTree>
  </p:cSld>
  <mc:AlternateContent>
    <mc:Choice Requires="p14">
      <p:transition spd="slow" p14:dur="2000"/>
    </mc:Choice>
    <mc:Fallback>
      <p:transition spd="slow"/>
    </mc:Fallback>
  </mc:AlternateContent>
  <p:timing>
    <p:tnLst>
      <p:par>
        <p:cTn id="204" dur="indefinite" restart="never" nodeType="tmRoot">
          <p:childTnLst>
            <p:seq>
              <p:cTn id="205" dur="indefinite" nodeType="mainSeq">
                <p:childTnLst>
                  <p:par>
                    <p:cTn id="206" nodeType="clickEffect" fill="hold">
                      <p:stCondLst>
                        <p:cond delay="indefinite"/>
                      </p:stCondLst>
                      <p:childTnLst>
                        <p:par>
                          <p:cTn id="207" nodeType="withEffect" fill="hold">
                            <p:stCondLst>
                              <p:cond delay="0"/>
                            </p:stCondLst>
                            <p:childTnLst>
                              <p:par>
                                <p:cTn id="208" nodeType="clickEffect" fill="hold" presetClass="entr" presetID="17" presetSubtype="10">
                                  <p:stCondLst>
                                    <p:cond delay="0"/>
                                  </p:stCondLst>
                                  <p:childTnLst>
                                    <p:set>
                                      <p:cBhvr>
                                        <p:cTn id="209" dur="1" fill="hold">
                                          <p:stCondLst>
                                            <p:cond delay="0"/>
                                          </p:stCondLst>
                                        </p:cTn>
                                        <p:tgtEl>
                                          <p:spTgt spid="171"/>
                                        </p:tgtEl>
                                        <p:attrNameLst>
                                          <p:attrName>style.visibility</p:attrName>
                                        </p:attrNameLst>
                                      </p:cBhvr>
                                      <p:to>
                                        <p:strVal val="visible"/>
                                      </p:to>
                                    </p:set>
                                    <p:anim calcmode="lin" valueType="num">
                                      <p:cBhvr additive="repl">
                                        <p:cTn id="210" dur="500" fill="hold"/>
                                        <p:tgtEl>
                                          <p:spTgt spid="171"/>
                                        </p:tgtEl>
                                        <p:attrNameLst>
                                          <p:attrName>ppt_w</p:attrName>
                                        </p:attrNameLst>
                                      </p:cBhvr>
                                      <p:tavLst>
                                        <p:tav tm="0">
                                          <p:val>
                                            <p:fltVal val="0"/>
                                          </p:val>
                                        </p:tav>
                                        <p:tav tm="100000">
                                          <p:val>
                                            <p:strVal val="#ppt_w"/>
                                          </p:val>
                                        </p:tav>
                                      </p:tavLst>
                                    </p:anim>
                                    <p:anim calcmode="lin" valueType="num">
                                      <p:cBhvr additive="repl">
                                        <p:cTn id="211" dur="500" fill="hold"/>
                                        <p:tgtEl>
                                          <p:spTgt spid="171"/>
                                        </p:tgtEl>
                                        <p:attrNameLst>
                                          <p:attrName>ppt_h</p:attrName>
                                        </p:attrNameLst>
                                      </p:cBhvr>
                                      <p:tavLst>
                                        <p:tav tm="0">
                                          <p:val>
                                            <p:strVal val="#ppt_h"/>
                                          </p:val>
                                        </p:tav>
                                        <p:tav tm="100000">
                                          <p:val>
                                            <p:strVal val="#ppt_h"/>
                                          </p:val>
                                        </p:tav>
                                      </p:tavLst>
                                    </p:anim>
                                  </p:childTnLst>
                                </p:cTn>
                              </p:par>
                            </p:childTnLst>
                          </p:cTn>
                        </p:par>
                        <p:par>
                          <p:cTn id="212" nodeType="afterEffect" fill="hold">
                            <p:stCondLst>
                              <p:cond delay="500"/>
                            </p:stCondLst>
                            <p:childTnLst>
                              <p:par>
                                <p:cTn id="213" nodeType="afterEffect" fill="hold" presetClass="entr" presetID="22" presetSubtype="4">
                                  <p:stCondLst>
                                    <p:cond delay="500"/>
                                  </p:stCondLst>
                                  <p:childTnLst>
                                    <p:set>
                                      <p:cBhvr>
                                        <p:cTn id="214" dur="1" fill="hold">
                                          <p:stCondLst>
                                            <p:cond delay="0"/>
                                          </p:stCondLst>
                                        </p:cTn>
                                        <p:tgtEl>
                                          <p:spTgt spid="165"/>
                                        </p:tgtEl>
                                        <p:attrNameLst>
                                          <p:attrName>style.visibility</p:attrName>
                                        </p:attrNameLst>
                                      </p:cBhvr>
                                      <p:to>
                                        <p:strVal val="visible"/>
                                      </p:to>
                                    </p:set>
                                    <p:animEffect filter="wipe(down)" transition="in">
                                      <p:cBhvr additive="repl">
                                        <p:cTn id="215" dur="500"/>
                                        <p:tgtEl>
                                          <p:spTgt spid="165"/>
                                        </p:tgtEl>
                                      </p:cBhvr>
                                    </p:animEffect>
                                  </p:childTnLst>
                                </p:cTn>
                              </p:par>
                            </p:childTnLst>
                          </p:cTn>
                        </p:par>
                        <p:par>
                          <p:cTn id="216" nodeType="afterEffect" fill="hold">
                            <p:stCondLst>
                              <p:cond delay="1500"/>
                            </p:stCondLst>
                            <p:childTnLst>
                              <p:par>
                                <p:cTn id="217" nodeType="afterEffect" fill="hold" presetClass="entr" presetID="22" presetSubtype="1">
                                  <p:stCondLst>
                                    <p:cond delay="0"/>
                                  </p:stCondLst>
                                  <p:childTnLst>
                                    <p:set>
                                      <p:cBhvr>
                                        <p:cTn id="218" dur="1" fill="hold">
                                          <p:stCondLst>
                                            <p:cond delay="0"/>
                                          </p:stCondLst>
                                        </p:cTn>
                                        <p:tgtEl>
                                          <p:spTgt spid="169"/>
                                        </p:tgtEl>
                                        <p:attrNameLst>
                                          <p:attrName>style.visibility</p:attrName>
                                        </p:attrNameLst>
                                      </p:cBhvr>
                                      <p:to>
                                        <p:strVal val="visible"/>
                                      </p:to>
                                    </p:set>
                                    <p:animEffect filter="wipe(up)" transition="in">
                                      <p:cBhvr additive="repl">
                                        <p:cTn id="219" dur="500"/>
                                        <p:tgtEl>
                                          <p:spTgt spid="169"/>
                                        </p:tgtEl>
                                      </p:cBhvr>
                                    </p:animEffect>
                                  </p:childTnLst>
                                </p:cTn>
                              </p:par>
                            </p:childTnLst>
                          </p:cTn>
                        </p:par>
                        <p:par>
                          <p:cTn id="220" nodeType="afterEffect" fill="hold">
                            <p:stCondLst>
                              <p:cond delay="2000"/>
                            </p:stCondLst>
                            <p:childTnLst>
                              <p:par>
                                <p:cTn id="221" nodeType="afterEffect" fill="hold" presetClass="entr" presetID="22" presetSubtype="4">
                                  <p:stCondLst>
                                    <p:cond delay="0"/>
                                  </p:stCondLst>
                                  <p:childTnLst>
                                    <p:set>
                                      <p:cBhvr>
                                        <p:cTn id="222" dur="1" fill="hold">
                                          <p:stCondLst>
                                            <p:cond delay="0"/>
                                          </p:stCondLst>
                                        </p:cTn>
                                        <p:tgtEl>
                                          <p:spTgt spid="167"/>
                                        </p:tgtEl>
                                        <p:attrNameLst>
                                          <p:attrName>style.visibility</p:attrName>
                                        </p:attrNameLst>
                                      </p:cBhvr>
                                      <p:to>
                                        <p:strVal val="visible"/>
                                      </p:to>
                                    </p:set>
                                    <p:animEffect filter="wipe(down)" transition="in">
                                      <p:cBhvr additive="repl">
                                        <p:cTn id="223" dur="500"/>
                                        <p:tgtEl>
                                          <p:spTgt spid="167"/>
                                        </p:tgtEl>
                                      </p:cBhvr>
                                    </p:animEffect>
                                  </p:childTnLst>
                                </p:cTn>
                              </p:par>
                            </p:childTnLst>
                          </p:cTn>
                        </p:par>
                        <p:par>
                          <p:cTn id="224" nodeType="afterEffect" fill="hold">
                            <p:stCondLst>
                              <p:cond delay="2500"/>
                            </p:stCondLst>
                            <p:childTnLst>
                              <p:par>
                                <p:cTn id="225" nodeType="afterEffect" fill="hold" presetClass="entr" presetID="22" presetSubtype="4">
                                  <p:stCondLst>
                                    <p:cond delay="0"/>
                                  </p:stCondLst>
                                  <p:childTnLst>
                                    <p:set>
                                      <p:cBhvr>
                                        <p:cTn id="226" dur="1" fill="hold">
                                          <p:stCondLst>
                                            <p:cond delay="0"/>
                                          </p:stCondLst>
                                        </p:cTn>
                                        <p:tgtEl>
                                          <p:spTgt spid="166"/>
                                        </p:tgtEl>
                                        <p:attrNameLst>
                                          <p:attrName>style.visibility</p:attrName>
                                        </p:attrNameLst>
                                      </p:cBhvr>
                                      <p:to>
                                        <p:strVal val="visible"/>
                                      </p:to>
                                    </p:set>
                                    <p:animEffect filter="wipe(down)" transition="in">
                                      <p:cBhvr additive="repl">
                                        <p:cTn id="227" dur="500"/>
                                        <p:tgtEl>
                                          <p:spTgt spid="166"/>
                                        </p:tgtEl>
                                      </p:cBhvr>
                                    </p:animEffect>
                                  </p:childTnLst>
                                </p:cTn>
                              </p:par>
                            </p:childTnLst>
                          </p:cTn>
                        </p:par>
                        <p:par>
                          <p:cTn id="228" nodeType="afterEffect" fill="hold">
                            <p:stCondLst>
                              <p:cond delay="3000"/>
                            </p:stCondLst>
                            <p:childTnLst>
                              <p:par>
                                <p:cTn id="229" nodeType="afterEffect" fill="hold" presetClass="entr" presetID="22" presetSubtype="1">
                                  <p:stCondLst>
                                    <p:cond delay="0"/>
                                  </p:stCondLst>
                                  <p:childTnLst>
                                    <p:set>
                                      <p:cBhvr>
                                        <p:cTn id="230" dur="1" fill="hold">
                                          <p:stCondLst>
                                            <p:cond delay="0"/>
                                          </p:stCondLst>
                                        </p:cTn>
                                        <p:tgtEl>
                                          <p:spTgt spid="170"/>
                                        </p:tgtEl>
                                        <p:attrNameLst>
                                          <p:attrName>style.visibility</p:attrName>
                                        </p:attrNameLst>
                                      </p:cBhvr>
                                      <p:to>
                                        <p:strVal val="visible"/>
                                      </p:to>
                                    </p:set>
                                    <p:animEffect filter="wipe(up)" transition="in">
                                      <p:cBhvr additive="repl">
                                        <p:cTn id="231" dur="500"/>
                                        <p:tgtEl>
                                          <p:spTgt spid="170"/>
                                        </p:tgtEl>
                                      </p:cBhvr>
                                    </p:animEffect>
                                  </p:childTnLst>
                                </p:cTn>
                              </p:par>
                            </p:childTnLst>
                          </p:cTn>
                        </p:par>
                        <p:par>
                          <p:cTn id="232" nodeType="afterEffect" fill="hold">
                            <p:stCondLst>
                              <p:cond delay="3500"/>
                            </p:stCondLst>
                            <p:childTnLst>
                              <p:par>
                                <p:cTn id="233" nodeType="afterEffect" fill="hold" presetClass="entr" presetID="22" presetSubtype="4">
                                  <p:stCondLst>
                                    <p:cond delay="0"/>
                                  </p:stCondLst>
                                  <p:childTnLst>
                                    <p:set>
                                      <p:cBhvr>
                                        <p:cTn id="234" dur="1" fill="hold">
                                          <p:stCondLst>
                                            <p:cond delay="0"/>
                                          </p:stCondLst>
                                        </p:cTn>
                                        <p:tgtEl>
                                          <p:spTgt spid="168"/>
                                        </p:tgtEl>
                                        <p:attrNameLst>
                                          <p:attrName>style.visibility</p:attrName>
                                        </p:attrNameLst>
                                      </p:cBhvr>
                                      <p:to>
                                        <p:strVal val="visible"/>
                                      </p:to>
                                    </p:set>
                                    <p:animEffect filter="wipe(down)" transition="in">
                                      <p:cBhvr additive="repl">
                                        <p:cTn id="235" dur="500"/>
                                        <p:tgtEl>
                                          <p:spTgt spid="1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75" name="PlaceHolder 1"/>
          <p:cNvSpPr>
            <a:spLocks noGrp="1"/>
          </p:cNvSpPr>
          <p:nvPr>
            <p:ph type="title"/>
          </p:nvPr>
        </p:nvSpPr>
        <p:spPr>
          <a:xfrm>
            <a:off x="45720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Optimal Product Mix</a:t>
            </a:r>
            <a:endParaRPr b="0" lang="en-US" sz="4000" strike="noStrike" u="none">
              <a:solidFill>
                <a:schemeClr val="dk1"/>
              </a:solidFill>
              <a:uFillTx/>
              <a:latin typeface="Arial"/>
            </a:endParaRPr>
          </a:p>
        </p:txBody>
      </p:sp>
      <p:graphicFrame>
        <p:nvGraphicFramePr>
          <p:cNvPr id="3" name="Diagram3"/>
          <p:cNvGraphicFramePr/>
          <p:nvPr>
            <p:extLst>
              <p:ext uri="{D42A27DB-BD31-4B8C-83A1-F6EECF244321}">
                <p14:modId xmlns:p14="http://schemas.microsoft.com/office/powerpoint/2010/main" val="794992626"/>
              </p:ext>
            </p:extLst>
          </p:nvPr>
        </p:nvGraphicFramePr>
        <p:xfrm>
          <a:off x="762120" y="1066680"/>
          <a:ext cx="7238520" cy="4698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6" name="Rounded Rectangle 5"/>
          <p:cNvSpPr/>
          <p:nvPr/>
        </p:nvSpPr>
        <p:spPr>
          <a:xfrm>
            <a:off x="4191120" y="914400"/>
            <a:ext cx="4038120" cy="1218960"/>
          </a:xfrm>
          <a:prstGeom prst="roundRect">
            <a:avLst>
              <a:gd name="adj" fmla="val 16667"/>
            </a:avLst>
          </a:prstGeom>
          <a:solidFill>
            <a:srgbClr val="fcd992"/>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400" strike="noStrike" u="none">
                <a:solidFill>
                  <a:srgbClr val="000099"/>
                </a:solidFill>
                <a:uFillTx/>
                <a:latin typeface="Calibri"/>
                <a:ea typeface="ＭＳ Ｐゴシック"/>
              </a:rPr>
              <a:t>If demand for either model is limited, the company must decide on the optimal mix.</a:t>
            </a:r>
            <a:endParaRPr b="0" lang="en-IN" sz="2400" strike="noStrike" u="none">
              <a:solidFill>
                <a:srgbClr val="000000"/>
              </a:solidFill>
              <a:uFillTx/>
              <a:latin typeface="Arial"/>
            </a:endParaRPr>
          </a:p>
        </p:txBody>
      </p:sp>
      <p:sp>
        <p:nvSpPr>
          <p:cNvPr id="177" name="Rounded Rectangle 6"/>
          <p:cNvSpPr/>
          <p:nvPr/>
        </p:nvSpPr>
        <p:spPr>
          <a:xfrm>
            <a:off x="533520" y="4724280"/>
            <a:ext cx="5028840" cy="1828440"/>
          </a:xfrm>
          <a:prstGeom prst="roundRect">
            <a:avLst>
              <a:gd name="adj" fmla="val 16667"/>
            </a:avLst>
          </a:prstGeom>
          <a:solidFill>
            <a:schemeClr val="accent1"/>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IN" sz="2200" strike="noStrike" u="none">
              <a:solidFill>
                <a:srgbClr val="000000"/>
              </a:solidFill>
              <a:uFillTx/>
              <a:latin typeface="Arial"/>
            </a:endParaRPr>
          </a:p>
          <a:p>
            <a:pPr>
              <a:lnSpc>
                <a:spcPct val="100000"/>
              </a:lnSpc>
            </a:pPr>
            <a:r>
              <a:rPr b="1" lang="en-US" sz="2200" strike="noStrike" u="none">
                <a:solidFill>
                  <a:srgbClr val="000099"/>
                </a:solidFill>
                <a:uFillTx/>
                <a:latin typeface="Calibri"/>
                <a:ea typeface="ＭＳ Ｐゴシック"/>
              </a:rPr>
              <a:t>However, since Birdie can only sell 400 cartons, the optimal mix is </a:t>
            </a:r>
            <a:r>
              <a:rPr b="1" lang="en-US" sz="2200" strike="noStrike" u="sng">
                <a:solidFill>
                  <a:srgbClr val="000099"/>
                </a:solidFill>
                <a:uFillTx/>
                <a:latin typeface="Calibri"/>
                <a:ea typeface="ＭＳ Ｐゴシック"/>
              </a:rPr>
              <a:t>400</a:t>
            </a:r>
            <a:r>
              <a:rPr b="1" lang="en-US" sz="2200" strike="noStrike" u="none">
                <a:solidFill>
                  <a:srgbClr val="000099"/>
                </a:solidFill>
                <a:uFillTx/>
                <a:latin typeface="Calibri"/>
                <a:ea typeface="ＭＳ Ｐゴシック"/>
              </a:rPr>
              <a:t> cartons of Pro (using 200 hours) and </a:t>
            </a:r>
            <a:r>
              <a:rPr b="1" lang="en-US" sz="2200" strike="noStrike" u="sng">
                <a:solidFill>
                  <a:srgbClr val="000099"/>
                </a:solidFill>
                <a:uFillTx/>
                <a:latin typeface="Calibri"/>
                <a:ea typeface="ＭＳ Ｐゴシック"/>
              </a:rPr>
              <a:t>133</a:t>
            </a:r>
            <a:r>
              <a:rPr b="1" lang="en-US" sz="2200" strike="noStrike" u="none">
                <a:solidFill>
                  <a:srgbClr val="000099"/>
                </a:solidFill>
                <a:uFillTx/>
                <a:latin typeface="Calibri"/>
                <a:ea typeface="ＭＳ Ｐゴシック"/>
              </a:rPr>
              <a:t> cartons of Tour (100 hrs. ÷ 0.75 hrs.) using the remaining 100 hours.  </a:t>
            </a:r>
            <a:endParaRPr b="0" lang="en-IN" sz="2200" strike="noStrike" u="none">
              <a:solidFill>
                <a:srgbClr val="000000"/>
              </a:solidFill>
              <a:uFillTx/>
              <a:latin typeface="Arial"/>
            </a:endParaRPr>
          </a:p>
          <a:p>
            <a:pPr>
              <a:lnSpc>
                <a:spcPct val="100000"/>
              </a:lnSpc>
            </a:pPr>
            <a:r>
              <a:rPr b="1" lang="en-US" sz="2200" strike="noStrike" u="none">
                <a:solidFill>
                  <a:srgbClr val="000099"/>
                </a:solidFill>
                <a:uFillTx/>
                <a:latin typeface="Calibri"/>
                <a:ea typeface="ＭＳ Ｐゴシック"/>
              </a:rPr>
              <a:t>  </a:t>
            </a:r>
            <a:endParaRPr b="0" lang="en-IN"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36" dur="indefinite" restart="never" nodeType="tmRoot">
          <p:childTnLst>
            <p:seq>
              <p:cTn id="237" dur="indefinite" nodeType="mainSeq">
                <p:childTnLst>
                  <p:par>
                    <p:cTn id="238" nodeType="clickEffect" fill="hold">
                      <p:stCondLst>
                        <p:cond delay="0"/>
                      </p:stCondLst>
                      <p:childTnLst>
                        <p:par>
                          <p:cTn id="239" nodeType="withEffect" fill="hold">
                            <p:stCondLst>
                              <p:cond delay="0"/>
                            </p:stCondLst>
                            <p:childTnLst>
                              <p:par>
                                <p:cTn id="240" nodeType="withEffect" fill="hold" presetClass="entr" presetID="13" presetSubtype="16">
                                  <p:stCondLst>
                                    <p:cond delay="0"/>
                                  </p:stCondLst>
                                  <p:childTnLst>
                                    <p:set>
                                      <p:cBhvr>
                                        <p:cTn id="241" dur="1" fill="hold">
                                          <p:stCondLst>
                                            <p:cond delay="0"/>
                                          </p:stCondLst>
                                        </p:cTn>
                                        <p:tgtEl>
                                          <p:spTgt spid="176"/>
                                        </p:tgtEl>
                                        <p:attrNameLst>
                                          <p:attrName>style.visibility</p:attrName>
                                        </p:attrNameLst>
                                      </p:cBhvr>
                                      <p:to>
                                        <p:strVal val="visible"/>
                                      </p:to>
                                    </p:set>
                                    <p:animEffect filter="plus(in)" transition="in">
                                      <p:cBhvr additive="repl">
                                        <p:cTn id="242" dur="1000"/>
                                        <p:tgtEl>
                                          <p:spTgt spid="176"/>
                                        </p:tgtEl>
                                      </p:cBhvr>
                                    </p:animEffect>
                                  </p:childTnLst>
                                </p:cTn>
                              </p:par>
                            </p:childTnLst>
                          </p:cTn>
                        </p:par>
                      </p:childTnLst>
                    </p:cTn>
                  </p:par>
                  <p:par>
                    <p:cTn id="243" nodeType="clickEffect" fill="hold">
                      <p:stCondLst>
                        <p:cond delay="indefinite"/>
                      </p:stCondLst>
                      <p:childTnLst>
                        <p:par>
                          <p:cTn id="244" nodeType="withEffect" fill="hold">
                            <p:stCondLst>
                              <p:cond delay="0"/>
                            </p:stCondLst>
                            <p:childTnLst>
                              <p:par>
                                <p:cTn id="245" nodeType="clickEffect" fill="hold" presetClass="entr" presetID="17" presetSubtype="10">
                                  <p:stCondLst>
                                    <p:cond delay="0"/>
                                  </p:stCondLst>
                                  <p:childTnLst>
                                    <p:set>
                                      <p:cBhvr>
                                        <p:cTn id="246" dur="1" fill="hold">
                                          <p:stCondLst>
                                            <p:cond delay="0"/>
                                          </p:stCondLst>
                                        </p:cTn>
                                        <p:tgtEl>
                                          <p:spTgt spid="-1"/>
                                        </p:tgtEl>
                                        <p:attrNameLst>
                                          <p:attrName>style.visibility</p:attrName>
                                        </p:attrNameLst>
                                      </p:cBhvr>
                                      <p:to>
                                        <p:strVal val="visible"/>
                                      </p:to>
                                    </p:set>
                                    <p:anim calcmode="lin" valueType="num">
                                      <p:cBhvr additive="repl">
                                        <p:cTn id="247" dur="500" fill="hold"/>
                                        <p:tgtEl>
                                          <p:spTgt spid="-1"/>
                                        </p:tgtEl>
                                        <p:attrNameLst>
                                          <p:attrName>ppt_w</p:attrName>
                                        </p:attrNameLst>
                                      </p:cBhvr>
                                      <p:tavLst>
                                        <p:tav tm="0">
                                          <p:val>
                                            <p:fltVal val="0"/>
                                          </p:val>
                                        </p:tav>
                                        <p:tav tm="100000">
                                          <p:val>
                                            <p:strVal val="#ppt_w"/>
                                          </p:val>
                                        </p:tav>
                                      </p:tavLst>
                                    </p:anim>
                                    <p:anim calcmode="lin" valueType="num">
                                      <p:cBhvr additive="repl">
                                        <p:cTn id="248" dur="500" fill="hold"/>
                                        <p:tgtEl>
                                          <p:spTgt spid="-1"/>
                                        </p:tgtEl>
                                        <p:attrNameLst>
                                          <p:attrName>ppt_h</p:attrName>
                                        </p:attrNameLst>
                                      </p:cBhvr>
                                      <p:tavLst>
                                        <p:tav tm="0">
                                          <p:val>
                                            <p:strVal val="#ppt_h"/>
                                          </p:val>
                                        </p:tav>
                                        <p:tav tm="100000">
                                          <p:val>
                                            <p:strVal val="#ppt_h"/>
                                          </p:val>
                                        </p:tav>
                                      </p:tavLst>
                                    </p:anim>
                                  </p:childTnLst>
                                </p:cTn>
                              </p:par>
                            </p:childTnLst>
                          </p:cTn>
                        </p:par>
                      </p:childTnLst>
                    </p:cTn>
                  </p:par>
                  <p:par>
                    <p:cTn id="249" nodeType="clickEffect" fill="hold">
                      <p:stCondLst>
                        <p:cond delay="indefinite"/>
                      </p:stCondLst>
                      <p:childTnLst>
                        <p:par>
                          <p:cTn id="250" nodeType="withEffect" fill="hold">
                            <p:stCondLst>
                              <p:cond delay="0"/>
                            </p:stCondLst>
                            <p:childTnLst>
                              <p:par>
                                <p:cTn id="251" nodeType="clickEffect" fill="hold" presetClass="entr" presetID="12" presetSubtype="4">
                                  <p:stCondLst>
                                    <p:cond delay="0"/>
                                  </p:stCondLst>
                                  <p:childTnLst>
                                    <p:set>
                                      <p:cBhvr>
                                        <p:cTn id="252" dur="1" fill="hold">
                                          <p:stCondLst>
                                            <p:cond delay="0"/>
                                          </p:stCondLst>
                                        </p:cTn>
                                        <p:tgtEl>
                                          <p:spTgt spid="177"/>
                                        </p:tgtEl>
                                        <p:attrNameLst>
                                          <p:attrName>style.visibility</p:attrName>
                                        </p:attrNameLst>
                                      </p:cBhvr>
                                      <p:to>
                                        <p:strVal val="visible"/>
                                      </p:to>
                                    </p:set>
                                    <p:animEffect filter="slide(fromBottom)" transition="in">
                                      <p:cBhvr additive="repl">
                                        <p:cTn id="253" dur="5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79" name="PlaceHolder 1"/>
          <p:cNvSpPr>
            <a:spLocks noGrp="1"/>
          </p:cNvSpPr>
          <p:nvPr>
            <p:ph type="title"/>
          </p:nvPr>
        </p:nvSpPr>
        <p:spPr>
          <a:xfrm>
            <a:off x="45720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Qualitative Issues and Other Options</a:t>
            </a:r>
            <a:endParaRPr b="0" lang="en-US" sz="4000" strike="noStrike" u="none">
              <a:solidFill>
                <a:schemeClr val="dk1"/>
              </a:solidFill>
              <a:uFillTx/>
              <a:latin typeface="Arial"/>
            </a:endParaRPr>
          </a:p>
        </p:txBody>
      </p:sp>
      <p:sp>
        <p:nvSpPr>
          <p:cNvPr id="180" name="Right Arrow Callout 7"/>
          <p:cNvSpPr/>
          <p:nvPr/>
        </p:nvSpPr>
        <p:spPr>
          <a:xfrm>
            <a:off x="685800" y="1143000"/>
            <a:ext cx="3657240" cy="5028840"/>
          </a:xfrm>
          <a:prstGeom prst="rightArrowCallout">
            <a:avLst>
              <a:gd name="adj1" fmla="val 25000"/>
              <a:gd name="adj2" fmla="val 25000"/>
              <a:gd name="adj3" fmla="val 25000"/>
              <a:gd name="adj4" fmla="val 69919"/>
            </a:avLst>
          </a:prstGeom>
          <a:solidFill>
            <a:srgbClr val="bbe0e3"/>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400" strike="noStrike" u="none">
                <a:solidFill>
                  <a:srgbClr val="a50021"/>
                </a:solidFill>
                <a:uFillTx/>
                <a:latin typeface="Calibri"/>
                <a:ea typeface="ＭＳ Ｐゴシック"/>
              </a:rPr>
              <a:t>Qualitative issues include:</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Is the visibility of the Tour ball on the professional tour a valuable source of advertising?</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Does it contribute to sales of the Pro Model?</a:t>
            </a:r>
            <a:endParaRPr b="0" lang="en-IN" sz="2400" strike="noStrike" u="none">
              <a:solidFill>
                <a:srgbClr val="000000"/>
              </a:solidFill>
              <a:uFillTx/>
              <a:latin typeface="Arial"/>
            </a:endParaRPr>
          </a:p>
        </p:txBody>
      </p:sp>
      <p:sp>
        <p:nvSpPr>
          <p:cNvPr id="181" name="Left Arrow Callout 8"/>
          <p:cNvSpPr/>
          <p:nvPr/>
        </p:nvSpPr>
        <p:spPr>
          <a:xfrm>
            <a:off x="4495680" y="1143000"/>
            <a:ext cx="3809520" cy="5028840"/>
          </a:xfrm>
          <a:prstGeom prst="leftArrowCallout">
            <a:avLst>
              <a:gd name="adj1" fmla="val 25000"/>
              <a:gd name="adj2" fmla="val 25000"/>
              <a:gd name="adj3" fmla="val 25000"/>
              <a:gd name="adj4" fmla="val 64977"/>
            </a:avLst>
          </a:prstGeom>
          <a:solidFill>
            <a:srgbClr val="bbe0e3"/>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i="1" lang="en-US" sz="2400" strike="noStrike" u="none">
                <a:solidFill>
                  <a:srgbClr val="a50021"/>
                </a:solidFill>
                <a:uFillTx/>
                <a:latin typeface="Calibri"/>
                <a:ea typeface="ＭＳ Ｐゴシック"/>
              </a:rPr>
              <a:t>Loosening the Constraints:</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Add machines to increase the amount of available machine hours.</a:t>
            </a:r>
            <a:endParaRPr b="0" lang="en-IN" sz="2400" strike="noStrike" u="none">
              <a:solidFill>
                <a:srgbClr val="000000"/>
              </a:solidFill>
              <a:uFillTx/>
              <a:latin typeface="Arial"/>
            </a:endParaRPr>
          </a:p>
          <a:p>
            <a:pPr marL="233280" indent="-233280">
              <a:lnSpc>
                <a:spcPct val="100000"/>
              </a:lnSpc>
              <a:buClr>
                <a:srgbClr val="000099"/>
              </a:buClr>
              <a:buFont typeface="Arial"/>
              <a:buChar char="•"/>
            </a:pPr>
            <a:r>
              <a:rPr b="1" lang="en-US" sz="2400" strike="noStrike" u="none">
                <a:solidFill>
                  <a:srgbClr val="000099"/>
                </a:solidFill>
                <a:uFillTx/>
                <a:latin typeface="Calibri"/>
                <a:ea typeface="ＭＳ Ｐゴシック"/>
              </a:rPr>
              <a:t>Reduce the amount of machine time it takes to make a carton of balls.</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54" dur="indefinite" restart="never" nodeType="tmRoot">
          <p:childTnLst>
            <p:seq>
              <p:cTn id="255" dur="indefinite" nodeType="mainSeq">
                <p:childTnLst>
                  <p:par>
                    <p:cTn id="256" nodeType="clickEffect" fill="hold">
                      <p:stCondLst>
                        <p:cond delay="0"/>
                      </p:stCondLst>
                      <p:childTnLst>
                        <p:par>
                          <p:cTn id="257" nodeType="withEffect" fill="hold">
                            <p:stCondLst>
                              <p:cond delay="0"/>
                            </p:stCondLst>
                            <p:childTnLst>
                              <p:par>
                                <p:cTn id="258" nodeType="withEffect" fill="hold" presetClass="entr" presetID="2" presetSubtype="8">
                                  <p:stCondLst>
                                    <p:cond delay="0"/>
                                  </p:stCondLst>
                                  <p:childTnLst>
                                    <p:set>
                                      <p:cBhvr>
                                        <p:cTn id="259" dur="1" fill="hold">
                                          <p:stCondLst>
                                            <p:cond delay="0"/>
                                          </p:stCondLst>
                                        </p:cTn>
                                        <p:tgtEl>
                                          <p:spTgt spid="180"/>
                                        </p:tgtEl>
                                        <p:attrNameLst>
                                          <p:attrName>style.visibility</p:attrName>
                                        </p:attrNameLst>
                                      </p:cBhvr>
                                      <p:to>
                                        <p:strVal val="visible"/>
                                      </p:to>
                                    </p:set>
                                    <p:anim calcmode="lin" valueType="num">
                                      <p:cBhvr additive="repl">
                                        <p:cTn id="260" dur="500" fill="hold"/>
                                        <p:tgtEl>
                                          <p:spTgt spid="180"/>
                                        </p:tgtEl>
                                        <p:attrNameLst>
                                          <p:attrName>ppt_x</p:attrName>
                                        </p:attrNameLst>
                                      </p:cBhvr>
                                      <p:tavLst>
                                        <p:tav tm="0">
                                          <p:val>
                                            <p:strVal val="0-#ppt_w/2"/>
                                          </p:val>
                                        </p:tav>
                                        <p:tav tm="100000">
                                          <p:val>
                                            <p:strVal val="#ppt_x"/>
                                          </p:val>
                                        </p:tav>
                                      </p:tavLst>
                                    </p:anim>
                                    <p:anim calcmode="lin" valueType="num">
                                      <p:cBhvr additive="repl">
                                        <p:cTn id="261" dur="500" fill="hold"/>
                                        <p:tgtEl>
                                          <p:spTgt spid="180"/>
                                        </p:tgtEl>
                                        <p:attrNameLst>
                                          <p:attrName>ppt_y</p:attrName>
                                        </p:attrNameLst>
                                      </p:cBhvr>
                                      <p:tavLst>
                                        <p:tav tm="0">
                                          <p:val>
                                            <p:strVal val="#ppt_y"/>
                                          </p:val>
                                        </p:tav>
                                        <p:tav tm="100000">
                                          <p:val>
                                            <p:strVal val="#ppt_y"/>
                                          </p:val>
                                        </p:tav>
                                      </p:tavLst>
                                    </p:anim>
                                  </p:childTnLst>
                                </p:cTn>
                              </p:par>
                            </p:childTnLst>
                          </p:cTn>
                        </p:par>
                      </p:childTnLst>
                    </p:cTn>
                  </p:par>
                  <p:par>
                    <p:cTn id="262" nodeType="clickEffect" fill="hold">
                      <p:stCondLst>
                        <p:cond delay="indefinite"/>
                      </p:stCondLst>
                      <p:childTnLst>
                        <p:par>
                          <p:cTn id="263" nodeType="withEffect" fill="hold">
                            <p:stCondLst>
                              <p:cond delay="0"/>
                            </p:stCondLst>
                            <p:childTnLst>
                              <p:par>
                                <p:cTn id="264" nodeType="clickEffect" fill="hold" presetClass="entr" presetID="2" presetSubtype="2">
                                  <p:stCondLst>
                                    <p:cond delay="0"/>
                                  </p:stCondLst>
                                  <p:childTnLst>
                                    <p:set>
                                      <p:cBhvr>
                                        <p:cTn id="265" dur="1" fill="hold">
                                          <p:stCondLst>
                                            <p:cond delay="0"/>
                                          </p:stCondLst>
                                        </p:cTn>
                                        <p:tgtEl>
                                          <p:spTgt spid="181"/>
                                        </p:tgtEl>
                                        <p:attrNameLst>
                                          <p:attrName>style.visibility</p:attrName>
                                        </p:attrNameLst>
                                      </p:cBhvr>
                                      <p:to>
                                        <p:strVal val="visible"/>
                                      </p:to>
                                    </p:set>
                                    <p:anim calcmode="lin" valueType="num">
                                      <p:cBhvr additive="repl">
                                        <p:cTn id="266" dur="500" fill="hold"/>
                                        <p:tgtEl>
                                          <p:spTgt spid="181"/>
                                        </p:tgtEl>
                                        <p:attrNameLst>
                                          <p:attrName>ppt_x</p:attrName>
                                        </p:attrNameLst>
                                      </p:cBhvr>
                                      <p:tavLst>
                                        <p:tav tm="0">
                                          <p:val>
                                            <p:strVal val="1+#ppt_w/2"/>
                                          </p:val>
                                        </p:tav>
                                        <p:tav tm="100000">
                                          <p:val>
                                            <p:strVal val="#ppt_x"/>
                                          </p:val>
                                        </p:tav>
                                      </p:tavLst>
                                    </p:anim>
                                    <p:anim calcmode="lin" valueType="num">
                                      <p:cBhvr additive="repl">
                                        <p:cTn id="267" dur="500" fill="hold"/>
                                        <p:tgtEl>
                                          <p:spTgt spid="1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Rectangle 20"/>
          <p:cNvSpPr/>
          <p:nvPr/>
        </p:nvSpPr>
        <p:spPr>
          <a:xfrm>
            <a:off x="609480" y="1600200"/>
            <a:ext cx="7695720" cy="1186920"/>
          </a:xfrm>
          <a:prstGeom prst="rect">
            <a:avLst/>
          </a:prstGeom>
          <a:solidFill>
            <a:srgbClr val="ffffcc"/>
          </a:solidFill>
          <a:ln w="952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2400" strike="noStrike" u="none">
                <a:solidFill>
                  <a:srgbClr val="000099"/>
                </a:solidFill>
                <a:uFillTx/>
                <a:latin typeface="Calibri"/>
                <a:ea typeface="ＭＳ Ｐゴシック"/>
              </a:rPr>
              <a:t>In today’s business environment, companies have to be aware not only of the economic impact of their decisions, but also of their ethical impact.</a:t>
            </a:r>
            <a:endParaRPr b="0" lang="en-IN" sz="2400" strike="noStrike" u="none">
              <a:solidFill>
                <a:srgbClr val="000000"/>
              </a:solidFill>
              <a:uFillTx/>
              <a:latin typeface="Arial"/>
            </a:endParaRPr>
          </a:p>
        </p:txBody>
      </p:sp>
      <p:graphicFrame>
        <p:nvGraphicFramePr>
          <p:cNvPr id="4" name="Diagram4"/>
          <p:cNvGraphicFramePr/>
          <p:nvPr>
            <p:extLst>
              <p:ext uri="{D42A27DB-BD31-4B8C-83A1-F6EECF244321}">
                <p14:modId xmlns:p14="http://schemas.microsoft.com/office/powerpoint/2010/main" val="3576886895"/>
              </p:ext>
            </p:extLst>
          </p:nvPr>
        </p:nvGraphicFramePr>
        <p:xfrm>
          <a:off x="2514600" y="3048120"/>
          <a:ext cx="6095520" cy="139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83" name="Rounded Rectangle 22"/>
          <p:cNvSpPr/>
          <p:nvPr/>
        </p:nvSpPr>
        <p:spPr>
          <a:xfrm>
            <a:off x="533520" y="2971800"/>
            <a:ext cx="2057040" cy="1676160"/>
          </a:xfrm>
          <a:prstGeom prst="roundRect">
            <a:avLst>
              <a:gd name="adj" fmla="val 16667"/>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600" strike="noStrike" u="none">
                <a:solidFill>
                  <a:srgbClr val="000099"/>
                </a:solidFill>
                <a:uFillTx/>
                <a:latin typeface="Calibri"/>
                <a:ea typeface="ＭＳ Ｐゴシック"/>
              </a:rPr>
              <a:t>Information</a:t>
            </a:r>
            <a:r>
              <a:rPr b="1" lang="en-US" sz="2800" strike="noStrike" u="none">
                <a:solidFill>
                  <a:srgbClr val="000099"/>
                </a:solidFill>
                <a:uFillTx/>
                <a:latin typeface="Calibri"/>
                <a:ea typeface="ＭＳ Ｐゴシック"/>
              </a:rPr>
              <a:t> being used for?  </a:t>
            </a:r>
            <a:endParaRPr b="0" lang="en-IN" sz="2800" strike="noStrike" u="none">
              <a:solidFill>
                <a:srgbClr val="000000"/>
              </a:solidFill>
              <a:uFillTx/>
              <a:latin typeface="Arial"/>
            </a:endParaRPr>
          </a:p>
        </p:txBody>
      </p:sp>
      <p:sp>
        <p:nvSpPr>
          <p:cNvPr id="184" name="Oval 24"/>
          <p:cNvSpPr/>
          <p:nvPr/>
        </p:nvSpPr>
        <p:spPr>
          <a:xfrm>
            <a:off x="2666880" y="4495680"/>
            <a:ext cx="5105160" cy="1828440"/>
          </a:xfrm>
          <a:prstGeom prst="ellipse">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85" name="Quad Arrow Callout 23"/>
          <p:cNvSpPr/>
          <p:nvPr/>
        </p:nvSpPr>
        <p:spPr>
          <a:xfrm rot="20803200">
            <a:off x="4723920" y="4876560"/>
            <a:ext cx="1142640" cy="1066320"/>
          </a:xfrm>
          <a:prstGeom prst="quadArrowCallout">
            <a:avLst>
              <a:gd name="adj1" fmla="val 18515"/>
              <a:gd name="adj2" fmla="val 18515"/>
              <a:gd name="adj3" fmla="val 18515"/>
              <a:gd name="adj4" fmla="val 48123"/>
            </a:avLst>
          </a:prstGeom>
          <a:solidFill>
            <a:srgbClr val="ffcc99"/>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86" name="TextBox 25"/>
          <p:cNvSpPr/>
          <p:nvPr/>
        </p:nvSpPr>
        <p:spPr>
          <a:xfrm rot="505800">
            <a:off x="3881880" y="5862600"/>
            <a:ext cx="1417320" cy="63828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99"/>
                </a:solidFill>
                <a:uFillTx/>
                <a:latin typeface="Arial"/>
                <a:ea typeface="ＭＳ Ｐゴシック"/>
              </a:rPr>
              <a:t>To falsify records??</a:t>
            </a:r>
            <a:endParaRPr b="0" lang="en-IN" sz="1800" strike="noStrike" u="none">
              <a:solidFill>
                <a:srgbClr val="000000"/>
              </a:solidFill>
              <a:uFillTx/>
              <a:latin typeface="Arial"/>
            </a:endParaRPr>
          </a:p>
        </p:txBody>
      </p:sp>
      <p:sp>
        <p:nvSpPr>
          <p:cNvPr id="187" name="TextBox 26"/>
          <p:cNvSpPr/>
          <p:nvPr/>
        </p:nvSpPr>
        <p:spPr>
          <a:xfrm rot="21008400">
            <a:off x="6012720" y="4594320"/>
            <a:ext cx="1218960" cy="91260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000099"/>
                </a:solidFill>
                <a:uFillTx/>
                <a:latin typeface="Arial"/>
                <a:ea typeface="ＭＳ Ｐゴシック"/>
              </a:rPr>
              <a:t>To ignore product safety??</a:t>
            </a:r>
            <a:endParaRPr b="0" lang="en-IN" sz="1800" strike="noStrike" u="none">
              <a:solidFill>
                <a:srgbClr val="000000"/>
              </a:solidFill>
              <a:uFillTx/>
              <a:latin typeface="Arial"/>
            </a:endParaRPr>
          </a:p>
        </p:txBody>
      </p:sp>
      <p:sp>
        <p:nvSpPr>
          <p:cNvPr id="188" name="TextBox 27"/>
          <p:cNvSpPr/>
          <p:nvPr/>
        </p:nvSpPr>
        <p:spPr>
          <a:xfrm rot="20103600">
            <a:off x="2759760" y="4597920"/>
            <a:ext cx="2133360" cy="912600"/>
          </a:xfrm>
          <a:prstGeom prst="rect">
            <a:avLst/>
          </a:prstGeom>
          <a:solidFill>
            <a:srgbClr val="ffe07d"/>
          </a:solidFill>
          <a:ln w="28575">
            <a:solidFill>
              <a:srgbClr val="000099"/>
            </a:solidFill>
            <a:miter/>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Arial"/>
                <a:ea typeface="ＭＳ Ｐゴシック"/>
              </a:rPr>
              <a:t>To exceed government limits??</a:t>
            </a:r>
            <a:endParaRPr b="0" lang="en-IN" sz="1800" strike="noStrike" u="none">
              <a:solidFill>
                <a:srgbClr val="000000"/>
              </a:solidFill>
              <a:uFillTx/>
              <a:latin typeface="Arial"/>
            </a:endParaRPr>
          </a:p>
        </p:txBody>
      </p:sp>
      <p:graphicFrame>
        <p:nvGraphicFramePr>
          <p:cNvPr id="5" name="Diagram5"/>
          <p:cNvGraphicFramePr/>
          <p:nvPr>
            <p:extLst>
              <p:ext uri="{D42A27DB-BD31-4B8C-83A1-F6EECF244321}">
                <p14:modId xmlns:p14="http://schemas.microsoft.com/office/powerpoint/2010/main" val="2258009995"/>
              </p:ext>
            </p:extLst>
          </p:nvPr>
        </p:nvGraphicFramePr>
        <p:xfrm>
          <a:off x="609480" y="1143000"/>
          <a:ext cx="7543440" cy="510516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189" name="TextBox 28"/>
          <p:cNvSpPr/>
          <p:nvPr/>
        </p:nvSpPr>
        <p:spPr>
          <a:xfrm>
            <a:off x="4724280" y="1219320"/>
            <a:ext cx="3428640" cy="118692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endParaRPr b="0" lang="en-IN" sz="2400" strike="noStrike" u="none">
              <a:solidFill>
                <a:srgbClr val="000000"/>
              </a:solidFill>
              <a:uFillTx/>
              <a:latin typeface="Arial"/>
            </a:endParaRPr>
          </a:p>
          <a:p>
            <a:pPr marL="233280" indent="-233280">
              <a:lnSpc>
                <a:spcPct val="100000"/>
              </a:lnSpc>
              <a:buClr>
                <a:srgbClr val="000099"/>
              </a:buClr>
              <a:buFont typeface="Symbol" charset="2"/>
              <a:buChar char=""/>
            </a:pPr>
            <a:r>
              <a:rPr b="1" lang="en-US" sz="2400" strike="noStrike" u="none">
                <a:solidFill>
                  <a:srgbClr val="000099"/>
                </a:solidFill>
                <a:uFillTx/>
                <a:latin typeface="Calibri"/>
                <a:ea typeface="ＭＳ Ｐゴシック"/>
              </a:rPr>
              <a:t>Common management decision</a:t>
            </a:r>
            <a:endParaRPr b="0" lang="en-IN" sz="2400" strike="noStrike" u="none">
              <a:solidFill>
                <a:srgbClr val="000000"/>
              </a:solidFill>
              <a:uFillTx/>
              <a:latin typeface="Arial"/>
            </a:endParaRPr>
          </a:p>
        </p:txBody>
      </p:sp>
      <p:sp>
        <p:nvSpPr>
          <p:cNvPr id="190" name="TextBox 29"/>
          <p:cNvSpPr/>
          <p:nvPr/>
        </p:nvSpPr>
        <p:spPr>
          <a:xfrm>
            <a:off x="4876920" y="2514600"/>
            <a:ext cx="3352320" cy="191844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endParaRPr b="0" lang="en-IN" sz="2400" strike="noStrike" u="none">
              <a:solidFill>
                <a:srgbClr val="000000"/>
              </a:solidFill>
              <a:uFillTx/>
              <a:latin typeface="Arial"/>
            </a:endParaRPr>
          </a:p>
          <a:p>
            <a:pPr marL="233280" indent="-233280">
              <a:lnSpc>
                <a:spcPct val="100000"/>
              </a:lnSpc>
              <a:buClr>
                <a:srgbClr val="000099"/>
              </a:buClr>
              <a:buFont typeface="Symbol" charset="2"/>
              <a:buChar char=""/>
            </a:pPr>
            <a:r>
              <a:rPr b="1" lang="en-US" sz="2400" strike="noStrike" u="none">
                <a:solidFill>
                  <a:srgbClr val="000099"/>
                </a:solidFill>
                <a:uFillTx/>
                <a:latin typeface="Calibri"/>
                <a:ea typeface="ＭＳ Ｐゴシック"/>
              </a:rPr>
              <a:t>Incremental or Additional Processing Costs</a:t>
            </a:r>
            <a:endParaRPr b="0" lang="en-IN" sz="2400" strike="noStrike" u="none">
              <a:solidFill>
                <a:srgbClr val="000000"/>
              </a:solidFill>
              <a:uFillTx/>
              <a:latin typeface="Arial"/>
            </a:endParaRPr>
          </a:p>
          <a:p>
            <a:pPr marL="233280" indent="-233280">
              <a:lnSpc>
                <a:spcPct val="100000"/>
              </a:lnSpc>
              <a:tabLst>
                <a:tab algn="l" pos="0"/>
              </a:tabLst>
            </a:pPr>
            <a:endParaRPr b="0" lang="en-IN" sz="2400" strike="noStrike" u="none">
              <a:solidFill>
                <a:srgbClr val="000000"/>
              </a:solidFill>
              <a:uFillTx/>
              <a:latin typeface="Arial"/>
            </a:endParaRPr>
          </a:p>
        </p:txBody>
      </p:sp>
      <p:sp>
        <p:nvSpPr>
          <p:cNvPr id="191"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US" sz="4400" strike="noStrike" u="none">
                <a:solidFill>
                  <a:schemeClr val="dk2"/>
                </a:solidFill>
                <a:uFillTx/>
                <a:latin typeface="Verdana"/>
                <a:ea typeface="ＭＳ Ｐゴシック"/>
              </a:rPr>
              <a:t>Sell or Process Further</a:t>
            </a:r>
            <a:endParaRPr b="0" lang="en-US" sz="4400" strike="noStrike" u="none">
              <a:solidFill>
                <a:schemeClr val="dk1"/>
              </a:solidFill>
              <a:uFillTx/>
              <a:latin typeface="Arial"/>
            </a:endParaRPr>
          </a:p>
        </p:txBody>
      </p:sp>
    </p:spTree>
  </p:cSld>
  <mc:AlternateContent>
    <mc:Choice Requires="p14">
      <p:transition spd="slow" p14:dur="2000"/>
    </mc:Choice>
    <mc:Fallback>
      <p:transition spd="slow"/>
    </mc:Fallback>
  </mc:AlternateContent>
  <p:timing>
    <p:tnLst>
      <p:par>
        <p:cTn id="268" dur="indefinite" restart="never" nodeType="tmRoot">
          <p:childTnLst>
            <p:seq>
              <p:cTn id="269" dur="indefinite" nodeType="mainSeq">
                <p:childTnLst>
                  <p:par>
                    <p:cTn id="270" nodeType="clickEffect" fill="hold">
                      <p:stCondLst>
                        <p:cond delay="0"/>
                      </p:stCondLst>
                      <p:childTnLst>
                        <p:par>
                          <p:cTn id="271" nodeType="withEffect" fill="hold">
                            <p:stCondLst>
                              <p:cond delay="0"/>
                            </p:stCondLst>
                            <p:childTnLst>
                              <p:par>
                                <p:cTn id="272" nodeType="withEffect" fill="hold" presetClass="entr" presetID="17" presetSubtype="10">
                                  <p:stCondLst>
                                    <p:cond delay="0"/>
                                  </p:stCondLst>
                                  <p:childTnLst>
                                    <p:set>
                                      <p:cBhvr>
                                        <p:cTn id="273" dur="1" fill="hold">
                                          <p:stCondLst>
                                            <p:cond delay="0"/>
                                          </p:stCondLst>
                                        </p:cTn>
                                        <p:tgtEl>
                                          <p:spTgt spid="-1"/>
                                        </p:tgtEl>
                                        <p:attrNameLst>
                                          <p:attrName>style.visibility</p:attrName>
                                        </p:attrNameLst>
                                      </p:cBhvr>
                                      <p:to>
                                        <p:strVal val="visible"/>
                                      </p:to>
                                    </p:set>
                                    <p:anim calcmode="lin" valueType="num">
                                      <p:cBhvr additive="repl">
                                        <p:cTn id="274" dur="500" fill="hold"/>
                                        <p:tgtEl>
                                          <p:spTgt spid="-1"/>
                                        </p:tgtEl>
                                        <p:attrNameLst>
                                          <p:attrName>ppt_w</p:attrName>
                                        </p:attrNameLst>
                                      </p:cBhvr>
                                      <p:tavLst>
                                        <p:tav tm="0">
                                          <p:val>
                                            <p:fltVal val="0"/>
                                          </p:val>
                                        </p:tav>
                                        <p:tav tm="100000">
                                          <p:val>
                                            <p:strVal val="#ppt_w"/>
                                          </p:val>
                                        </p:tav>
                                      </p:tavLst>
                                    </p:anim>
                                    <p:anim calcmode="lin" valueType="num">
                                      <p:cBhvr additive="repl">
                                        <p:cTn id="275" dur="500" fill="hold"/>
                                        <p:tgtEl>
                                          <p:spTgt spid="-1"/>
                                        </p:tgtEl>
                                        <p:attrNameLst>
                                          <p:attrName>ppt_h</p:attrName>
                                        </p:attrNameLst>
                                      </p:cBhvr>
                                      <p:tavLst>
                                        <p:tav tm="0">
                                          <p:val>
                                            <p:strVal val="#ppt_h"/>
                                          </p:val>
                                        </p:tav>
                                        <p:tav tm="100000">
                                          <p:val>
                                            <p:strVal val="#ppt_h"/>
                                          </p:val>
                                        </p:tav>
                                      </p:tavLst>
                                    </p:anim>
                                  </p:childTnLst>
                                </p:cTn>
                              </p:par>
                              <p:par>
                                <p:cTn id="276" nodeType="withEffect" fill="hold" presetClass="entr" presetID="17" presetSubtype="10">
                                  <p:stCondLst>
                                    <p:cond delay="0"/>
                                  </p:stCondLst>
                                  <p:childTnLst>
                                    <p:set>
                                      <p:cBhvr>
                                        <p:cTn id="277" dur="1" fill="hold">
                                          <p:stCondLst>
                                            <p:cond delay="0"/>
                                          </p:stCondLst>
                                        </p:cTn>
                                        <p:tgtEl>
                                          <p:spTgt spid="189"/>
                                        </p:tgtEl>
                                        <p:attrNameLst>
                                          <p:attrName>style.visibility</p:attrName>
                                        </p:attrNameLst>
                                      </p:cBhvr>
                                      <p:to>
                                        <p:strVal val="visible"/>
                                      </p:to>
                                    </p:set>
                                    <p:anim calcmode="lin" valueType="num">
                                      <p:cBhvr additive="repl">
                                        <p:cTn id="278" dur="500" fill="hold"/>
                                        <p:tgtEl>
                                          <p:spTgt spid="189"/>
                                        </p:tgtEl>
                                        <p:attrNameLst>
                                          <p:attrName>ppt_w</p:attrName>
                                        </p:attrNameLst>
                                      </p:cBhvr>
                                      <p:tavLst>
                                        <p:tav tm="0">
                                          <p:val>
                                            <p:fltVal val="0"/>
                                          </p:val>
                                        </p:tav>
                                        <p:tav tm="100000">
                                          <p:val>
                                            <p:strVal val="#ppt_w"/>
                                          </p:val>
                                        </p:tav>
                                      </p:tavLst>
                                    </p:anim>
                                    <p:anim calcmode="lin" valueType="num">
                                      <p:cBhvr additive="repl">
                                        <p:cTn id="279" dur="500" fill="hold"/>
                                        <p:tgtEl>
                                          <p:spTgt spid="189"/>
                                        </p:tgtEl>
                                        <p:attrNameLst>
                                          <p:attrName>ppt_h</p:attrName>
                                        </p:attrNameLst>
                                      </p:cBhvr>
                                      <p:tavLst>
                                        <p:tav tm="0">
                                          <p:val>
                                            <p:strVal val="#ppt_h"/>
                                          </p:val>
                                        </p:tav>
                                        <p:tav tm="100000">
                                          <p:val>
                                            <p:strVal val="#ppt_h"/>
                                          </p:val>
                                        </p:tav>
                                      </p:tavLst>
                                    </p:anim>
                                  </p:childTnLst>
                                </p:cTn>
                              </p:par>
                              <p:par>
                                <p:cTn id="280" nodeType="withEffect" fill="hold" presetClass="entr" presetID="17" presetSubtype="10">
                                  <p:stCondLst>
                                    <p:cond delay="0"/>
                                  </p:stCondLst>
                                  <p:childTnLst>
                                    <p:set>
                                      <p:cBhvr>
                                        <p:cTn id="281" dur="1" fill="hold">
                                          <p:stCondLst>
                                            <p:cond delay="0"/>
                                          </p:stCondLst>
                                        </p:cTn>
                                        <p:tgtEl>
                                          <p:spTgt spid="190"/>
                                        </p:tgtEl>
                                        <p:attrNameLst>
                                          <p:attrName>style.visibility</p:attrName>
                                        </p:attrNameLst>
                                      </p:cBhvr>
                                      <p:to>
                                        <p:strVal val="visible"/>
                                      </p:to>
                                    </p:set>
                                    <p:anim calcmode="lin" valueType="num">
                                      <p:cBhvr additive="repl">
                                        <p:cTn id="282" dur="500" fill="hold"/>
                                        <p:tgtEl>
                                          <p:spTgt spid="190"/>
                                        </p:tgtEl>
                                        <p:attrNameLst>
                                          <p:attrName>ppt_w</p:attrName>
                                        </p:attrNameLst>
                                      </p:cBhvr>
                                      <p:tavLst>
                                        <p:tav tm="0">
                                          <p:val>
                                            <p:fltVal val="0"/>
                                          </p:val>
                                        </p:tav>
                                        <p:tav tm="100000">
                                          <p:val>
                                            <p:strVal val="#ppt_w"/>
                                          </p:val>
                                        </p:tav>
                                      </p:tavLst>
                                    </p:anim>
                                    <p:anim calcmode="lin" valueType="num">
                                      <p:cBhvr additive="repl">
                                        <p:cTn id="283" dur="500" fill="hold"/>
                                        <p:tgtEl>
                                          <p:spTgt spid="190"/>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93" name="PlaceHolder 1"/>
          <p:cNvSpPr>
            <a:spLocks noGrp="1"/>
          </p:cNvSpPr>
          <p:nvPr>
            <p:ph type="title"/>
          </p:nvPr>
        </p:nvSpPr>
        <p:spPr>
          <a:xfrm>
            <a:off x="457200" y="2746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Sell or Process Further</a:t>
            </a:r>
            <a:endParaRPr b="0" lang="en-US" sz="4000" strike="noStrike" u="none">
              <a:solidFill>
                <a:schemeClr val="dk1"/>
              </a:solidFill>
              <a:uFillTx/>
              <a:latin typeface="Arial"/>
            </a:endParaRPr>
          </a:p>
        </p:txBody>
      </p:sp>
      <p:pic>
        <p:nvPicPr>
          <p:cNvPr id="194" name="Picture 2" descr=""/>
          <p:cNvPicPr/>
          <p:nvPr/>
        </p:nvPicPr>
        <p:blipFill>
          <a:blip r:embed="rId1"/>
          <a:stretch/>
        </p:blipFill>
        <p:spPr>
          <a:xfrm>
            <a:off x="533520" y="2133720"/>
            <a:ext cx="7924320" cy="4123800"/>
          </a:xfrm>
          <a:prstGeom prst="rect">
            <a:avLst/>
          </a:prstGeom>
          <a:ln w="28575">
            <a:solidFill>
              <a:srgbClr val="000099"/>
            </a:solidFill>
            <a:miter/>
          </a:ln>
        </p:spPr>
      </p:pic>
      <p:sp>
        <p:nvSpPr>
          <p:cNvPr id="195" name="Round Same Side Corner Rectangle 5"/>
          <p:cNvSpPr/>
          <p:nvPr/>
        </p:nvSpPr>
        <p:spPr>
          <a:xfrm>
            <a:off x="838080" y="990720"/>
            <a:ext cx="7467120" cy="990360"/>
          </a:xfrm>
          <a:prstGeom prst="round2SameRect">
            <a:avLst>
              <a:gd name="adj1" fmla="val 16667"/>
              <a:gd name="adj2" fmla="val 0"/>
            </a:avLst>
          </a:prstGeom>
          <a:solidFill>
            <a:srgbClr val="e4ff8f"/>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200" strike="noStrike" u="none">
                <a:solidFill>
                  <a:srgbClr val="000099"/>
                </a:solidFill>
                <a:uFillTx/>
                <a:latin typeface="Calibri"/>
                <a:ea typeface="ＭＳ Ｐゴシック"/>
              </a:rPr>
              <a:t>Let’s look at a furniture manufacturer that can sell furniture unassembled and unfinished, assembled and unfinished, or assembled and finished.</a:t>
            </a:r>
            <a:endParaRPr b="0" lang="en-IN" sz="22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197" name="PlaceHolder 1"/>
          <p:cNvSpPr>
            <a:spLocks noGrp="1"/>
          </p:cNvSpPr>
          <p:nvPr>
            <p:ph type="title"/>
          </p:nvPr>
        </p:nvSpPr>
        <p:spPr>
          <a:xfrm>
            <a:off x="457200" y="2746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Sell or Process Further</a:t>
            </a:r>
            <a:endParaRPr b="0" lang="en-US" sz="4000" strike="noStrike" u="none">
              <a:solidFill>
                <a:schemeClr val="dk1"/>
              </a:solidFill>
              <a:uFillTx/>
              <a:latin typeface="Arial"/>
            </a:endParaRPr>
          </a:p>
        </p:txBody>
      </p:sp>
      <p:sp>
        <p:nvSpPr>
          <p:cNvPr id="198" name="Down Arrow Callout 5"/>
          <p:cNvSpPr/>
          <p:nvPr/>
        </p:nvSpPr>
        <p:spPr>
          <a:xfrm>
            <a:off x="762120" y="900000"/>
            <a:ext cx="7467120" cy="2285640"/>
          </a:xfrm>
          <a:prstGeom prst="downArrowCallout">
            <a:avLst>
              <a:gd name="adj1" fmla="val 12907"/>
              <a:gd name="adj2" fmla="val 25000"/>
              <a:gd name="adj3" fmla="val 25000"/>
              <a:gd name="adj4" fmla="val 64047"/>
            </a:avLst>
          </a:prstGeom>
          <a:solidFill>
            <a:srgbClr val="bbe0e3"/>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000" strike="noStrike" u="none">
                <a:solidFill>
                  <a:srgbClr val="000099"/>
                </a:solidFill>
                <a:uFillTx/>
                <a:latin typeface="Calibri"/>
                <a:ea typeface="ＭＳ Ｐゴシック"/>
              </a:rPr>
              <a:t>Assume unassembled and unfinished tables cost Rs.5,000 to produce</a:t>
            </a:r>
            <a:endParaRPr b="0" lang="en-IN" sz="2000" strike="noStrike" u="none">
              <a:solidFill>
                <a:srgbClr val="000000"/>
              </a:solidFill>
              <a:uFillTx/>
              <a:latin typeface="Arial"/>
            </a:endParaRPr>
          </a:p>
          <a:p>
            <a:pPr>
              <a:lnSpc>
                <a:spcPct val="100000"/>
              </a:lnSpc>
            </a:pPr>
            <a:r>
              <a:rPr b="1" lang="en-US" sz="2000" strike="noStrike" u="none">
                <a:solidFill>
                  <a:srgbClr val="000099"/>
                </a:solidFill>
                <a:uFillTx/>
                <a:latin typeface="Calibri"/>
                <a:ea typeface="ＭＳ Ｐゴシック"/>
              </a:rPr>
              <a:t>and can be sold for Rs.7,500. The company is considering selling assembled and finished tables for Rs.11,250 each. Additional assembly and finishing costs of Rs.2,250 per table would be required.</a:t>
            </a:r>
            <a:endParaRPr b="0" lang="en-IN" sz="2000" strike="noStrike" u="none">
              <a:solidFill>
                <a:srgbClr val="000000"/>
              </a:solidFill>
              <a:uFillTx/>
              <a:latin typeface="Arial"/>
            </a:endParaRPr>
          </a:p>
        </p:txBody>
      </p:sp>
      <p:sp>
        <p:nvSpPr>
          <p:cNvPr id="199" name="Rounded Rectangle 6"/>
          <p:cNvSpPr/>
          <p:nvPr/>
        </p:nvSpPr>
        <p:spPr>
          <a:xfrm>
            <a:off x="533520" y="3124080"/>
            <a:ext cx="3428640" cy="1599840"/>
          </a:xfrm>
          <a:prstGeom prst="roundRect">
            <a:avLst>
              <a:gd name="adj" fmla="val 16667"/>
            </a:avLst>
          </a:prstGeom>
          <a:solidFill>
            <a:srgbClr val="fcf48e"/>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1600" strike="noStrike" u="none">
                <a:solidFill>
                  <a:srgbClr val="000099"/>
                </a:solidFill>
                <a:uFillTx/>
                <a:latin typeface="Calibri"/>
                <a:ea typeface="ＭＳ Ｐゴシック"/>
              </a:rPr>
              <a:t>Incremental revenue = Rs.3,750</a:t>
            </a:r>
            <a:endParaRPr b="0" lang="en-IN" sz="1600" strike="noStrike" u="none">
              <a:solidFill>
                <a:srgbClr val="000000"/>
              </a:solidFill>
              <a:uFillTx/>
              <a:latin typeface="Arial"/>
            </a:endParaRPr>
          </a:p>
          <a:p>
            <a:pPr algn="ctr">
              <a:lnSpc>
                <a:spcPct val="100000"/>
              </a:lnSpc>
            </a:pPr>
            <a:r>
              <a:rPr b="1" lang="en-US" sz="1600" strike="noStrike" u="none">
                <a:solidFill>
                  <a:srgbClr val="000099"/>
                </a:solidFill>
                <a:uFillTx/>
                <a:latin typeface="Calibri"/>
                <a:ea typeface="ＭＳ Ｐゴシック"/>
              </a:rPr>
              <a:t>As long as the extra costs are less than Rs.3,750, the company will maximize profits by further processing</a:t>
            </a:r>
            <a:r>
              <a:rPr b="1" lang="en-US" sz="2000" strike="noStrike" u="none">
                <a:solidFill>
                  <a:srgbClr val="000099"/>
                </a:solidFill>
                <a:uFillTx/>
                <a:latin typeface="Calibri"/>
                <a:ea typeface="ＭＳ Ｐゴシック"/>
              </a:rPr>
              <a:t>.</a:t>
            </a:r>
            <a:endParaRPr b="0" lang="en-IN" sz="2000" strike="noStrike" u="none">
              <a:solidFill>
                <a:srgbClr val="000000"/>
              </a:solidFill>
              <a:uFillTx/>
              <a:latin typeface="Arial"/>
            </a:endParaRPr>
          </a:p>
        </p:txBody>
      </p:sp>
      <p:sp>
        <p:nvSpPr>
          <p:cNvPr id="200" name="TextBox 7"/>
          <p:cNvSpPr/>
          <p:nvPr/>
        </p:nvSpPr>
        <p:spPr>
          <a:xfrm>
            <a:off x="2895480" y="5562720"/>
            <a:ext cx="1904760" cy="821160"/>
          </a:xfrm>
          <a:prstGeom prst="rect">
            <a:avLst/>
          </a:prstGeom>
          <a:solidFill>
            <a:srgbClr val="fcf48e"/>
          </a:solidFill>
          <a:ln w="19050">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ea typeface="ＭＳ Ｐゴシック"/>
              </a:rPr>
              <a:t>Not relevant – sunk cost</a:t>
            </a:r>
            <a:endParaRPr b="0" lang="en-IN" sz="2400" strike="noStrike" u="none">
              <a:solidFill>
                <a:srgbClr val="000000"/>
              </a:solidFill>
              <a:uFillTx/>
              <a:latin typeface="Arial"/>
            </a:endParaRPr>
          </a:p>
        </p:txBody>
      </p:sp>
      <p:cxnSp>
        <p:nvCxnSpPr>
          <p:cNvPr id="201" name="Straight Arrow Connector 9"/>
          <p:cNvCxnSpPr/>
          <p:nvPr/>
        </p:nvCxnSpPr>
        <p:spPr>
          <a:xfrm flipV="1">
            <a:off x="4800600" y="5486400"/>
            <a:ext cx="304920" cy="381240"/>
          </a:xfrm>
          <a:prstGeom prst="straightConnector1">
            <a:avLst/>
          </a:prstGeom>
          <a:ln w="28575">
            <a:solidFill>
              <a:srgbClr val="000099"/>
            </a:solidFill>
            <a:round/>
            <a:tailEnd len="med" type="arrow" w="med"/>
          </a:ln>
        </p:spPr>
      </p:cxnSp>
      <p:sp>
        <p:nvSpPr>
          <p:cNvPr id="202" name="Oval 11"/>
          <p:cNvSpPr/>
          <p:nvPr/>
        </p:nvSpPr>
        <p:spPr>
          <a:xfrm>
            <a:off x="5029200" y="5029200"/>
            <a:ext cx="761760" cy="45684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03" name="TextBox 12"/>
          <p:cNvSpPr/>
          <p:nvPr/>
        </p:nvSpPr>
        <p:spPr>
          <a:xfrm>
            <a:off x="5410080" y="2057400"/>
            <a:ext cx="2895120" cy="1186920"/>
          </a:xfrm>
          <a:prstGeom prst="rect">
            <a:avLst/>
          </a:prstGeom>
          <a:solidFill>
            <a:srgbClr val="ffcc99"/>
          </a:solidFill>
          <a:ln w="28575">
            <a:solidFill>
              <a:srgbClr val="000099"/>
            </a:solidFill>
            <a:miter/>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000099"/>
                </a:solidFill>
                <a:uFillTx/>
                <a:latin typeface="Calibri"/>
                <a:ea typeface="ＭＳ Ｐゴシック"/>
              </a:rPr>
              <a:t>Process further for a Rs.1,500per table profit!</a:t>
            </a:r>
            <a:endParaRPr b="0" lang="en-IN" sz="2400" strike="noStrike" u="none">
              <a:solidFill>
                <a:srgbClr val="000000"/>
              </a:solidFill>
              <a:uFillTx/>
              <a:latin typeface="Arial"/>
            </a:endParaRPr>
          </a:p>
        </p:txBody>
      </p:sp>
      <p:sp>
        <p:nvSpPr>
          <p:cNvPr id="204" name="Oval 13"/>
          <p:cNvSpPr/>
          <p:nvPr/>
        </p:nvSpPr>
        <p:spPr>
          <a:xfrm>
            <a:off x="7620120" y="5791320"/>
            <a:ext cx="761760" cy="45684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205" name="Straight Arrow Connector 15"/>
          <p:cNvCxnSpPr/>
          <p:nvPr/>
        </p:nvCxnSpPr>
        <p:spPr>
          <a:xfrm>
            <a:off x="7238880" y="3504960"/>
            <a:ext cx="568800" cy="2277000"/>
          </a:xfrm>
          <a:prstGeom prst="straightConnector1">
            <a:avLst/>
          </a:prstGeom>
          <a:ln w="28575">
            <a:solidFill>
              <a:srgbClr val="000099"/>
            </a:solidFill>
            <a:round/>
            <a:tailEnd len="med" type="arrow" w="med"/>
          </a:ln>
        </p:spPr>
      </p:cxnSp>
      <p:graphicFrame>
        <p:nvGraphicFramePr>
          <p:cNvPr id="206" name="Object 14"/>
          <p:cNvGraphicFramePr/>
          <p:nvPr/>
        </p:nvGraphicFramePr>
        <p:xfrm>
          <a:off x="762120" y="3276720"/>
          <a:ext cx="7543440" cy="3047760"/>
        </p:xfrm>
        <a:graphic>
          <a:graphicData uri="http://schemas.openxmlformats.org/presentationml/2006/ole">
            <p:oleObj progId="Excel.Sheet.12" r:id="rId1" spid="">
              <p:embed/>
              <p:pic>
                <p:nvPicPr>
                  <p:cNvPr id="207" name="Object 14" descr=""/>
                  <p:cNvPicPr/>
                  <p:nvPr/>
                </p:nvPicPr>
                <p:blipFill>
                  <a:blip r:embed="rId2"/>
                  <a:stretch/>
                </p:blipFill>
                <p:spPr>
                  <a:xfrm>
                    <a:off x="762120" y="3276720"/>
                    <a:ext cx="7543440" cy="3047760"/>
                  </a:xfrm>
                  <a:prstGeom prst="rect">
                    <a:avLst/>
                  </a:prstGeom>
                  <a:ln w="0">
                    <a:noFill/>
                  </a:ln>
                </p:spPr>
              </p:pic>
            </p:oleObj>
          </a:graphicData>
        </a:graphic>
      </p:graphicFrame>
    </p:spTree>
  </p:cSld>
  <mc:AlternateContent>
    <mc:Choice Requires="p14">
      <p:transition spd="slow" p14:dur="2000"/>
    </mc:Choice>
    <mc:Fallback>
      <p:transition spd="slow"/>
    </mc:Fallback>
  </mc:AlternateContent>
  <p:timing>
    <p:tnLst>
      <p:par>
        <p:cTn id="284" dur="indefinite" restart="never" nodeType="tmRoot">
          <p:childTnLst>
            <p:seq>
              <p:cTn id="285" dur="indefinite" nodeType="mainSeq">
                <p:childTnLst>
                  <p:par>
                    <p:cTn id="286" nodeType="clickEffect" fill="hold">
                      <p:stCondLst>
                        <p:cond delay="0"/>
                      </p:stCondLst>
                      <p:childTnLst>
                        <p:par>
                          <p:cTn id="287" nodeType="withEffect" fill="hold">
                            <p:stCondLst>
                              <p:cond delay="0"/>
                            </p:stCondLst>
                            <p:childTnLst>
                              <p:par>
                                <p:cTn id="288" nodeType="withEffect" fill="hold" presetClass="entr" presetID="47">
                                  <p:stCondLst>
                                    <p:cond delay="0"/>
                                  </p:stCondLst>
                                  <p:childTnLst>
                                    <p:set>
                                      <p:cBhvr>
                                        <p:cTn id="289" dur="1" fill="hold">
                                          <p:stCondLst>
                                            <p:cond delay="0"/>
                                          </p:stCondLst>
                                        </p:cTn>
                                        <p:tgtEl>
                                          <p:spTgt spid="198"/>
                                        </p:tgtEl>
                                        <p:attrNameLst>
                                          <p:attrName>style.visibility</p:attrName>
                                        </p:attrNameLst>
                                      </p:cBhvr>
                                      <p:to>
                                        <p:strVal val="visible"/>
                                      </p:to>
                                    </p:set>
                                    <p:animEffect filter="fade" transition="in">
                                      <p:cBhvr additive="repl">
                                        <p:cTn id="290" dur="1000"/>
                                        <p:tgtEl>
                                          <p:spTgt spid="198"/>
                                        </p:tgtEl>
                                      </p:cBhvr>
                                    </p:animEffect>
                                    <p:anim calcmode="lin" valueType="num">
                                      <p:cBhvr additive="repl">
                                        <p:cTn id="291" dur="1000" fill="hold"/>
                                        <p:tgtEl>
                                          <p:spTgt spid="198"/>
                                        </p:tgtEl>
                                        <p:attrNameLst>
                                          <p:attrName>ppt_x</p:attrName>
                                        </p:attrNameLst>
                                      </p:cBhvr>
                                      <p:tavLst>
                                        <p:tav tm="0">
                                          <p:val>
                                            <p:strVal val="#ppt_x"/>
                                          </p:val>
                                        </p:tav>
                                        <p:tav tm="100000">
                                          <p:val>
                                            <p:strVal val="#ppt_x"/>
                                          </p:val>
                                        </p:tav>
                                      </p:tavLst>
                                    </p:anim>
                                    <p:anim calcmode="lin" valueType="num">
                                      <p:cBhvr additive="repl">
                                        <p:cTn id="292" dur="1000" fill="hold"/>
                                        <p:tgtEl>
                                          <p:spTgt spid="198"/>
                                        </p:tgtEl>
                                        <p:attrNameLst>
                                          <p:attrName>ppt_y</p:attrName>
                                        </p:attrNameLst>
                                      </p:cBhvr>
                                      <p:tavLst>
                                        <p:tav tm="0">
                                          <p:val>
                                            <p:strVal val="#ppt_y-.1"/>
                                          </p:val>
                                        </p:tav>
                                        <p:tav tm="100000">
                                          <p:val>
                                            <p:strVal val="#ppt_y"/>
                                          </p:val>
                                        </p:tav>
                                      </p:tavLst>
                                    </p:anim>
                                  </p:childTnLst>
                                </p:cTn>
                              </p:par>
                            </p:childTnLst>
                          </p:cTn>
                        </p:par>
                      </p:childTnLst>
                    </p:cTn>
                  </p:par>
                  <p:par>
                    <p:cTn id="293" nodeType="clickEffect" fill="hold">
                      <p:stCondLst>
                        <p:cond delay="indefinite"/>
                      </p:stCondLst>
                      <p:childTnLst>
                        <p:par>
                          <p:cTn id="294" nodeType="withEffect" fill="hold">
                            <p:stCondLst>
                              <p:cond delay="0"/>
                            </p:stCondLst>
                            <p:childTnLst>
                              <p:par>
                                <p:cTn id="295" nodeType="clickEffect" fill="hold" presetClass="entr" presetID="17" presetSubtype="10">
                                  <p:stCondLst>
                                    <p:cond delay="0"/>
                                  </p:stCondLst>
                                  <p:childTnLst>
                                    <p:set>
                                      <p:cBhvr>
                                        <p:cTn id="296" dur="1" fill="hold">
                                          <p:stCondLst>
                                            <p:cond delay="0"/>
                                          </p:stCondLst>
                                        </p:cTn>
                                        <p:tgtEl>
                                          <p:spTgt spid="199"/>
                                        </p:tgtEl>
                                        <p:attrNameLst>
                                          <p:attrName>style.visibility</p:attrName>
                                        </p:attrNameLst>
                                      </p:cBhvr>
                                      <p:to>
                                        <p:strVal val="visible"/>
                                      </p:to>
                                    </p:set>
                                    <p:anim calcmode="lin" valueType="num">
                                      <p:cBhvr additive="repl">
                                        <p:cTn id="297" dur="500" fill="hold"/>
                                        <p:tgtEl>
                                          <p:spTgt spid="199"/>
                                        </p:tgtEl>
                                        <p:attrNameLst>
                                          <p:attrName>ppt_w</p:attrName>
                                        </p:attrNameLst>
                                      </p:cBhvr>
                                      <p:tavLst>
                                        <p:tav tm="0">
                                          <p:val>
                                            <p:fltVal val="0"/>
                                          </p:val>
                                        </p:tav>
                                        <p:tav tm="100000">
                                          <p:val>
                                            <p:strVal val="#ppt_w"/>
                                          </p:val>
                                        </p:tav>
                                      </p:tavLst>
                                    </p:anim>
                                    <p:anim calcmode="lin" valueType="num">
                                      <p:cBhvr additive="repl">
                                        <p:cTn id="298" dur="500" fill="hold"/>
                                        <p:tgtEl>
                                          <p:spTgt spid="199"/>
                                        </p:tgtEl>
                                        <p:attrNameLst>
                                          <p:attrName>ppt_h</p:attrName>
                                        </p:attrNameLst>
                                      </p:cBhvr>
                                      <p:tavLst>
                                        <p:tav tm="0">
                                          <p:val>
                                            <p:strVal val="#ppt_h"/>
                                          </p:val>
                                        </p:tav>
                                        <p:tav tm="100000">
                                          <p:val>
                                            <p:strVal val="#ppt_h"/>
                                          </p:val>
                                        </p:tav>
                                      </p:tavLst>
                                    </p:anim>
                                  </p:childTnLst>
                                </p:cTn>
                              </p:par>
                            </p:childTnLst>
                          </p:cTn>
                        </p:par>
                      </p:childTnLst>
                    </p:cTn>
                  </p:par>
                  <p:par>
                    <p:cTn id="299" nodeType="clickEffect" fill="hold">
                      <p:stCondLst>
                        <p:cond delay="indefinite"/>
                      </p:stCondLst>
                      <p:childTnLst>
                        <p:par>
                          <p:cTn id="300" nodeType="withEffect" fill="hold">
                            <p:stCondLst>
                              <p:cond delay="0"/>
                            </p:stCondLst>
                            <p:childTnLst>
                              <p:par>
                                <p:cTn id="301" nodeType="clickEffect" fill="hold" presetClass="entr" presetID="17" presetSubtype="10">
                                  <p:stCondLst>
                                    <p:cond delay="0"/>
                                  </p:stCondLst>
                                  <p:childTnLst>
                                    <p:set>
                                      <p:cBhvr>
                                        <p:cTn id="302" dur="1" fill="hold">
                                          <p:stCondLst>
                                            <p:cond delay="0"/>
                                          </p:stCondLst>
                                        </p:cTn>
                                        <p:tgtEl>
                                          <p:spTgt spid="200"/>
                                        </p:tgtEl>
                                        <p:attrNameLst>
                                          <p:attrName>style.visibility</p:attrName>
                                        </p:attrNameLst>
                                      </p:cBhvr>
                                      <p:to>
                                        <p:strVal val="visible"/>
                                      </p:to>
                                    </p:set>
                                    <p:anim calcmode="lin" valueType="num">
                                      <p:cBhvr additive="repl">
                                        <p:cTn id="303" dur="500" fill="hold"/>
                                        <p:tgtEl>
                                          <p:spTgt spid="200"/>
                                        </p:tgtEl>
                                        <p:attrNameLst>
                                          <p:attrName>ppt_w</p:attrName>
                                        </p:attrNameLst>
                                      </p:cBhvr>
                                      <p:tavLst>
                                        <p:tav tm="0">
                                          <p:val>
                                            <p:fltVal val="0"/>
                                          </p:val>
                                        </p:tav>
                                        <p:tav tm="100000">
                                          <p:val>
                                            <p:strVal val="#ppt_w"/>
                                          </p:val>
                                        </p:tav>
                                      </p:tavLst>
                                    </p:anim>
                                    <p:anim calcmode="lin" valueType="num">
                                      <p:cBhvr additive="repl">
                                        <p:cTn id="304" dur="500" fill="hold"/>
                                        <p:tgtEl>
                                          <p:spTgt spid="200"/>
                                        </p:tgtEl>
                                        <p:attrNameLst>
                                          <p:attrName>ppt_h</p:attrName>
                                        </p:attrNameLst>
                                      </p:cBhvr>
                                      <p:tavLst>
                                        <p:tav tm="0">
                                          <p:val>
                                            <p:strVal val="#ppt_h"/>
                                          </p:val>
                                        </p:tav>
                                        <p:tav tm="100000">
                                          <p:val>
                                            <p:strVal val="#ppt_h"/>
                                          </p:val>
                                        </p:tav>
                                      </p:tavLst>
                                    </p:anim>
                                  </p:childTnLst>
                                </p:cTn>
                              </p:par>
                              <p:par>
                                <p:cTn id="305" nodeType="withEffect" fill="hold" presetClass="entr" presetID="22" presetSubtype="4">
                                  <p:stCondLst>
                                    <p:cond delay="0"/>
                                  </p:stCondLst>
                                  <p:childTnLst>
                                    <p:set>
                                      <p:cBhvr>
                                        <p:cTn id="306" dur="1" fill="hold">
                                          <p:stCondLst>
                                            <p:cond delay="0"/>
                                          </p:stCondLst>
                                        </p:cTn>
                                        <p:tgtEl>
                                          <p:spTgt spid="201"/>
                                        </p:tgtEl>
                                        <p:attrNameLst>
                                          <p:attrName>style.visibility</p:attrName>
                                        </p:attrNameLst>
                                      </p:cBhvr>
                                      <p:to>
                                        <p:strVal val="visible"/>
                                      </p:to>
                                    </p:set>
                                    <p:animEffect filter="wipe(down)" transition="in">
                                      <p:cBhvr additive="repl">
                                        <p:cTn id="307" dur="500"/>
                                        <p:tgtEl>
                                          <p:spTgt spid="201"/>
                                        </p:tgtEl>
                                      </p:cBhvr>
                                    </p:animEffect>
                                  </p:childTnLst>
                                </p:cTn>
                              </p:par>
                              <p:par>
                                <p:cTn id="308" nodeType="withEffect" fill="hold" presetClass="entr" presetID="22" presetSubtype="4">
                                  <p:stCondLst>
                                    <p:cond delay="0"/>
                                  </p:stCondLst>
                                  <p:childTnLst>
                                    <p:set>
                                      <p:cBhvr>
                                        <p:cTn id="309" dur="1" fill="hold">
                                          <p:stCondLst>
                                            <p:cond delay="0"/>
                                          </p:stCondLst>
                                        </p:cTn>
                                        <p:tgtEl>
                                          <p:spTgt spid="202"/>
                                        </p:tgtEl>
                                        <p:attrNameLst>
                                          <p:attrName>style.visibility</p:attrName>
                                        </p:attrNameLst>
                                      </p:cBhvr>
                                      <p:to>
                                        <p:strVal val="visible"/>
                                      </p:to>
                                    </p:set>
                                    <p:animEffect filter="wipe(down)" transition="in">
                                      <p:cBhvr additive="repl">
                                        <p:cTn id="310" dur="500"/>
                                        <p:tgtEl>
                                          <p:spTgt spid="202"/>
                                        </p:tgtEl>
                                      </p:cBhvr>
                                    </p:animEffect>
                                  </p:childTnLst>
                                </p:cTn>
                              </p:par>
                            </p:childTnLst>
                          </p:cTn>
                        </p:par>
                      </p:childTnLst>
                    </p:cTn>
                  </p:par>
                  <p:par>
                    <p:cTn id="311" nodeType="clickEffect" fill="hold">
                      <p:stCondLst>
                        <p:cond delay="indefinite"/>
                      </p:stCondLst>
                      <p:childTnLst>
                        <p:par>
                          <p:cTn id="312" nodeType="withEffect" fill="hold">
                            <p:stCondLst>
                              <p:cond delay="0"/>
                            </p:stCondLst>
                            <p:childTnLst>
                              <p:par>
                                <p:cTn id="313" nodeType="clickEffect" fill="hold" presetClass="entr" presetID="39">
                                  <p:stCondLst>
                                    <p:cond delay="0"/>
                                  </p:stCondLst>
                                  <p:childTnLst>
                                    <p:set>
                                      <p:cBhvr>
                                        <p:cTn id="314" dur="1" fill="hold">
                                          <p:stCondLst>
                                            <p:cond delay="0"/>
                                          </p:stCondLst>
                                        </p:cTn>
                                        <p:tgtEl>
                                          <p:spTgt spid="203"/>
                                        </p:tgtEl>
                                        <p:attrNameLst>
                                          <p:attrName>style.visibility</p:attrName>
                                        </p:attrNameLst>
                                      </p:cBhvr>
                                      <p:to>
                                        <p:strVal val="visible"/>
                                      </p:to>
                                    </p:set>
                                    <p:anim calcmode="lin" valueType="num">
                                      <p:cBhvr additive="repl">
                                        <p:cTn id="315" dur="500" fill="hold"/>
                                        <p:tgtEl>
                                          <p:spTgt spid="203"/>
                                        </p:tgtEl>
                                        <p:attrNameLst>
                                          <p:attrName>ppt_h</p:attrName>
                                        </p:attrNameLst>
                                      </p:cBhvr>
                                      <p:tavLst>
                                        <p:tav tm="0">
                                          <p:val>
                                            <p:strVal val="#ppt_h/20"/>
                                          </p:val>
                                        </p:tav>
                                        <p:tav tm="50000">
                                          <p:val>
                                            <p:strVal val="#ppt_h/20"/>
                                          </p:val>
                                        </p:tav>
                                        <p:tav tm="100000">
                                          <p:val>
                                            <p:strVal val="#ppt_h"/>
                                          </p:val>
                                        </p:tav>
                                      </p:tavLst>
                                    </p:anim>
                                    <p:anim calcmode="lin" valueType="num">
                                      <p:cBhvr additive="repl">
                                        <p:cTn id="316" dur="500" fill="hold"/>
                                        <p:tgtEl>
                                          <p:spTgt spid="203"/>
                                        </p:tgtEl>
                                        <p:attrNameLst>
                                          <p:attrName>ppt_w</p:attrName>
                                        </p:attrNameLst>
                                      </p:cBhvr>
                                      <p:tavLst>
                                        <p:tav tm="0">
                                          <p:val>
                                            <p:strVal val="#ppt_w+.3"/>
                                          </p:val>
                                        </p:tav>
                                        <p:tav tm="50000">
                                          <p:val>
                                            <p:strVal val="#ppt_w+.3"/>
                                          </p:val>
                                        </p:tav>
                                        <p:tav tm="100000">
                                          <p:val>
                                            <p:strVal val="#ppt_w"/>
                                          </p:val>
                                        </p:tav>
                                      </p:tavLst>
                                    </p:anim>
                                    <p:anim calcmode="lin" valueType="num">
                                      <p:cBhvr additive="repl">
                                        <p:cTn id="317" dur="500" fill="hold"/>
                                        <p:tgtEl>
                                          <p:spTgt spid="203"/>
                                        </p:tgtEl>
                                        <p:attrNameLst>
                                          <p:attrName>ppt_x</p:attrName>
                                        </p:attrNameLst>
                                      </p:cBhvr>
                                      <p:tavLst>
                                        <p:tav tm="0">
                                          <p:val>
                                            <p:strVal val="#ppt_x-.3"/>
                                          </p:val>
                                        </p:tav>
                                        <p:tav tm="50000">
                                          <p:val>
                                            <p:strVal val="#ppt_x"/>
                                          </p:val>
                                        </p:tav>
                                        <p:tav tm="100000">
                                          <p:val>
                                            <p:strVal val="#ppt_x"/>
                                          </p:val>
                                        </p:tav>
                                      </p:tavLst>
                                    </p:anim>
                                    <p:anim calcmode="lin" valueType="num">
                                      <p:cBhvr additive="repl">
                                        <p:cTn id="318" dur="500" fill="hold"/>
                                        <p:tgtEl>
                                          <p:spTgt spid="203"/>
                                        </p:tgtEl>
                                        <p:attrNameLst>
                                          <p:attrName>ppt_y</p:attrName>
                                        </p:attrNameLst>
                                      </p:cBhvr>
                                      <p:tavLst>
                                        <p:tav tm="0">
                                          <p:val>
                                            <p:strVal val="#ppt_y"/>
                                          </p:val>
                                        </p:tav>
                                        <p:tav tm="100000">
                                          <p:val>
                                            <p:strVal val="#ppt_y"/>
                                          </p:val>
                                        </p:tav>
                                      </p:tavLst>
                                    </p:anim>
                                  </p:childTnLst>
                                </p:cTn>
                              </p:par>
                              <p:par>
                                <p:cTn id="319" nodeType="withEffect" fill="hold" presetClass="entr" presetID="22" presetSubtype="1">
                                  <p:stCondLst>
                                    <p:cond delay="0"/>
                                  </p:stCondLst>
                                  <p:childTnLst>
                                    <p:set>
                                      <p:cBhvr>
                                        <p:cTn id="320" dur="1" fill="hold">
                                          <p:stCondLst>
                                            <p:cond delay="0"/>
                                          </p:stCondLst>
                                        </p:cTn>
                                        <p:tgtEl>
                                          <p:spTgt spid="205"/>
                                        </p:tgtEl>
                                        <p:attrNameLst>
                                          <p:attrName>style.visibility</p:attrName>
                                        </p:attrNameLst>
                                      </p:cBhvr>
                                      <p:to>
                                        <p:strVal val="visible"/>
                                      </p:to>
                                    </p:set>
                                    <p:animEffect filter="wipe(up)" transition="in">
                                      <p:cBhvr additive="repl">
                                        <p:cTn id="321" dur="500"/>
                                        <p:tgtEl>
                                          <p:spTgt spid="205"/>
                                        </p:tgtEl>
                                      </p:cBhvr>
                                    </p:animEffect>
                                  </p:childTnLst>
                                </p:cTn>
                              </p:par>
                              <p:par>
                                <p:cTn id="322" nodeType="withEffect" fill="hold" presetClass="entr" presetID="22" presetSubtype="4">
                                  <p:stCondLst>
                                    <p:cond delay="0"/>
                                  </p:stCondLst>
                                  <p:childTnLst>
                                    <p:set>
                                      <p:cBhvr>
                                        <p:cTn id="323" dur="1" fill="hold">
                                          <p:stCondLst>
                                            <p:cond delay="0"/>
                                          </p:stCondLst>
                                        </p:cTn>
                                        <p:tgtEl>
                                          <p:spTgt spid="204"/>
                                        </p:tgtEl>
                                        <p:attrNameLst>
                                          <p:attrName>style.visibility</p:attrName>
                                        </p:attrNameLst>
                                      </p:cBhvr>
                                      <p:to>
                                        <p:strVal val="visible"/>
                                      </p:to>
                                    </p:set>
                                    <p:animEffect filter="wipe(down)" transition="in">
                                      <p:cBhvr additive="repl">
                                        <p:cTn id="324" dur="500"/>
                                        <p:tgtEl>
                                          <p:spTgt spid="2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09" name="PlaceHolder 1"/>
          <p:cNvSpPr>
            <a:spLocks noGrp="1"/>
          </p:cNvSpPr>
          <p:nvPr>
            <p:ph type="title"/>
          </p:nvPr>
        </p:nvSpPr>
        <p:spPr>
          <a:xfrm>
            <a:off x="457200" y="152280"/>
            <a:ext cx="8229240" cy="8377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Vertical Integration</a:t>
            </a:r>
            <a:endParaRPr b="0" lang="en-US" sz="4000" strike="noStrike" u="none">
              <a:solidFill>
                <a:schemeClr val="dk1"/>
              </a:solidFill>
              <a:uFillTx/>
              <a:latin typeface="Arial"/>
            </a:endParaRPr>
          </a:p>
        </p:txBody>
      </p:sp>
      <p:sp>
        <p:nvSpPr>
          <p:cNvPr id="210" name="Round Same Side Corner Rectangle 13"/>
          <p:cNvSpPr/>
          <p:nvPr/>
        </p:nvSpPr>
        <p:spPr>
          <a:xfrm>
            <a:off x="762120" y="914400"/>
            <a:ext cx="7391160" cy="2285640"/>
          </a:xfrm>
          <a:prstGeom prst="round2SameRect">
            <a:avLst>
              <a:gd name="adj1" fmla="val 16667"/>
              <a:gd name="adj2" fmla="val 0"/>
            </a:avLst>
          </a:prstGeom>
          <a:solidFill>
            <a:schemeClr val="accent5"/>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The value chain of an organization is simply the set of activities that increase the value of an organization’s products and services. Vertical integration is accomplished when a company is involved in multiple steps of the value chain, extending from R&amp;D to Customer Service. </a:t>
            </a:r>
            <a:endParaRPr b="0" lang="en-IN" sz="2400" strike="noStrike" u="none">
              <a:solidFill>
                <a:srgbClr val="000000"/>
              </a:solidFill>
              <a:uFillTx/>
              <a:latin typeface="Arial"/>
            </a:endParaRPr>
          </a:p>
        </p:txBody>
      </p:sp>
      <p:sp>
        <p:nvSpPr>
          <p:cNvPr id="211" name="Rounded Rectangle 14"/>
          <p:cNvSpPr/>
          <p:nvPr/>
        </p:nvSpPr>
        <p:spPr>
          <a:xfrm>
            <a:off x="838080" y="5410080"/>
            <a:ext cx="1523520" cy="837720"/>
          </a:xfrm>
          <a:prstGeom prst="roundRect">
            <a:avLst>
              <a:gd name="adj" fmla="val 16667"/>
            </a:avLst>
          </a:prstGeom>
          <a:solidFill>
            <a:srgbClr val="fcf48e"/>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Research &amp; Development</a:t>
            </a:r>
            <a:endParaRPr b="0" lang="en-IN" sz="1800" strike="noStrike" u="none">
              <a:solidFill>
                <a:srgbClr val="000000"/>
              </a:solidFill>
              <a:uFillTx/>
              <a:latin typeface="Arial"/>
            </a:endParaRPr>
          </a:p>
        </p:txBody>
      </p:sp>
      <p:sp>
        <p:nvSpPr>
          <p:cNvPr id="212" name="Rounded Rectangle 16"/>
          <p:cNvSpPr/>
          <p:nvPr/>
        </p:nvSpPr>
        <p:spPr>
          <a:xfrm>
            <a:off x="1676520" y="4343400"/>
            <a:ext cx="1523520" cy="837720"/>
          </a:xfrm>
          <a:prstGeom prst="roundRect">
            <a:avLst>
              <a:gd name="adj" fmla="val 16667"/>
            </a:avLst>
          </a:prstGeom>
          <a:solidFill>
            <a:srgbClr val="fcf48e"/>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Product Development</a:t>
            </a:r>
            <a:endParaRPr b="0" lang="en-IN" sz="1800" strike="noStrike" u="none">
              <a:solidFill>
                <a:srgbClr val="000000"/>
              </a:solidFill>
              <a:uFillTx/>
              <a:latin typeface="Arial"/>
            </a:endParaRPr>
          </a:p>
        </p:txBody>
      </p:sp>
      <p:sp>
        <p:nvSpPr>
          <p:cNvPr id="213" name="Rounded Rectangle 17"/>
          <p:cNvSpPr/>
          <p:nvPr/>
        </p:nvSpPr>
        <p:spPr>
          <a:xfrm>
            <a:off x="3048120" y="3276720"/>
            <a:ext cx="1294920" cy="914040"/>
          </a:xfrm>
          <a:prstGeom prst="roundRect">
            <a:avLst>
              <a:gd name="adj" fmla="val 16667"/>
            </a:avLst>
          </a:prstGeom>
          <a:solidFill>
            <a:srgbClr val="bbe0e3"/>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Production</a:t>
            </a:r>
            <a:endParaRPr b="0" lang="en-IN" sz="1800" strike="noStrike" u="none">
              <a:solidFill>
                <a:srgbClr val="000000"/>
              </a:solidFill>
              <a:uFillTx/>
              <a:latin typeface="Arial"/>
            </a:endParaRPr>
          </a:p>
        </p:txBody>
      </p:sp>
      <p:sp>
        <p:nvSpPr>
          <p:cNvPr id="214" name="Rounded Rectangle 18"/>
          <p:cNvSpPr/>
          <p:nvPr/>
        </p:nvSpPr>
        <p:spPr>
          <a:xfrm>
            <a:off x="4495680" y="4114800"/>
            <a:ext cx="1294920" cy="685440"/>
          </a:xfrm>
          <a:prstGeom prst="roundRect">
            <a:avLst>
              <a:gd name="adj" fmla="val 16667"/>
            </a:avLst>
          </a:prstGeom>
          <a:solidFill>
            <a:srgbClr val="ffcc99"/>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Marketing</a:t>
            </a:r>
            <a:endParaRPr b="0" lang="en-IN" sz="1800" strike="noStrike" u="none">
              <a:solidFill>
                <a:srgbClr val="000000"/>
              </a:solidFill>
              <a:uFillTx/>
              <a:latin typeface="Arial"/>
            </a:endParaRPr>
          </a:p>
        </p:txBody>
      </p:sp>
      <p:sp>
        <p:nvSpPr>
          <p:cNvPr id="215" name="Rounded Rectangle 19"/>
          <p:cNvSpPr/>
          <p:nvPr/>
        </p:nvSpPr>
        <p:spPr>
          <a:xfrm>
            <a:off x="5257800" y="4952880"/>
            <a:ext cx="1371240" cy="685440"/>
          </a:xfrm>
          <a:prstGeom prst="roundRect">
            <a:avLst>
              <a:gd name="adj" fmla="val 16667"/>
            </a:avLst>
          </a:prstGeom>
          <a:solidFill>
            <a:srgbClr val="ffcc99"/>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Distribution</a:t>
            </a:r>
            <a:endParaRPr b="0" lang="en-IN" sz="1800" strike="noStrike" u="none">
              <a:solidFill>
                <a:srgbClr val="000000"/>
              </a:solidFill>
              <a:uFillTx/>
              <a:latin typeface="Arial"/>
            </a:endParaRPr>
          </a:p>
        </p:txBody>
      </p:sp>
      <p:sp>
        <p:nvSpPr>
          <p:cNvPr id="216" name="Rounded Rectangle 20"/>
          <p:cNvSpPr/>
          <p:nvPr/>
        </p:nvSpPr>
        <p:spPr>
          <a:xfrm>
            <a:off x="6477120" y="5715000"/>
            <a:ext cx="1218960" cy="685440"/>
          </a:xfrm>
          <a:prstGeom prst="roundRect">
            <a:avLst>
              <a:gd name="adj" fmla="val 16667"/>
            </a:avLst>
          </a:prstGeom>
          <a:solidFill>
            <a:srgbClr val="ffcc99"/>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Customer Service</a:t>
            </a:r>
            <a:endParaRPr b="0" lang="en-IN" sz="1800" strike="noStrike" u="none">
              <a:solidFill>
                <a:srgbClr val="000000"/>
              </a:solidFill>
              <a:uFillTx/>
              <a:latin typeface="Arial"/>
            </a:endParaRPr>
          </a:p>
        </p:txBody>
      </p:sp>
      <p:cxnSp>
        <p:nvCxnSpPr>
          <p:cNvPr id="217" name="Straight Arrow Connector 22"/>
          <p:cNvCxnSpPr/>
          <p:nvPr/>
        </p:nvCxnSpPr>
        <p:spPr>
          <a:xfrm flipV="1">
            <a:off x="761760" y="3962160"/>
            <a:ext cx="1296000" cy="1143360"/>
          </a:xfrm>
          <a:prstGeom prst="straightConnector1">
            <a:avLst/>
          </a:prstGeom>
          <a:ln w="57150">
            <a:solidFill>
              <a:srgbClr val="000099"/>
            </a:solidFill>
            <a:round/>
            <a:headEnd len="med" type="triangle" w="med"/>
            <a:tailEnd len="med" type="triangle" w="med"/>
          </a:ln>
        </p:spPr>
      </p:cxnSp>
      <p:sp>
        <p:nvSpPr>
          <p:cNvPr id="218" name="TextBox 23"/>
          <p:cNvSpPr/>
          <p:nvPr/>
        </p:nvSpPr>
        <p:spPr>
          <a:xfrm>
            <a:off x="457200" y="3809880"/>
            <a:ext cx="1218960" cy="6382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Calibri"/>
                <a:ea typeface="ＭＳ Ｐゴシック"/>
              </a:rPr>
              <a:t>Upstream</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Calibri"/>
                <a:ea typeface="ＭＳ Ｐゴシック"/>
              </a:rPr>
              <a:t>Costs</a:t>
            </a:r>
            <a:endParaRPr b="0" lang="en-IN" sz="1800" strike="noStrike" u="none">
              <a:solidFill>
                <a:srgbClr val="000000"/>
              </a:solidFill>
              <a:uFillTx/>
              <a:latin typeface="Arial"/>
            </a:endParaRPr>
          </a:p>
        </p:txBody>
      </p:sp>
      <p:cxnSp>
        <p:nvCxnSpPr>
          <p:cNvPr id="219" name="Straight Arrow Connector 24"/>
          <p:cNvCxnSpPr/>
          <p:nvPr/>
        </p:nvCxnSpPr>
        <p:spPr>
          <a:xfrm>
            <a:off x="6019560" y="4038480"/>
            <a:ext cx="1524600" cy="1371960"/>
          </a:xfrm>
          <a:prstGeom prst="straightConnector1">
            <a:avLst/>
          </a:prstGeom>
          <a:ln w="57150">
            <a:solidFill>
              <a:srgbClr val="000099"/>
            </a:solidFill>
            <a:round/>
            <a:headEnd len="med" type="triangle" w="med"/>
            <a:tailEnd len="med" type="triangle" w="med"/>
          </a:ln>
        </p:spPr>
      </p:cxnSp>
      <p:sp>
        <p:nvSpPr>
          <p:cNvPr id="220" name="TextBox 28"/>
          <p:cNvSpPr/>
          <p:nvPr/>
        </p:nvSpPr>
        <p:spPr>
          <a:xfrm>
            <a:off x="6858000" y="4267080"/>
            <a:ext cx="1447560" cy="6382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Calibri"/>
                <a:ea typeface="ＭＳ Ｐゴシック"/>
              </a:rPr>
              <a:t>Downstream</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Calibri"/>
                <a:ea typeface="ＭＳ Ｐゴシック"/>
              </a:rPr>
              <a:t>Costs</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25" dur="indefinite" restart="never" nodeType="tmRoot">
          <p:childTnLst>
            <p:seq>
              <p:cTn id="326" dur="indefinite" nodeType="mainSeq">
                <p:childTnLst>
                  <p:par>
                    <p:cTn id="327" nodeType="clickEffect" fill="hold">
                      <p:stCondLst>
                        <p:cond delay="0"/>
                      </p:stCondLst>
                      <p:childTnLst>
                        <p:par>
                          <p:cTn id="328" nodeType="withEffect" fill="hold">
                            <p:stCondLst>
                              <p:cond delay="0"/>
                            </p:stCondLst>
                            <p:childTnLst>
                              <p:par>
                                <p:cTn id="329" nodeType="withEffect" fill="hold" presetClass="entr" presetID="17" presetSubtype="10">
                                  <p:stCondLst>
                                    <p:cond delay="0"/>
                                  </p:stCondLst>
                                  <p:childTnLst>
                                    <p:set>
                                      <p:cBhvr>
                                        <p:cTn id="330" dur="1" fill="hold">
                                          <p:stCondLst>
                                            <p:cond delay="0"/>
                                          </p:stCondLst>
                                        </p:cTn>
                                        <p:tgtEl>
                                          <p:spTgt spid="217"/>
                                        </p:tgtEl>
                                        <p:attrNameLst>
                                          <p:attrName>style.visibility</p:attrName>
                                        </p:attrNameLst>
                                      </p:cBhvr>
                                      <p:to>
                                        <p:strVal val="visible"/>
                                      </p:to>
                                    </p:set>
                                    <p:anim calcmode="lin" valueType="num">
                                      <p:cBhvr additive="repl">
                                        <p:cTn id="331" dur="500" fill="hold"/>
                                        <p:tgtEl>
                                          <p:spTgt spid="217"/>
                                        </p:tgtEl>
                                        <p:attrNameLst>
                                          <p:attrName>ppt_w</p:attrName>
                                        </p:attrNameLst>
                                      </p:cBhvr>
                                      <p:tavLst>
                                        <p:tav tm="0">
                                          <p:val>
                                            <p:fltVal val="0"/>
                                          </p:val>
                                        </p:tav>
                                        <p:tav tm="100000">
                                          <p:val>
                                            <p:strVal val="#ppt_w"/>
                                          </p:val>
                                        </p:tav>
                                      </p:tavLst>
                                    </p:anim>
                                    <p:anim calcmode="lin" valueType="num">
                                      <p:cBhvr additive="repl">
                                        <p:cTn id="332" dur="500" fill="hold"/>
                                        <p:tgtEl>
                                          <p:spTgt spid="217"/>
                                        </p:tgtEl>
                                        <p:attrNameLst>
                                          <p:attrName>ppt_h</p:attrName>
                                        </p:attrNameLst>
                                      </p:cBhvr>
                                      <p:tavLst>
                                        <p:tav tm="0">
                                          <p:val>
                                            <p:strVal val="#ppt_h"/>
                                          </p:val>
                                        </p:tav>
                                        <p:tav tm="100000">
                                          <p:val>
                                            <p:strVal val="#ppt_h"/>
                                          </p:val>
                                        </p:tav>
                                      </p:tavLst>
                                    </p:anim>
                                  </p:childTnLst>
                                </p:cTn>
                              </p:par>
                              <p:par>
                                <p:cTn id="333" nodeType="withEffect" fill="hold" presetClass="entr" presetID="17" presetSubtype="10">
                                  <p:stCondLst>
                                    <p:cond delay="0"/>
                                  </p:stCondLst>
                                  <p:childTnLst>
                                    <p:set>
                                      <p:cBhvr>
                                        <p:cTn id="334" dur="1" fill="hold">
                                          <p:stCondLst>
                                            <p:cond delay="0"/>
                                          </p:stCondLst>
                                        </p:cTn>
                                        <p:tgtEl>
                                          <p:spTgt spid="219"/>
                                        </p:tgtEl>
                                        <p:attrNameLst>
                                          <p:attrName>style.visibility</p:attrName>
                                        </p:attrNameLst>
                                      </p:cBhvr>
                                      <p:to>
                                        <p:strVal val="visible"/>
                                      </p:to>
                                    </p:set>
                                    <p:anim calcmode="lin" valueType="num">
                                      <p:cBhvr additive="repl">
                                        <p:cTn id="335" dur="500" fill="hold"/>
                                        <p:tgtEl>
                                          <p:spTgt spid="219"/>
                                        </p:tgtEl>
                                        <p:attrNameLst>
                                          <p:attrName>ppt_w</p:attrName>
                                        </p:attrNameLst>
                                      </p:cBhvr>
                                      <p:tavLst>
                                        <p:tav tm="0">
                                          <p:val>
                                            <p:fltVal val="0"/>
                                          </p:val>
                                        </p:tav>
                                        <p:tav tm="100000">
                                          <p:val>
                                            <p:strVal val="#ppt_w"/>
                                          </p:val>
                                        </p:tav>
                                      </p:tavLst>
                                    </p:anim>
                                    <p:anim calcmode="lin" valueType="num">
                                      <p:cBhvr additive="repl">
                                        <p:cTn id="336" dur="500" fill="hold"/>
                                        <p:tgtEl>
                                          <p:spTgt spid="21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22" name="PlaceHolder 1"/>
          <p:cNvSpPr>
            <a:spLocks noGrp="1"/>
          </p:cNvSpPr>
          <p:nvPr>
            <p:ph type="title"/>
          </p:nvPr>
        </p:nvSpPr>
        <p:spPr>
          <a:xfrm>
            <a:off x="457200" y="152280"/>
            <a:ext cx="8229240" cy="83772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Vertical Integration</a:t>
            </a:r>
            <a:endParaRPr b="0" lang="en-US" sz="4000" strike="noStrike" u="none">
              <a:solidFill>
                <a:schemeClr val="dk1"/>
              </a:solidFill>
              <a:uFillTx/>
              <a:latin typeface="Arial"/>
            </a:endParaRPr>
          </a:p>
        </p:txBody>
      </p:sp>
      <p:sp>
        <p:nvSpPr>
          <p:cNvPr id="223" name="Round Same Side Corner Rectangle 13"/>
          <p:cNvSpPr/>
          <p:nvPr/>
        </p:nvSpPr>
        <p:spPr>
          <a:xfrm>
            <a:off x="762120" y="914400"/>
            <a:ext cx="7391160" cy="2285640"/>
          </a:xfrm>
          <a:prstGeom prst="round2SameRect">
            <a:avLst>
              <a:gd name="adj1" fmla="val 16667"/>
              <a:gd name="adj2" fmla="val 0"/>
            </a:avLst>
          </a:prstGeom>
          <a:solidFill>
            <a:srgbClr val="e4ff8f"/>
          </a:solidFill>
          <a:ln w="38100">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400" strike="noStrike" u="none">
                <a:solidFill>
                  <a:srgbClr val="000099"/>
                </a:solidFill>
                <a:uFillTx/>
                <a:latin typeface="Calibri"/>
                <a:ea typeface="ＭＳ Ｐゴシック"/>
              </a:rPr>
              <a:t>Most companies operate with some form of vertical integration (they market the products they produce, or they develop the products they manufacture), but</a:t>
            </a:r>
            <a:endParaRPr b="0" lang="en-IN" sz="2400" strike="noStrike" u="none">
              <a:solidFill>
                <a:srgbClr val="000000"/>
              </a:solidFill>
              <a:uFillTx/>
              <a:latin typeface="Arial"/>
            </a:endParaRPr>
          </a:p>
          <a:p>
            <a:pPr>
              <a:lnSpc>
                <a:spcPct val="100000"/>
              </a:lnSpc>
            </a:pPr>
            <a:r>
              <a:rPr b="1" lang="en-US" sz="2400" strike="noStrike" u="none">
                <a:solidFill>
                  <a:srgbClr val="000099"/>
                </a:solidFill>
                <a:uFillTx/>
                <a:latin typeface="Calibri"/>
                <a:ea typeface="ＭＳ Ｐゴシック"/>
              </a:rPr>
              <a:t>the extent of integration varies greatly from company to company and from product to product within a company.</a:t>
            </a:r>
            <a:endParaRPr b="0" lang="en-IN" sz="2400" strike="noStrike" u="none">
              <a:solidFill>
                <a:srgbClr val="000000"/>
              </a:solidFill>
              <a:uFillTx/>
              <a:latin typeface="Arial"/>
            </a:endParaRPr>
          </a:p>
        </p:txBody>
      </p:sp>
      <p:sp>
        <p:nvSpPr>
          <p:cNvPr id="224" name="Rounded Rectangle 14"/>
          <p:cNvSpPr/>
          <p:nvPr/>
        </p:nvSpPr>
        <p:spPr>
          <a:xfrm>
            <a:off x="838080" y="5410080"/>
            <a:ext cx="1523520" cy="837720"/>
          </a:xfrm>
          <a:prstGeom prst="roundRect">
            <a:avLst>
              <a:gd name="adj" fmla="val 16667"/>
            </a:avLst>
          </a:prstGeom>
          <a:solidFill>
            <a:srgbClr val="fcf48e"/>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Research &amp; Development</a:t>
            </a:r>
            <a:endParaRPr b="0" lang="en-IN" sz="1800" strike="noStrike" u="none">
              <a:solidFill>
                <a:srgbClr val="000000"/>
              </a:solidFill>
              <a:uFillTx/>
              <a:latin typeface="Arial"/>
            </a:endParaRPr>
          </a:p>
        </p:txBody>
      </p:sp>
      <p:sp>
        <p:nvSpPr>
          <p:cNvPr id="225" name="Rounded Rectangle 16"/>
          <p:cNvSpPr/>
          <p:nvPr/>
        </p:nvSpPr>
        <p:spPr>
          <a:xfrm>
            <a:off x="1676520" y="4343400"/>
            <a:ext cx="1523520" cy="837720"/>
          </a:xfrm>
          <a:prstGeom prst="roundRect">
            <a:avLst>
              <a:gd name="adj" fmla="val 16667"/>
            </a:avLst>
          </a:prstGeom>
          <a:solidFill>
            <a:srgbClr val="fcf48e"/>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Product Development</a:t>
            </a:r>
            <a:endParaRPr b="0" lang="en-IN" sz="1800" strike="noStrike" u="none">
              <a:solidFill>
                <a:srgbClr val="000000"/>
              </a:solidFill>
              <a:uFillTx/>
              <a:latin typeface="Arial"/>
            </a:endParaRPr>
          </a:p>
        </p:txBody>
      </p:sp>
      <p:sp>
        <p:nvSpPr>
          <p:cNvPr id="226" name="Rounded Rectangle 17"/>
          <p:cNvSpPr/>
          <p:nvPr/>
        </p:nvSpPr>
        <p:spPr>
          <a:xfrm>
            <a:off x="3048120" y="3276720"/>
            <a:ext cx="1294920" cy="914040"/>
          </a:xfrm>
          <a:prstGeom prst="roundRect">
            <a:avLst>
              <a:gd name="adj" fmla="val 16667"/>
            </a:avLst>
          </a:prstGeom>
          <a:solidFill>
            <a:srgbClr val="bbe0e3"/>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Production</a:t>
            </a:r>
            <a:endParaRPr b="0" lang="en-IN" sz="1800" strike="noStrike" u="none">
              <a:solidFill>
                <a:srgbClr val="000000"/>
              </a:solidFill>
              <a:uFillTx/>
              <a:latin typeface="Arial"/>
            </a:endParaRPr>
          </a:p>
        </p:txBody>
      </p:sp>
      <p:sp>
        <p:nvSpPr>
          <p:cNvPr id="227" name="Rounded Rectangle 18"/>
          <p:cNvSpPr/>
          <p:nvPr/>
        </p:nvSpPr>
        <p:spPr>
          <a:xfrm>
            <a:off x="4495680" y="4114800"/>
            <a:ext cx="1294920" cy="685440"/>
          </a:xfrm>
          <a:prstGeom prst="roundRect">
            <a:avLst>
              <a:gd name="adj" fmla="val 16667"/>
            </a:avLst>
          </a:prstGeom>
          <a:solidFill>
            <a:srgbClr val="ffcc99"/>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Marketing</a:t>
            </a:r>
            <a:endParaRPr b="0" lang="en-IN" sz="1800" strike="noStrike" u="none">
              <a:solidFill>
                <a:srgbClr val="000000"/>
              </a:solidFill>
              <a:uFillTx/>
              <a:latin typeface="Arial"/>
            </a:endParaRPr>
          </a:p>
        </p:txBody>
      </p:sp>
      <p:sp>
        <p:nvSpPr>
          <p:cNvPr id="228" name="Rounded Rectangle 19"/>
          <p:cNvSpPr/>
          <p:nvPr/>
        </p:nvSpPr>
        <p:spPr>
          <a:xfrm>
            <a:off x="5257800" y="4952880"/>
            <a:ext cx="1371240" cy="685440"/>
          </a:xfrm>
          <a:prstGeom prst="roundRect">
            <a:avLst>
              <a:gd name="adj" fmla="val 16667"/>
            </a:avLst>
          </a:prstGeom>
          <a:solidFill>
            <a:srgbClr val="ffcc99"/>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Distribution</a:t>
            </a:r>
            <a:endParaRPr b="0" lang="en-IN" sz="1800" strike="noStrike" u="none">
              <a:solidFill>
                <a:srgbClr val="000000"/>
              </a:solidFill>
              <a:uFillTx/>
              <a:latin typeface="Arial"/>
            </a:endParaRPr>
          </a:p>
        </p:txBody>
      </p:sp>
      <p:sp>
        <p:nvSpPr>
          <p:cNvPr id="229" name="Rounded Rectangle 20"/>
          <p:cNvSpPr/>
          <p:nvPr/>
        </p:nvSpPr>
        <p:spPr>
          <a:xfrm>
            <a:off x="6477120" y="5715000"/>
            <a:ext cx="1218960" cy="685440"/>
          </a:xfrm>
          <a:prstGeom prst="roundRect">
            <a:avLst>
              <a:gd name="adj" fmla="val 16667"/>
            </a:avLst>
          </a:prstGeom>
          <a:solidFill>
            <a:srgbClr val="ffcc99"/>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1800" strike="noStrike" u="none">
                <a:solidFill>
                  <a:srgbClr val="000099"/>
                </a:solidFill>
                <a:uFillTx/>
                <a:latin typeface="Calibri"/>
                <a:ea typeface="ＭＳ Ｐゴシック"/>
              </a:rPr>
              <a:t>Customer Service</a:t>
            </a:r>
            <a:endParaRPr b="0" lang="en-IN" sz="1800" strike="noStrike" u="none">
              <a:solidFill>
                <a:srgbClr val="000000"/>
              </a:solidFill>
              <a:uFillTx/>
              <a:latin typeface="Arial"/>
            </a:endParaRPr>
          </a:p>
        </p:txBody>
      </p:sp>
      <p:cxnSp>
        <p:nvCxnSpPr>
          <p:cNvPr id="230" name="Straight Arrow Connector 22"/>
          <p:cNvCxnSpPr/>
          <p:nvPr/>
        </p:nvCxnSpPr>
        <p:spPr>
          <a:xfrm flipV="1">
            <a:off x="761760" y="3962160"/>
            <a:ext cx="1296000" cy="1143360"/>
          </a:xfrm>
          <a:prstGeom prst="straightConnector1">
            <a:avLst/>
          </a:prstGeom>
          <a:ln w="57150">
            <a:solidFill>
              <a:srgbClr val="000099"/>
            </a:solidFill>
            <a:round/>
            <a:headEnd len="med" type="triangle" w="med"/>
            <a:tailEnd len="med" type="triangle" w="med"/>
          </a:ln>
        </p:spPr>
      </p:cxnSp>
      <p:sp>
        <p:nvSpPr>
          <p:cNvPr id="231" name="TextBox 23"/>
          <p:cNvSpPr/>
          <p:nvPr/>
        </p:nvSpPr>
        <p:spPr>
          <a:xfrm>
            <a:off x="457200" y="3809880"/>
            <a:ext cx="1218960" cy="6382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Calibri"/>
                <a:ea typeface="ＭＳ Ｐゴシック"/>
              </a:rPr>
              <a:t>Upstream</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Calibri"/>
                <a:ea typeface="ＭＳ Ｐゴシック"/>
              </a:rPr>
              <a:t>Costs</a:t>
            </a:r>
            <a:endParaRPr b="0" lang="en-IN" sz="1800" strike="noStrike" u="none">
              <a:solidFill>
                <a:srgbClr val="000000"/>
              </a:solidFill>
              <a:uFillTx/>
              <a:latin typeface="Arial"/>
            </a:endParaRPr>
          </a:p>
        </p:txBody>
      </p:sp>
      <p:cxnSp>
        <p:nvCxnSpPr>
          <p:cNvPr id="232" name="Straight Arrow Connector 24"/>
          <p:cNvCxnSpPr/>
          <p:nvPr/>
        </p:nvCxnSpPr>
        <p:spPr>
          <a:xfrm>
            <a:off x="6019560" y="4038480"/>
            <a:ext cx="1524600" cy="1371960"/>
          </a:xfrm>
          <a:prstGeom prst="straightConnector1">
            <a:avLst/>
          </a:prstGeom>
          <a:ln w="57150">
            <a:solidFill>
              <a:srgbClr val="000099"/>
            </a:solidFill>
            <a:round/>
            <a:headEnd len="med" type="triangle" w="med"/>
            <a:tailEnd len="med" type="triangle" w="med"/>
          </a:ln>
        </p:spPr>
      </p:cxnSp>
      <p:sp>
        <p:nvSpPr>
          <p:cNvPr id="233" name="TextBox 28"/>
          <p:cNvSpPr/>
          <p:nvPr/>
        </p:nvSpPr>
        <p:spPr>
          <a:xfrm>
            <a:off x="6858000" y="4267080"/>
            <a:ext cx="1447560" cy="638280"/>
          </a:xfrm>
          <a:prstGeom prst="rect">
            <a:avLst/>
          </a:prstGeom>
          <a:noFill/>
          <a:ln w="9525">
            <a:noFill/>
          </a:ln>
        </p:spPr>
        <p:style>
          <a:lnRef idx="0"/>
          <a:fillRef idx="0"/>
          <a:effectRef idx="0"/>
          <a:fontRef idx="minor"/>
        </p:style>
        <p:txBody>
          <a:bodyPr lIns="90000" rIns="90000" tIns="45000" bIns="45000" anchor="t">
            <a:spAutoFit/>
          </a:bodyPr>
          <a:p>
            <a:pPr algn="ctr">
              <a:lnSpc>
                <a:spcPct val="100000"/>
              </a:lnSpc>
            </a:pPr>
            <a:r>
              <a:rPr b="1" lang="en-US" sz="1800" strike="noStrike" u="none">
                <a:solidFill>
                  <a:srgbClr val="000099"/>
                </a:solidFill>
                <a:uFillTx/>
                <a:latin typeface="Calibri"/>
                <a:ea typeface="ＭＳ Ｐゴシック"/>
              </a:rPr>
              <a:t>Downstream</a:t>
            </a:r>
            <a:endParaRPr b="0" lang="en-IN" sz="1800" strike="noStrike" u="none">
              <a:solidFill>
                <a:srgbClr val="000000"/>
              </a:solidFill>
              <a:uFillTx/>
              <a:latin typeface="Arial"/>
            </a:endParaRPr>
          </a:p>
          <a:p>
            <a:pPr algn="ctr">
              <a:lnSpc>
                <a:spcPct val="100000"/>
              </a:lnSpc>
            </a:pPr>
            <a:r>
              <a:rPr b="1" lang="en-US" sz="1800" strike="noStrike" u="none">
                <a:solidFill>
                  <a:srgbClr val="000099"/>
                </a:solidFill>
                <a:uFillTx/>
                <a:latin typeface="Calibri"/>
                <a:ea typeface="ＭＳ Ｐゴシック"/>
              </a:rPr>
              <a:t>Costs</a:t>
            </a:r>
            <a:endParaRPr b="0" lang="en-IN"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37" dur="indefinite" restart="never" nodeType="tmRoot">
          <p:childTnLst>
            <p:seq>
              <p:cTn id="338" dur="indefinite" nodeType="mainSeq">
                <p:childTnLst>
                  <p:par>
                    <p:cTn id="339" nodeType="clickEffect" fill="hold">
                      <p:stCondLst>
                        <p:cond delay="0"/>
                      </p:stCondLst>
                      <p:childTnLst>
                        <p:par>
                          <p:cTn id="340" nodeType="withEffect" fill="hold">
                            <p:stCondLst>
                              <p:cond delay="0"/>
                            </p:stCondLst>
                            <p:childTnLst>
                              <p:par>
                                <p:cTn id="341" nodeType="withEffect" fill="hold" presetClass="entr" presetID="17" presetSubtype="10">
                                  <p:stCondLst>
                                    <p:cond delay="0"/>
                                  </p:stCondLst>
                                  <p:childTnLst>
                                    <p:set>
                                      <p:cBhvr>
                                        <p:cTn id="342" dur="1" fill="hold">
                                          <p:stCondLst>
                                            <p:cond delay="0"/>
                                          </p:stCondLst>
                                        </p:cTn>
                                        <p:tgtEl>
                                          <p:spTgt spid="230"/>
                                        </p:tgtEl>
                                        <p:attrNameLst>
                                          <p:attrName>style.visibility</p:attrName>
                                        </p:attrNameLst>
                                      </p:cBhvr>
                                      <p:to>
                                        <p:strVal val="visible"/>
                                      </p:to>
                                    </p:set>
                                    <p:anim calcmode="lin" valueType="num">
                                      <p:cBhvr additive="repl">
                                        <p:cTn id="343" dur="500" fill="hold"/>
                                        <p:tgtEl>
                                          <p:spTgt spid="230"/>
                                        </p:tgtEl>
                                        <p:attrNameLst>
                                          <p:attrName>ppt_w</p:attrName>
                                        </p:attrNameLst>
                                      </p:cBhvr>
                                      <p:tavLst>
                                        <p:tav tm="0">
                                          <p:val>
                                            <p:fltVal val="0"/>
                                          </p:val>
                                        </p:tav>
                                        <p:tav tm="100000">
                                          <p:val>
                                            <p:strVal val="#ppt_w"/>
                                          </p:val>
                                        </p:tav>
                                      </p:tavLst>
                                    </p:anim>
                                    <p:anim calcmode="lin" valueType="num">
                                      <p:cBhvr additive="repl">
                                        <p:cTn id="344" dur="500" fill="hold"/>
                                        <p:tgtEl>
                                          <p:spTgt spid="230"/>
                                        </p:tgtEl>
                                        <p:attrNameLst>
                                          <p:attrName>ppt_h</p:attrName>
                                        </p:attrNameLst>
                                      </p:cBhvr>
                                      <p:tavLst>
                                        <p:tav tm="0">
                                          <p:val>
                                            <p:strVal val="#ppt_h"/>
                                          </p:val>
                                        </p:tav>
                                        <p:tav tm="100000">
                                          <p:val>
                                            <p:strVal val="#ppt_h"/>
                                          </p:val>
                                        </p:tav>
                                      </p:tavLst>
                                    </p:anim>
                                  </p:childTnLst>
                                </p:cTn>
                              </p:par>
                              <p:par>
                                <p:cTn id="345" nodeType="withEffect" fill="hold" presetClass="entr" presetID="17" presetSubtype="10">
                                  <p:stCondLst>
                                    <p:cond delay="0"/>
                                  </p:stCondLst>
                                  <p:childTnLst>
                                    <p:set>
                                      <p:cBhvr>
                                        <p:cTn id="346" dur="1" fill="hold">
                                          <p:stCondLst>
                                            <p:cond delay="0"/>
                                          </p:stCondLst>
                                        </p:cTn>
                                        <p:tgtEl>
                                          <p:spTgt spid="232"/>
                                        </p:tgtEl>
                                        <p:attrNameLst>
                                          <p:attrName>style.visibility</p:attrName>
                                        </p:attrNameLst>
                                      </p:cBhvr>
                                      <p:to>
                                        <p:strVal val="visible"/>
                                      </p:to>
                                    </p:set>
                                    <p:anim calcmode="lin" valueType="num">
                                      <p:cBhvr additive="repl">
                                        <p:cTn id="347" dur="500" fill="hold"/>
                                        <p:tgtEl>
                                          <p:spTgt spid="232"/>
                                        </p:tgtEl>
                                        <p:attrNameLst>
                                          <p:attrName>ppt_w</p:attrName>
                                        </p:attrNameLst>
                                      </p:cBhvr>
                                      <p:tavLst>
                                        <p:tav tm="0">
                                          <p:val>
                                            <p:fltVal val="0"/>
                                          </p:val>
                                        </p:tav>
                                        <p:tav tm="100000">
                                          <p:val>
                                            <p:strVal val="#ppt_w"/>
                                          </p:val>
                                        </p:tav>
                                      </p:tavLst>
                                    </p:anim>
                                    <p:anim calcmode="lin" valueType="num">
                                      <p:cBhvr additive="repl">
                                        <p:cTn id="348" dur="500" fill="hold"/>
                                        <p:tgtEl>
                                          <p:spTgt spid="23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3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Vertical Integration</a:t>
            </a:r>
            <a:endParaRPr b="0" lang="en-US" sz="4000" strike="noStrike" u="none">
              <a:solidFill>
                <a:schemeClr val="dk1"/>
              </a:solidFill>
              <a:uFillTx/>
              <a:latin typeface="Arial"/>
            </a:endParaRPr>
          </a:p>
        </p:txBody>
      </p:sp>
      <p:graphicFrame>
        <p:nvGraphicFramePr>
          <p:cNvPr id="6" name="Diagram6"/>
          <p:cNvGraphicFramePr/>
          <p:nvPr>
            <p:extLst>
              <p:ext uri="{D42A27DB-BD31-4B8C-83A1-F6EECF244321}">
                <p14:modId xmlns:p14="http://schemas.microsoft.com/office/powerpoint/2010/main" val="1916685109"/>
              </p:ext>
            </p:extLst>
          </p:nvPr>
        </p:nvGraphicFramePr>
        <p:xfrm>
          <a:off x="914400" y="1295280"/>
          <a:ext cx="7162560" cy="40636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mc:AlternateContent>
    <mc:Choice Requires="p14">
      <p:transition spd="slow" p14:dur="2000"/>
    </mc:Choice>
    <mc:Fallback>
      <p:transition spd="slow"/>
    </mc:Fallback>
  </mc:AlternateContent>
  <p:timing>
    <p:tnLst>
      <p:par>
        <p:cTn id="349" dur="indefinite" restart="never" nodeType="tmRoot">
          <p:childTnLst>
            <p:seq>
              <p:cTn id="350" dur="indefinite" nodeType="mainSeq">
                <p:childTnLst>
                  <p:par>
                    <p:cTn id="351" nodeType="clickEffect" fill="hold">
                      <p:stCondLst>
                        <p:cond delay="0"/>
                      </p:stCondLst>
                      <p:childTnLst>
                        <p:par>
                          <p:cTn id="352" nodeType="withEffect" fill="hold">
                            <p:stCondLst>
                              <p:cond delay="0"/>
                            </p:stCondLst>
                            <p:childTnLst>
                              <p:par>
                                <p:cTn id="353" nodeType="withEffect" fill="hold" presetClass="entr" presetID="22" presetSubtype="4">
                                  <p:stCondLst>
                                    <p:cond delay="0"/>
                                  </p:stCondLst>
                                  <p:childTnLst>
                                    <p:set>
                                      <p:cBhvr>
                                        <p:cTn id="354" dur="1" fill="hold">
                                          <p:stCondLst>
                                            <p:cond delay="0"/>
                                          </p:stCondLst>
                                        </p:cTn>
                                        <p:tgtEl>
                                          <p:spTgt spid="-1"/>
                                        </p:tgtEl>
                                        <p:attrNameLst>
                                          <p:attrName>style.visibility</p:attrName>
                                        </p:attrNameLst>
                                      </p:cBhvr>
                                      <p:to>
                                        <p:strVal val="visible"/>
                                      </p:to>
                                    </p:set>
                                    <p:animEffect filter="wipe(down)" transition="in">
                                      <p:cBhvr additive="repl">
                                        <p:cTn id="355" dur="500"/>
                                        <p:tgtEl>
                                          <p:spTgt spid="-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0" lang="en-IN" sz="4400" strike="noStrike" u="none">
                <a:solidFill>
                  <a:schemeClr val="dk2"/>
                </a:solidFill>
                <a:uFillTx/>
                <a:latin typeface="Verdana"/>
                <a:ea typeface="ＭＳ Ｐゴシック"/>
              </a:rPr>
              <a:t>Steps in Decision-Making</a:t>
            </a:r>
            <a:endParaRPr b="0" lang="en-US" sz="4400" strike="noStrike" u="none">
              <a:solidFill>
                <a:schemeClr val="dk1"/>
              </a:solidFill>
              <a:uFillTx/>
              <a:latin typeface="Arial"/>
            </a:endParaRPr>
          </a:p>
        </p:txBody>
      </p:sp>
      <p:sp>
        <p:nvSpPr>
          <p:cNvPr id="80" name="PlaceHolder 2"/>
          <p:cNvSpPr>
            <a:spLocks noGrp="1"/>
          </p:cNvSpPr>
          <p:nvPr>
            <p:ph/>
          </p:nvPr>
        </p:nvSpPr>
        <p:spPr>
          <a:xfrm>
            <a:off x="457200" y="1600200"/>
            <a:ext cx="8229240" cy="4525560"/>
          </a:xfrm>
          <a:prstGeom prst="rect">
            <a:avLst/>
          </a:prstGeom>
          <a:noFill/>
          <a:ln w="936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IN" sz="3200" strike="noStrike" u="none">
                <a:solidFill>
                  <a:schemeClr val="dk1"/>
                </a:solidFill>
                <a:uFillTx/>
                <a:latin typeface="Verdana"/>
                <a:ea typeface="ＭＳ Ｐゴシック"/>
              </a:rPr>
              <a:t>Identification of the problem</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pPr>
            <a:r>
              <a:rPr b="0" lang="en-IN" sz="3200" strike="noStrike" u="none">
                <a:solidFill>
                  <a:schemeClr val="dk1"/>
                </a:solidFill>
                <a:uFillTx/>
                <a:latin typeface="Verdana"/>
                <a:ea typeface="ＭＳ Ｐゴシック"/>
              </a:rPr>
              <a:t>Collection of information</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pPr>
            <a:r>
              <a:rPr b="0" lang="en-IN" sz="3200" strike="noStrike" u="none">
                <a:solidFill>
                  <a:schemeClr val="dk1"/>
                </a:solidFill>
                <a:uFillTx/>
                <a:latin typeface="Verdana"/>
                <a:ea typeface="ＭＳ Ｐゴシック"/>
              </a:rPr>
              <a:t>Making future projections</a:t>
            </a:r>
            <a:endParaRPr b="0" lang="en-US" sz="3200" strike="noStrike" u="none">
              <a:solidFill>
                <a:schemeClr val="dk1"/>
              </a:solidFill>
              <a:uFillTx/>
              <a:latin typeface="Verdana"/>
            </a:endParaRPr>
          </a:p>
          <a:p>
            <a:pPr marL="343080" indent="-343080">
              <a:lnSpc>
                <a:spcPct val="100000"/>
              </a:lnSpc>
              <a:spcBef>
                <a:spcPts val="641"/>
              </a:spcBef>
              <a:buClr>
                <a:srgbClr val="000000"/>
              </a:buClr>
              <a:buFont typeface="Symbol" charset="2"/>
              <a:buChar char=""/>
            </a:pPr>
            <a:r>
              <a:rPr b="0" lang="en-IN" sz="3200" strike="noStrike" u="none">
                <a:solidFill>
                  <a:schemeClr val="dk1"/>
                </a:solidFill>
                <a:uFillTx/>
                <a:latin typeface="Verdana"/>
                <a:ea typeface="ＭＳ Ｐゴシック"/>
              </a:rPr>
              <a:t>Choice among alternatives</a:t>
            </a:r>
            <a:endParaRPr b="0" lang="en-US" sz="3200" strike="noStrike" u="none">
              <a:solidFill>
                <a:schemeClr val="dk1"/>
              </a:solidFill>
              <a:uFillTx/>
              <a:latin typeface="Verdana"/>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The Decision to Drop </a:t>
            </a:r>
            <a:br>
              <a:rPr sz="4800"/>
            </a:br>
            <a:r>
              <a:rPr b="1" lang="en-US" sz="4800" strike="noStrike" u="none">
                <a:solidFill>
                  <a:srgbClr val="a50021"/>
                </a:solidFill>
                <a:uFillTx/>
                <a:latin typeface="Calibri"/>
                <a:ea typeface="ＭＳ Ｐゴシック"/>
              </a:rPr>
              <a:t>a Product or Service</a:t>
            </a:r>
            <a:endParaRPr b="0" lang="en-US" sz="4800" strike="noStrike" u="none">
              <a:solidFill>
                <a:schemeClr val="dk1"/>
              </a:solidFill>
              <a:uFillTx/>
              <a:latin typeface="Arial"/>
            </a:endParaRPr>
          </a:p>
        </p:txBody>
      </p:sp>
      <p:sp>
        <p:nvSpPr>
          <p:cNvPr id="237" name="PlaceHolder 2"/>
          <p:cNvSpPr>
            <a:spLocks noGrp="1"/>
          </p:cNvSpPr>
          <p:nvPr>
            <p:ph/>
          </p:nvPr>
        </p:nvSpPr>
        <p:spPr>
          <a:xfrm>
            <a:off x="685800" y="1676520"/>
            <a:ext cx="7619760" cy="1676160"/>
          </a:xfrm>
          <a:prstGeom prst="rect">
            <a:avLst/>
          </a:prstGeom>
          <a:solidFill>
            <a:srgbClr val="fcf48e"/>
          </a:solidFill>
          <a:ln w="28440">
            <a:solidFill>
              <a:srgbClr val="a50021"/>
            </a:solidFill>
            <a:miter/>
          </a:ln>
        </p:spPr>
        <p:txBody>
          <a:bodyPr numCol="1" spcCol="0" lIns="91440" rIns="91440" tIns="45720" bIns="45720" anchor="t">
            <a:noAutofit/>
          </a:bodyPr>
          <a:p>
            <a:pPr marL="343080" indent="-343080" algn="ctr">
              <a:lnSpc>
                <a:spcPct val="100000"/>
              </a:lnSpc>
              <a:spcBef>
                <a:spcPts val="720"/>
              </a:spcBef>
              <a:buClr>
                <a:srgbClr val="000099"/>
              </a:buClr>
              <a:buFont typeface="Symbol" charset="2"/>
              <a:buChar char=""/>
            </a:pPr>
            <a:r>
              <a:rPr b="1" lang="en-US" sz="3600" strike="noStrike" u="none">
                <a:solidFill>
                  <a:srgbClr val="000099"/>
                </a:solidFill>
                <a:uFillTx/>
                <a:latin typeface="Calibri"/>
                <a:ea typeface="ＭＳ Ｐゴシック"/>
              </a:rPr>
              <a:t>The decision to drop a product or a service is among the most difficult that a manager can make.</a:t>
            </a:r>
            <a:endParaRPr b="0" lang="en-US" sz="3600" strike="noStrike" u="none">
              <a:solidFill>
                <a:schemeClr val="dk1"/>
              </a:solidFill>
              <a:uFillTx/>
              <a:latin typeface="Verdana"/>
            </a:endParaRPr>
          </a:p>
        </p:txBody>
      </p:sp>
      <p:sp>
        <p:nvSpPr>
          <p:cNvPr id="238" name="Up Arrow Callout 15"/>
          <p:cNvSpPr/>
          <p:nvPr/>
        </p:nvSpPr>
        <p:spPr>
          <a:xfrm>
            <a:off x="762120" y="3581280"/>
            <a:ext cx="7467120" cy="2590560"/>
          </a:xfrm>
          <a:prstGeom prst="upArrowCallout">
            <a:avLst>
              <a:gd name="adj1" fmla="val 25000"/>
              <a:gd name="adj2" fmla="val 25000"/>
              <a:gd name="adj3" fmla="val 25000"/>
              <a:gd name="adj4" fmla="val 64977"/>
            </a:avLst>
          </a:prstGeom>
          <a:solidFill>
            <a:srgbClr val="ffcc99"/>
          </a:solidFill>
          <a:ln w="28575">
            <a:solidFill>
              <a:srgbClr val="a50021"/>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3200" strike="noStrike" u="none">
                <a:solidFill>
                  <a:srgbClr val="000099"/>
                </a:solidFill>
                <a:uFillTx/>
                <a:latin typeface="Calibri"/>
                <a:ea typeface="ＭＳ Ｐゴシック"/>
              </a:rPr>
              <a:t>Qualitative factors are sometimes more</a:t>
            </a:r>
            <a:endParaRPr b="0" lang="en-IN" sz="3200" strike="noStrike" u="none">
              <a:solidFill>
                <a:srgbClr val="000000"/>
              </a:solidFill>
              <a:uFillTx/>
              <a:latin typeface="Arial"/>
            </a:endParaRPr>
          </a:p>
          <a:p>
            <a:pPr algn="ctr">
              <a:lnSpc>
                <a:spcPct val="100000"/>
              </a:lnSpc>
            </a:pPr>
            <a:r>
              <a:rPr b="1" lang="en-US" sz="3200" strike="noStrike" u="none">
                <a:solidFill>
                  <a:srgbClr val="000099"/>
                </a:solidFill>
                <a:uFillTx/>
                <a:latin typeface="Calibri"/>
                <a:ea typeface="ＭＳ Ｐゴシック"/>
              </a:rPr>
              <a:t>important than focusing solely on income.</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56" dur="indefinite" restart="never" nodeType="tmRoot">
          <p:childTnLst>
            <p:seq>
              <p:cTn id="357" dur="indefinite" nodeType="mainSeq">
                <p:childTnLst>
                  <p:par>
                    <p:cTn id="358" nodeType="clickEffect" fill="hold">
                      <p:stCondLst>
                        <p:cond delay="0"/>
                      </p:stCondLst>
                      <p:childTnLst>
                        <p:par>
                          <p:cTn id="359" nodeType="withEffect" fill="hold">
                            <p:stCondLst>
                              <p:cond delay="0"/>
                            </p:stCondLst>
                            <p:childTnLst>
                              <p:par>
                                <p:cTn id="360" nodeType="withEffect" fill="hold" presetClass="entr" presetID="37">
                                  <p:stCondLst>
                                    <p:cond delay="0"/>
                                  </p:stCondLst>
                                  <p:childTnLst>
                                    <p:set>
                                      <p:cBhvr>
                                        <p:cTn id="361" dur="1" fill="hold">
                                          <p:stCondLst>
                                            <p:cond delay="0"/>
                                          </p:stCondLst>
                                        </p:cTn>
                                        <p:tgtEl>
                                          <p:spTgt spid="238"/>
                                        </p:tgtEl>
                                        <p:attrNameLst>
                                          <p:attrName>style.visibility</p:attrName>
                                        </p:attrNameLst>
                                      </p:cBhvr>
                                      <p:to>
                                        <p:strVal val="visible"/>
                                      </p:to>
                                    </p:set>
                                    <p:animEffect filter="fade" transition="in">
                                      <p:cBhvr additive="repl">
                                        <p:cTn id="362" dur="1000"/>
                                        <p:tgtEl>
                                          <p:spTgt spid="238"/>
                                        </p:tgtEl>
                                      </p:cBhvr>
                                    </p:animEffect>
                                    <p:anim calcmode="lin" valueType="num">
                                      <p:cBhvr additive="repl">
                                        <p:cTn id="363" dur="1000" fill="hold"/>
                                        <p:tgtEl>
                                          <p:spTgt spid="238"/>
                                        </p:tgtEl>
                                        <p:attrNameLst>
                                          <p:attrName>ppt_x</p:attrName>
                                        </p:attrNameLst>
                                      </p:cBhvr>
                                      <p:tavLst>
                                        <p:tav tm="0">
                                          <p:val>
                                            <p:strVal val="#ppt_x"/>
                                          </p:val>
                                        </p:tav>
                                        <p:tav tm="100000">
                                          <p:val>
                                            <p:strVal val="#ppt_x"/>
                                          </p:val>
                                        </p:tav>
                                      </p:tavLst>
                                    </p:anim>
                                    <p:anim calcmode="lin" valueType="num">
                                      <p:cBhvr additive="repl">
                                        <p:cTn id="364" dur="900" fill="hold"/>
                                        <p:tgtEl>
                                          <p:spTgt spid="238"/>
                                        </p:tgtEl>
                                        <p:attrNameLst>
                                          <p:attrName>ppt_y</p:attrName>
                                        </p:attrNameLst>
                                      </p:cBhvr>
                                      <p:tavLst>
                                        <p:tav tm="0">
                                          <p:val>
                                            <p:strVal val="#ppt_y+1"/>
                                          </p:val>
                                        </p:tav>
                                        <p:tav tm="100000">
                                          <p:val>
                                            <p:strVal val="#ppt_y-.03"/>
                                          </p:val>
                                        </p:tav>
                                      </p:tavLst>
                                    </p:anim>
                                    <p:anim calcmode="lin" valueType="num">
                                      <p:cBhvr additive="repl">
                                        <p:cTn id="365" dur="100" fill="hold">
                                          <p:stCondLst>
                                            <p:cond delay="900"/>
                                          </p:stCondLst>
                                        </p:cTn>
                                        <p:tgtEl>
                                          <p:spTgt spid="23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40" name="PlaceHolder 1"/>
          <p:cNvSpPr>
            <a:spLocks noGrp="1"/>
          </p:cNvSpPr>
          <p:nvPr>
            <p:ph type="title"/>
          </p:nvPr>
        </p:nvSpPr>
        <p:spPr>
          <a:xfrm>
            <a:off x="380880" y="1522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Dropping a Product or Service</a:t>
            </a:r>
            <a:endParaRPr b="0" lang="en-US" sz="4000" strike="noStrike" u="none">
              <a:solidFill>
                <a:schemeClr val="dk1"/>
              </a:solidFill>
              <a:uFillTx/>
              <a:latin typeface="Arial"/>
            </a:endParaRPr>
          </a:p>
        </p:txBody>
      </p:sp>
      <p:sp>
        <p:nvSpPr>
          <p:cNvPr id="241" name="Donut 6"/>
          <p:cNvSpPr/>
          <p:nvPr/>
        </p:nvSpPr>
        <p:spPr>
          <a:xfrm>
            <a:off x="1143000" y="1828800"/>
            <a:ext cx="914040" cy="914040"/>
          </a:xfrm>
          <a:prstGeom prst="donut">
            <a:avLst>
              <a:gd name="adj" fmla="val 25000"/>
            </a:avLst>
          </a:prstGeom>
          <a:solidFill>
            <a:schemeClr val="bg1">
              <a:lumMod val="50000"/>
            </a:schemeClr>
          </a:solidFill>
          <a:ln>
            <a:solidFill>
              <a:srgbClr val="000000"/>
            </a:solidFill>
            <a:round/>
          </a:ln>
          <a:scene3d>
            <a:camera prst="orthographicFront"/>
            <a:lightRig dir="t" rig="threePt"/>
          </a:scene3d>
          <a:sp3d>
            <a:bevelT prst="riblet" w="1016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242" name="Donut 7"/>
          <p:cNvSpPr/>
          <p:nvPr/>
        </p:nvSpPr>
        <p:spPr>
          <a:xfrm>
            <a:off x="1905120" y="1143000"/>
            <a:ext cx="914040" cy="914040"/>
          </a:xfrm>
          <a:prstGeom prst="donut">
            <a:avLst>
              <a:gd name="adj" fmla="val 25000"/>
            </a:avLst>
          </a:prstGeom>
          <a:solidFill>
            <a:schemeClr val="bg1">
              <a:lumMod val="50000"/>
            </a:schemeClr>
          </a:solidFill>
          <a:ln>
            <a:solidFill>
              <a:srgbClr val="000000"/>
            </a:solidFill>
            <a:round/>
          </a:ln>
          <a:scene3d>
            <a:camera prst="orthographicFront"/>
            <a:lightRig dir="t" rig="threePt"/>
          </a:scene3d>
          <a:sp3d>
            <a:bevelT prst="riblet" w="101600"/>
          </a:sp3d>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dk1"/>
              </a:solidFill>
              <a:uFillTx/>
              <a:latin typeface="Verdana"/>
              <a:ea typeface="ＭＳ Ｐゴシック"/>
            </a:endParaRPr>
          </a:p>
        </p:txBody>
      </p:sp>
      <p:sp>
        <p:nvSpPr>
          <p:cNvPr id="243" name="TextBox 8"/>
          <p:cNvSpPr/>
          <p:nvPr/>
        </p:nvSpPr>
        <p:spPr>
          <a:xfrm>
            <a:off x="990720" y="1143000"/>
            <a:ext cx="990360" cy="63828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a50021"/>
                </a:solidFill>
                <a:uFillTx/>
                <a:latin typeface="Andalus"/>
                <a:ea typeface="ＭＳ Ｐゴシック"/>
              </a:rPr>
              <a:t>Clayton Herring</a:t>
            </a:r>
            <a:endParaRPr b="0" lang="en-IN" sz="1800" strike="noStrike" u="none">
              <a:solidFill>
                <a:srgbClr val="000000"/>
              </a:solidFill>
              <a:uFillTx/>
              <a:latin typeface="Arial"/>
            </a:endParaRPr>
          </a:p>
        </p:txBody>
      </p:sp>
      <p:sp>
        <p:nvSpPr>
          <p:cNvPr id="244" name="TextBox 9"/>
          <p:cNvSpPr/>
          <p:nvPr/>
        </p:nvSpPr>
        <p:spPr>
          <a:xfrm>
            <a:off x="2057400" y="2057400"/>
            <a:ext cx="1294920" cy="363960"/>
          </a:xfrm>
          <a:prstGeom prst="rect">
            <a:avLst/>
          </a:prstGeom>
          <a:noFill/>
          <a:ln w="9525">
            <a:noFill/>
          </a:ln>
        </p:spPr>
        <p:style>
          <a:lnRef idx="0"/>
          <a:fillRef idx="0"/>
          <a:effectRef idx="0"/>
          <a:fontRef idx="minor"/>
        </p:style>
        <p:txBody>
          <a:bodyPr lIns="90000" rIns="90000" tIns="45000" bIns="45000" anchor="t">
            <a:spAutoFit/>
          </a:bodyPr>
          <a:p>
            <a:pPr>
              <a:lnSpc>
                <a:spcPct val="100000"/>
              </a:lnSpc>
            </a:pPr>
            <a:r>
              <a:rPr b="0" lang="en-US" sz="1800" strike="noStrike" u="none">
                <a:solidFill>
                  <a:schemeClr val="dk1"/>
                </a:solidFill>
                <a:uFillTx/>
                <a:latin typeface="Arial"/>
                <a:ea typeface="ＭＳ Ｐゴシック"/>
              </a:rPr>
              <a:t>Company</a:t>
            </a:r>
            <a:endParaRPr b="0" lang="en-IN" sz="1800" strike="noStrike" u="none">
              <a:solidFill>
                <a:srgbClr val="000000"/>
              </a:solidFill>
              <a:uFillTx/>
              <a:latin typeface="Arial"/>
            </a:endParaRPr>
          </a:p>
        </p:txBody>
      </p:sp>
      <p:sp>
        <p:nvSpPr>
          <p:cNvPr id="245" name="Rectangle 11"/>
          <p:cNvSpPr/>
          <p:nvPr/>
        </p:nvSpPr>
        <p:spPr>
          <a:xfrm>
            <a:off x="1298520" y="2057400"/>
            <a:ext cx="566280" cy="363960"/>
          </a:xfrm>
          <a:prstGeom prst="rect">
            <a:avLst/>
          </a:prstGeom>
          <a:noFill/>
          <a:ln w="9525">
            <a:noFill/>
          </a:ln>
        </p:spPr>
        <p:style>
          <a:lnRef idx="0"/>
          <a:fillRef idx="0"/>
          <a:effectRef idx="0"/>
          <a:fontRef idx="minor"/>
        </p:style>
        <p:txBody>
          <a:bodyPr wrap="none" lIns="90000" rIns="90000" tIns="45000" bIns="45000" anchor="t">
            <a:spAutoFit/>
          </a:bodyPr>
          <a:p>
            <a:pPr>
              <a:lnSpc>
                <a:spcPct val="100000"/>
              </a:lnSpc>
            </a:pPr>
            <a:r>
              <a:rPr b="0" lang="en-US" sz="1800" strike="noStrike" u="none">
                <a:solidFill>
                  <a:schemeClr val="dk1"/>
                </a:solidFill>
                <a:uFillTx/>
                <a:latin typeface="Arial"/>
                <a:ea typeface="ＭＳ Ｐゴシック"/>
              </a:rPr>
              <a:t>Tire</a:t>
            </a:r>
            <a:endParaRPr b="0" lang="en-IN" sz="1800" strike="noStrike" u="none">
              <a:solidFill>
                <a:srgbClr val="000000"/>
              </a:solidFill>
              <a:uFillTx/>
              <a:latin typeface="Arial"/>
            </a:endParaRPr>
          </a:p>
        </p:txBody>
      </p:sp>
      <p:sp>
        <p:nvSpPr>
          <p:cNvPr id="246" name="Rectangle 13"/>
          <p:cNvSpPr/>
          <p:nvPr/>
        </p:nvSpPr>
        <p:spPr>
          <a:xfrm>
            <a:off x="990720" y="1066680"/>
            <a:ext cx="2285640" cy="1676160"/>
          </a:xfrm>
          <a:prstGeom prst="rect">
            <a:avLst/>
          </a:prstGeom>
          <a:noFill/>
          <a:ln>
            <a:solidFill>
              <a:srgbClr val="000000"/>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47" name="Rounded Rectangle 14"/>
          <p:cNvSpPr/>
          <p:nvPr/>
        </p:nvSpPr>
        <p:spPr>
          <a:xfrm>
            <a:off x="3657600" y="838080"/>
            <a:ext cx="4647960" cy="2057040"/>
          </a:xfrm>
          <a:prstGeom prst="roundRect">
            <a:avLst>
              <a:gd name="adj" fmla="val 16667"/>
            </a:avLst>
          </a:prstGeom>
          <a:solidFill>
            <a:srgbClr val="fcf48e"/>
          </a:solid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US" sz="2000" strike="noStrike" u="none">
                <a:solidFill>
                  <a:srgbClr val="000099"/>
                </a:solidFill>
                <a:uFillTx/>
                <a:latin typeface="Calibri"/>
                <a:ea typeface="ＭＳ Ｐゴシック"/>
              </a:rPr>
              <a:t>Clayton Herring is thinking about dropping the mud and snow (M&amp;S) tyres. They require more machine time to make than the other tyres. Only Rs.100,000 of M&amp;S’s fixed costs are avoidable. </a:t>
            </a:r>
            <a:r>
              <a:rPr b="1" i="1" lang="en-US" sz="2200" strike="noStrike" u="none">
                <a:solidFill>
                  <a:srgbClr val="a50021"/>
                </a:solidFill>
                <a:uFillTx/>
                <a:latin typeface="Calibri"/>
                <a:ea typeface="ＭＳ Ｐゴシック"/>
              </a:rPr>
              <a:t>Should they drop the line?  </a:t>
            </a:r>
            <a:endParaRPr b="0" lang="en-IN" sz="2200" strike="noStrike" u="none">
              <a:solidFill>
                <a:srgbClr val="000000"/>
              </a:solidFill>
              <a:uFillTx/>
              <a:latin typeface="Arial"/>
            </a:endParaRPr>
          </a:p>
        </p:txBody>
      </p:sp>
      <p:graphicFrame>
        <p:nvGraphicFramePr>
          <p:cNvPr id="248" name="Object 17"/>
          <p:cNvGraphicFramePr/>
          <p:nvPr/>
        </p:nvGraphicFramePr>
        <p:xfrm>
          <a:off x="762120" y="3048120"/>
          <a:ext cx="7391160" cy="3276360"/>
        </p:xfrm>
        <a:graphic>
          <a:graphicData uri="http://schemas.openxmlformats.org/presentationml/2006/ole">
            <p:oleObj progId="Excel.Sheet.12" r:id="rId1" spid="">
              <p:embed/>
              <p:pic>
                <p:nvPicPr>
                  <p:cNvPr id="249" name="Object 17" descr=""/>
                  <p:cNvPicPr/>
                  <p:nvPr/>
                </p:nvPicPr>
                <p:blipFill>
                  <a:blip r:embed="rId2"/>
                  <a:stretch/>
                </p:blipFill>
                <p:spPr>
                  <a:xfrm>
                    <a:off x="762120" y="3048120"/>
                    <a:ext cx="7391160" cy="3276360"/>
                  </a:xfrm>
                  <a:prstGeom prst="rect">
                    <a:avLst/>
                  </a:prstGeom>
                  <a:ln w="0">
                    <a:noFill/>
                  </a:ln>
                </p:spPr>
              </p:pic>
            </p:oleObj>
          </a:graphicData>
        </a:graphic>
      </p:graphicFrame>
    </p:spTree>
  </p:cSld>
  <mc:AlternateContent>
    <mc:Choice Requires="p14">
      <p:transition spd="slow" p14:dur="2000"/>
    </mc:Choice>
    <mc:Fallback>
      <p:transition spd="slow"/>
    </mc:Fallback>
  </mc:AlternateContent>
  <p:timing>
    <p:tnLst>
      <p:par>
        <p:cTn id="366" dur="indefinite" restart="never" nodeType="tmRoot">
          <p:childTnLst>
            <p:seq>
              <p:cTn id="367" dur="indefinite" nodeType="mainSeq">
                <p:childTnLst>
                  <p:par>
                    <p:cTn id="368" nodeType="clickEffect" fill="hold">
                      <p:stCondLst>
                        <p:cond delay="0"/>
                      </p:stCondLst>
                      <p:childTnLst>
                        <p:par>
                          <p:cTn id="369" nodeType="withEffect" fill="hold">
                            <p:stCondLst>
                              <p:cond delay="0"/>
                            </p:stCondLst>
                            <p:childTnLst>
                              <p:par>
                                <p:cTn id="370" nodeType="withEffect" fill="hold" presetClass="emph" presetID="8">
                                  <p:stCondLst>
                                    <p:cond delay="0"/>
                                  </p:stCondLst>
                                  <p:childTnLst>
                                    <p:animRot by="21600000">
                                      <p:cBhvr>
                                        <p:cTn id="371" dur="2000" fill="hold"/>
                                        <p:tgtEl>
                                          <p:spTgt spid="241"/>
                                        </p:tgtEl>
                                        <p:attrNameLst>
                                          <p:attrName>r</p:attrName>
                                        </p:attrNameLst>
                                      </p:cBhvr>
                                    </p:animRot>
                                  </p:childTnLst>
                                </p:cTn>
                              </p:par>
                              <p:par>
                                <p:cTn id="372" nodeType="withEffect" fill="hold" presetClass="emph" presetID="8">
                                  <p:stCondLst>
                                    <p:cond delay="0"/>
                                  </p:stCondLst>
                                  <p:childTnLst>
                                    <p:animRot by="-21600000">
                                      <p:cBhvr>
                                        <p:cTn id="373" dur="2000" fill="hold"/>
                                        <p:tgtEl>
                                          <p:spTgt spid="242"/>
                                        </p:tgtEl>
                                        <p:attrNameLst>
                                          <p:attrName>r</p:attrName>
                                        </p:attrNameLst>
                                      </p:cBhvr>
                                    </p:animRot>
                                  </p:childTnLst>
                                </p:cTn>
                              </p:par>
                              <p:par>
                                <p:cTn id="374" nodeType="withEffect" fill="hold" presetClass="entr" presetID="55">
                                  <p:stCondLst>
                                    <p:cond delay="0"/>
                                  </p:stCondLst>
                                  <p:childTnLst>
                                    <p:set>
                                      <p:cBhvr>
                                        <p:cTn id="375" dur="1" fill="hold">
                                          <p:stCondLst>
                                            <p:cond delay="0"/>
                                          </p:stCondLst>
                                        </p:cTn>
                                        <p:tgtEl>
                                          <p:spTgt spid="247"/>
                                        </p:tgtEl>
                                        <p:attrNameLst>
                                          <p:attrName>style.visibility</p:attrName>
                                        </p:attrNameLst>
                                      </p:cBhvr>
                                      <p:to>
                                        <p:strVal val="visible"/>
                                      </p:to>
                                    </p:set>
                                    <p:anim calcmode="lin" valueType="num">
                                      <p:cBhvr additive="repl">
                                        <p:cTn id="376" dur="1000" fill="hold"/>
                                        <p:tgtEl>
                                          <p:spTgt spid="247"/>
                                        </p:tgtEl>
                                        <p:attrNameLst>
                                          <p:attrName>ppt_w</p:attrName>
                                        </p:attrNameLst>
                                      </p:cBhvr>
                                      <p:tavLst>
                                        <p:tav tm="0">
                                          <p:val>
                                            <p:strVal val="#ppt_w*0.70"/>
                                          </p:val>
                                        </p:tav>
                                        <p:tav tm="100000">
                                          <p:val>
                                            <p:strVal val="#ppt_w"/>
                                          </p:val>
                                        </p:tav>
                                      </p:tavLst>
                                    </p:anim>
                                    <p:anim calcmode="lin" valueType="num">
                                      <p:cBhvr additive="repl">
                                        <p:cTn id="377" dur="1000" fill="hold"/>
                                        <p:tgtEl>
                                          <p:spTgt spid="247"/>
                                        </p:tgtEl>
                                        <p:attrNameLst>
                                          <p:attrName>ppt_h</p:attrName>
                                        </p:attrNameLst>
                                      </p:cBhvr>
                                      <p:tavLst>
                                        <p:tav tm="0">
                                          <p:val>
                                            <p:strVal val="#ppt_h"/>
                                          </p:val>
                                        </p:tav>
                                        <p:tav tm="100000">
                                          <p:val>
                                            <p:strVal val="#ppt_h"/>
                                          </p:val>
                                        </p:tav>
                                      </p:tavLst>
                                    </p:anim>
                                    <p:animEffect filter="fade" transition="in">
                                      <p:cBhvr additive="repl">
                                        <p:cTn id="378" dur="1000"/>
                                        <p:tgtEl>
                                          <p:spTgt spid="2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1" name="PlaceHolder 1"/>
          <p:cNvSpPr>
            <a:spLocks noGrp="1"/>
          </p:cNvSpPr>
          <p:nvPr>
            <p:ph type="title"/>
          </p:nvPr>
        </p:nvSpPr>
        <p:spPr>
          <a:xfrm>
            <a:off x="457200" y="274680"/>
            <a:ext cx="8229240" cy="791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The Decision to Drop a Product</a:t>
            </a:r>
            <a:endParaRPr b="0" lang="en-US" sz="4000" strike="noStrike" u="none">
              <a:solidFill>
                <a:schemeClr val="dk1"/>
              </a:solidFill>
              <a:uFillTx/>
              <a:latin typeface="Arial"/>
            </a:endParaRPr>
          </a:p>
        </p:txBody>
      </p:sp>
      <p:sp>
        <p:nvSpPr>
          <p:cNvPr id="252" name="Rounded Rectangle 5"/>
          <p:cNvSpPr/>
          <p:nvPr/>
        </p:nvSpPr>
        <p:spPr>
          <a:xfrm>
            <a:off x="838080" y="1143000"/>
            <a:ext cx="7467120" cy="1904760"/>
          </a:xfrm>
          <a:prstGeom prst="roundRect">
            <a:avLst>
              <a:gd name="adj" fmla="val 16667"/>
            </a:avLst>
          </a:prstGeom>
          <a:solidFill>
            <a:srgbClr val="ffcc99"/>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nSpc>
                <a:spcPct val="100000"/>
              </a:lnSpc>
            </a:pPr>
            <a:r>
              <a:rPr b="1" lang="en-US" sz="2000" strike="noStrike" u="none">
                <a:solidFill>
                  <a:srgbClr val="000099"/>
                </a:solidFill>
                <a:uFillTx/>
                <a:latin typeface="Calibri"/>
                <a:ea typeface="ＭＳ Ｐゴシック"/>
              </a:rPr>
              <a:t>The Rs.250,000 of the fixed costs allocated to mud and snow tires would have to be reallocated to other product lines, because these costs remain even if the mud and snow tires are discontinued. If the company drops the line, it will lose money because the</a:t>
            </a:r>
            <a:r>
              <a:rPr b="0" lang="en-US" sz="2000" strike="noStrike" u="none">
                <a:solidFill>
                  <a:schemeClr val="lt1"/>
                </a:solidFill>
                <a:uFillTx/>
                <a:latin typeface="Verdana"/>
                <a:ea typeface="ＭＳ Ｐゴシック"/>
              </a:rPr>
              <a:t> </a:t>
            </a:r>
            <a:r>
              <a:rPr b="1" lang="en-US" sz="2000" strike="noStrike" u="none">
                <a:solidFill>
                  <a:srgbClr val="000099"/>
                </a:solidFill>
                <a:uFillTx/>
                <a:latin typeface="Calibri"/>
                <a:ea typeface="ＭＳ Ｐゴシック"/>
              </a:rPr>
              <a:t>contribution margin decreases by Rs.325,000, whereas fixed costs decrease by only Rs.100,000 if the tires are dropped.</a:t>
            </a:r>
            <a:endParaRPr b="0" lang="en-IN" sz="2000" strike="noStrike" u="none">
              <a:solidFill>
                <a:srgbClr val="000000"/>
              </a:solidFill>
              <a:uFillTx/>
              <a:latin typeface="Arial"/>
            </a:endParaRPr>
          </a:p>
        </p:txBody>
      </p:sp>
      <p:sp>
        <p:nvSpPr>
          <p:cNvPr id="253" name="Oval 6"/>
          <p:cNvSpPr/>
          <p:nvPr/>
        </p:nvSpPr>
        <p:spPr>
          <a:xfrm>
            <a:off x="4572000" y="2362320"/>
            <a:ext cx="1218960" cy="38052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4" name="Oval 7"/>
          <p:cNvSpPr/>
          <p:nvPr/>
        </p:nvSpPr>
        <p:spPr>
          <a:xfrm>
            <a:off x="2819520" y="2666880"/>
            <a:ext cx="1218960" cy="38052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5" name="Oval 8"/>
          <p:cNvSpPr/>
          <p:nvPr/>
        </p:nvSpPr>
        <p:spPr>
          <a:xfrm>
            <a:off x="7467480" y="5715000"/>
            <a:ext cx="761760" cy="38052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256" name="Oval 9"/>
          <p:cNvSpPr/>
          <p:nvPr/>
        </p:nvSpPr>
        <p:spPr>
          <a:xfrm>
            <a:off x="7467480" y="5410080"/>
            <a:ext cx="761760" cy="380520"/>
          </a:xfrm>
          <a:prstGeom prst="ellipse">
            <a:avLst/>
          </a:prstGeom>
          <a:noFill/>
          <a:ln>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cxnSp>
        <p:nvCxnSpPr>
          <p:cNvPr id="257" name="Straight Arrow Connector 12"/>
          <p:cNvCxnSpPr/>
          <p:nvPr/>
        </p:nvCxnSpPr>
        <p:spPr>
          <a:xfrm>
            <a:off x="5486400" y="2743200"/>
            <a:ext cx="2244960" cy="2494080"/>
          </a:xfrm>
          <a:prstGeom prst="straightConnector1">
            <a:avLst/>
          </a:prstGeom>
          <a:ln w="28575">
            <a:solidFill>
              <a:srgbClr val="000099"/>
            </a:solidFill>
            <a:round/>
            <a:tailEnd len="med" type="arrow" w="med"/>
          </a:ln>
        </p:spPr>
      </p:cxnSp>
      <p:cxnSp>
        <p:nvCxnSpPr>
          <p:cNvPr id="258" name="Straight Arrow Connector 13"/>
          <p:cNvCxnSpPr/>
          <p:nvPr/>
        </p:nvCxnSpPr>
        <p:spPr>
          <a:xfrm>
            <a:off x="3733560" y="3124080"/>
            <a:ext cx="3530880" cy="2646720"/>
          </a:xfrm>
          <a:prstGeom prst="straightConnector1">
            <a:avLst/>
          </a:prstGeom>
          <a:ln w="28575">
            <a:solidFill>
              <a:srgbClr val="000099"/>
            </a:solidFill>
            <a:round/>
            <a:tailEnd len="med" type="arrow" w="med"/>
          </a:ln>
        </p:spPr>
      </p:cxnSp>
      <p:graphicFrame>
        <p:nvGraphicFramePr>
          <p:cNvPr id="259" name="Object 13"/>
          <p:cNvGraphicFramePr/>
          <p:nvPr/>
        </p:nvGraphicFramePr>
        <p:xfrm>
          <a:off x="838080" y="3200400"/>
          <a:ext cx="7467120" cy="3200040"/>
        </p:xfrm>
        <a:graphic>
          <a:graphicData uri="http://schemas.openxmlformats.org/presentationml/2006/ole">
            <p:oleObj progId="Excel.Sheet.12" r:id="rId1" spid="">
              <p:embed/>
              <p:pic>
                <p:nvPicPr>
                  <p:cNvPr id="260" name="Object 13" descr=""/>
                  <p:cNvPicPr/>
                  <p:nvPr/>
                </p:nvPicPr>
                <p:blipFill>
                  <a:blip r:embed="rId2"/>
                  <a:stretch/>
                </p:blipFill>
                <p:spPr>
                  <a:xfrm>
                    <a:off x="838080" y="3200400"/>
                    <a:ext cx="7467120" cy="3200040"/>
                  </a:xfrm>
                  <a:prstGeom prst="rect">
                    <a:avLst/>
                  </a:prstGeom>
                  <a:ln w="0">
                    <a:noFill/>
                  </a:ln>
                </p:spPr>
              </p:pic>
            </p:oleObj>
          </a:graphicData>
        </a:graphic>
      </p:graphicFrame>
    </p:spTree>
  </p:cSld>
  <mc:AlternateContent>
    <mc:Choice Requires="p14">
      <p:transition spd="slow" p14:dur="2000"/>
    </mc:Choice>
    <mc:Fallback>
      <p:transition spd="slow"/>
    </mc:Fallback>
  </mc:AlternateContent>
  <p:timing>
    <p:tnLst>
      <p:par>
        <p:cTn id="379" dur="indefinite" restart="never" nodeType="tmRoot">
          <p:childTnLst>
            <p:seq>
              <p:cTn id="380" dur="indefinite" nodeType="mainSeq">
                <p:childTnLst>
                  <p:par>
                    <p:cTn id="381" nodeType="clickEffect" fill="hold">
                      <p:stCondLst>
                        <p:cond delay="indefinite"/>
                      </p:stCondLst>
                      <p:childTnLst>
                        <p:par>
                          <p:cTn id="382" nodeType="withEffect" fill="hold">
                            <p:stCondLst>
                              <p:cond delay="0"/>
                            </p:stCondLst>
                            <p:childTnLst>
                              <p:par>
                                <p:cTn id="383" nodeType="clickEffect" fill="hold" presetClass="entr" presetID="22" presetSubtype="4">
                                  <p:stCondLst>
                                    <p:cond delay="0"/>
                                  </p:stCondLst>
                                  <p:childTnLst>
                                    <p:set>
                                      <p:cBhvr>
                                        <p:cTn id="384" dur="1" fill="hold">
                                          <p:stCondLst>
                                            <p:cond delay="0"/>
                                          </p:stCondLst>
                                        </p:cTn>
                                        <p:tgtEl>
                                          <p:spTgt spid="253"/>
                                        </p:tgtEl>
                                        <p:attrNameLst>
                                          <p:attrName>style.visibility</p:attrName>
                                        </p:attrNameLst>
                                      </p:cBhvr>
                                      <p:to>
                                        <p:strVal val="visible"/>
                                      </p:to>
                                    </p:set>
                                    <p:animEffect filter="wipe(down)" transition="in">
                                      <p:cBhvr additive="repl">
                                        <p:cTn id="385" dur="500"/>
                                        <p:tgtEl>
                                          <p:spTgt spid="253"/>
                                        </p:tgtEl>
                                      </p:cBhvr>
                                    </p:animEffect>
                                  </p:childTnLst>
                                </p:cTn>
                              </p:par>
                            </p:childTnLst>
                          </p:cTn>
                        </p:par>
                        <p:par>
                          <p:cTn id="386" nodeType="afterEffect" fill="hold">
                            <p:stCondLst>
                              <p:cond delay="500"/>
                            </p:stCondLst>
                            <p:childTnLst>
                              <p:par>
                                <p:cTn id="387" nodeType="afterEffect" fill="hold" presetClass="entr" presetID="22" presetSubtype="1">
                                  <p:stCondLst>
                                    <p:cond delay="0"/>
                                  </p:stCondLst>
                                  <p:childTnLst>
                                    <p:set>
                                      <p:cBhvr>
                                        <p:cTn id="388" dur="1" fill="hold">
                                          <p:stCondLst>
                                            <p:cond delay="0"/>
                                          </p:stCondLst>
                                        </p:cTn>
                                        <p:tgtEl>
                                          <p:spTgt spid="257"/>
                                        </p:tgtEl>
                                        <p:attrNameLst>
                                          <p:attrName>style.visibility</p:attrName>
                                        </p:attrNameLst>
                                      </p:cBhvr>
                                      <p:to>
                                        <p:strVal val="visible"/>
                                      </p:to>
                                    </p:set>
                                    <p:animEffect filter="wipe(up)" transition="in">
                                      <p:cBhvr additive="repl">
                                        <p:cTn id="389" dur="500"/>
                                        <p:tgtEl>
                                          <p:spTgt spid="257"/>
                                        </p:tgtEl>
                                      </p:cBhvr>
                                    </p:animEffect>
                                  </p:childTnLst>
                                </p:cTn>
                              </p:par>
                            </p:childTnLst>
                          </p:cTn>
                        </p:par>
                        <p:par>
                          <p:cTn id="390" nodeType="afterEffect" fill="hold">
                            <p:stCondLst>
                              <p:cond delay="1000"/>
                            </p:stCondLst>
                            <p:childTnLst>
                              <p:par>
                                <p:cTn id="391" nodeType="afterEffect" fill="hold" presetClass="entr" presetID="22" presetSubtype="4">
                                  <p:stCondLst>
                                    <p:cond delay="0"/>
                                  </p:stCondLst>
                                  <p:childTnLst>
                                    <p:set>
                                      <p:cBhvr>
                                        <p:cTn id="392" dur="1" fill="hold">
                                          <p:stCondLst>
                                            <p:cond delay="0"/>
                                          </p:stCondLst>
                                        </p:cTn>
                                        <p:tgtEl>
                                          <p:spTgt spid="255"/>
                                        </p:tgtEl>
                                        <p:attrNameLst>
                                          <p:attrName>style.visibility</p:attrName>
                                        </p:attrNameLst>
                                      </p:cBhvr>
                                      <p:to>
                                        <p:strVal val="visible"/>
                                      </p:to>
                                    </p:set>
                                    <p:animEffect filter="wipe(down)" transition="in">
                                      <p:cBhvr additive="repl">
                                        <p:cTn id="393" dur="500"/>
                                        <p:tgtEl>
                                          <p:spTgt spid="255"/>
                                        </p:tgtEl>
                                      </p:cBhvr>
                                    </p:animEffect>
                                  </p:childTnLst>
                                </p:cTn>
                              </p:par>
                            </p:childTnLst>
                          </p:cTn>
                        </p:par>
                        <p:par>
                          <p:cTn id="394" nodeType="afterEffect" fill="hold">
                            <p:stCondLst>
                              <p:cond delay="1500"/>
                            </p:stCondLst>
                            <p:childTnLst>
                              <p:par>
                                <p:cTn id="395" nodeType="afterEffect" fill="hold" presetClass="entr" presetID="22" presetSubtype="4">
                                  <p:stCondLst>
                                    <p:cond delay="0"/>
                                  </p:stCondLst>
                                  <p:childTnLst>
                                    <p:set>
                                      <p:cBhvr>
                                        <p:cTn id="396" dur="1" fill="hold">
                                          <p:stCondLst>
                                            <p:cond delay="0"/>
                                          </p:stCondLst>
                                        </p:cTn>
                                        <p:tgtEl>
                                          <p:spTgt spid="254"/>
                                        </p:tgtEl>
                                        <p:attrNameLst>
                                          <p:attrName>style.visibility</p:attrName>
                                        </p:attrNameLst>
                                      </p:cBhvr>
                                      <p:to>
                                        <p:strVal val="visible"/>
                                      </p:to>
                                    </p:set>
                                    <p:animEffect filter="wipe(down)" transition="in">
                                      <p:cBhvr additive="repl">
                                        <p:cTn id="397" dur="500"/>
                                        <p:tgtEl>
                                          <p:spTgt spid="254"/>
                                        </p:tgtEl>
                                      </p:cBhvr>
                                    </p:animEffect>
                                  </p:childTnLst>
                                </p:cTn>
                              </p:par>
                            </p:childTnLst>
                          </p:cTn>
                        </p:par>
                        <p:par>
                          <p:cTn id="398" nodeType="afterEffect" fill="hold">
                            <p:stCondLst>
                              <p:cond delay="2000"/>
                            </p:stCondLst>
                            <p:childTnLst>
                              <p:par>
                                <p:cTn id="399" nodeType="afterEffect" fill="hold" presetClass="entr" presetID="22" presetSubtype="1">
                                  <p:stCondLst>
                                    <p:cond delay="0"/>
                                  </p:stCondLst>
                                  <p:childTnLst>
                                    <p:set>
                                      <p:cBhvr>
                                        <p:cTn id="400" dur="1" fill="hold">
                                          <p:stCondLst>
                                            <p:cond delay="0"/>
                                          </p:stCondLst>
                                        </p:cTn>
                                        <p:tgtEl>
                                          <p:spTgt spid="258"/>
                                        </p:tgtEl>
                                        <p:attrNameLst>
                                          <p:attrName>style.visibility</p:attrName>
                                        </p:attrNameLst>
                                      </p:cBhvr>
                                      <p:to>
                                        <p:strVal val="visible"/>
                                      </p:to>
                                    </p:set>
                                    <p:animEffect filter="wipe(up)" transition="in">
                                      <p:cBhvr additive="repl">
                                        <p:cTn id="401" dur="500"/>
                                        <p:tgtEl>
                                          <p:spTgt spid="258"/>
                                        </p:tgtEl>
                                      </p:cBhvr>
                                    </p:animEffect>
                                  </p:childTnLst>
                                </p:cTn>
                              </p:par>
                            </p:childTnLst>
                          </p:cTn>
                        </p:par>
                        <p:par>
                          <p:cTn id="402" nodeType="afterEffect" fill="hold">
                            <p:stCondLst>
                              <p:cond delay="2500"/>
                            </p:stCondLst>
                            <p:childTnLst>
                              <p:par>
                                <p:cTn id="403" nodeType="afterEffect" fill="hold" presetClass="entr" presetID="22" presetSubtype="4">
                                  <p:stCondLst>
                                    <p:cond delay="0"/>
                                  </p:stCondLst>
                                  <p:childTnLst>
                                    <p:set>
                                      <p:cBhvr>
                                        <p:cTn id="404" dur="1" fill="hold">
                                          <p:stCondLst>
                                            <p:cond delay="0"/>
                                          </p:stCondLst>
                                        </p:cTn>
                                        <p:tgtEl>
                                          <p:spTgt spid="256"/>
                                        </p:tgtEl>
                                        <p:attrNameLst>
                                          <p:attrName>style.visibility</p:attrName>
                                        </p:attrNameLst>
                                      </p:cBhvr>
                                      <p:to>
                                        <p:strVal val="visible"/>
                                      </p:to>
                                    </p:set>
                                    <p:animEffect filter="wipe(down)" transition="in">
                                      <p:cBhvr additive="repl">
                                        <p:cTn id="405" dur="500"/>
                                        <p:tgtEl>
                                          <p:spTgt spid="25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PlaceHolder 1"/>
          <p:cNvSpPr>
            <a:spLocks noGrp="1"/>
          </p:cNvSpPr>
          <p:nvPr>
            <p:ph type="title"/>
          </p:nvPr>
        </p:nvSpPr>
        <p:spPr>
          <a:xfrm>
            <a:off x="457200" y="274680"/>
            <a:ext cx="8229240" cy="1142640"/>
          </a:xfrm>
          <a:prstGeom prst="rect">
            <a:avLst/>
          </a:prstGeom>
          <a:solidFill>
            <a:schemeClr val="accent2"/>
          </a:solidFill>
          <a:ln w="38160">
            <a:solidFill>
              <a:schemeClr val="lt1"/>
            </a:solidFill>
            <a:miter/>
          </a:ln>
          <a:effectLst>
            <a:outerShdw dist="20160" dir="5400000" blurRad="39960" rotWithShape="0">
              <a:srgbClr val="000000">
                <a:alpha val="38000"/>
              </a:srgbClr>
            </a:outerShdw>
          </a:effectLst>
        </p:spPr>
        <p:txBody>
          <a:bodyPr numCol="1" spcCol="0" lIns="91440" rIns="91440" tIns="45720" bIns="45720" anchor="ctr">
            <a:noAutofit/>
          </a:bodyPr>
          <a:p>
            <a:pPr indent="0" algn="ctr">
              <a:lnSpc>
                <a:spcPct val="100000"/>
              </a:lnSpc>
              <a:buNone/>
            </a:pPr>
            <a:r>
              <a:rPr b="0" lang="en-US" sz="4400" strike="noStrike" u="none">
                <a:solidFill>
                  <a:schemeClr val="lt1"/>
                </a:solidFill>
                <a:uFillTx/>
                <a:latin typeface="Verdana"/>
                <a:ea typeface="ＭＳ Ｐゴシック"/>
              </a:rPr>
              <a:t>Target Costing</a:t>
            </a:r>
            <a:endParaRPr b="0" lang="en-US" sz="4400" strike="noStrike" u="none">
              <a:solidFill>
                <a:schemeClr val="dk1"/>
              </a:solidFill>
              <a:uFillTx/>
              <a:latin typeface="Arial"/>
            </a:endParaRPr>
          </a:p>
        </p:txBody>
      </p:sp>
      <p:sp>
        <p:nvSpPr>
          <p:cNvPr id="262" name="PlaceHolder 2"/>
          <p:cNvSpPr>
            <a:spLocks noGrp="1"/>
          </p:cNvSpPr>
          <p:nvPr>
            <p:ph/>
          </p:nvPr>
        </p:nvSpPr>
        <p:spPr>
          <a:xfrm>
            <a:off x="457200" y="1600200"/>
            <a:ext cx="8229240" cy="4525560"/>
          </a:xfrm>
          <a:prstGeom prst="rect">
            <a:avLst/>
          </a:prstGeom>
          <a:gradFill rotWithShape="0">
            <a:gsLst>
              <a:gs pos="0">
                <a:srgbClr val="d2fcff"/>
              </a:gs>
              <a:gs pos="35000">
                <a:srgbClr val="defcff"/>
              </a:gs>
              <a:gs pos="100000">
                <a:srgbClr val="f2fcff"/>
              </a:gs>
            </a:gsLst>
            <a:lin ang="16200000"/>
          </a:gradFill>
          <a:ln w="9360">
            <a:solidFill>
              <a:srgbClr val="b5dcde"/>
            </a:solidFill>
            <a:miter/>
          </a:ln>
          <a:effectLst>
            <a:outerShdw dist="20160" dir="5400000" blurRad="39960" rotWithShape="0">
              <a:srgbClr val="000000">
                <a:alpha val="38000"/>
              </a:srgbClr>
            </a:outerShdw>
          </a:effectLst>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uFillTx/>
                <a:latin typeface="Verdana"/>
                <a:ea typeface="ＭＳ Ｐゴシック"/>
              </a:rPr>
              <a:t>Target costing is an approach to costing which identifies an estimated price customers are willing to pay and then compute a target cost to earn the desired profit. Target price, calculated, using the information from customers and competitors forms the basis for calculating the target cost.</a:t>
            </a:r>
            <a:endParaRPr b="0" lang="en-US" sz="3200" strike="noStrike" u="none">
              <a:solidFill>
                <a:schemeClr val="dk1"/>
              </a:solidFill>
              <a:uFillTx/>
              <a:latin typeface="Verdana"/>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457200" y="22860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800" strike="noStrike" u="none">
                <a:solidFill>
                  <a:srgbClr val="a50021"/>
                </a:solidFill>
                <a:uFillTx/>
                <a:latin typeface="Calibri"/>
                <a:ea typeface="ＭＳ Ｐゴシック"/>
              </a:rPr>
              <a:t>Introduction</a:t>
            </a:r>
            <a:endParaRPr b="0" lang="en-US" sz="4800" strike="noStrike" u="none">
              <a:solidFill>
                <a:schemeClr val="dk1"/>
              </a:solidFill>
              <a:uFillTx/>
              <a:latin typeface="Arial"/>
            </a:endParaRPr>
          </a:p>
        </p:txBody>
      </p:sp>
      <p:sp>
        <p:nvSpPr>
          <p:cNvPr id="82" name="PlaceHolder 2"/>
          <p:cNvSpPr>
            <a:spLocks noGrp="1"/>
          </p:cNvSpPr>
          <p:nvPr>
            <p:ph/>
          </p:nvPr>
        </p:nvSpPr>
        <p:spPr>
          <a:xfrm>
            <a:off x="609480" y="1676520"/>
            <a:ext cx="7619760" cy="4038120"/>
          </a:xfrm>
          <a:prstGeom prst="rect">
            <a:avLst/>
          </a:prstGeom>
          <a:solidFill>
            <a:srgbClr val="ffffcc"/>
          </a:solidFill>
          <a:ln w="28440">
            <a:solidFill>
              <a:srgbClr val="000099"/>
            </a:solidFill>
            <a:miter/>
          </a:ln>
        </p:spPr>
        <p:txBody>
          <a:bodyPr numCol="1" spcCol="0" lIns="91440" rIns="91440" tIns="45720" bIns="45720" anchor="t">
            <a:noAutofit/>
          </a:bodyPr>
          <a:p>
            <a:pPr marL="343080" indent="-343080">
              <a:lnSpc>
                <a:spcPct val="100000"/>
              </a:lnSpc>
              <a:spcBef>
                <a:spcPts val="641"/>
              </a:spcBef>
              <a:buClr>
                <a:srgbClr val="000099"/>
              </a:buClr>
              <a:buFont typeface="Symbol" charset="2"/>
              <a:buChar char=""/>
            </a:pPr>
            <a:r>
              <a:rPr b="1" lang="en-US" sz="3200" strike="noStrike" u="none">
                <a:solidFill>
                  <a:srgbClr val="000099"/>
                </a:solidFill>
                <a:uFillTx/>
                <a:latin typeface="Calibri"/>
                <a:ea typeface="ＭＳ Ｐゴシック"/>
              </a:rPr>
              <a:t>In this chapter, we discuss the tools that managers use to make the short-term tactical decisions</a:t>
            </a:r>
            <a:r>
              <a:rPr b="0" lang="en-US" sz="3200" strike="noStrike" u="none">
                <a:solidFill>
                  <a:schemeClr val="dk1"/>
                </a:solidFill>
                <a:uFillTx/>
                <a:latin typeface="Verdana"/>
                <a:ea typeface="ＭＳ Ｐゴシック"/>
              </a:rPr>
              <a:t>.</a:t>
            </a:r>
            <a:endParaRPr b="0" lang="en-US" sz="3200" strike="noStrike" u="none">
              <a:solidFill>
                <a:schemeClr val="dk1"/>
              </a:solidFill>
              <a:uFillTx/>
              <a:latin typeface="Verdana"/>
            </a:endParaRPr>
          </a:p>
          <a:p>
            <a:pPr marL="343080" indent="-343080">
              <a:lnSpc>
                <a:spcPct val="100000"/>
              </a:lnSpc>
              <a:spcBef>
                <a:spcPts val="641"/>
              </a:spcBef>
              <a:buClr>
                <a:srgbClr val="000099"/>
              </a:buClr>
              <a:buFont typeface="Symbol" charset="2"/>
              <a:buChar char=""/>
            </a:pPr>
            <a:r>
              <a:rPr b="1" lang="en-US" sz="3200" strike="noStrike" u="none">
                <a:solidFill>
                  <a:srgbClr val="000099"/>
                </a:solidFill>
                <a:uFillTx/>
                <a:latin typeface="Calibri"/>
                <a:ea typeface="ＭＳ Ｐゴシック"/>
              </a:rPr>
              <a:t>In particular, we focus on </a:t>
            </a:r>
            <a:r>
              <a:rPr b="1" i="1" lang="en-US" sz="3200" strike="noStrike" u="none">
                <a:solidFill>
                  <a:srgbClr val="a50021"/>
                </a:solidFill>
                <a:uFillTx/>
                <a:latin typeface="Calibri"/>
                <a:ea typeface="ＭＳ Ｐゴシック"/>
              </a:rPr>
              <a:t>relevant costs</a:t>
            </a:r>
            <a:r>
              <a:rPr b="1" lang="en-US" sz="3200" strike="noStrike" u="none">
                <a:solidFill>
                  <a:srgbClr val="000099"/>
                </a:solidFill>
                <a:uFillTx/>
                <a:latin typeface="Calibri"/>
                <a:ea typeface="ＭＳ Ｐゴシック"/>
              </a:rPr>
              <a:t>, which are costs that differ among alternatives—that is, costs that are avoidable or can be eliminated by choosing one alternative over another. </a:t>
            </a:r>
            <a:endParaRPr b="0" lang="en-US" sz="3200" strike="noStrike" u="none">
              <a:solidFill>
                <a:schemeClr val="dk1"/>
              </a:solidFill>
              <a:uFillTx/>
              <a:latin typeface="Verdana"/>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nodeType="clickEffect" fill="hold">
                      <p:stCondLst>
                        <p:cond delay="0"/>
                      </p:stCondLst>
                      <p:childTnLst>
                        <p:par>
                          <p:cTn id="4" nodeType="withEffect" fill="hold">
                            <p:stCondLst>
                              <p:cond delay="0"/>
                            </p:stCondLst>
                            <p:childTnLst>
                              <p:par>
                                <p:cTn id="5" nodeType="withEffect" fill="hold" presetClass="entr" presetID="13" presetSubtype="16">
                                  <p:stCondLst>
                                    <p:cond delay="0"/>
                                  </p:stCondLst>
                                  <p:childTnLst>
                                    <p:set>
                                      <p:cBhvr>
                                        <p:cTn id="6" dur="1" fill="hold">
                                          <p:stCondLst>
                                            <p:cond delay="0"/>
                                          </p:stCondLst>
                                        </p:cTn>
                                        <p:tgtEl>
                                          <p:spTgt spid="82"/>
                                        </p:tgtEl>
                                        <p:attrNameLst>
                                          <p:attrName>style.visibility</p:attrName>
                                        </p:attrNameLst>
                                      </p:cBhvr>
                                      <p:to>
                                        <p:strVal val="visible"/>
                                      </p:to>
                                    </p:set>
                                    <p:animEffect filter="plus(in)" transition="in">
                                      <p:cBhvr additive="repl">
                                        <p:cTn id="7" dur="1000"/>
                                        <p:tgtEl>
                                          <p:spTgt spid="82"/>
                                        </p:tgtEl>
                                      </p:cBhvr>
                                    </p:animEffect>
                                  </p:childTnLst>
                                </p:cTn>
                              </p:par>
                              <p:par>
                                <p:cTn id="8" nodeType="withEffect" fill="hold" presetClass="entr" presetID="13" presetSubtype="16">
                                  <p:stCondLst>
                                    <p:cond delay="0"/>
                                  </p:stCondLst>
                                  <p:childTnLst>
                                    <p:set>
                                      <p:cBhvr>
                                        <p:cTn id="9" dur="1" fill="hold">
                                          <p:stCondLst>
                                            <p:cond delay="0"/>
                                          </p:stCondLst>
                                        </p:cTn>
                                        <p:tgtEl>
                                          <p:spTgt spid="82">
                                            <p:txEl>
                                              <p:pRg st="0" end="0"/>
                                            </p:txEl>
                                          </p:spTgt>
                                        </p:tgtEl>
                                        <p:attrNameLst>
                                          <p:attrName>style.visibility</p:attrName>
                                        </p:attrNameLst>
                                      </p:cBhvr>
                                      <p:to>
                                        <p:strVal val="visible"/>
                                      </p:to>
                                    </p:set>
                                    <p:animEffect filter="plus(in)" transition="in">
                                      <p:cBhvr additive="repl">
                                        <p:cTn id="10" dur="1000"/>
                                        <p:tgtEl>
                                          <p:spTgt spid="82">
                                            <p:txEl>
                                              <p:pRg st="0" end="0"/>
                                            </p:txEl>
                                          </p:spTgt>
                                        </p:tgtEl>
                                      </p:cBhvr>
                                    </p:animEffect>
                                  </p:childTnLst>
                                </p:cTn>
                              </p:par>
                              <p:par>
                                <p:cTn id="11" nodeType="withEffect" fill="hold" presetClass="entr" presetID="13" presetSubtype="16">
                                  <p:stCondLst>
                                    <p:cond delay="0"/>
                                  </p:stCondLst>
                                  <p:childTnLst>
                                    <p:set>
                                      <p:cBhvr>
                                        <p:cTn id="12" dur="1" fill="hold">
                                          <p:stCondLst>
                                            <p:cond delay="0"/>
                                          </p:stCondLst>
                                        </p:cTn>
                                        <p:tgtEl>
                                          <p:spTgt spid="82">
                                            <p:txEl>
                                              <p:pRg st="1" end="1"/>
                                            </p:txEl>
                                          </p:spTgt>
                                        </p:tgtEl>
                                        <p:attrNameLst>
                                          <p:attrName>style.visibility</p:attrName>
                                        </p:attrNameLst>
                                      </p:cBhvr>
                                      <p:to>
                                        <p:strVal val="visible"/>
                                      </p:to>
                                    </p:set>
                                    <p:animEffect filter="plus(in)" transition="in">
                                      <p:cBhvr additive="repl">
                                        <p:cTn id="13" dur="1000"/>
                                        <p:tgtEl>
                                          <p:spTgt spid="82">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84"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Relevant Costs</a:t>
            </a:r>
            <a:endParaRPr b="0" lang="en-US" sz="4000" strike="noStrike" u="none">
              <a:solidFill>
                <a:schemeClr val="dk1"/>
              </a:solidFill>
              <a:uFillTx/>
              <a:latin typeface="Arial"/>
            </a:endParaRPr>
          </a:p>
        </p:txBody>
      </p:sp>
      <p:sp>
        <p:nvSpPr>
          <p:cNvPr id="85" name="Round Same Side Corner Rectangle 7"/>
          <p:cNvSpPr/>
          <p:nvPr/>
        </p:nvSpPr>
        <p:spPr>
          <a:xfrm>
            <a:off x="762120" y="1219320"/>
            <a:ext cx="7467120" cy="5028840"/>
          </a:xfrm>
          <a:prstGeom prst="round2SameRect">
            <a:avLst>
              <a:gd name="adj1" fmla="val 16667"/>
              <a:gd name="adj2" fmla="val 0"/>
            </a:avLst>
          </a:prstGeom>
          <a:solidFill>
            <a:schemeClr val="accent5"/>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1" lang="en-US" sz="3200" strike="noStrike" u="none">
                <a:solidFill>
                  <a:srgbClr val="000099"/>
                </a:solidFill>
                <a:uFillTx/>
                <a:latin typeface="Calibri"/>
                <a:ea typeface="ＭＳ Ｐゴシック"/>
              </a:rPr>
              <a:t>Almost all the costs are fixed with respect to the number of passengers on the plane. Therefore, the only relevant costs that would change between alternatives are the </a:t>
            </a:r>
            <a:r>
              <a:rPr b="1" i="1" lang="en-US" sz="3200" strike="noStrike" u="none">
                <a:solidFill>
                  <a:srgbClr val="a50021"/>
                </a:solidFill>
                <a:uFillTx/>
                <a:latin typeface="Calibri"/>
                <a:ea typeface="ＭＳ Ｐゴシック"/>
              </a:rPr>
              <a:t>variable</a:t>
            </a:r>
            <a:r>
              <a:rPr b="1" lang="en-US" sz="3200" strike="noStrike" u="none">
                <a:solidFill>
                  <a:srgbClr val="000099"/>
                </a:solidFill>
                <a:uFillTx/>
                <a:latin typeface="Calibri"/>
                <a:ea typeface="ＭＳ Ｐゴシック"/>
              </a:rPr>
              <a:t> cost of food and drinks.  </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14" dur="indefinite" restart="never" nodeType="tmRoot">
          <p:childTnLst>
            <p:seq>
              <p:cTn id="15" dur="indefinite" nodeType="mainSeq">
                <p:childTnLst>
                  <p:par>
                    <p:cTn id="16" nodeType="clickEffect" fill="hold">
                      <p:stCondLst>
                        <p:cond delay="0"/>
                      </p:stCondLst>
                      <p:childTnLst>
                        <p:par>
                          <p:cTn id="17" nodeType="withEffect" fill="hold">
                            <p:stCondLst>
                              <p:cond delay="0"/>
                            </p:stCondLst>
                            <p:childTnLst>
                              <p:par>
                                <p:cTn id="18" nodeType="withEffect" fill="hold" presetClass="entr" presetID="55">
                                  <p:stCondLst>
                                    <p:cond delay="0"/>
                                  </p:stCondLst>
                                  <p:childTnLst>
                                    <p:set>
                                      <p:cBhvr>
                                        <p:cTn id="19" dur="1" fill="hold">
                                          <p:stCondLst>
                                            <p:cond delay="0"/>
                                          </p:stCondLst>
                                        </p:cTn>
                                        <p:tgtEl>
                                          <p:spTgt spid="85"/>
                                        </p:tgtEl>
                                        <p:attrNameLst>
                                          <p:attrName>style.visibility</p:attrName>
                                        </p:attrNameLst>
                                      </p:cBhvr>
                                      <p:to>
                                        <p:strVal val="visible"/>
                                      </p:to>
                                    </p:set>
                                    <p:anim calcmode="lin" valueType="num">
                                      <p:cBhvr additive="repl">
                                        <p:cTn id="20" dur="1000" fill="hold"/>
                                        <p:tgtEl>
                                          <p:spTgt spid="85"/>
                                        </p:tgtEl>
                                        <p:attrNameLst>
                                          <p:attrName>ppt_w</p:attrName>
                                        </p:attrNameLst>
                                      </p:cBhvr>
                                      <p:tavLst>
                                        <p:tav tm="0">
                                          <p:val>
                                            <p:strVal val="#ppt_w*0.70"/>
                                          </p:val>
                                        </p:tav>
                                        <p:tav tm="100000">
                                          <p:val>
                                            <p:strVal val="#ppt_w"/>
                                          </p:val>
                                        </p:tav>
                                      </p:tavLst>
                                    </p:anim>
                                    <p:anim calcmode="lin" valueType="num">
                                      <p:cBhvr additive="repl">
                                        <p:cTn id="21" dur="1000" fill="hold"/>
                                        <p:tgtEl>
                                          <p:spTgt spid="85"/>
                                        </p:tgtEl>
                                        <p:attrNameLst>
                                          <p:attrName>ppt_h</p:attrName>
                                        </p:attrNameLst>
                                      </p:cBhvr>
                                      <p:tavLst>
                                        <p:tav tm="0">
                                          <p:val>
                                            <p:strVal val="#ppt_h"/>
                                          </p:val>
                                        </p:tav>
                                        <p:tav tm="100000">
                                          <p:val>
                                            <p:strVal val="#ppt_h"/>
                                          </p:val>
                                        </p:tav>
                                      </p:tavLst>
                                    </p:anim>
                                    <p:animEffect filter="fade" transition="in">
                                      <p:cBhvr additive="repl">
                                        <p:cTn id="22" dur="1000"/>
                                        <p:tgtEl>
                                          <p:spTgt spid="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Opportunity Costs</a:t>
            </a:r>
            <a:endParaRPr b="0" lang="en-US" sz="4000" strike="noStrike" u="none">
              <a:solidFill>
                <a:schemeClr val="dk1"/>
              </a:solidFill>
              <a:uFillTx/>
              <a:latin typeface="Arial"/>
            </a:endParaRPr>
          </a:p>
        </p:txBody>
      </p:sp>
      <p:sp>
        <p:nvSpPr>
          <p:cNvPr id="87" name="Round Same Side Corner Rectangle 6"/>
          <p:cNvSpPr/>
          <p:nvPr/>
        </p:nvSpPr>
        <p:spPr>
          <a:xfrm>
            <a:off x="762120" y="1219320"/>
            <a:ext cx="7467120" cy="5028840"/>
          </a:xfrm>
          <a:prstGeom prst="round2SameRect">
            <a:avLst>
              <a:gd name="adj1" fmla="val 16667"/>
              <a:gd name="adj2" fmla="val 0"/>
            </a:avLst>
          </a:prstGeom>
          <a:solidFill>
            <a:schemeClr val="accent5"/>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1" lang="en-US" sz="3200" strike="noStrike" u="none">
                <a:solidFill>
                  <a:srgbClr val="000099"/>
                </a:solidFill>
                <a:uFillTx/>
                <a:latin typeface="Calibri"/>
                <a:ea typeface="ＭＳ Ｐゴシック"/>
              </a:rPr>
              <a:t>When one course of action is chosen than the other, the possible benefit lost from the rejected alternative is the opportunity cost of the alternative accepted. </a:t>
            </a:r>
            <a:endParaRPr b="0" lang="en-IN" sz="3200" strike="noStrike" u="none">
              <a:solidFill>
                <a:srgbClr val="000000"/>
              </a:solidFill>
              <a:uFillTx/>
              <a:latin typeface="Arial"/>
            </a:endParaRPr>
          </a:p>
          <a:p>
            <a:pPr algn="just">
              <a:lnSpc>
                <a:spcPct val="100000"/>
              </a:lnSpc>
            </a:pPr>
            <a:r>
              <a:rPr b="1" lang="en-US" sz="2400" strike="noStrike" u="none">
                <a:solidFill>
                  <a:srgbClr val="000099"/>
                </a:solidFill>
                <a:uFillTx/>
                <a:latin typeface="Calibri"/>
                <a:ea typeface="ＭＳ Ｐゴシック"/>
              </a:rPr>
              <a:t>Eg: A company having surplus storage place can either use it for storing its own products or rent it out. The opportunity cost of using the space is the rental revenue that will be foregone due to such use.</a:t>
            </a:r>
            <a:endParaRPr b="0" lang="en-IN"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23" dur="indefinite" restart="never" nodeType="tmRoot">
          <p:childTnLst>
            <p:seq>
              <p:cTn id="24" dur="indefinite" nodeType="mainSeq">
                <p:childTnLst>
                  <p:par>
                    <p:cTn id="25" fill="hold">
                      <p:stCondLst>
                        <p:cond delay="0"/>
                      </p:stCondLst>
                      <p:childTnLst>
                        <p:par>
                          <p:cTn id="26" fill="hold">
                            <p:stCondLst>
                              <p:cond delay="0"/>
                            </p:stCondLst>
                            <p:childTnLst>
                              <p:par>
                                <p:cTn id="27" nodeType="withEffect" fill="hold" presetClass="entr" presetID="55">
                                  <p:stCondLst>
                                    <p:cond delay="0"/>
                                  </p:stCondLst>
                                  <p:childTnLst>
                                    <p:set>
                                      <p:cBhvr>
                                        <p:cTn id="28" dur="1" fill="hold">
                                          <p:stCondLst>
                                            <p:cond delay="0"/>
                                          </p:stCondLst>
                                        </p:cTn>
                                        <p:tgtEl>
                                          <p:spTgt spid="87"/>
                                        </p:tgtEl>
                                        <p:attrNameLst>
                                          <p:attrName>style.visibility</p:attrName>
                                        </p:attrNameLst>
                                      </p:cBhvr>
                                      <p:to>
                                        <p:strVal val="visible"/>
                                      </p:to>
                                    </p:set>
                                    <p:anim calcmode="lin" valueType="num">
                                      <p:cBhvr additive="repl">
                                        <p:cTn id="29" dur="1000" fill="hold"/>
                                        <p:tgtEl>
                                          <p:spTgt spid="87"/>
                                        </p:tgtEl>
                                        <p:attrNameLst>
                                          <p:attrName>ppt_w</p:attrName>
                                        </p:attrNameLst>
                                      </p:cBhvr>
                                      <p:tavLst>
                                        <p:tav tm="0">
                                          <p:val>
                                            <p:strVal val="#ppt_w*0.70"/>
                                          </p:val>
                                        </p:tav>
                                        <p:tav tm="100000">
                                          <p:val>
                                            <p:strVal val="#ppt_w"/>
                                          </p:val>
                                        </p:tav>
                                      </p:tavLst>
                                    </p:anim>
                                    <p:anim calcmode="lin" valueType="num">
                                      <p:cBhvr additive="repl">
                                        <p:cTn id="30" dur="1000" fill="hold"/>
                                        <p:tgtEl>
                                          <p:spTgt spid="87"/>
                                        </p:tgtEl>
                                        <p:attrNameLst>
                                          <p:attrName>ppt_h</p:attrName>
                                        </p:attrNameLst>
                                      </p:cBhvr>
                                      <p:tavLst>
                                        <p:tav tm="0">
                                          <p:val>
                                            <p:strVal val="#ppt_h"/>
                                          </p:val>
                                        </p:tav>
                                        <p:tav tm="100000">
                                          <p:val>
                                            <p:strVal val="#ppt_h"/>
                                          </p:val>
                                        </p:tav>
                                      </p:tavLst>
                                    </p:anim>
                                    <p:animEffect filter="fade" transition="in">
                                      <p:cBhvr additive="repl">
                                        <p:cTn id="31" dur="10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89"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Sunk Cost</a:t>
            </a:r>
            <a:endParaRPr b="0" lang="en-US" sz="4000" strike="noStrike" u="none">
              <a:solidFill>
                <a:schemeClr val="dk1"/>
              </a:solidFill>
              <a:uFillTx/>
              <a:latin typeface="Arial"/>
            </a:endParaRPr>
          </a:p>
        </p:txBody>
      </p:sp>
      <p:sp>
        <p:nvSpPr>
          <p:cNvPr id="90" name="Round Same Side Corner Rectangle 7"/>
          <p:cNvSpPr/>
          <p:nvPr/>
        </p:nvSpPr>
        <p:spPr>
          <a:xfrm>
            <a:off x="762120" y="1219320"/>
            <a:ext cx="7467120" cy="5028840"/>
          </a:xfrm>
          <a:prstGeom prst="round2SameRect">
            <a:avLst>
              <a:gd name="adj1" fmla="val 16667"/>
              <a:gd name="adj2" fmla="val 0"/>
            </a:avLst>
          </a:prstGeom>
          <a:solidFill>
            <a:schemeClr val="accent5"/>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1" lang="en-US" sz="3200" strike="noStrike" u="none">
                <a:solidFill>
                  <a:srgbClr val="000099"/>
                </a:solidFill>
                <a:uFillTx/>
                <a:latin typeface="Calibri"/>
                <a:ea typeface="ＭＳ Ｐゴシック"/>
              </a:rPr>
              <a:t>These are irrelevant to decision making because these are unavoidable and cannot be changed.</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32" dur="indefinite" restart="never" nodeType="tmRoot">
          <p:childTnLst>
            <p:seq>
              <p:cTn id="33" dur="indefinite" nodeType="mainSeq">
                <p:childTnLst>
                  <p:par>
                    <p:cTn id="34" nodeType="clickEffect" fill="hold">
                      <p:stCondLst>
                        <p:cond delay="0"/>
                      </p:stCondLst>
                      <p:childTnLst>
                        <p:par>
                          <p:cTn id="35" nodeType="withEffect" fill="hold">
                            <p:stCondLst>
                              <p:cond delay="0"/>
                            </p:stCondLst>
                            <p:childTnLst>
                              <p:par>
                                <p:cTn id="36" nodeType="withEffect" fill="hold" presetClass="entr" presetID="55">
                                  <p:stCondLst>
                                    <p:cond delay="0"/>
                                  </p:stCondLst>
                                  <p:childTnLst>
                                    <p:set>
                                      <p:cBhvr>
                                        <p:cTn id="37" dur="1" fill="hold">
                                          <p:stCondLst>
                                            <p:cond delay="0"/>
                                          </p:stCondLst>
                                        </p:cTn>
                                        <p:tgtEl>
                                          <p:spTgt spid="90"/>
                                        </p:tgtEl>
                                        <p:attrNameLst>
                                          <p:attrName>style.visibility</p:attrName>
                                        </p:attrNameLst>
                                      </p:cBhvr>
                                      <p:to>
                                        <p:strVal val="visible"/>
                                      </p:to>
                                    </p:set>
                                    <p:anim calcmode="lin" valueType="num">
                                      <p:cBhvr additive="repl">
                                        <p:cTn id="38" dur="1000" fill="hold"/>
                                        <p:tgtEl>
                                          <p:spTgt spid="90"/>
                                        </p:tgtEl>
                                        <p:attrNameLst>
                                          <p:attrName>ppt_w</p:attrName>
                                        </p:attrNameLst>
                                      </p:cBhvr>
                                      <p:tavLst>
                                        <p:tav tm="0">
                                          <p:val>
                                            <p:strVal val="#ppt_w*0.70"/>
                                          </p:val>
                                        </p:tav>
                                        <p:tav tm="100000">
                                          <p:val>
                                            <p:strVal val="#ppt_w"/>
                                          </p:val>
                                        </p:tav>
                                      </p:tavLst>
                                    </p:anim>
                                    <p:anim calcmode="lin" valueType="num">
                                      <p:cBhvr additive="repl">
                                        <p:cTn id="39" dur="1000" fill="hold"/>
                                        <p:tgtEl>
                                          <p:spTgt spid="90"/>
                                        </p:tgtEl>
                                        <p:attrNameLst>
                                          <p:attrName>ppt_h</p:attrName>
                                        </p:attrNameLst>
                                      </p:cBhvr>
                                      <p:tavLst>
                                        <p:tav tm="0">
                                          <p:val>
                                            <p:strVal val="#ppt_h"/>
                                          </p:val>
                                        </p:tav>
                                        <p:tav tm="100000">
                                          <p:val>
                                            <p:strVal val="#ppt_h"/>
                                          </p:val>
                                        </p:tav>
                                      </p:tavLst>
                                    </p:anim>
                                    <p:animEffect filter="fade" transition="in">
                                      <p:cBhvr additive="repl">
                                        <p:cTn id="40" dur="1000"/>
                                        <p:tgtEl>
                                          <p:spTgt spid="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92"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Discretionary Cost</a:t>
            </a:r>
            <a:endParaRPr b="0" lang="en-US" sz="4000" strike="noStrike" u="none">
              <a:solidFill>
                <a:schemeClr val="dk1"/>
              </a:solidFill>
              <a:uFillTx/>
              <a:latin typeface="Arial"/>
            </a:endParaRPr>
          </a:p>
        </p:txBody>
      </p:sp>
      <p:sp>
        <p:nvSpPr>
          <p:cNvPr id="93" name="Round Same Side Corner Rectangle 7"/>
          <p:cNvSpPr/>
          <p:nvPr/>
        </p:nvSpPr>
        <p:spPr>
          <a:xfrm>
            <a:off x="762120" y="1219320"/>
            <a:ext cx="7467120" cy="5028840"/>
          </a:xfrm>
          <a:prstGeom prst="round2SameRect">
            <a:avLst>
              <a:gd name="adj1" fmla="val 16667"/>
              <a:gd name="adj2" fmla="val 0"/>
            </a:avLst>
          </a:prstGeom>
          <a:solidFill>
            <a:schemeClr val="accent5"/>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1" lang="en-US" sz="3200" strike="noStrike" u="none">
                <a:solidFill>
                  <a:srgbClr val="000099"/>
                </a:solidFill>
                <a:uFillTx/>
                <a:latin typeface="Calibri"/>
                <a:ea typeface="ＭＳ Ｐゴシック"/>
              </a:rPr>
              <a:t>These costs are the result of management discretion and policy, the amount of these costs are periodically decided by the management.</a:t>
            </a:r>
            <a:endParaRPr b="0" lang="en-IN" sz="3200" strike="noStrike" u="none">
              <a:solidFill>
                <a:srgbClr val="000000"/>
              </a:solidFill>
              <a:uFillTx/>
              <a:latin typeface="Arial"/>
            </a:endParaRPr>
          </a:p>
          <a:p>
            <a:pPr algn="just">
              <a:lnSpc>
                <a:spcPct val="100000"/>
              </a:lnSpc>
            </a:pPr>
            <a:endParaRPr b="0" lang="en-IN" sz="3200" strike="noStrike" u="none">
              <a:solidFill>
                <a:srgbClr val="000000"/>
              </a:solidFill>
              <a:uFillTx/>
              <a:latin typeface="Arial"/>
            </a:endParaRPr>
          </a:p>
          <a:p>
            <a:pPr algn="just">
              <a:lnSpc>
                <a:spcPct val="100000"/>
              </a:lnSpc>
            </a:pPr>
            <a:r>
              <a:rPr b="1" lang="en-US" sz="3200" strike="noStrike" u="none">
                <a:solidFill>
                  <a:srgbClr val="000099"/>
                </a:solidFill>
                <a:uFillTx/>
                <a:latin typeface="Calibri"/>
                <a:ea typeface="ＭＳ Ｐゴシック"/>
              </a:rPr>
              <a:t>Eg: R&amp;D, Advertising, Training etc.</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41" dur="indefinite" restart="never" nodeType="tmRoot">
          <p:childTnLst>
            <p:seq>
              <p:cTn id="42" dur="indefinite" nodeType="mainSeq">
                <p:childTnLst>
                  <p:par>
                    <p:cTn id="43" nodeType="clickEffect" fill="hold">
                      <p:stCondLst>
                        <p:cond delay="0"/>
                      </p:stCondLst>
                      <p:childTnLst>
                        <p:par>
                          <p:cTn id="44" nodeType="withEffect" fill="hold">
                            <p:stCondLst>
                              <p:cond delay="0"/>
                            </p:stCondLst>
                            <p:childTnLst>
                              <p:par>
                                <p:cTn id="45" nodeType="withEffect" fill="hold" presetClass="entr" presetID="55">
                                  <p:stCondLst>
                                    <p:cond delay="0"/>
                                  </p:stCondLst>
                                  <p:childTnLst>
                                    <p:set>
                                      <p:cBhvr>
                                        <p:cTn id="46" dur="1" fill="hold">
                                          <p:stCondLst>
                                            <p:cond delay="0"/>
                                          </p:stCondLst>
                                        </p:cTn>
                                        <p:tgtEl>
                                          <p:spTgt spid="93"/>
                                        </p:tgtEl>
                                        <p:attrNameLst>
                                          <p:attrName>style.visibility</p:attrName>
                                        </p:attrNameLst>
                                      </p:cBhvr>
                                      <p:to>
                                        <p:strVal val="visible"/>
                                      </p:to>
                                    </p:set>
                                    <p:anim calcmode="lin" valueType="num">
                                      <p:cBhvr additive="repl">
                                        <p:cTn id="47" dur="1000" fill="hold"/>
                                        <p:tgtEl>
                                          <p:spTgt spid="93"/>
                                        </p:tgtEl>
                                        <p:attrNameLst>
                                          <p:attrName>ppt_w</p:attrName>
                                        </p:attrNameLst>
                                      </p:cBhvr>
                                      <p:tavLst>
                                        <p:tav tm="0">
                                          <p:val>
                                            <p:strVal val="#ppt_w*0.70"/>
                                          </p:val>
                                        </p:tav>
                                        <p:tav tm="100000">
                                          <p:val>
                                            <p:strVal val="#ppt_w"/>
                                          </p:val>
                                        </p:tav>
                                      </p:tavLst>
                                    </p:anim>
                                    <p:anim calcmode="lin" valueType="num">
                                      <p:cBhvr additive="repl">
                                        <p:cTn id="48" dur="1000" fill="hold"/>
                                        <p:tgtEl>
                                          <p:spTgt spid="93"/>
                                        </p:tgtEl>
                                        <p:attrNameLst>
                                          <p:attrName>ppt_h</p:attrName>
                                        </p:attrNameLst>
                                      </p:cBhvr>
                                      <p:tavLst>
                                        <p:tav tm="0">
                                          <p:val>
                                            <p:strVal val="#ppt_h"/>
                                          </p:val>
                                        </p:tav>
                                        <p:tav tm="100000">
                                          <p:val>
                                            <p:strVal val="#ppt_h"/>
                                          </p:val>
                                        </p:tav>
                                      </p:tavLst>
                                    </p:anim>
                                    <p:animEffect filter="fade" transition="in">
                                      <p:cBhvr additive="repl">
                                        <p:cTn id="49" dur="1000"/>
                                        <p:tgtEl>
                                          <p:spTgt spid="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Rectangle 10"/>
          <p:cNvSpPr/>
          <p:nvPr/>
        </p:nvSpPr>
        <p:spPr>
          <a:xfrm>
            <a:off x="1905120" y="1752480"/>
            <a:ext cx="6171840" cy="1523520"/>
          </a:xfrm>
          <a:prstGeom prst="rect">
            <a:avLst/>
          </a:prstGeom>
          <a:solidFill>
            <a:srgbClr val="bbe0e3"/>
          </a:solidFill>
          <a:ln>
            <a:solidFill>
              <a:srgbClr val="8aa5a7"/>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US" sz="1800" strike="noStrike" u="none">
              <a:solidFill>
                <a:schemeClr val="lt1"/>
              </a:solidFill>
              <a:uFillTx/>
              <a:latin typeface="Verdana"/>
              <a:ea typeface="ＭＳ Ｐゴシック"/>
            </a:endParaRPr>
          </a:p>
        </p:txBody>
      </p:sp>
      <p:sp>
        <p:nvSpPr>
          <p:cNvPr id="95" name="PlaceHolder 1"/>
          <p:cNvSpPr>
            <a:spLocks noGrp="1"/>
          </p:cNvSpPr>
          <p:nvPr>
            <p:ph type="title"/>
          </p:nvPr>
        </p:nvSpPr>
        <p:spPr>
          <a:xfrm>
            <a:off x="457200" y="274680"/>
            <a:ext cx="8229240" cy="1142640"/>
          </a:xfrm>
          <a:prstGeom prst="rect">
            <a:avLst/>
          </a:prstGeom>
          <a:noFill/>
          <a:ln w="9360">
            <a:noFill/>
          </a:ln>
        </p:spPr>
        <p:txBody>
          <a:bodyPr numCol="1" spcCol="0" lIns="91440" rIns="91440" tIns="45720" bIns="45720" anchor="ctr">
            <a:noAutofit/>
          </a:bodyPr>
          <a:p>
            <a:pPr indent="0" algn="ctr">
              <a:lnSpc>
                <a:spcPct val="100000"/>
              </a:lnSpc>
              <a:buNone/>
            </a:pPr>
            <a:r>
              <a:rPr b="1" lang="en-US" sz="4000" strike="noStrike" u="none">
                <a:solidFill>
                  <a:srgbClr val="a50021"/>
                </a:solidFill>
                <a:uFillTx/>
                <a:latin typeface="Calibri"/>
                <a:ea typeface="ＭＳ Ｐゴシック"/>
              </a:rPr>
              <a:t>Incremental Cost</a:t>
            </a:r>
            <a:endParaRPr b="0" lang="en-US" sz="4000" strike="noStrike" u="none">
              <a:solidFill>
                <a:schemeClr val="dk1"/>
              </a:solidFill>
              <a:uFillTx/>
              <a:latin typeface="Arial"/>
            </a:endParaRPr>
          </a:p>
        </p:txBody>
      </p:sp>
      <p:sp>
        <p:nvSpPr>
          <p:cNvPr id="96" name="Round Same Side Corner Rectangle 7"/>
          <p:cNvSpPr/>
          <p:nvPr/>
        </p:nvSpPr>
        <p:spPr>
          <a:xfrm>
            <a:off x="762120" y="1219320"/>
            <a:ext cx="7467120" cy="5028840"/>
          </a:xfrm>
          <a:prstGeom prst="round2SameRect">
            <a:avLst>
              <a:gd name="adj1" fmla="val 16667"/>
              <a:gd name="adj2" fmla="val 0"/>
            </a:avLst>
          </a:prstGeom>
          <a:solidFill>
            <a:schemeClr val="accent5"/>
          </a:solidFill>
          <a:ln w="28575">
            <a:solidFill>
              <a:srgbClr val="000099"/>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just">
              <a:lnSpc>
                <a:spcPct val="100000"/>
              </a:lnSpc>
            </a:pPr>
            <a:r>
              <a:rPr b="1" lang="en-US" sz="3200" strike="noStrike" u="none">
                <a:solidFill>
                  <a:srgbClr val="000099"/>
                </a:solidFill>
                <a:uFillTx/>
                <a:latin typeface="Calibri"/>
                <a:ea typeface="ＭＳ Ｐゴシック"/>
              </a:rPr>
              <a:t>These cost are the additional cost resulting from the decision.</a:t>
            </a:r>
            <a:endParaRPr b="0" lang="en-IN" sz="3200" strike="noStrike" u="none">
              <a:solidFill>
                <a:srgbClr val="000000"/>
              </a:solidFill>
              <a:uFillTx/>
              <a:latin typeface="Arial"/>
            </a:endParaRPr>
          </a:p>
          <a:p>
            <a:pPr algn="just">
              <a:lnSpc>
                <a:spcPct val="100000"/>
              </a:lnSpc>
            </a:pPr>
            <a:endParaRPr b="0" lang="en-IN" sz="3200" strike="noStrike" u="none">
              <a:solidFill>
                <a:srgbClr val="000000"/>
              </a:solidFill>
              <a:uFillTx/>
              <a:latin typeface="Arial"/>
            </a:endParaRPr>
          </a:p>
          <a:p>
            <a:pPr algn="just">
              <a:lnSpc>
                <a:spcPct val="100000"/>
              </a:lnSpc>
            </a:pPr>
            <a:r>
              <a:rPr b="1" lang="en-US" sz="3200" strike="noStrike" u="none">
                <a:solidFill>
                  <a:srgbClr val="000099"/>
                </a:solidFill>
                <a:uFillTx/>
                <a:latin typeface="Calibri"/>
                <a:ea typeface="ＭＳ Ｐゴシック"/>
              </a:rPr>
              <a:t>Eg: Make or Buy decision</a:t>
            </a:r>
            <a:endParaRPr b="0" lang="en-IN" sz="3200" strike="noStrike" u="none">
              <a:solidFill>
                <a:srgbClr val="000000"/>
              </a:solidFill>
              <a:uFillTx/>
              <a:latin typeface="Arial"/>
            </a:endParaRPr>
          </a:p>
        </p:txBody>
      </p:sp>
    </p:spTree>
  </p:cSld>
  <mc:AlternateContent>
    <mc:Choice Requires="p14">
      <p:transition spd="slow" p14:dur="2000"/>
    </mc:Choice>
    <mc:Fallback>
      <p:transition spd="slow"/>
    </mc:Fallback>
  </mc:AlternateContent>
  <p:timing>
    <p:tnLst>
      <p:par>
        <p:cTn id="50" dur="indefinite" restart="never" nodeType="tmRoot">
          <p:childTnLst>
            <p:seq>
              <p:cTn id="51" dur="indefinite" nodeType="mainSeq">
                <p:childTnLst>
                  <p:par>
                    <p:cTn id="52" nodeType="clickEffect" fill="hold">
                      <p:stCondLst>
                        <p:cond delay="0"/>
                      </p:stCondLst>
                      <p:childTnLst>
                        <p:par>
                          <p:cTn id="53" nodeType="withEffect" fill="hold">
                            <p:stCondLst>
                              <p:cond delay="0"/>
                            </p:stCondLst>
                            <p:childTnLst>
                              <p:par>
                                <p:cTn id="54" nodeType="withEffect" fill="hold" presetClass="entr" presetID="55">
                                  <p:stCondLst>
                                    <p:cond delay="0"/>
                                  </p:stCondLst>
                                  <p:childTnLst>
                                    <p:set>
                                      <p:cBhvr>
                                        <p:cTn id="55" dur="1" fill="hold">
                                          <p:stCondLst>
                                            <p:cond delay="0"/>
                                          </p:stCondLst>
                                        </p:cTn>
                                        <p:tgtEl>
                                          <p:spTgt spid="96"/>
                                        </p:tgtEl>
                                        <p:attrNameLst>
                                          <p:attrName>style.visibility</p:attrName>
                                        </p:attrNameLst>
                                      </p:cBhvr>
                                      <p:to>
                                        <p:strVal val="visible"/>
                                      </p:to>
                                    </p:set>
                                    <p:anim calcmode="lin" valueType="num">
                                      <p:cBhvr additive="repl">
                                        <p:cTn id="56" dur="1000" fill="hold"/>
                                        <p:tgtEl>
                                          <p:spTgt spid="96"/>
                                        </p:tgtEl>
                                        <p:attrNameLst>
                                          <p:attrName>ppt_w</p:attrName>
                                        </p:attrNameLst>
                                      </p:cBhvr>
                                      <p:tavLst>
                                        <p:tav tm="0">
                                          <p:val>
                                            <p:strVal val="#ppt_w*0.70"/>
                                          </p:val>
                                        </p:tav>
                                        <p:tav tm="100000">
                                          <p:val>
                                            <p:strVal val="#ppt_w"/>
                                          </p:val>
                                        </p:tav>
                                      </p:tavLst>
                                    </p:anim>
                                    <p:anim calcmode="lin" valueType="num">
                                      <p:cBhvr additive="repl">
                                        <p:cTn id="57" dur="1000" fill="hold"/>
                                        <p:tgtEl>
                                          <p:spTgt spid="96"/>
                                        </p:tgtEl>
                                        <p:attrNameLst>
                                          <p:attrName>ppt_h</p:attrName>
                                        </p:attrNameLst>
                                      </p:cBhvr>
                                      <p:tavLst>
                                        <p:tav tm="0">
                                          <p:val>
                                            <p:strVal val="#ppt_h"/>
                                          </p:val>
                                        </p:tav>
                                        <p:tav tm="100000">
                                          <p:val>
                                            <p:strVal val="#ppt_h"/>
                                          </p:val>
                                        </p:tav>
                                      </p:tavLst>
                                    </p:anim>
                                    <p:animEffect filter="fade" transition="in">
                                      <p:cBhvr additive="repl">
                                        <p:cTn id="58" dur="1000"/>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Aspect">
      <a:majorFont>
        <a:latin typeface="Verdana" pitchFamily="0" charset="1"/>
        <a:ea typeface=""/>
        <a:cs typeface=""/>
      </a:majorFont>
      <a:minorFont>
        <a:latin typeface="Verdana"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4571</TotalTime>
  <Application>LibreOffice/24.8.3.2$MacOSX_AARCH64 LibreOffice_project/48a6bac9e7e268aeb4c3483fcf825c94556d9f92</Application>
  <AppVersion>15.0000</AppVersion>
  <Words>1741</Words>
  <Paragraphs>209</Paragraphs>
  <Company>Cengage</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2009-11-16T19:14:09Z</dcterms:created>
  <dc:creator>Aaron Arnsparger</dc:creator>
  <dc:description/>
  <dc:language>en-IN</dc:language>
  <cp:lastModifiedBy/>
  <dcterms:modified xsi:type="dcterms:W3CDTF">2024-11-18T21:20:32Z</dcterms:modified>
  <cp:revision>412</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28</vt:i4>
  </property>
  <property fmtid="{D5CDD505-2E9C-101B-9397-08002B2CF9AE}" pid="3" name="PresentationFormat">
    <vt:lpwstr>On-screen Show (4:3)</vt:lpwstr>
  </property>
  <property fmtid="{D5CDD505-2E9C-101B-9397-08002B2CF9AE}" pid="4" name="Slides">
    <vt:i4>33</vt:i4>
  </property>
</Properties>
</file>