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303" r:id="rId3"/>
    <p:sldId id="305" r:id="rId4"/>
    <p:sldId id="306" r:id="rId5"/>
    <p:sldId id="304" r:id="rId6"/>
    <p:sldId id="258" r:id="rId7"/>
    <p:sldId id="302"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84" r:id="rId27"/>
    <p:sldId id="285" r:id="rId28"/>
    <p:sldId id="286" r:id="rId29"/>
    <p:sldId id="287" r:id="rId30"/>
    <p:sldId id="288" r:id="rId31"/>
    <p:sldId id="307"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64fa652839ac4b47" providerId="LiveId" clId="{B7B8DAEF-FD12-4045-8769-35AD3696BC5A}"/>
    <pc:docChg chg="delSld">
      <pc:chgData name="" userId="64fa652839ac4b47" providerId="LiveId" clId="{B7B8DAEF-FD12-4045-8769-35AD3696BC5A}" dt="2023-11-01T04:46:44.630" v="0" actId="2696"/>
      <pc:docMkLst>
        <pc:docMk/>
      </pc:docMkLst>
      <pc:sldChg chg="del">
        <pc:chgData name="" userId="64fa652839ac4b47" providerId="LiveId" clId="{B7B8DAEF-FD12-4045-8769-35AD3696BC5A}" dt="2023-11-01T04:46:44.630" v="0" actId="2696"/>
        <pc:sldMkLst>
          <pc:docMk/>
          <pc:sldMk cId="0" sldId="307"/>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BE2E0AD-D659-4F11-A0F6-EEA7D8494B51}" type="datetimeFigureOut">
              <a:rPr lang="en-US" smtClean="0"/>
              <a:pPr/>
              <a:t>11/4/2024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D6CCD7-1C5A-49C4-BE0D-F01564B33214}" type="slidenum">
              <a:rPr lang="en-US" smtClean="0"/>
              <a:pPr/>
              <a:t>‹#›</a:t>
            </a:fld>
            <a:endParaRPr lang="en-US"/>
          </a:p>
        </p:txBody>
      </p:sp>
    </p:spTree>
    <p:extLst>
      <p:ext uri="{BB962C8B-B14F-4D97-AF65-F5344CB8AC3E}">
        <p14:creationId xmlns:p14="http://schemas.microsoft.com/office/powerpoint/2010/main" val="272159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019592-C8B3-41CC-A546-89EFD26C59FB}" type="datetimeFigureOut">
              <a:rPr lang="en-US" smtClean="0"/>
              <a:pPr/>
              <a:t>11/4/2024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8BE4FA-505C-4872-8427-4BFA6FFDA1E4}"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a:t>Financial intelligence is all about</a:t>
            </a:r>
            <a:r>
              <a:rPr lang="en-IN" baseline="0" dirty="0"/>
              <a:t> understanding how the financial side of business works and how financial decisions are made. Here the point of discussion is related to capital investment decisions.</a:t>
            </a:r>
            <a:endParaRPr lang="en-IN" dirty="0"/>
          </a:p>
        </p:txBody>
      </p:sp>
      <p:sp>
        <p:nvSpPr>
          <p:cNvPr id="4" name="Slide Number Placeholder 3"/>
          <p:cNvSpPr>
            <a:spLocks noGrp="1"/>
          </p:cNvSpPr>
          <p:nvPr>
            <p:ph type="sldNum" sz="quarter" idx="10"/>
          </p:nvPr>
        </p:nvSpPr>
        <p:spPr/>
        <p:txBody>
          <a:bodyPr/>
          <a:lstStyle/>
          <a:p>
            <a:fld id="{728BE4FA-505C-4872-8427-4BFA6FFDA1E4}"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DD64D0B3-C5B2-4349-A7B7-5761F0211475}" type="slidenum">
              <a:rPr lang="en-US" sz="1200">
                <a:latin typeface="Times New Roman" pitchFamily="18" charset="0"/>
              </a:rPr>
              <a:pPr algn="r" eaLnBrk="0" hangingPunct="0"/>
              <a:t>32</a:t>
            </a:fld>
            <a:endParaRPr lang="en-US" sz="1200">
              <a:latin typeface="Times New Roman" pitchFamily="18" charset="0"/>
            </a:endParaRPr>
          </a:p>
        </p:txBody>
      </p:sp>
      <p:sp>
        <p:nvSpPr>
          <p:cNvPr id="38915" name="Rectangle 2"/>
          <p:cNvSpPr>
            <a:spLocks noGrp="1" noRot="1" noChangeAspect="1" noChangeArrowheads="1" noTextEdit="1"/>
          </p:cNvSpPr>
          <p:nvPr>
            <p:ph type="sldImg"/>
          </p:nvPr>
        </p:nvSpPr>
        <p:spPr>
          <a:ln w="12700" cap="flat">
            <a:solidFill>
              <a:schemeClr val="tx1"/>
            </a:solidFill>
          </a:ln>
        </p:spPr>
      </p:sp>
      <p:sp>
        <p:nvSpPr>
          <p:cNvPr id="38916"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416E2E45-912E-4B75-B3E1-A155D4D15D47}" type="slidenum">
              <a:rPr lang="en-US" sz="1200">
                <a:latin typeface="Times New Roman" pitchFamily="18" charset="0"/>
              </a:rPr>
              <a:pPr algn="r" eaLnBrk="0" hangingPunct="0"/>
              <a:t>33</a:t>
            </a:fld>
            <a:endParaRPr lang="en-US" sz="1200">
              <a:latin typeface="Times New Roman" pitchFamily="18" charset="0"/>
            </a:endParaRPr>
          </a:p>
        </p:txBody>
      </p:sp>
      <p:sp>
        <p:nvSpPr>
          <p:cNvPr id="39939" name="Rectangle 1026"/>
          <p:cNvSpPr>
            <a:spLocks noGrp="1" noRot="1" noChangeAspect="1" noChangeArrowheads="1" noTextEdit="1"/>
          </p:cNvSpPr>
          <p:nvPr>
            <p:ph type="sldImg"/>
          </p:nvPr>
        </p:nvSpPr>
        <p:spPr>
          <a:ln w="12700" cap="flat">
            <a:solidFill>
              <a:schemeClr val="tx1"/>
            </a:solidFill>
          </a:ln>
        </p:spPr>
      </p:sp>
      <p:sp>
        <p:nvSpPr>
          <p:cNvPr id="39940" name="Rectangle 1027"/>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34565A69-2A48-42B4-83F8-659A3A2EDC73}" type="slidenum">
              <a:rPr lang="en-US" sz="1200">
                <a:latin typeface="Times New Roman" pitchFamily="18" charset="0"/>
              </a:rPr>
              <a:pPr algn="r" eaLnBrk="0" hangingPunct="0"/>
              <a:t>34</a:t>
            </a:fld>
            <a:endParaRPr lang="en-US" sz="1200">
              <a:latin typeface="Times New Roman" pitchFamily="18" charset="0"/>
            </a:endParaRPr>
          </a:p>
        </p:txBody>
      </p:sp>
      <p:sp>
        <p:nvSpPr>
          <p:cNvPr id="40963" name="Rectangle 2"/>
          <p:cNvSpPr>
            <a:spLocks noGrp="1" noRot="1" noChangeAspect="1" noChangeArrowheads="1" noTextEdit="1"/>
          </p:cNvSpPr>
          <p:nvPr>
            <p:ph type="sldImg"/>
          </p:nvPr>
        </p:nvSpPr>
        <p:spPr>
          <a:ln w="12700" cap="flat">
            <a:solidFill>
              <a:schemeClr val="tx1"/>
            </a:solidFill>
          </a:ln>
        </p:spPr>
      </p:sp>
      <p:sp>
        <p:nvSpPr>
          <p:cNvPr id="40964"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E4826041-0B97-4970-BFF5-CB7ED54C7BD8}" type="slidenum">
              <a:rPr lang="en-US" sz="1200">
                <a:latin typeface="Times New Roman" pitchFamily="18" charset="0"/>
              </a:rPr>
              <a:pPr algn="r" eaLnBrk="0" hangingPunct="0"/>
              <a:t>35</a:t>
            </a:fld>
            <a:endParaRPr lang="en-US" sz="1200">
              <a:latin typeface="Times New Roman" pitchFamily="18" charset="0"/>
            </a:endParaRPr>
          </a:p>
        </p:txBody>
      </p:sp>
      <p:sp>
        <p:nvSpPr>
          <p:cNvPr id="41987" name="Rectangle 2"/>
          <p:cNvSpPr>
            <a:spLocks noGrp="1" noRot="1" noChangeAspect="1" noChangeArrowheads="1" noTextEdit="1"/>
          </p:cNvSpPr>
          <p:nvPr>
            <p:ph type="sldImg"/>
          </p:nvPr>
        </p:nvSpPr>
        <p:spPr>
          <a:ln w="12700" cap="flat">
            <a:solidFill>
              <a:schemeClr val="tx1"/>
            </a:solidFill>
          </a:ln>
        </p:spPr>
      </p:sp>
      <p:sp>
        <p:nvSpPr>
          <p:cNvPr id="41988"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28187F6D-AFF6-4521-A9D2-6F67B8B0985F}" type="slidenum">
              <a:rPr lang="en-US" sz="1200">
                <a:latin typeface="Times New Roman" pitchFamily="18" charset="0"/>
              </a:rPr>
              <a:pPr algn="r" eaLnBrk="0" hangingPunct="0"/>
              <a:t>36</a:t>
            </a:fld>
            <a:endParaRPr lang="en-US" sz="1200">
              <a:latin typeface="Times New Roman" pitchFamily="18" charset="0"/>
            </a:endParaRPr>
          </a:p>
        </p:txBody>
      </p:sp>
      <p:sp>
        <p:nvSpPr>
          <p:cNvPr id="43011" name="Rectangle 2"/>
          <p:cNvSpPr>
            <a:spLocks noGrp="1" noRot="1" noChangeAspect="1" noChangeArrowheads="1" noTextEdit="1"/>
          </p:cNvSpPr>
          <p:nvPr>
            <p:ph type="sldImg"/>
          </p:nvPr>
        </p:nvSpPr>
        <p:spPr>
          <a:ln w="12700" cap="flat">
            <a:solidFill>
              <a:schemeClr val="tx1"/>
            </a:solidFill>
          </a:ln>
        </p:spPr>
      </p:sp>
      <p:sp>
        <p:nvSpPr>
          <p:cNvPr id="43012" name="Rectangle 3"/>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fld id="{BF13724C-7ADF-4590-B437-D81273820270}" type="slidenum">
              <a:rPr lang="en-US" sz="1200">
                <a:latin typeface="Times New Roman" pitchFamily="18" charset="0"/>
              </a:rPr>
              <a:pPr algn="r" eaLnBrk="0" hangingPunct="0"/>
              <a:t>37</a:t>
            </a:fld>
            <a:endParaRPr lang="en-US" sz="1200">
              <a:latin typeface="Times New Roman" pitchFamily="18" charset="0"/>
            </a:endParaRPr>
          </a:p>
        </p:txBody>
      </p:sp>
      <p:sp>
        <p:nvSpPr>
          <p:cNvPr id="44035" name="Rectangle 1026"/>
          <p:cNvSpPr>
            <a:spLocks noGrp="1" noRot="1" noChangeAspect="1" noChangeArrowheads="1" noTextEdit="1"/>
          </p:cNvSpPr>
          <p:nvPr>
            <p:ph type="sldImg"/>
          </p:nvPr>
        </p:nvSpPr>
        <p:spPr>
          <a:ln w="12700" cap="flat">
            <a:solidFill>
              <a:schemeClr val="tx1"/>
            </a:solidFill>
          </a:ln>
        </p:spPr>
      </p:sp>
      <p:sp>
        <p:nvSpPr>
          <p:cNvPr id="44036" name="Rectangle 1027"/>
          <p:cNvSpPr>
            <a:spLocks noGrp="1" noChangeArrowheads="1"/>
          </p:cNvSpPr>
          <p:nvPr>
            <p:ph type="body" idx="1"/>
          </p:nvPr>
        </p:nvSpPr>
        <p:spPr>
          <a:xfrm>
            <a:off x="914400" y="4343400"/>
            <a:ext cx="5029200" cy="4114800"/>
          </a:xfrm>
          <a:noFill/>
          <a:ln/>
        </p:spPr>
        <p:txBody>
          <a:bodyPr lIns="92075" tIns="46038" rIns="92075" bIns="46038"/>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oleObject1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8.e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CAPITAL BUDGETING</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r>
              <a:rPr lang="en-US"/>
              <a:t>Present Value</a:t>
            </a:r>
          </a:p>
        </p:txBody>
      </p:sp>
      <p:sp>
        <p:nvSpPr>
          <p:cNvPr id="2052" name="Rectangle 7"/>
          <p:cNvSpPr>
            <a:spLocks noChangeArrowheads="1"/>
          </p:cNvSpPr>
          <p:nvPr/>
        </p:nvSpPr>
        <p:spPr bwMode="auto">
          <a:xfrm>
            <a:off x="762000" y="1447800"/>
            <a:ext cx="7772400" cy="4572000"/>
          </a:xfrm>
          <a:prstGeom prst="rect">
            <a:avLst/>
          </a:prstGeom>
          <a:noFill/>
          <a:ln w="12700">
            <a:noFill/>
            <a:miter lim="800000"/>
            <a:headEnd/>
            <a:tailEnd/>
          </a:ln>
        </p:spPr>
        <p:txBody>
          <a:bodyPr lIns="90488" tIns="44450" rIns="90488" bIns="44450"/>
          <a:lstStyle/>
          <a:p>
            <a:r>
              <a:rPr lang="en-US" sz="3600"/>
              <a:t>Discount Factor = DF = PV of Re.1</a:t>
            </a:r>
          </a:p>
          <a:p>
            <a:endParaRPr lang="en-US" sz="3600"/>
          </a:p>
          <a:p>
            <a:endParaRPr lang="en-US" sz="3600"/>
          </a:p>
          <a:p>
            <a:endParaRPr lang="en-US" sz="3600"/>
          </a:p>
          <a:p>
            <a:endParaRPr lang="en-US" sz="3600"/>
          </a:p>
          <a:p>
            <a:r>
              <a:rPr lang="en-US"/>
              <a:t>Discount Factors can be used to compute the present value of any cash flow.</a:t>
            </a:r>
          </a:p>
        </p:txBody>
      </p:sp>
      <p:graphicFrame>
        <p:nvGraphicFramePr>
          <p:cNvPr id="2050" name="Object 2">
            <a:hlinkClick r:id="" action="ppaction://ole?verb=0"/>
          </p:cNvPr>
          <p:cNvGraphicFramePr>
            <a:graphicFrameLocks/>
          </p:cNvGraphicFramePr>
          <p:nvPr/>
        </p:nvGraphicFramePr>
        <p:xfrm>
          <a:off x="2290763" y="2681288"/>
          <a:ext cx="3238500" cy="1217612"/>
        </p:xfrm>
        <a:graphic>
          <a:graphicData uri="http://schemas.openxmlformats.org/presentationml/2006/ole">
            <mc:AlternateContent xmlns:mc="http://schemas.openxmlformats.org/markup-compatibility/2006">
              <mc:Choice xmlns:v="urn:schemas-microsoft-com:vml" Requires="v">
                <p:oleObj spid="_x0000_s2056" name="Equation" r:id="rId3" imgW="3238500" imgH="1217613" progId="Equation.3">
                  <p:embed/>
                </p:oleObj>
              </mc:Choice>
              <mc:Fallback>
                <p:oleObj name="Equation" r:id="rId3" imgW="3238500" imgH="1217613" progId="Equation.3">
                  <p:embed/>
                  <p:pic>
                    <p:nvPicPr>
                      <p:cNvPr id="2050"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0763" y="2681288"/>
                        <a:ext cx="3238500"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Rectangle 9"/>
          <p:cNvSpPr>
            <a:spLocks noChangeArrowheads="1"/>
          </p:cNvSpPr>
          <p:nvPr/>
        </p:nvSpPr>
        <p:spPr bwMode="auto">
          <a:xfrm>
            <a:off x="2095500" y="2552700"/>
            <a:ext cx="3733800" cy="1447800"/>
          </a:xfrm>
          <a:prstGeom prst="rect">
            <a:avLst/>
          </a:prstGeom>
          <a:noFill/>
          <a:ln w="76200" cmpd="tri">
            <a:solidFill>
              <a:srgbClr val="FF0066"/>
            </a:solidFill>
            <a:miter lim="800000"/>
            <a:headEnd/>
            <a:tailEnd/>
          </a:ln>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b="1"/>
              <a:t>Example </a:t>
            </a:r>
            <a:endParaRPr lang="en-US"/>
          </a:p>
        </p:txBody>
      </p:sp>
      <p:sp>
        <p:nvSpPr>
          <p:cNvPr id="3" name="Content Placeholder 2"/>
          <p:cNvSpPr>
            <a:spLocks noGrp="1"/>
          </p:cNvSpPr>
          <p:nvPr>
            <p:ph idx="1"/>
          </p:nvPr>
        </p:nvSpPr>
        <p:spPr/>
        <p:txBody>
          <a:bodyPr rtlCol="0">
            <a:normAutofit fontScale="70000" lnSpcReduction="20000"/>
          </a:bodyPr>
          <a:lstStyle/>
          <a:p>
            <a:pPr eaLnBrk="1" fontAlgn="auto" hangingPunct="1">
              <a:spcAft>
                <a:spcPts val="0"/>
              </a:spcAft>
              <a:buFont typeface="Arial" pitchFamily="34" charset="0"/>
              <a:buNone/>
              <a:defRPr/>
            </a:pPr>
            <a:r>
              <a:rPr lang="en-US" dirty="0"/>
              <a:t>	Your firm spends $800,000 annually for electricity at its Boston headquarters. A sales representative from Johnson Controls wants to sell you a new computer-controlled lighting system that will reduce electrical bills by roughly $90,000 in each of the next three years. If the system costs $230,000, fully installed, should you go ahead with the investment? </a:t>
            </a:r>
          </a:p>
          <a:p>
            <a:pPr eaLnBrk="1" fontAlgn="auto" hangingPunct="1">
              <a:spcAft>
                <a:spcPts val="0"/>
              </a:spcAft>
              <a:buFont typeface="Arial" pitchFamily="34" charset="0"/>
              <a:buChar char="•"/>
              <a:defRPr/>
            </a:pPr>
            <a:endParaRPr lang="en-US" dirty="0"/>
          </a:p>
          <a:p>
            <a:pPr eaLnBrk="1" fontAlgn="auto" hangingPunct="1">
              <a:spcAft>
                <a:spcPts val="0"/>
              </a:spcAft>
              <a:buFont typeface="Arial" pitchFamily="34" charset="0"/>
              <a:buNone/>
              <a:defRPr/>
            </a:pPr>
            <a:r>
              <a:rPr lang="en-US" b="1" dirty="0"/>
              <a:t>	Lighting system </a:t>
            </a:r>
          </a:p>
          <a:p>
            <a:pPr eaLnBrk="1" fontAlgn="auto" hangingPunct="1">
              <a:spcAft>
                <a:spcPts val="0"/>
              </a:spcAft>
              <a:buFont typeface="Arial" pitchFamily="34" charset="0"/>
              <a:buChar char="•"/>
              <a:defRPr/>
            </a:pPr>
            <a:endParaRPr lang="en-US" b="1" dirty="0"/>
          </a:p>
          <a:p>
            <a:pPr eaLnBrk="1" fontAlgn="auto" hangingPunct="1">
              <a:spcAft>
                <a:spcPts val="0"/>
              </a:spcAft>
              <a:buFont typeface="Arial" pitchFamily="34" charset="0"/>
              <a:buNone/>
              <a:defRPr/>
            </a:pPr>
            <a:r>
              <a:rPr lang="en-US" dirty="0"/>
              <a:t>	Year 	   	  0	        1	                    2	             3 </a:t>
            </a:r>
          </a:p>
          <a:p>
            <a:pPr eaLnBrk="1" fontAlgn="auto" hangingPunct="1">
              <a:spcAft>
                <a:spcPts val="0"/>
              </a:spcAft>
              <a:buFont typeface="Arial" pitchFamily="34" charset="0"/>
              <a:buNone/>
              <a:defRPr/>
            </a:pPr>
            <a:r>
              <a:rPr lang="en-US" dirty="0"/>
              <a:t>	</a:t>
            </a:r>
            <a:r>
              <a:rPr lang="en-US" dirty="0" err="1"/>
              <a:t>Cashflow</a:t>
            </a:r>
            <a:r>
              <a:rPr lang="en-US" dirty="0"/>
              <a:t>   -230,000      90,000 	90,000         90,000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$270,000 </a:t>
            </a:r>
          </a:p>
        </p:txBody>
      </p:sp>
      <p:sp>
        <p:nvSpPr>
          <p:cNvPr id="5" name="Left Brace 4"/>
          <p:cNvSpPr/>
          <p:nvPr/>
        </p:nvSpPr>
        <p:spPr>
          <a:xfrm rot="16200000">
            <a:off x="5181600" y="3352800"/>
            <a:ext cx="381000" cy="35814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b="1"/>
              <a:t>Example, cont. </a:t>
            </a:r>
            <a:endParaRPr lang="en-US"/>
          </a:p>
        </p:txBody>
      </p:sp>
      <p:sp>
        <p:nvSpPr>
          <p:cNvPr id="3" name="Content Placeholder 2"/>
          <p:cNvSpPr>
            <a:spLocks noGrp="1"/>
          </p:cNvSpPr>
          <p:nvPr>
            <p:ph idx="1"/>
          </p:nvPr>
        </p:nvSpPr>
        <p:spPr/>
        <p:txBody>
          <a:bodyPr rtlCol="0">
            <a:normAutofit fontScale="77500" lnSpcReduction="20000"/>
          </a:bodyPr>
          <a:lstStyle/>
          <a:p>
            <a:pPr eaLnBrk="1" fontAlgn="auto" hangingPunct="1">
              <a:spcAft>
                <a:spcPts val="0"/>
              </a:spcAft>
              <a:buFont typeface="Arial" pitchFamily="34" charset="0"/>
              <a:buNone/>
              <a:defRPr/>
            </a:pPr>
            <a:r>
              <a:rPr lang="en-US" dirty="0"/>
              <a:t>	Assume the cost savings are known with certainty and the discount rate is 4%. </a:t>
            </a:r>
          </a:p>
          <a:p>
            <a:pPr eaLnBrk="1" fontAlgn="auto" hangingPunct="1">
              <a:spcAft>
                <a:spcPts val="0"/>
              </a:spcAft>
              <a:buFont typeface="Arial" pitchFamily="34" charset="0"/>
              <a:buNone/>
              <a:defRPr/>
            </a:pPr>
            <a:r>
              <a:rPr lang="en-US" dirty="0"/>
              <a:t>	Year 		0	     1		2	       3 </a:t>
            </a:r>
          </a:p>
          <a:p>
            <a:pPr eaLnBrk="1" fontAlgn="auto" hangingPunct="1">
              <a:spcAft>
                <a:spcPts val="0"/>
              </a:spcAft>
              <a:buFont typeface="Arial" pitchFamily="34" charset="0"/>
              <a:buNone/>
              <a:defRPr/>
            </a:pPr>
            <a:r>
              <a:rPr lang="en-US" dirty="0"/>
              <a:t>	</a:t>
            </a:r>
            <a:r>
              <a:rPr lang="en-US" dirty="0" err="1"/>
              <a:t>Cashflow</a:t>
            </a:r>
            <a:r>
              <a:rPr lang="en-US" dirty="0"/>
              <a:t>            -230,000   90,000        90,000     90,000</a:t>
            </a:r>
          </a:p>
          <a:p>
            <a:pPr eaLnBrk="1" fontAlgn="auto" hangingPunct="1">
              <a:spcAft>
                <a:spcPts val="0"/>
              </a:spcAft>
              <a:buFont typeface="Arial" pitchFamily="34" charset="0"/>
              <a:buNone/>
              <a:defRPr/>
            </a:pPr>
            <a:r>
              <a:rPr lang="en-US" dirty="0"/>
              <a:t>	    ÷ 				   1.04              1.04</a:t>
            </a:r>
            <a:r>
              <a:rPr lang="en-US" baseline="30000" dirty="0"/>
              <a:t>2         </a:t>
            </a:r>
            <a:r>
              <a:rPr lang="en-US" dirty="0"/>
              <a:t>1.04</a:t>
            </a:r>
            <a:r>
              <a:rPr lang="en-US" baseline="30000" dirty="0"/>
              <a:t>3</a:t>
            </a:r>
            <a:endParaRPr lang="en-US" dirty="0"/>
          </a:p>
          <a:p>
            <a:pPr eaLnBrk="1" fontAlgn="auto" hangingPunct="1">
              <a:spcAft>
                <a:spcPts val="0"/>
              </a:spcAft>
              <a:buFont typeface="Arial" pitchFamily="34" charset="0"/>
              <a:buNone/>
              <a:defRPr/>
            </a:pPr>
            <a:r>
              <a:rPr lang="en-US" dirty="0"/>
              <a:t>	  PV 		        -230,000   86,538         83,210    80,010</a:t>
            </a:r>
          </a:p>
          <a:p>
            <a:pPr eaLnBrk="1" fontAlgn="auto" hangingPunct="1">
              <a:spcAft>
                <a:spcPts val="0"/>
              </a:spcAft>
              <a:buFont typeface="Arial" pitchFamily="34" charset="0"/>
              <a:buChar char="•"/>
              <a:defRPr/>
            </a:pPr>
            <a:endParaRPr lang="en-US" b="1" dirty="0"/>
          </a:p>
          <a:p>
            <a:pPr eaLnBrk="1" fontAlgn="auto" hangingPunct="1">
              <a:spcAft>
                <a:spcPts val="0"/>
              </a:spcAft>
              <a:buFont typeface="Arial" pitchFamily="34" charset="0"/>
              <a:buNone/>
              <a:defRPr/>
            </a:pPr>
            <a:r>
              <a:rPr lang="en-US" b="1" dirty="0"/>
              <a:t>	Net present value </a:t>
            </a:r>
          </a:p>
          <a:p>
            <a:pPr eaLnBrk="1" fontAlgn="auto" hangingPunct="1">
              <a:spcAft>
                <a:spcPts val="0"/>
              </a:spcAft>
              <a:buFont typeface="Arial" pitchFamily="34" charset="0"/>
              <a:buNone/>
              <a:defRPr/>
            </a:pPr>
            <a:r>
              <a:rPr lang="en-US" dirty="0"/>
              <a:t>	NPV =  -230,000 + 86,538 + 83,210 + 80,010 = $19,758 </a:t>
            </a:r>
          </a:p>
          <a:p>
            <a:pPr eaLnBrk="1" fontAlgn="auto" hangingPunct="1">
              <a:spcAft>
                <a:spcPts val="0"/>
              </a:spcAft>
              <a:buFont typeface="Arial" pitchFamily="34" charset="0"/>
              <a:buNone/>
              <a:defRPr/>
            </a:pPr>
            <a:r>
              <a:rPr lang="en-US" dirty="0"/>
              <a:t>                                               </a:t>
            </a:r>
          </a:p>
          <a:p>
            <a:pPr eaLnBrk="1" fontAlgn="auto" hangingPunct="1">
              <a:spcAft>
                <a:spcPts val="0"/>
              </a:spcAft>
              <a:buFont typeface="Arial" pitchFamily="34" charset="0"/>
              <a:buNone/>
              <a:defRPr/>
            </a:pPr>
            <a:r>
              <a:rPr lang="en-US" dirty="0"/>
              <a:t>	                                                   $249,758 </a:t>
            </a:r>
          </a:p>
          <a:p>
            <a:pPr eaLnBrk="1" fontAlgn="auto" hangingPunct="1">
              <a:spcAft>
                <a:spcPts val="0"/>
              </a:spcAft>
              <a:buFont typeface="Arial" pitchFamily="34" charset="0"/>
              <a:buNone/>
              <a:defRPr/>
            </a:pPr>
            <a:r>
              <a:rPr lang="en-US" dirty="0"/>
              <a:t> 	Go ahead. </a:t>
            </a:r>
          </a:p>
        </p:txBody>
      </p:sp>
      <p:sp>
        <p:nvSpPr>
          <p:cNvPr id="4" name="Left Brace 3"/>
          <p:cNvSpPr/>
          <p:nvPr/>
        </p:nvSpPr>
        <p:spPr>
          <a:xfrm rot="16200000">
            <a:off x="4953000" y="3733800"/>
            <a:ext cx="381000" cy="26670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Valuing an Office Building</a:t>
            </a:r>
          </a:p>
        </p:txBody>
      </p:sp>
      <p:sp>
        <p:nvSpPr>
          <p:cNvPr id="12291" name="Rectangle 3"/>
          <p:cNvSpPr>
            <a:spLocks noGrp="1" noChangeArrowheads="1"/>
          </p:cNvSpPr>
          <p:nvPr>
            <p:ph type="body" idx="1"/>
          </p:nvPr>
        </p:nvSpPr>
        <p:spPr/>
        <p:txBody>
          <a:bodyPr/>
          <a:lstStyle/>
          <a:p>
            <a:pPr>
              <a:buFont typeface="Wingdings" pitchFamily="2" charset="2"/>
              <a:buNone/>
            </a:pPr>
            <a:r>
              <a:rPr lang="en-US" sz="2400" b="1" i="1"/>
              <a:t>Step 1:  Forecast cash flows</a:t>
            </a:r>
            <a:endParaRPr lang="en-US" sz="2400"/>
          </a:p>
          <a:p>
            <a:pPr>
              <a:lnSpc>
                <a:spcPct val="110000"/>
              </a:lnSpc>
              <a:buFont typeface="Wingdings" pitchFamily="2" charset="2"/>
              <a:buNone/>
            </a:pPr>
            <a:r>
              <a:rPr lang="en-US" sz="2400"/>
              <a:t>		Cost of building   =  C</a:t>
            </a:r>
            <a:r>
              <a:rPr lang="en-US" sz="2400" baseline="-25000"/>
              <a:t>0</a:t>
            </a:r>
            <a:r>
              <a:rPr lang="en-US" sz="2400"/>
              <a:t>  =  350</a:t>
            </a:r>
          </a:p>
          <a:p>
            <a:pPr>
              <a:lnSpc>
                <a:spcPct val="110000"/>
              </a:lnSpc>
              <a:buFont typeface="Wingdings" pitchFamily="2" charset="2"/>
              <a:buNone/>
            </a:pPr>
            <a:r>
              <a:rPr lang="en-US" sz="2400"/>
              <a:t>		Sale price in Year 1 =  C</a:t>
            </a:r>
            <a:r>
              <a:rPr lang="en-US" sz="2400" baseline="-25000"/>
              <a:t>1</a:t>
            </a:r>
            <a:r>
              <a:rPr lang="en-US" sz="2400"/>
              <a:t>  =  400</a:t>
            </a:r>
            <a:endParaRPr lang="en-US"/>
          </a:p>
          <a:p>
            <a:pPr>
              <a:buFont typeface="Wingdings" pitchFamily="2" charset="2"/>
              <a:buNone/>
            </a:pPr>
            <a:endParaRPr lang="en-US" sz="2400">
              <a:solidFill>
                <a:schemeClr val="tx2"/>
              </a:solidFill>
            </a:endParaRPr>
          </a:p>
          <a:p>
            <a:pPr>
              <a:buFont typeface="Wingdings" pitchFamily="2" charset="2"/>
              <a:buNone/>
            </a:pPr>
            <a:r>
              <a:rPr lang="en-US" sz="2400" b="1" i="1">
                <a:solidFill>
                  <a:schemeClr val="tx2"/>
                </a:solidFill>
              </a:rPr>
              <a:t>Step 2:  Estimate opportunity cost of capital</a:t>
            </a:r>
            <a:endParaRPr lang="en-US" sz="2400">
              <a:solidFill>
                <a:schemeClr val="tx2"/>
              </a:solidFill>
            </a:endParaRPr>
          </a:p>
          <a:p>
            <a:pPr>
              <a:buFont typeface="Wingdings" pitchFamily="2" charset="2"/>
              <a:buNone/>
            </a:pPr>
            <a:r>
              <a:rPr lang="en-US" sz="2400"/>
              <a:t>If equally risky investments in the capital market</a:t>
            </a:r>
          </a:p>
          <a:p>
            <a:pPr>
              <a:buFont typeface="Wingdings" pitchFamily="2" charset="2"/>
              <a:buNone/>
            </a:pPr>
            <a:r>
              <a:rPr lang="en-US" sz="2400"/>
              <a:t>offer a return of 7%, then</a:t>
            </a:r>
          </a:p>
          <a:p>
            <a:pPr>
              <a:buFont typeface="Wingdings" pitchFamily="2" charset="2"/>
              <a:buNone/>
            </a:pPr>
            <a:r>
              <a:rPr lang="en-US" sz="2400"/>
              <a:t>		Cost of capital  =  r  =  7%</a:t>
            </a:r>
            <a:endParaRPr lang="en-US" sz="2900" b="1">
              <a:solidFill>
                <a:schemeClr val="accent2"/>
              </a:solidFill>
            </a:endParaRPr>
          </a:p>
          <a:p>
            <a:pPr>
              <a:lnSpc>
                <a:spcPct val="110000"/>
              </a:lnSpc>
              <a:buFont typeface="Wingdings" pitchFamily="2" charset="2"/>
              <a:buNone/>
            </a:pPr>
            <a:endParaRPr lang="en-US" sz="2900" b="1">
              <a:solidFill>
                <a:schemeClr val="tx2"/>
              </a:solidFill>
            </a:endParaRPr>
          </a:p>
        </p:txBody>
      </p:sp>
      <p:grpSp>
        <p:nvGrpSpPr>
          <p:cNvPr id="2" name="Group 4"/>
          <p:cNvGrpSpPr>
            <a:grpSpLocks/>
          </p:cNvGrpSpPr>
          <p:nvPr/>
        </p:nvGrpSpPr>
        <p:grpSpPr bwMode="auto">
          <a:xfrm>
            <a:off x="5638800" y="3886200"/>
            <a:ext cx="3249613" cy="2441575"/>
            <a:chOff x="3552" y="1776"/>
            <a:chExt cx="2047" cy="1538"/>
          </a:xfrm>
        </p:grpSpPr>
        <p:sp>
          <p:nvSpPr>
            <p:cNvPr id="12293" name="Freeform 5"/>
            <p:cNvSpPr>
              <a:spLocks/>
            </p:cNvSpPr>
            <p:nvPr/>
          </p:nvSpPr>
          <p:spPr bwMode="auto">
            <a:xfrm>
              <a:off x="4273" y="2544"/>
              <a:ext cx="187" cy="729"/>
            </a:xfrm>
            <a:custGeom>
              <a:avLst/>
              <a:gdLst>
                <a:gd name="T0" fmla="*/ 1 w 187"/>
                <a:gd name="T1" fmla="*/ 718 h 729"/>
                <a:gd name="T2" fmla="*/ 45 w 187"/>
                <a:gd name="T3" fmla="*/ 705 h 729"/>
                <a:gd name="T4" fmla="*/ 51 w 187"/>
                <a:gd name="T5" fmla="*/ 705 h 729"/>
                <a:gd name="T6" fmla="*/ 186 w 187"/>
                <a:gd name="T7" fmla="*/ 728 h 729"/>
                <a:gd name="T8" fmla="*/ 186 w 187"/>
                <a:gd name="T9" fmla="*/ 0 h 729"/>
                <a:gd name="T10" fmla="*/ 0 w 187"/>
                <a:gd name="T11" fmla="*/ 0 h 729"/>
                <a:gd name="T12" fmla="*/ 1 w 187"/>
                <a:gd name="T13" fmla="*/ 718 h 729"/>
                <a:gd name="T14" fmla="*/ 0 60000 65536"/>
                <a:gd name="T15" fmla="*/ 0 60000 65536"/>
                <a:gd name="T16" fmla="*/ 0 60000 65536"/>
                <a:gd name="T17" fmla="*/ 0 60000 65536"/>
                <a:gd name="T18" fmla="*/ 0 60000 65536"/>
                <a:gd name="T19" fmla="*/ 0 60000 65536"/>
                <a:gd name="T20" fmla="*/ 0 60000 65536"/>
                <a:gd name="T21" fmla="*/ 0 w 187"/>
                <a:gd name="T22" fmla="*/ 0 h 729"/>
                <a:gd name="T23" fmla="*/ 187 w 187"/>
                <a:gd name="T24" fmla="*/ 729 h 7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729">
                  <a:moveTo>
                    <a:pt x="1" y="718"/>
                  </a:moveTo>
                  <a:lnTo>
                    <a:pt x="45" y="705"/>
                  </a:lnTo>
                  <a:lnTo>
                    <a:pt x="51" y="705"/>
                  </a:lnTo>
                  <a:lnTo>
                    <a:pt x="186" y="728"/>
                  </a:lnTo>
                  <a:lnTo>
                    <a:pt x="186" y="0"/>
                  </a:lnTo>
                  <a:lnTo>
                    <a:pt x="0" y="0"/>
                  </a:lnTo>
                  <a:lnTo>
                    <a:pt x="1" y="718"/>
                  </a:lnTo>
                </a:path>
              </a:pathLst>
            </a:custGeom>
            <a:solidFill>
              <a:srgbClr val="000000"/>
            </a:solidFill>
            <a:ln w="12700" cap="rnd">
              <a:solidFill>
                <a:srgbClr val="FFFFFF"/>
              </a:solidFill>
              <a:round/>
              <a:headEnd/>
              <a:tailEnd/>
            </a:ln>
          </p:spPr>
          <p:txBody>
            <a:bodyPr/>
            <a:lstStyle/>
            <a:p>
              <a:endParaRPr lang="en-US"/>
            </a:p>
          </p:txBody>
        </p:sp>
        <p:sp>
          <p:nvSpPr>
            <p:cNvPr id="12294" name="Freeform 6"/>
            <p:cNvSpPr>
              <a:spLocks/>
            </p:cNvSpPr>
            <p:nvPr/>
          </p:nvSpPr>
          <p:spPr bwMode="auto">
            <a:xfrm>
              <a:off x="4335" y="1776"/>
              <a:ext cx="707" cy="305"/>
            </a:xfrm>
            <a:custGeom>
              <a:avLst/>
              <a:gdLst>
                <a:gd name="T0" fmla="*/ 0 w 707"/>
                <a:gd name="T1" fmla="*/ 304 h 305"/>
                <a:gd name="T2" fmla="*/ 0 w 707"/>
                <a:gd name="T3" fmla="*/ 199 h 305"/>
                <a:gd name="T4" fmla="*/ 504 w 707"/>
                <a:gd name="T5" fmla="*/ 0 h 305"/>
                <a:gd name="T6" fmla="*/ 706 w 707"/>
                <a:gd name="T7" fmla="*/ 111 h 305"/>
                <a:gd name="T8" fmla="*/ 706 w 707"/>
                <a:gd name="T9" fmla="*/ 158 h 305"/>
                <a:gd name="T10" fmla="*/ 0 w 707"/>
                <a:gd name="T11" fmla="*/ 304 h 305"/>
                <a:gd name="T12" fmla="*/ 0 60000 65536"/>
                <a:gd name="T13" fmla="*/ 0 60000 65536"/>
                <a:gd name="T14" fmla="*/ 0 60000 65536"/>
                <a:gd name="T15" fmla="*/ 0 60000 65536"/>
                <a:gd name="T16" fmla="*/ 0 60000 65536"/>
                <a:gd name="T17" fmla="*/ 0 60000 65536"/>
                <a:gd name="T18" fmla="*/ 0 w 707"/>
                <a:gd name="T19" fmla="*/ 0 h 305"/>
                <a:gd name="T20" fmla="*/ 707 w 707"/>
                <a:gd name="T21" fmla="*/ 305 h 305"/>
              </a:gdLst>
              <a:ahLst/>
              <a:cxnLst>
                <a:cxn ang="T12">
                  <a:pos x="T0" y="T1"/>
                </a:cxn>
                <a:cxn ang="T13">
                  <a:pos x="T2" y="T3"/>
                </a:cxn>
                <a:cxn ang="T14">
                  <a:pos x="T4" y="T5"/>
                </a:cxn>
                <a:cxn ang="T15">
                  <a:pos x="T6" y="T7"/>
                </a:cxn>
                <a:cxn ang="T16">
                  <a:pos x="T8" y="T9"/>
                </a:cxn>
                <a:cxn ang="T17">
                  <a:pos x="T10" y="T11"/>
                </a:cxn>
              </a:cxnLst>
              <a:rect l="T18" t="T19" r="T20" b="T21"/>
              <a:pathLst>
                <a:path w="707" h="305">
                  <a:moveTo>
                    <a:pt x="0" y="304"/>
                  </a:moveTo>
                  <a:lnTo>
                    <a:pt x="0" y="199"/>
                  </a:lnTo>
                  <a:lnTo>
                    <a:pt x="504" y="0"/>
                  </a:lnTo>
                  <a:lnTo>
                    <a:pt x="706" y="111"/>
                  </a:lnTo>
                  <a:lnTo>
                    <a:pt x="706" y="158"/>
                  </a:lnTo>
                  <a:lnTo>
                    <a:pt x="0" y="304"/>
                  </a:lnTo>
                </a:path>
              </a:pathLst>
            </a:custGeom>
            <a:solidFill>
              <a:srgbClr val="FFFFFF"/>
            </a:solidFill>
            <a:ln w="12700" cap="rnd">
              <a:solidFill>
                <a:srgbClr val="FFFFFF"/>
              </a:solidFill>
              <a:round/>
              <a:headEnd/>
              <a:tailEnd/>
            </a:ln>
          </p:spPr>
          <p:txBody>
            <a:bodyPr/>
            <a:lstStyle/>
            <a:p>
              <a:endParaRPr lang="en-US"/>
            </a:p>
          </p:txBody>
        </p:sp>
        <p:sp>
          <p:nvSpPr>
            <p:cNvPr id="12295" name="Freeform 7"/>
            <p:cNvSpPr>
              <a:spLocks/>
            </p:cNvSpPr>
            <p:nvPr/>
          </p:nvSpPr>
          <p:spPr bwMode="auto">
            <a:xfrm>
              <a:off x="4839" y="1776"/>
              <a:ext cx="17" cy="113"/>
            </a:xfrm>
            <a:custGeom>
              <a:avLst/>
              <a:gdLst>
                <a:gd name="T0" fmla="*/ 0 w 17"/>
                <a:gd name="T1" fmla="*/ 0 h 113"/>
                <a:gd name="T2" fmla="*/ 0 w 17"/>
                <a:gd name="T3" fmla="*/ 112 h 113"/>
                <a:gd name="T4" fmla="*/ 16 w 17"/>
                <a:gd name="T5" fmla="*/ 112 h 113"/>
                <a:gd name="T6" fmla="*/ 16 w 17"/>
                <a:gd name="T7" fmla="*/ 2 h 113"/>
                <a:gd name="T8" fmla="*/ 0 w 17"/>
                <a:gd name="T9" fmla="*/ 0 h 113"/>
                <a:gd name="T10" fmla="*/ 0 60000 65536"/>
                <a:gd name="T11" fmla="*/ 0 60000 65536"/>
                <a:gd name="T12" fmla="*/ 0 60000 65536"/>
                <a:gd name="T13" fmla="*/ 0 60000 65536"/>
                <a:gd name="T14" fmla="*/ 0 60000 65536"/>
                <a:gd name="T15" fmla="*/ 0 w 17"/>
                <a:gd name="T16" fmla="*/ 0 h 113"/>
                <a:gd name="T17" fmla="*/ 17 w 17"/>
                <a:gd name="T18" fmla="*/ 113 h 113"/>
              </a:gdLst>
              <a:ahLst/>
              <a:cxnLst>
                <a:cxn ang="T10">
                  <a:pos x="T0" y="T1"/>
                </a:cxn>
                <a:cxn ang="T11">
                  <a:pos x="T2" y="T3"/>
                </a:cxn>
                <a:cxn ang="T12">
                  <a:pos x="T4" y="T5"/>
                </a:cxn>
                <a:cxn ang="T13">
                  <a:pos x="T6" y="T7"/>
                </a:cxn>
                <a:cxn ang="T14">
                  <a:pos x="T8" y="T9"/>
                </a:cxn>
              </a:cxnLst>
              <a:rect l="T15" t="T16" r="T17" b="T18"/>
              <a:pathLst>
                <a:path w="17" h="113">
                  <a:moveTo>
                    <a:pt x="0" y="0"/>
                  </a:moveTo>
                  <a:lnTo>
                    <a:pt x="0" y="112"/>
                  </a:lnTo>
                  <a:lnTo>
                    <a:pt x="16" y="112"/>
                  </a:lnTo>
                  <a:lnTo>
                    <a:pt x="16" y="2"/>
                  </a:lnTo>
                  <a:lnTo>
                    <a:pt x="0" y="0"/>
                  </a:lnTo>
                </a:path>
              </a:pathLst>
            </a:custGeom>
            <a:solidFill>
              <a:srgbClr val="000000"/>
            </a:solidFill>
            <a:ln w="12700" cap="rnd">
              <a:solidFill>
                <a:srgbClr val="000000"/>
              </a:solidFill>
              <a:round/>
              <a:headEnd/>
              <a:tailEnd/>
            </a:ln>
          </p:spPr>
          <p:txBody>
            <a:bodyPr/>
            <a:lstStyle/>
            <a:p>
              <a:endParaRPr lang="en-US"/>
            </a:p>
          </p:txBody>
        </p:sp>
        <p:sp>
          <p:nvSpPr>
            <p:cNvPr id="12296" name="Freeform 8"/>
            <p:cNvSpPr>
              <a:spLocks/>
            </p:cNvSpPr>
            <p:nvPr/>
          </p:nvSpPr>
          <p:spPr bwMode="auto">
            <a:xfrm>
              <a:off x="3765" y="1858"/>
              <a:ext cx="1431" cy="1268"/>
            </a:xfrm>
            <a:custGeom>
              <a:avLst/>
              <a:gdLst>
                <a:gd name="T0" fmla="*/ 1145 w 1431"/>
                <a:gd name="T1" fmla="*/ 0 h 1268"/>
                <a:gd name="T2" fmla="*/ 0 w 1431"/>
                <a:gd name="T3" fmla="*/ 419 h 1268"/>
                <a:gd name="T4" fmla="*/ 0 w 1431"/>
                <a:gd name="T5" fmla="*/ 1267 h 1268"/>
                <a:gd name="T6" fmla="*/ 543 w 1431"/>
                <a:gd name="T7" fmla="*/ 1267 h 1268"/>
                <a:gd name="T8" fmla="*/ 543 w 1431"/>
                <a:gd name="T9" fmla="*/ 718 h 1268"/>
                <a:gd name="T10" fmla="*/ 1430 w 1431"/>
                <a:gd name="T11" fmla="*/ 547 h 1268"/>
                <a:gd name="T12" fmla="*/ 1430 w 1431"/>
                <a:gd name="T13" fmla="*/ 146 h 1268"/>
                <a:gd name="T14" fmla="*/ 1145 w 1431"/>
                <a:gd name="T15" fmla="*/ 0 h 1268"/>
                <a:gd name="T16" fmla="*/ 0 60000 65536"/>
                <a:gd name="T17" fmla="*/ 0 60000 65536"/>
                <a:gd name="T18" fmla="*/ 0 60000 65536"/>
                <a:gd name="T19" fmla="*/ 0 60000 65536"/>
                <a:gd name="T20" fmla="*/ 0 60000 65536"/>
                <a:gd name="T21" fmla="*/ 0 60000 65536"/>
                <a:gd name="T22" fmla="*/ 0 60000 65536"/>
                <a:gd name="T23" fmla="*/ 0 60000 65536"/>
                <a:gd name="T24" fmla="*/ 0 w 1431"/>
                <a:gd name="T25" fmla="*/ 0 h 1268"/>
                <a:gd name="T26" fmla="*/ 1431 w 1431"/>
                <a:gd name="T27" fmla="*/ 1268 h 1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1" h="1268">
                  <a:moveTo>
                    <a:pt x="1145" y="0"/>
                  </a:moveTo>
                  <a:lnTo>
                    <a:pt x="0" y="419"/>
                  </a:lnTo>
                  <a:lnTo>
                    <a:pt x="0" y="1267"/>
                  </a:lnTo>
                  <a:lnTo>
                    <a:pt x="543" y="1267"/>
                  </a:lnTo>
                  <a:lnTo>
                    <a:pt x="543" y="718"/>
                  </a:lnTo>
                  <a:lnTo>
                    <a:pt x="1430" y="547"/>
                  </a:lnTo>
                  <a:lnTo>
                    <a:pt x="1430" y="146"/>
                  </a:lnTo>
                  <a:lnTo>
                    <a:pt x="1145" y="0"/>
                  </a:lnTo>
                </a:path>
              </a:pathLst>
            </a:custGeom>
            <a:solidFill>
              <a:srgbClr val="A8A8A8"/>
            </a:solidFill>
            <a:ln w="12700" cap="rnd">
              <a:solidFill>
                <a:srgbClr val="000000"/>
              </a:solidFill>
              <a:round/>
              <a:headEnd/>
              <a:tailEnd/>
            </a:ln>
          </p:spPr>
          <p:txBody>
            <a:bodyPr/>
            <a:lstStyle/>
            <a:p>
              <a:endParaRPr lang="en-US"/>
            </a:p>
          </p:txBody>
        </p:sp>
        <p:sp>
          <p:nvSpPr>
            <p:cNvPr id="12297" name="Freeform 9"/>
            <p:cNvSpPr>
              <a:spLocks/>
            </p:cNvSpPr>
            <p:nvPr/>
          </p:nvSpPr>
          <p:spPr bwMode="auto">
            <a:xfrm>
              <a:off x="4910" y="1858"/>
              <a:ext cx="1" cy="665"/>
            </a:xfrm>
            <a:custGeom>
              <a:avLst/>
              <a:gdLst>
                <a:gd name="T0" fmla="*/ 0 w 1"/>
                <a:gd name="T1" fmla="*/ 664 h 665"/>
                <a:gd name="T2" fmla="*/ 0 w 1"/>
                <a:gd name="T3" fmla="*/ 0 h 665"/>
                <a:gd name="T4" fmla="*/ 0 60000 65536"/>
                <a:gd name="T5" fmla="*/ 0 60000 65536"/>
                <a:gd name="T6" fmla="*/ 0 w 1"/>
                <a:gd name="T7" fmla="*/ 0 h 665"/>
                <a:gd name="T8" fmla="*/ 1 w 1"/>
                <a:gd name="T9" fmla="*/ 665 h 665"/>
              </a:gdLst>
              <a:ahLst/>
              <a:cxnLst>
                <a:cxn ang="T4">
                  <a:pos x="T0" y="T1"/>
                </a:cxn>
                <a:cxn ang="T5">
                  <a:pos x="T2" y="T3"/>
                </a:cxn>
              </a:cxnLst>
              <a:rect l="T6" t="T7" r="T8" b="T9"/>
              <a:pathLst>
                <a:path w="1" h="665">
                  <a:moveTo>
                    <a:pt x="0" y="664"/>
                  </a:moveTo>
                  <a:lnTo>
                    <a:pt x="0" y="0"/>
                  </a:lnTo>
                </a:path>
              </a:pathLst>
            </a:custGeom>
            <a:noFill/>
            <a:ln w="12700" cap="rnd">
              <a:solidFill>
                <a:srgbClr val="000000"/>
              </a:solidFill>
              <a:round/>
              <a:headEnd type="none" w="sm" len="sm"/>
              <a:tailEnd type="none" w="sm" len="sm"/>
            </a:ln>
          </p:spPr>
          <p:txBody>
            <a:bodyPr/>
            <a:lstStyle/>
            <a:p>
              <a:endParaRPr lang="en-US"/>
            </a:p>
          </p:txBody>
        </p:sp>
        <p:sp>
          <p:nvSpPr>
            <p:cNvPr id="12298" name="Freeform 10"/>
            <p:cNvSpPr>
              <a:spLocks/>
            </p:cNvSpPr>
            <p:nvPr/>
          </p:nvSpPr>
          <p:spPr bwMode="auto">
            <a:xfrm>
              <a:off x="3801" y="1935"/>
              <a:ext cx="1086" cy="411"/>
            </a:xfrm>
            <a:custGeom>
              <a:avLst/>
              <a:gdLst>
                <a:gd name="T0" fmla="*/ 0 w 1086"/>
                <a:gd name="T1" fmla="*/ 379 h 411"/>
                <a:gd name="T2" fmla="*/ 1085 w 1086"/>
                <a:gd name="T3" fmla="*/ 0 h 411"/>
                <a:gd name="T4" fmla="*/ 1085 w 1086"/>
                <a:gd name="T5" fmla="*/ 57 h 411"/>
                <a:gd name="T6" fmla="*/ 0 w 1086"/>
                <a:gd name="T7" fmla="*/ 410 h 411"/>
                <a:gd name="T8" fmla="*/ 0 w 1086"/>
                <a:gd name="T9" fmla="*/ 379 h 411"/>
                <a:gd name="T10" fmla="*/ 0 60000 65536"/>
                <a:gd name="T11" fmla="*/ 0 60000 65536"/>
                <a:gd name="T12" fmla="*/ 0 60000 65536"/>
                <a:gd name="T13" fmla="*/ 0 60000 65536"/>
                <a:gd name="T14" fmla="*/ 0 60000 65536"/>
                <a:gd name="T15" fmla="*/ 0 w 1086"/>
                <a:gd name="T16" fmla="*/ 0 h 411"/>
                <a:gd name="T17" fmla="*/ 1086 w 1086"/>
                <a:gd name="T18" fmla="*/ 411 h 411"/>
              </a:gdLst>
              <a:ahLst/>
              <a:cxnLst>
                <a:cxn ang="T10">
                  <a:pos x="T0" y="T1"/>
                </a:cxn>
                <a:cxn ang="T11">
                  <a:pos x="T2" y="T3"/>
                </a:cxn>
                <a:cxn ang="T12">
                  <a:pos x="T4" y="T5"/>
                </a:cxn>
                <a:cxn ang="T13">
                  <a:pos x="T6" y="T7"/>
                </a:cxn>
                <a:cxn ang="T14">
                  <a:pos x="T8" y="T9"/>
                </a:cxn>
              </a:cxnLst>
              <a:rect l="T15" t="T16" r="T17" b="T18"/>
              <a:pathLst>
                <a:path w="1086" h="411">
                  <a:moveTo>
                    <a:pt x="0" y="379"/>
                  </a:moveTo>
                  <a:lnTo>
                    <a:pt x="1085" y="0"/>
                  </a:lnTo>
                  <a:lnTo>
                    <a:pt x="1085" y="57"/>
                  </a:lnTo>
                  <a:lnTo>
                    <a:pt x="0" y="410"/>
                  </a:lnTo>
                  <a:lnTo>
                    <a:pt x="0" y="379"/>
                  </a:lnTo>
                </a:path>
              </a:pathLst>
            </a:custGeom>
            <a:solidFill>
              <a:srgbClr val="000000"/>
            </a:solidFill>
            <a:ln w="12700" cap="rnd">
              <a:solidFill>
                <a:srgbClr val="FFFFFF"/>
              </a:solidFill>
              <a:round/>
              <a:headEnd/>
              <a:tailEnd/>
            </a:ln>
          </p:spPr>
          <p:txBody>
            <a:bodyPr/>
            <a:lstStyle/>
            <a:p>
              <a:endParaRPr lang="en-US"/>
            </a:p>
          </p:txBody>
        </p:sp>
        <p:sp>
          <p:nvSpPr>
            <p:cNvPr id="12299" name="Freeform 11"/>
            <p:cNvSpPr>
              <a:spLocks/>
            </p:cNvSpPr>
            <p:nvPr/>
          </p:nvSpPr>
          <p:spPr bwMode="auto">
            <a:xfrm>
              <a:off x="3801" y="2041"/>
              <a:ext cx="1086" cy="375"/>
            </a:xfrm>
            <a:custGeom>
              <a:avLst/>
              <a:gdLst>
                <a:gd name="T0" fmla="*/ 0 w 1086"/>
                <a:gd name="T1" fmla="*/ 343 h 375"/>
                <a:gd name="T2" fmla="*/ 1085 w 1086"/>
                <a:gd name="T3" fmla="*/ 0 h 375"/>
                <a:gd name="T4" fmla="*/ 1085 w 1086"/>
                <a:gd name="T5" fmla="*/ 50 h 375"/>
                <a:gd name="T6" fmla="*/ 0 w 1086"/>
                <a:gd name="T7" fmla="*/ 374 h 375"/>
                <a:gd name="T8" fmla="*/ 0 w 1086"/>
                <a:gd name="T9" fmla="*/ 343 h 375"/>
                <a:gd name="T10" fmla="*/ 0 60000 65536"/>
                <a:gd name="T11" fmla="*/ 0 60000 65536"/>
                <a:gd name="T12" fmla="*/ 0 60000 65536"/>
                <a:gd name="T13" fmla="*/ 0 60000 65536"/>
                <a:gd name="T14" fmla="*/ 0 60000 65536"/>
                <a:gd name="T15" fmla="*/ 0 w 1086"/>
                <a:gd name="T16" fmla="*/ 0 h 375"/>
                <a:gd name="T17" fmla="*/ 1086 w 1086"/>
                <a:gd name="T18" fmla="*/ 375 h 375"/>
              </a:gdLst>
              <a:ahLst/>
              <a:cxnLst>
                <a:cxn ang="T10">
                  <a:pos x="T0" y="T1"/>
                </a:cxn>
                <a:cxn ang="T11">
                  <a:pos x="T2" y="T3"/>
                </a:cxn>
                <a:cxn ang="T12">
                  <a:pos x="T4" y="T5"/>
                </a:cxn>
                <a:cxn ang="T13">
                  <a:pos x="T6" y="T7"/>
                </a:cxn>
                <a:cxn ang="T14">
                  <a:pos x="T8" y="T9"/>
                </a:cxn>
              </a:cxnLst>
              <a:rect l="T15" t="T16" r="T17" b="T18"/>
              <a:pathLst>
                <a:path w="1086" h="375">
                  <a:moveTo>
                    <a:pt x="0" y="343"/>
                  </a:moveTo>
                  <a:lnTo>
                    <a:pt x="1085" y="0"/>
                  </a:lnTo>
                  <a:lnTo>
                    <a:pt x="1085" y="50"/>
                  </a:lnTo>
                  <a:lnTo>
                    <a:pt x="0" y="374"/>
                  </a:lnTo>
                  <a:lnTo>
                    <a:pt x="0" y="343"/>
                  </a:lnTo>
                </a:path>
              </a:pathLst>
            </a:custGeom>
            <a:solidFill>
              <a:srgbClr val="000000"/>
            </a:solidFill>
            <a:ln w="12700" cap="rnd">
              <a:solidFill>
                <a:srgbClr val="FFFFFF"/>
              </a:solidFill>
              <a:round/>
              <a:headEnd/>
              <a:tailEnd/>
            </a:ln>
          </p:spPr>
          <p:txBody>
            <a:bodyPr/>
            <a:lstStyle/>
            <a:p>
              <a:endParaRPr lang="en-US"/>
            </a:p>
          </p:txBody>
        </p:sp>
        <p:sp>
          <p:nvSpPr>
            <p:cNvPr id="12300" name="Freeform 12"/>
            <p:cNvSpPr>
              <a:spLocks/>
            </p:cNvSpPr>
            <p:nvPr/>
          </p:nvSpPr>
          <p:spPr bwMode="auto">
            <a:xfrm>
              <a:off x="3801" y="2150"/>
              <a:ext cx="1086" cy="342"/>
            </a:xfrm>
            <a:custGeom>
              <a:avLst/>
              <a:gdLst>
                <a:gd name="T0" fmla="*/ 0 w 1086"/>
                <a:gd name="T1" fmla="*/ 308 h 342"/>
                <a:gd name="T2" fmla="*/ 1085 w 1086"/>
                <a:gd name="T3" fmla="*/ 0 h 342"/>
                <a:gd name="T4" fmla="*/ 1085 w 1086"/>
                <a:gd name="T5" fmla="*/ 46 h 342"/>
                <a:gd name="T6" fmla="*/ 0 w 1086"/>
                <a:gd name="T7" fmla="*/ 341 h 342"/>
                <a:gd name="T8" fmla="*/ 0 w 1086"/>
                <a:gd name="T9" fmla="*/ 308 h 342"/>
                <a:gd name="T10" fmla="*/ 0 60000 65536"/>
                <a:gd name="T11" fmla="*/ 0 60000 65536"/>
                <a:gd name="T12" fmla="*/ 0 60000 65536"/>
                <a:gd name="T13" fmla="*/ 0 60000 65536"/>
                <a:gd name="T14" fmla="*/ 0 60000 65536"/>
                <a:gd name="T15" fmla="*/ 0 w 1086"/>
                <a:gd name="T16" fmla="*/ 0 h 342"/>
                <a:gd name="T17" fmla="*/ 1086 w 1086"/>
                <a:gd name="T18" fmla="*/ 342 h 342"/>
              </a:gdLst>
              <a:ahLst/>
              <a:cxnLst>
                <a:cxn ang="T10">
                  <a:pos x="T0" y="T1"/>
                </a:cxn>
                <a:cxn ang="T11">
                  <a:pos x="T2" y="T3"/>
                </a:cxn>
                <a:cxn ang="T12">
                  <a:pos x="T4" y="T5"/>
                </a:cxn>
                <a:cxn ang="T13">
                  <a:pos x="T6" y="T7"/>
                </a:cxn>
                <a:cxn ang="T14">
                  <a:pos x="T8" y="T9"/>
                </a:cxn>
              </a:cxnLst>
              <a:rect l="T15" t="T16" r="T17" b="T18"/>
              <a:pathLst>
                <a:path w="1086" h="342">
                  <a:moveTo>
                    <a:pt x="0" y="308"/>
                  </a:moveTo>
                  <a:lnTo>
                    <a:pt x="1085" y="0"/>
                  </a:lnTo>
                  <a:lnTo>
                    <a:pt x="1085" y="46"/>
                  </a:lnTo>
                  <a:lnTo>
                    <a:pt x="0" y="341"/>
                  </a:lnTo>
                  <a:lnTo>
                    <a:pt x="0" y="308"/>
                  </a:lnTo>
                </a:path>
              </a:pathLst>
            </a:custGeom>
            <a:solidFill>
              <a:srgbClr val="000000"/>
            </a:solidFill>
            <a:ln w="12700" cap="rnd">
              <a:solidFill>
                <a:srgbClr val="FFFFFF"/>
              </a:solidFill>
              <a:round/>
              <a:headEnd/>
              <a:tailEnd/>
            </a:ln>
          </p:spPr>
          <p:txBody>
            <a:bodyPr/>
            <a:lstStyle/>
            <a:p>
              <a:endParaRPr lang="en-US"/>
            </a:p>
          </p:txBody>
        </p:sp>
        <p:sp>
          <p:nvSpPr>
            <p:cNvPr id="12301" name="Freeform 13"/>
            <p:cNvSpPr>
              <a:spLocks/>
            </p:cNvSpPr>
            <p:nvPr/>
          </p:nvSpPr>
          <p:spPr bwMode="auto">
            <a:xfrm>
              <a:off x="3801" y="2248"/>
              <a:ext cx="1086" cy="321"/>
            </a:xfrm>
            <a:custGeom>
              <a:avLst/>
              <a:gdLst>
                <a:gd name="T0" fmla="*/ 0 w 1086"/>
                <a:gd name="T1" fmla="*/ 284 h 321"/>
                <a:gd name="T2" fmla="*/ 1085 w 1086"/>
                <a:gd name="T3" fmla="*/ 0 h 321"/>
                <a:gd name="T4" fmla="*/ 1085 w 1086"/>
                <a:gd name="T5" fmla="*/ 52 h 321"/>
                <a:gd name="T6" fmla="*/ 0 w 1086"/>
                <a:gd name="T7" fmla="*/ 320 h 321"/>
                <a:gd name="T8" fmla="*/ 0 w 1086"/>
                <a:gd name="T9" fmla="*/ 284 h 321"/>
                <a:gd name="T10" fmla="*/ 0 60000 65536"/>
                <a:gd name="T11" fmla="*/ 0 60000 65536"/>
                <a:gd name="T12" fmla="*/ 0 60000 65536"/>
                <a:gd name="T13" fmla="*/ 0 60000 65536"/>
                <a:gd name="T14" fmla="*/ 0 60000 65536"/>
                <a:gd name="T15" fmla="*/ 0 w 1086"/>
                <a:gd name="T16" fmla="*/ 0 h 321"/>
                <a:gd name="T17" fmla="*/ 1086 w 1086"/>
                <a:gd name="T18" fmla="*/ 321 h 321"/>
              </a:gdLst>
              <a:ahLst/>
              <a:cxnLst>
                <a:cxn ang="T10">
                  <a:pos x="T0" y="T1"/>
                </a:cxn>
                <a:cxn ang="T11">
                  <a:pos x="T2" y="T3"/>
                </a:cxn>
                <a:cxn ang="T12">
                  <a:pos x="T4" y="T5"/>
                </a:cxn>
                <a:cxn ang="T13">
                  <a:pos x="T6" y="T7"/>
                </a:cxn>
                <a:cxn ang="T14">
                  <a:pos x="T8" y="T9"/>
                </a:cxn>
              </a:cxnLst>
              <a:rect l="T15" t="T16" r="T17" b="T18"/>
              <a:pathLst>
                <a:path w="1086" h="321">
                  <a:moveTo>
                    <a:pt x="0" y="284"/>
                  </a:moveTo>
                  <a:lnTo>
                    <a:pt x="1085" y="0"/>
                  </a:lnTo>
                  <a:lnTo>
                    <a:pt x="1085" y="52"/>
                  </a:lnTo>
                  <a:lnTo>
                    <a:pt x="0" y="320"/>
                  </a:lnTo>
                  <a:lnTo>
                    <a:pt x="0" y="284"/>
                  </a:lnTo>
                </a:path>
              </a:pathLst>
            </a:custGeom>
            <a:solidFill>
              <a:srgbClr val="000000"/>
            </a:solidFill>
            <a:ln w="12700" cap="rnd">
              <a:solidFill>
                <a:srgbClr val="FFFFFF"/>
              </a:solidFill>
              <a:round/>
              <a:headEnd/>
              <a:tailEnd/>
            </a:ln>
          </p:spPr>
          <p:txBody>
            <a:bodyPr/>
            <a:lstStyle/>
            <a:p>
              <a:endParaRPr lang="en-US"/>
            </a:p>
          </p:txBody>
        </p:sp>
        <p:sp>
          <p:nvSpPr>
            <p:cNvPr id="12302" name="Freeform 14"/>
            <p:cNvSpPr>
              <a:spLocks/>
            </p:cNvSpPr>
            <p:nvPr/>
          </p:nvSpPr>
          <p:spPr bwMode="auto">
            <a:xfrm>
              <a:off x="3801" y="2354"/>
              <a:ext cx="1086" cy="289"/>
            </a:xfrm>
            <a:custGeom>
              <a:avLst/>
              <a:gdLst>
                <a:gd name="T0" fmla="*/ 0 w 1086"/>
                <a:gd name="T1" fmla="*/ 254 h 289"/>
                <a:gd name="T2" fmla="*/ 1085 w 1086"/>
                <a:gd name="T3" fmla="*/ 0 h 289"/>
                <a:gd name="T4" fmla="*/ 1085 w 1086"/>
                <a:gd name="T5" fmla="*/ 52 h 289"/>
                <a:gd name="T6" fmla="*/ 0 w 1086"/>
                <a:gd name="T7" fmla="*/ 288 h 289"/>
                <a:gd name="T8" fmla="*/ 0 w 1086"/>
                <a:gd name="T9" fmla="*/ 254 h 289"/>
                <a:gd name="T10" fmla="*/ 0 60000 65536"/>
                <a:gd name="T11" fmla="*/ 0 60000 65536"/>
                <a:gd name="T12" fmla="*/ 0 60000 65536"/>
                <a:gd name="T13" fmla="*/ 0 60000 65536"/>
                <a:gd name="T14" fmla="*/ 0 60000 65536"/>
                <a:gd name="T15" fmla="*/ 0 w 1086"/>
                <a:gd name="T16" fmla="*/ 0 h 289"/>
                <a:gd name="T17" fmla="*/ 1086 w 1086"/>
                <a:gd name="T18" fmla="*/ 289 h 289"/>
              </a:gdLst>
              <a:ahLst/>
              <a:cxnLst>
                <a:cxn ang="T10">
                  <a:pos x="T0" y="T1"/>
                </a:cxn>
                <a:cxn ang="T11">
                  <a:pos x="T2" y="T3"/>
                </a:cxn>
                <a:cxn ang="T12">
                  <a:pos x="T4" y="T5"/>
                </a:cxn>
                <a:cxn ang="T13">
                  <a:pos x="T6" y="T7"/>
                </a:cxn>
                <a:cxn ang="T14">
                  <a:pos x="T8" y="T9"/>
                </a:cxn>
              </a:cxnLst>
              <a:rect l="T15" t="T16" r="T17" b="T18"/>
              <a:pathLst>
                <a:path w="1086" h="289">
                  <a:moveTo>
                    <a:pt x="0" y="254"/>
                  </a:moveTo>
                  <a:lnTo>
                    <a:pt x="1085" y="0"/>
                  </a:lnTo>
                  <a:lnTo>
                    <a:pt x="1085" y="52"/>
                  </a:lnTo>
                  <a:lnTo>
                    <a:pt x="0" y="288"/>
                  </a:lnTo>
                  <a:lnTo>
                    <a:pt x="0" y="254"/>
                  </a:lnTo>
                </a:path>
              </a:pathLst>
            </a:custGeom>
            <a:solidFill>
              <a:srgbClr val="000000"/>
            </a:solidFill>
            <a:ln w="12700" cap="rnd">
              <a:solidFill>
                <a:srgbClr val="FFFFFF"/>
              </a:solidFill>
              <a:round/>
              <a:headEnd/>
              <a:tailEnd/>
            </a:ln>
          </p:spPr>
          <p:txBody>
            <a:bodyPr/>
            <a:lstStyle/>
            <a:p>
              <a:endParaRPr lang="en-US"/>
            </a:p>
          </p:txBody>
        </p:sp>
        <p:sp>
          <p:nvSpPr>
            <p:cNvPr id="12303" name="Freeform 15"/>
            <p:cNvSpPr>
              <a:spLocks/>
            </p:cNvSpPr>
            <p:nvPr/>
          </p:nvSpPr>
          <p:spPr bwMode="auto">
            <a:xfrm>
              <a:off x="3800" y="2580"/>
              <a:ext cx="506" cy="139"/>
            </a:xfrm>
            <a:custGeom>
              <a:avLst/>
              <a:gdLst>
                <a:gd name="T0" fmla="*/ 505 w 506"/>
                <a:gd name="T1" fmla="*/ 0 h 139"/>
                <a:gd name="T2" fmla="*/ 0 w 506"/>
                <a:gd name="T3" fmla="*/ 102 h 139"/>
                <a:gd name="T4" fmla="*/ 0 w 506"/>
                <a:gd name="T5" fmla="*/ 138 h 139"/>
                <a:gd name="T6" fmla="*/ 503 w 506"/>
                <a:gd name="T7" fmla="*/ 47 h 139"/>
                <a:gd name="T8" fmla="*/ 505 w 506"/>
                <a:gd name="T9" fmla="*/ 0 h 139"/>
                <a:gd name="T10" fmla="*/ 0 60000 65536"/>
                <a:gd name="T11" fmla="*/ 0 60000 65536"/>
                <a:gd name="T12" fmla="*/ 0 60000 65536"/>
                <a:gd name="T13" fmla="*/ 0 60000 65536"/>
                <a:gd name="T14" fmla="*/ 0 60000 65536"/>
                <a:gd name="T15" fmla="*/ 0 w 506"/>
                <a:gd name="T16" fmla="*/ 0 h 139"/>
                <a:gd name="T17" fmla="*/ 506 w 506"/>
                <a:gd name="T18" fmla="*/ 139 h 139"/>
              </a:gdLst>
              <a:ahLst/>
              <a:cxnLst>
                <a:cxn ang="T10">
                  <a:pos x="T0" y="T1"/>
                </a:cxn>
                <a:cxn ang="T11">
                  <a:pos x="T2" y="T3"/>
                </a:cxn>
                <a:cxn ang="T12">
                  <a:pos x="T4" y="T5"/>
                </a:cxn>
                <a:cxn ang="T13">
                  <a:pos x="T6" y="T7"/>
                </a:cxn>
                <a:cxn ang="T14">
                  <a:pos x="T8" y="T9"/>
                </a:cxn>
              </a:cxnLst>
              <a:rect l="T15" t="T16" r="T17" b="T18"/>
              <a:pathLst>
                <a:path w="506" h="139">
                  <a:moveTo>
                    <a:pt x="505" y="0"/>
                  </a:moveTo>
                  <a:lnTo>
                    <a:pt x="0" y="102"/>
                  </a:lnTo>
                  <a:lnTo>
                    <a:pt x="0" y="138"/>
                  </a:lnTo>
                  <a:lnTo>
                    <a:pt x="503" y="47"/>
                  </a:lnTo>
                  <a:lnTo>
                    <a:pt x="505" y="0"/>
                  </a:lnTo>
                </a:path>
              </a:pathLst>
            </a:custGeom>
            <a:solidFill>
              <a:srgbClr val="000000"/>
            </a:solidFill>
            <a:ln w="12700" cap="rnd">
              <a:solidFill>
                <a:srgbClr val="FFFFFF"/>
              </a:solidFill>
              <a:round/>
              <a:headEnd/>
              <a:tailEnd/>
            </a:ln>
          </p:spPr>
          <p:txBody>
            <a:bodyPr/>
            <a:lstStyle/>
            <a:p>
              <a:endParaRPr lang="en-US"/>
            </a:p>
          </p:txBody>
        </p:sp>
        <p:sp>
          <p:nvSpPr>
            <p:cNvPr id="12304" name="Freeform 16"/>
            <p:cNvSpPr>
              <a:spLocks/>
            </p:cNvSpPr>
            <p:nvPr/>
          </p:nvSpPr>
          <p:spPr bwMode="auto">
            <a:xfrm>
              <a:off x="3801" y="2685"/>
              <a:ext cx="440" cy="110"/>
            </a:xfrm>
            <a:custGeom>
              <a:avLst/>
              <a:gdLst>
                <a:gd name="T0" fmla="*/ 0 w 440"/>
                <a:gd name="T1" fmla="*/ 74 h 110"/>
                <a:gd name="T2" fmla="*/ 433 w 440"/>
                <a:gd name="T3" fmla="*/ 0 h 110"/>
                <a:gd name="T4" fmla="*/ 439 w 440"/>
                <a:gd name="T5" fmla="*/ 40 h 110"/>
                <a:gd name="T6" fmla="*/ 0 w 440"/>
                <a:gd name="T7" fmla="*/ 109 h 110"/>
                <a:gd name="T8" fmla="*/ 0 w 440"/>
                <a:gd name="T9" fmla="*/ 74 h 110"/>
                <a:gd name="T10" fmla="*/ 0 60000 65536"/>
                <a:gd name="T11" fmla="*/ 0 60000 65536"/>
                <a:gd name="T12" fmla="*/ 0 60000 65536"/>
                <a:gd name="T13" fmla="*/ 0 60000 65536"/>
                <a:gd name="T14" fmla="*/ 0 60000 65536"/>
                <a:gd name="T15" fmla="*/ 0 w 440"/>
                <a:gd name="T16" fmla="*/ 0 h 110"/>
                <a:gd name="T17" fmla="*/ 440 w 440"/>
                <a:gd name="T18" fmla="*/ 110 h 110"/>
              </a:gdLst>
              <a:ahLst/>
              <a:cxnLst>
                <a:cxn ang="T10">
                  <a:pos x="T0" y="T1"/>
                </a:cxn>
                <a:cxn ang="T11">
                  <a:pos x="T2" y="T3"/>
                </a:cxn>
                <a:cxn ang="T12">
                  <a:pos x="T4" y="T5"/>
                </a:cxn>
                <a:cxn ang="T13">
                  <a:pos x="T6" y="T7"/>
                </a:cxn>
                <a:cxn ang="T14">
                  <a:pos x="T8" y="T9"/>
                </a:cxn>
              </a:cxnLst>
              <a:rect l="T15" t="T16" r="T17" b="T18"/>
              <a:pathLst>
                <a:path w="440" h="110">
                  <a:moveTo>
                    <a:pt x="0" y="74"/>
                  </a:moveTo>
                  <a:lnTo>
                    <a:pt x="433" y="0"/>
                  </a:lnTo>
                  <a:lnTo>
                    <a:pt x="439" y="40"/>
                  </a:lnTo>
                  <a:lnTo>
                    <a:pt x="0" y="109"/>
                  </a:lnTo>
                  <a:lnTo>
                    <a:pt x="0" y="74"/>
                  </a:lnTo>
                </a:path>
              </a:pathLst>
            </a:custGeom>
            <a:solidFill>
              <a:srgbClr val="000000"/>
            </a:solidFill>
            <a:ln w="12700" cap="rnd">
              <a:solidFill>
                <a:srgbClr val="FFFFFF"/>
              </a:solidFill>
              <a:round/>
              <a:headEnd/>
              <a:tailEnd/>
            </a:ln>
          </p:spPr>
          <p:txBody>
            <a:bodyPr/>
            <a:lstStyle/>
            <a:p>
              <a:endParaRPr lang="en-US"/>
            </a:p>
          </p:txBody>
        </p:sp>
        <p:sp>
          <p:nvSpPr>
            <p:cNvPr id="12305" name="Freeform 17"/>
            <p:cNvSpPr>
              <a:spLocks/>
            </p:cNvSpPr>
            <p:nvPr/>
          </p:nvSpPr>
          <p:spPr bwMode="auto">
            <a:xfrm>
              <a:off x="3801" y="2770"/>
              <a:ext cx="434" cy="101"/>
            </a:xfrm>
            <a:custGeom>
              <a:avLst/>
              <a:gdLst>
                <a:gd name="T0" fmla="*/ 0 w 434"/>
                <a:gd name="T1" fmla="*/ 64 h 101"/>
                <a:gd name="T2" fmla="*/ 433 w 434"/>
                <a:gd name="T3" fmla="*/ 0 h 101"/>
                <a:gd name="T4" fmla="*/ 433 w 434"/>
                <a:gd name="T5" fmla="*/ 42 h 101"/>
                <a:gd name="T6" fmla="*/ 0 w 434"/>
                <a:gd name="T7" fmla="*/ 100 h 101"/>
                <a:gd name="T8" fmla="*/ 0 w 434"/>
                <a:gd name="T9" fmla="*/ 64 h 101"/>
                <a:gd name="T10" fmla="*/ 0 60000 65536"/>
                <a:gd name="T11" fmla="*/ 0 60000 65536"/>
                <a:gd name="T12" fmla="*/ 0 60000 65536"/>
                <a:gd name="T13" fmla="*/ 0 60000 65536"/>
                <a:gd name="T14" fmla="*/ 0 60000 65536"/>
                <a:gd name="T15" fmla="*/ 0 w 434"/>
                <a:gd name="T16" fmla="*/ 0 h 101"/>
                <a:gd name="T17" fmla="*/ 434 w 434"/>
                <a:gd name="T18" fmla="*/ 101 h 101"/>
              </a:gdLst>
              <a:ahLst/>
              <a:cxnLst>
                <a:cxn ang="T10">
                  <a:pos x="T0" y="T1"/>
                </a:cxn>
                <a:cxn ang="T11">
                  <a:pos x="T2" y="T3"/>
                </a:cxn>
                <a:cxn ang="T12">
                  <a:pos x="T4" y="T5"/>
                </a:cxn>
                <a:cxn ang="T13">
                  <a:pos x="T6" y="T7"/>
                </a:cxn>
                <a:cxn ang="T14">
                  <a:pos x="T8" y="T9"/>
                </a:cxn>
              </a:cxnLst>
              <a:rect l="T15" t="T16" r="T17" b="T18"/>
              <a:pathLst>
                <a:path w="434" h="101">
                  <a:moveTo>
                    <a:pt x="0" y="64"/>
                  </a:moveTo>
                  <a:lnTo>
                    <a:pt x="433" y="0"/>
                  </a:lnTo>
                  <a:lnTo>
                    <a:pt x="433" y="42"/>
                  </a:lnTo>
                  <a:lnTo>
                    <a:pt x="0" y="100"/>
                  </a:lnTo>
                  <a:lnTo>
                    <a:pt x="0" y="64"/>
                  </a:lnTo>
                </a:path>
              </a:pathLst>
            </a:custGeom>
            <a:solidFill>
              <a:srgbClr val="000000"/>
            </a:solidFill>
            <a:ln w="12700" cap="rnd">
              <a:solidFill>
                <a:srgbClr val="FFFFFF"/>
              </a:solidFill>
              <a:round/>
              <a:headEnd/>
              <a:tailEnd/>
            </a:ln>
          </p:spPr>
          <p:txBody>
            <a:bodyPr/>
            <a:lstStyle/>
            <a:p>
              <a:endParaRPr lang="en-US"/>
            </a:p>
          </p:txBody>
        </p:sp>
        <p:sp>
          <p:nvSpPr>
            <p:cNvPr id="12306" name="Freeform 18"/>
            <p:cNvSpPr>
              <a:spLocks/>
            </p:cNvSpPr>
            <p:nvPr/>
          </p:nvSpPr>
          <p:spPr bwMode="auto">
            <a:xfrm>
              <a:off x="3866" y="2865"/>
              <a:ext cx="363" cy="73"/>
            </a:xfrm>
            <a:custGeom>
              <a:avLst/>
              <a:gdLst>
                <a:gd name="T0" fmla="*/ 0 w 363"/>
                <a:gd name="T1" fmla="*/ 41 h 73"/>
                <a:gd name="T2" fmla="*/ 362 w 363"/>
                <a:gd name="T3" fmla="*/ 0 h 73"/>
                <a:gd name="T4" fmla="*/ 362 w 363"/>
                <a:gd name="T5" fmla="*/ 42 h 73"/>
                <a:gd name="T6" fmla="*/ 54 w 363"/>
                <a:gd name="T7" fmla="*/ 72 h 73"/>
                <a:gd name="T8" fmla="*/ 0 w 363"/>
                <a:gd name="T9" fmla="*/ 41 h 73"/>
                <a:gd name="T10" fmla="*/ 0 60000 65536"/>
                <a:gd name="T11" fmla="*/ 0 60000 65536"/>
                <a:gd name="T12" fmla="*/ 0 60000 65536"/>
                <a:gd name="T13" fmla="*/ 0 60000 65536"/>
                <a:gd name="T14" fmla="*/ 0 60000 65536"/>
                <a:gd name="T15" fmla="*/ 0 w 363"/>
                <a:gd name="T16" fmla="*/ 0 h 73"/>
                <a:gd name="T17" fmla="*/ 363 w 363"/>
                <a:gd name="T18" fmla="*/ 73 h 73"/>
              </a:gdLst>
              <a:ahLst/>
              <a:cxnLst>
                <a:cxn ang="T10">
                  <a:pos x="T0" y="T1"/>
                </a:cxn>
                <a:cxn ang="T11">
                  <a:pos x="T2" y="T3"/>
                </a:cxn>
                <a:cxn ang="T12">
                  <a:pos x="T4" y="T5"/>
                </a:cxn>
                <a:cxn ang="T13">
                  <a:pos x="T6" y="T7"/>
                </a:cxn>
                <a:cxn ang="T14">
                  <a:pos x="T8" y="T9"/>
                </a:cxn>
              </a:cxnLst>
              <a:rect l="T15" t="T16" r="T17" b="T18"/>
              <a:pathLst>
                <a:path w="363" h="73">
                  <a:moveTo>
                    <a:pt x="0" y="41"/>
                  </a:moveTo>
                  <a:lnTo>
                    <a:pt x="362" y="0"/>
                  </a:lnTo>
                  <a:lnTo>
                    <a:pt x="362" y="42"/>
                  </a:lnTo>
                  <a:lnTo>
                    <a:pt x="54" y="72"/>
                  </a:lnTo>
                  <a:lnTo>
                    <a:pt x="0" y="41"/>
                  </a:lnTo>
                </a:path>
              </a:pathLst>
            </a:custGeom>
            <a:solidFill>
              <a:srgbClr val="000000"/>
            </a:solidFill>
            <a:ln w="12700" cap="rnd">
              <a:solidFill>
                <a:srgbClr val="FFFFFF"/>
              </a:solidFill>
              <a:round/>
              <a:headEnd/>
              <a:tailEnd/>
            </a:ln>
          </p:spPr>
          <p:txBody>
            <a:bodyPr/>
            <a:lstStyle/>
            <a:p>
              <a:endParaRPr lang="en-US"/>
            </a:p>
          </p:txBody>
        </p:sp>
        <p:sp>
          <p:nvSpPr>
            <p:cNvPr id="12307" name="Freeform 19"/>
            <p:cNvSpPr>
              <a:spLocks/>
            </p:cNvSpPr>
            <p:nvPr/>
          </p:nvSpPr>
          <p:spPr bwMode="auto">
            <a:xfrm>
              <a:off x="4222" y="2592"/>
              <a:ext cx="87" cy="663"/>
            </a:xfrm>
            <a:custGeom>
              <a:avLst/>
              <a:gdLst>
                <a:gd name="T0" fmla="*/ 0 w 87"/>
                <a:gd name="T1" fmla="*/ 662 h 663"/>
                <a:gd name="T2" fmla="*/ 0 w 87"/>
                <a:gd name="T3" fmla="*/ 17 h 663"/>
                <a:gd name="T4" fmla="*/ 83 w 87"/>
                <a:gd name="T5" fmla="*/ 0 h 663"/>
                <a:gd name="T6" fmla="*/ 86 w 87"/>
                <a:gd name="T7" fmla="*/ 652 h 663"/>
                <a:gd name="T8" fmla="*/ 0 w 87"/>
                <a:gd name="T9" fmla="*/ 662 h 663"/>
                <a:gd name="T10" fmla="*/ 0 60000 65536"/>
                <a:gd name="T11" fmla="*/ 0 60000 65536"/>
                <a:gd name="T12" fmla="*/ 0 60000 65536"/>
                <a:gd name="T13" fmla="*/ 0 60000 65536"/>
                <a:gd name="T14" fmla="*/ 0 60000 65536"/>
                <a:gd name="T15" fmla="*/ 0 w 87"/>
                <a:gd name="T16" fmla="*/ 0 h 663"/>
                <a:gd name="T17" fmla="*/ 87 w 87"/>
                <a:gd name="T18" fmla="*/ 663 h 663"/>
              </a:gdLst>
              <a:ahLst/>
              <a:cxnLst>
                <a:cxn ang="T10">
                  <a:pos x="T0" y="T1"/>
                </a:cxn>
                <a:cxn ang="T11">
                  <a:pos x="T2" y="T3"/>
                </a:cxn>
                <a:cxn ang="T12">
                  <a:pos x="T4" y="T5"/>
                </a:cxn>
                <a:cxn ang="T13">
                  <a:pos x="T6" y="T7"/>
                </a:cxn>
                <a:cxn ang="T14">
                  <a:pos x="T8" y="T9"/>
                </a:cxn>
              </a:cxnLst>
              <a:rect l="T15" t="T16" r="T17" b="T18"/>
              <a:pathLst>
                <a:path w="87" h="663">
                  <a:moveTo>
                    <a:pt x="0" y="662"/>
                  </a:moveTo>
                  <a:lnTo>
                    <a:pt x="0" y="17"/>
                  </a:lnTo>
                  <a:lnTo>
                    <a:pt x="83" y="0"/>
                  </a:lnTo>
                  <a:lnTo>
                    <a:pt x="86" y="652"/>
                  </a:lnTo>
                  <a:lnTo>
                    <a:pt x="0" y="662"/>
                  </a:lnTo>
                </a:path>
              </a:pathLst>
            </a:custGeom>
            <a:solidFill>
              <a:srgbClr val="A8A8A8"/>
            </a:solidFill>
            <a:ln w="12700" cap="rnd">
              <a:solidFill>
                <a:srgbClr val="000000"/>
              </a:solidFill>
              <a:round/>
              <a:headEnd/>
              <a:tailEnd/>
            </a:ln>
          </p:spPr>
          <p:txBody>
            <a:bodyPr/>
            <a:lstStyle/>
            <a:p>
              <a:endParaRPr lang="en-US"/>
            </a:p>
          </p:txBody>
        </p:sp>
        <p:sp>
          <p:nvSpPr>
            <p:cNvPr id="12308" name="Freeform 20"/>
            <p:cNvSpPr>
              <a:spLocks/>
            </p:cNvSpPr>
            <p:nvPr/>
          </p:nvSpPr>
          <p:spPr bwMode="auto">
            <a:xfrm>
              <a:off x="4299" y="2538"/>
              <a:ext cx="148" cy="724"/>
            </a:xfrm>
            <a:custGeom>
              <a:avLst/>
              <a:gdLst>
                <a:gd name="T0" fmla="*/ 145 w 148"/>
                <a:gd name="T1" fmla="*/ 0 h 724"/>
                <a:gd name="T2" fmla="*/ 0 w 148"/>
                <a:gd name="T3" fmla="*/ 30 h 724"/>
                <a:gd name="T4" fmla="*/ 0 w 148"/>
                <a:gd name="T5" fmla="*/ 723 h 724"/>
                <a:gd name="T6" fmla="*/ 18 w 148"/>
                <a:gd name="T7" fmla="*/ 711 h 724"/>
                <a:gd name="T8" fmla="*/ 18 w 148"/>
                <a:gd name="T9" fmla="*/ 42 h 724"/>
                <a:gd name="T10" fmla="*/ 147 w 148"/>
                <a:gd name="T11" fmla="*/ 17 h 724"/>
                <a:gd name="T12" fmla="*/ 145 w 148"/>
                <a:gd name="T13" fmla="*/ 0 h 724"/>
                <a:gd name="T14" fmla="*/ 0 60000 65536"/>
                <a:gd name="T15" fmla="*/ 0 60000 65536"/>
                <a:gd name="T16" fmla="*/ 0 60000 65536"/>
                <a:gd name="T17" fmla="*/ 0 60000 65536"/>
                <a:gd name="T18" fmla="*/ 0 60000 65536"/>
                <a:gd name="T19" fmla="*/ 0 60000 65536"/>
                <a:gd name="T20" fmla="*/ 0 60000 65536"/>
                <a:gd name="T21" fmla="*/ 0 w 148"/>
                <a:gd name="T22" fmla="*/ 0 h 724"/>
                <a:gd name="T23" fmla="*/ 148 w 148"/>
                <a:gd name="T24" fmla="*/ 724 h 7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724">
                  <a:moveTo>
                    <a:pt x="145" y="0"/>
                  </a:moveTo>
                  <a:lnTo>
                    <a:pt x="0" y="30"/>
                  </a:lnTo>
                  <a:lnTo>
                    <a:pt x="0" y="723"/>
                  </a:lnTo>
                  <a:lnTo>
                    <a:pt x="18" y="711"/>
                  </a:lnTo>
                  <a:lnTo>
                    <a:pt x="18" y="42"/>
                  </a:lnTo>
                  <a:lnTo>
                    <a:pt x="147" y="17"/>
                  </a:lnTo>
                  <a:lnTo>
                    <a:pt x="145" y="0"/>
                  </a:lnTo>
                </a:path>
              </a:pathLst>
            </a:custGeom>
            <a:solidFill>
              <a:srgbClr val="000000"/>
            </a:solidFill>
            <a:ln w="12700" cap="rnd">
              <a:solidFill>
                <a:srgbClr val="FFFFFF"/>
              </a:solidFill>
              <a:round/>
              <a:headEnd/>
              <a:tailEnd/>
            </a:ln>
          </p:spPr>
          <p:txBody>
            <a:bodyPr/>
            <a:lstStyle/>
            <a:p>
              <a:endParaRPr lang="en-US"/>
            </a:p>
          </p:txBody>
        </p:sp>
        <p:sp>
          <p:nvSpPr>
            <p:cNvPr id="12309" name="Freeform 21"/>
            <p:cNvSpPr>
              <a:spLocks/>
            </p:cNvSpPr>
            <p:nvPr/>
          </p:nvSpPr>
          <p:spPr bwMode="auto">
            <a:xfrm>
              <a:off x="3590" y="2865"/>
              <a:ext cx="687" cy="428"/>
            </a:xfrm>
            <a:custGeom>
              <a:avLst/>
              <a:gdLst>
                <a:gd name="T0" fmla="*/ 86 w 687"/>
                <a:gd name="T1" fmla="*/ 378 h 428"/>
                <a:gd name="T2" fmla="*/ 56 w 687"/>
                <a:gd name="T3" fmla="*/ 367 h 428"/>
                <a:gd name="T4" fmla="*/ 65 w 687"/>
                <a:gd name="T5" fmla="*/ 331 h 428"/>
                <a:gd name="T6" fmla="*/ 39 w 687"/>
                <a:gd name="T7" fmla="*/ 314 h 428"/>
                <a:gd name="T8" fmla="*/ 51 w 687"/>
                <a:gd name="T9" fmla="*/ 285 h 428"/>
                <a:gd name="T10" fmla="*/ 21 w 687"/>
                <a:gd name="T11" fmla="*/ 268 h 428"/>
                <a:gd name="T12" fmla="*/ 21 w 687"/>
                <a:gd name="T13" fmla="*/ 233 h 428"/>
                <a:gd name="T14" fmla="*/ 0 w 687"/>
                <a:gd name="T15" fmla="*/ 219 h 428"/>
                <a:gd name="T16" fmla="*/ 24 w 687"/>
                <a:gd name="T17" fmla="*/ 196 h 428"/>
                <a:gd name="T18" fmla="*/ 10 w 687"/>
                <a:gd name="T19" fmla="*/ 172 h 428"/>
                <a:gd name="T20" fmla="*/ 49 w 687"/>
                <a:gd name="T21" fmla="*/ 156 h 428"/>
                <a:gd name="T22" fmla="*/ 79 w 687"/>
                <a:gd name="T23" fmla="*/ 142 h 428"/>
                <a:gd name="T24" fmla="*/ 80 w 687"/>
                <a:gd name="T25" fmla="*/ 122 h 428"/>
                <a:gd name="T26" fmla="*/ 67 w 687"/>
                <a:gd name="T27" fmla="*/ 102 h 428"/>
                <a:gd name="T28" fmla="*/ 81 w 687"/>
                <a:gd name="T29" fmla="*/ 69 h 428"/>
                <a:gd name="T30" fmla="*/ 98 w 687"/>
                <a:gd name="T31" fmla="*/ 47 h 428"/>
                <a:gd name="T32" fmla="*/ 133 w 687"/>
                <a:gd name="T33" fmla="*/ 35 h 428"/>
                <a:gd name="T34" fmla="*/ 169 w 687"/>
                <a:gd name="T35" fmla="*/ 23 h 428"/>
                <a:gd name="T36" fmla="*/ 205 w 687"/>
                <a:gd name="T37" fmla="*/ 14 h 428"/>
                <a:gd name="T38" fmla="*/ 215 w 687"/>
                <a:gd name="T39" fmla="*/ 42 h 428"/>
                <a:gd name="T40" fmla="*/ 246 w 687"/>
                <a:gd name="T41" fmla="*/ 29 h 428"/>
                <a:gd name="T42" fmla="*/ 276 w 687"/>
                <a:gd name="T43" fmla="*/ 47 h 428"/>
                <a:gd name="T44" fmla="*/ 307 w 687"/>
                <a:gd name="T45" fmla="*/ 29 h 428"/>
                <a:gd name="T46" fmla="*/ 334 w 687"/>
                <a:gd name="T47" fmla="*/ 53 h 428"/>
                <a:gd name="T48" fmla="*/ 348 w 687"/>
                <a:gd name="T49" fmla="*/ 85 h 428"/>
                <a:gd name="T50" fmla="*/ 340 w 687"/>
                <a:gd name="T51" fmla="*/ 113 h 428"/>
                <a:gd name="T52" fmla="*/ 383 w 687"/>
                <a:gd name="T53" fmla="*/ 122 h 428"/>
                <a:gd name="T54" fmla="*/ 397 w 687"/>
                <a:gd name="T55" fmla="*/ 81 h 428"/>
                <a:gd name="T56" fmla="*/ 412 w 687"/>
                <a:gd name="T57" fmla="*/ 64 h 428"/>
                <a:gd name="T58" fmla="*/ 428 w 687"/>
                <a:gd name="T59" fmla="*/ 38 h 428"/>
                <a:gd name="T60" fmla="*/ 430 w 687"/>
                <a:gd name="T61" fmla="*/ 6 h 428"/>
                <a:gd name="T62" fmla="*/ 454 w 687"/>
                <a:gd name="T63" fmla="*/ 11 h 428"/>
                <a:gd name="T64" fmla="*/ 454 w 687"/>
                <a:gd name="T65" fmla="*/ 35 h 428"/>
                <a:gd name="T66" fmla="*/ 462 w 687"/>
                <a:gd name="T67" fmla="*/ 56 h 428"/>
                <a:gd name="T68" fmla="*/ 467 w 687"/>
                <a:gd name="T69" fmla="*/ 79 h 428"/>
                <a:gd name="T70" fmla="*/ 478 w 687"/>
                <a:gd name="T71" fmla="*/ 99 h 428"/>
                <a:gd name="T72" fmla="*/ 516 w 687"/>
                <a:gd name="T73" fmla="*/ 101 h 428"/>
                <a:gd name="T74" fmla="*/ 542 w 687"/>
                <a:gd name="T75" fmla="*/ 77 h 428"/>
                <a:gd name="T76" fmla="*/ 561 w 687"/>
                <a:gd name="T77" fmla="*/ 87 h 428"/>
                <a:gd name="T78" fmla="*/ 596 w 687"/>
                <a:gd name="T79" fmla="*/ 93 h 428"/>
                <a:gd name="T80" fmla="*/ 600 w 687"/>
                <a:gd name="T81" fmla="*/ 125 h 428"/>
                <a:gd name="T82" fmla="*/ 603 w 687"/>
                <a:gd name="T83" fmla="*/ 152 h 428"/>
                <a:gd name="T84" fmla="*/ 632 w 687"/>
                <a:gd name="T85" fmla="*/ 163 h 428"/>
                <a:gd name="T86" fmla="*/ 662 w 687"/>
                <a:gd name="T87" fmla="*/ 180 h 428"/>
                <a:gd name="T88" fmla="*/ 668 w 687"/>
                <a:gd name="T89" fmla="*/ 198 h 428"/>
                <a:gd name="T90" fmla="*/ 683 w 687"/>
                <a:gd name="T91" fmla="*/ 220 h 428"/>
                <a:gd name="T92" fmla="*/ 686 w 687"/>
                <a:gd name="T93" fmla="*/ 256 h 428"/>
                <a:gd name="T94" fmla="*/ 672 w 687"/>
                <a:gd name="T95" fmla="*/ 284 h 428"/>
                <a:gd name="T96" fmla="*/ 674 w 687"/>
                <a:gd name="T97" fmla="*/ 308 h 428"/>
                <a:gd name="T98" fmla="*/ 668 w 687"/>
                <a:gd name="T99" fmla="*/ 331 h 428"/>
                <a:gd name="T100" fmla="*/ 667 w 687"/>
                <a:gd name="T101" fmla="*/ 355 h 428"/>
                <a:gd name="T102" fmla="*/ 656 w 687"/>
                <a:gd name="T103" fmla="*/ 364 h 428"/>
                <a:gd name="T104" fmla="*/ 183 w 687"/>
                <a:gd name="T105" fmla="*/ 427 h 4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87"/>
                <a:gd name="T160" fmla="*/ 0 h 428"/>
                <a:gd name="T161" fmla="*/ 687 w 687"/>
                <a:gd name="T162" fmla="*/ 428 h 4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87" h="428">
                  <a:moveTo>
                    <a:pt x="183" y="427"/>
                  </a:moveTo>
                  <a:lnTo>
                    <a:pt x="86" y="384"/>
                  </a:lnTo>
                  <a:lnTo>
                    <a:pt x="86" y="378"/>
                  </a:lnTo>
                  <a:lnTo>
                    <a:pt x="74" y="372"/>
                  </a:lnTo>
                  <a:lnTo>
                    <a:pt x="63" y="374"/>
                  </a:lnTo>
                  <a:lnTo>
                    <a:pt x="56" y="367"/>
                  </a:lnTo>
                  <a:lnTo>
                    <a:pt x="62" y="355"/>
                  </a:lnTo>
                  <a:lnTo>
                    <a:pt x="61" y="343"/>
                  </a:lnTo>
                  <a:lnTo>
                    <a:pt x="65" y="331"/>
                  </a:lnTo>
                  <a:lnTo>
                    <a:pt x="70" y="319"/>
                  </a:lnTo>
                  <a:lnTo>
                    <a:pt x="51" y="320"/>
                  </a:lnTo>
                  <a:lnTo>
                    <a:pt x="39" y="314"/>
                  </a:lnTo>
                  <a:lnTo>
                    <a:pt x="33" y="303"/>
                  </a:lnTo>
                  <a:lnTo>
                    <a:pt x="39" y="291"/>
                  </a:lnTo>
                  <a:lnTo>
                    <a:pt x="51" y="285"/>
                  </a:lnTo>
                  <a:lnTo>
                    <a:pt x="45" y="273"/>
                  </a:lnTo>
                  <a:lnTo>
                    <a:pt x="33" y="273"/>
                  </a:lnTo>
                  <a:lnTo>
                    <a:pt x="21" y="268"/>
                  </a:lnTo>
                  <a:lnTo>
                    <a:pt x="15" y="256"/>
                  </a:lnTo>
                  <a:lnTo>
                    <a:pt x="15" y="244"/>
                  </a:lnTo>
                  <a:lnTo>
                    <a:pt x="21" y="233"/>
                  </a:lnTo>
                  <a:lnTo>
                    <a:pt x="9" y="227"/>
                  </a:lnTo>
                  <a:lnTo>
                    <a:pt x="0" y="227"/>
                  </a:lnTo>
                  <a:lnTo>
                    <a:pt x="0" y="219"/>
                  </a:lnTo>
                  <a:lnTo>
                    <a:pt x="9" y="215"/>
                  </a:lnTo>
                  <a:lnTo>
                    <a:pt x="15" y="204"/>
                  </a:lnTo>
                  <a:lnTo>
                    <a:pt x="24" y="196"/>
                  </a:lnTo>
                  <a:lnTo>
                    <a:pt x="20" y="187"/>
                  </a:lnTo>
                  <a:lnTo>
                    <a:pt x="18" y="177"/>
                  </a:lnTo>
                  <a:lnTo>
                    <a:pt x="10" y="172"/>
                  </a:lnTo>
                  <a:lnTo>
                    <a:pt x="16" y="163"/>
                  </a:lnTo>
                  <a:lnTo>
                    <a:pt x="27" y="157"/>
                  </a:lnTo>
                  <a:lnTo>
                    <a:pt x="49" y="156"/>
                  </a:lnTo>
                  <a:lnTo>
                    <a:pt x="62" y="151"/>
                  </a:lnTo>
                  <a:lnTo>
                    <a:pt x="68" y="141"/>
                  </a:lnTo>
                  <a:lnTo>
                    <a:pt x="79" y="142"/>
                  </a:lnTo>
                  <a:lnTo>
                    <a:pt x="80" y="134"/>
                  </a:lnTo>
                  <a:lnTo>
                    <a:pt x="71" y="127"/>
                  </a:lnTo>
                  <a:lnTo>
                    <a:pt x="80" y="122"/>
                  </a:lnTo>
                  <a:lnTo>
                    <a:pt x="85" y="109"/>
                  </a:lnTo>
                  <a:lnTo>
                    <a:pt x="74" y="105"/>
                  </a:lnTo>
                  <a:lnTo>
                    <a:pt x="67" y="102"/>
                  </a:lnTo>
                  <a:lnTo>
                    <a:pt x="68" y="93"/>
                  </a:lnTo>
                  <a:lnTo>
                    <a:pt x="77" y="82"/>
                  </a:lnTo>
                  <a:lnTo>
                    <a:pt x="81" y="69"/>
                  </a:lnTo>
                  <a:lnTo>
                    <a:pt x="80" y="58"/>
                  </a:lnTo>
                  <a:lnTo>
                    <a:pt x="86" y="47"/>
                  </a:lnTo>
                  <a:lnTo>
                    <a:pt x="98" y="47"/>
                  </a:lnTo>
                  <a:lnTo>
                    <a:pt x="111" y="49"/>
                  </a:lnTo>
                  <a:lnTo>
                    <a:pt x="122" y="47"/>
                  </a:lnTo>
                  <a:lnTo>
                    <a:pt x="133" y="35"/>
                  </a:lnTo>
                  <a:lnTo>
                    <a:pt x="146" y="35"/>
                  </a:lnTo>
                  <a:lnTo>
                    <a:pt x="158" y="23"/>
                  </a:lnTo>
                  <a:lnTo>
                    <a:pt x="169" y="23"/>
                  </a:lnTo>
                  <a:lnTo>
                    <a:pt x="181" y="17"/>
                  </a:lnTo>
                  <a:lnTo>
                    <a:pt x="193" y="17"/>
                  </a:lnTo>
                  <a:lnTo>
                    <a:pt x="205" y="14"/>
                  </a:lnTo>
                  <a:lnTo>
                    <a:pt x="212" y="20"/>
                  </a:lnTo>
                  <a:lnTo>
                    <a:pt x="216" y="32"/>
                  </a:lnTo>
                  <a:lnTo>
                    <a:pt x="215" y="42"/>
                  </a:lnTo>
                  <a:lnTo>
                    <a:pt x="223" y="47"/>
                  </a:lnTo>
                  <a:lnTo>
                    <a:pt x="229" y="35"/>
                  </a:lnTo>
                  <a:lnTo>
                    <a:pt x="246" y="29"/>
                  </a:lnTo>
                  <a:lnTo>
                    <a:pt x="258" y="23"/>
                  </a:lnTo>
                  <a:lnTo>
                    <a:pt x="270" y="35"/>
                  </a:lnTo>
                  <a:lnTo>
                    <a:pt x="276" y="47"/>
                  </a:lnTo>
                  <a:lnTo>
                    <a:pt x="282" y="35"/>
                  </a:lnTo>
                  <a:lnTo>
                    <a:pt x="294" y="29"/>
                  </a:lnTo>
                  <a:lnTo>
                    <a:pt x="307" y="29"/>
                  </a:lnTo>
                  <a:lnTo>
                    <a:pt x="313" y="39"/>
                  </a:lnTo>
                  <a:lnTo>
                    <a:pt x="324" y="43"/>
                  </a:lnTo>
                  <a:lnTo>
                    <a:pt x="334" y="53"/>
                  </a:lnTo>
                  <a:lnTo>
                    <a:pt x="336" y="66"/>
                  </a:lnTo>
                  <a:lnTo>
                    <a:pt x="344" y="75"/>
                  </a:lnTo>
                  <a:lnTo>
                    <a:pt x="348" y="85"/>
                  </a:lnTo>
                  <a:lnTo>
                    <a:pt x="346" y="93"/>
                  </a:lnTo>
                  <a:lnTo>
                    <a:pt x="338" y="105"/>
                  </a:lnTo>
                  <a:lnTo>
                    <a:pt x="340" y="113"/>
                  </a:lnTo>
                  <a:lnTo>
                    <a:pt x="352" y="115"/>
                  </a:lnTo>
                  <a:lnTo>
                    <a:pt x="368" y="115"/>
                  </a:lnTo>
                  <a:lnTo>
                    <a:pt x="383" y="122"/>
                  </a:lnTo>
                  <a:lnTo>
                    <a:pt x="383" y="101"/>
                  </a:lnTo>
                  <a:lnTo>
                    <a:pt x="393" y="93"/>
                  </a:lnTo>
                  <a:lnTo>
                    <a:pt x="397" y="81"/>
                  </a:lnTo>
                  <a:lnTo>
                    <a:pt x="407" y="81"/>
                  </a:lnTo>
                  <a:lnTo>
                    <a:pt x="416" y="75"/>
                  </a:lnTo>
                  <a:lnTo>
                    <a:pt x="412" y="64"/>
                  </a:lnTo>
                  <a:lnTo>
                    <a:pt x="422" y="53"/>
                  </a:lnTo>
                  <a:lnTo>
                    <a:pt x="420" y="46"/>
                  </a:lnTo>
                  <a:lnTo>
                    <a:pt x="428" y="38"/>
                  </a:lnTo>
                  <a:lnTo>
                    <a:pt x="424" y="29"/>
                  </a:lnTo>
                  <a:lnTo>
                    <a:pt x="425" y="17"/>
                  </a:lnTo>
                  <a:lnTo>
                    <a:pt x="430" y="6"/>
                  </a:lnTo>
                  <a:lnTo>
                    <a:pt x="442" y="8"/>
                  </a:lnTo>
                  <a:lnTo>
                    <a:pt x="454" y="0"/>
                  </a:lnTo>
                  <a:lnTo>
                    <a:pt x="454" y="11"/>
                  </a:lnTo>
                  <a:lnTo>
                    <a:pt x="452" y="21"/>
                  </a:lnTo>
                  <a:lnTo>
                    <a:pt x="448" y="31"/>
                  </a:lnTo>
                  <a:lnTo>
                    <a:pt x="454" y="35"/>
                  </a:lnTo>
                  <a:lnTo>
                    <a:pt x="456" y="45"/>
                  </a:lnTo>
                  <a:lnTo>
                    <a:pt x="466" y="47"/>
                  </a:lnTo>
                  <a:lnTo>
                    <a:pt x="462" y="56"/>
                  </a:lnTo>
                  <a:lnTo>
                    <a:pt x="472" y="58"/>
                  </a:lnTo>
                  <a:lnTo>
                    <a:pt x="472" y="70"/>
                  </a:lnTo>
                  <a:lnTo>
                    <a:pt x="467" y="79"/>
                  </a:lnTo>
                  <a:lnTo>
                    <a:pt x="465" y="93"/>
                  </a:lnTo>
                  <a:lnTo>
                    <a:pt x="469" y="105"/>
                  </a:lnTo>
                  <a:lnTo>
                    <a:pt x="478" y="99"/>
                  </a:lnTo>
                  <a:lnTo>
                    <a:pt x="492" y="101"/>
                  </a:lnTo>
                  <a:lnTo>
                    <a:pt x="506" y="109"/>
                  </a:lnTo>
                  <a:lnTo>
                    <a:pt x="516" y="101"/>
                  </a:lnTo>
                  <a:lnTo>
                    <a:pt x="534" y="97"/>
                  </a:lnTo>
                  <a:lnTo>
                    <a:pt x="537" y="87"/>
                  </a:lnTo>
                  <a:lnTo>
                    <a:pt x="542" y="77"/>
                  </a:lnTo>
                  <a:lnTo>
                    <a:pt x="548" y="80"/>
                  </a:lnTo>
                  <a:lnTo>
                    <a:pt x="553" y="85"/>
                  </a:lnTo>
                  <a:lnTo>
                    <a:pt x="561" y="87"/>
                  </a:lnTo>
                  <a:lnTo>
                    <a:pt x="573" y="99"/>
                  </a:lnTo>
                  <a:lnTo>
                    <a:pt x="584" y="99"/>
                  </a:lnTo>
                  <a:lnTo>
                    <a:pt x="596" y="93"/>
                  </a:lnTo>
                  <a:lnTo>
                    <a:pt x="602" y="105"/>
                  </a:lnTo>
                  <a:lnTo>
                    <a:pt x="596" y="116"/>
                  </a:lnTo>
                  <a:lnTo>
                    <a:pt x="600" y="125"/>
                  </a:lnTo>
                  <a:lnTo>
                    <a:pt x="590" y="134"/>
                  </a:lnTo>
                  <a:lnTo>
                    <a:pt x="604" y="136"/>
                  </a:lnTo>
                  <a:lnTo>
                    <a:pt x="603" y="152"/>
                  </a:lnTo>
                  <a:lnTo>
                    <a:pt x="604" y="165"/>
                  </a:lnTo>
                  <a:lnTo>
                    <a:pt x="614" y="169"/>
                  </a:lnTo>
                  <a:lnTo>
                    <a:pt x="632" y="163"/>
                  </a:lnTo>
                  <a:lnTo>
                    <a:pt x="650" y="161"/>
                  </a:lnTo>
                  <a:lnTo>
                    <a:pt x="650" y="175"/>
                  </a:lnTo>
                  <a:lnTo>
                    <a:pt x="662" y="180"/>
                  </a:lnTo>
                  <a:lnTo>
                    <a:pt x="682" y="181"/>
                  </a:lnTo>
                  <a:lnTo>
                    <a:pt x="680" y="192"/>
                  </a:lnTo>
                  <a:lnTo>
                    <a:pt x="668" y="198"/>
                  </a:lnTo>
                  <a:lnTo>
                    <a:pt x="664" y="207"/>
                  </a:lnTo>
                  <a:lnTo>
                    <a:pt x="677" y="214"/>
                  </a:lnTo>
                  <a:lnTo>
                    <a:pt x="683" y="220"/>
                  </a:lnTo>
                  <a:lnTo>
                    <a:pt x="680" y="233"/>
                  </a:lnTo>
                  <a:lnTo>
                    <a:pt x="678" y="244"/>
                  </a:lnTo>
                  <a:lnTo>
                    <a:pt x="686" y="256"/>
                  </a:lnTo>
                  <a:lnTo>
                    <a:pt x="683" y="266"/>
                  </a:lnTo>
                  <a:lnTo>
                    <a:pt x="674" y="273"/>
                  </a:lnTo>
                  <a:lnTo>
                    <a:pt x="672" y="284"/>
                  </a:lnTo>
                  <a:lnTo>
                    <a:pt x="680" y="291"/>
                  </a:lnTo>
                  <a:lnTo>
                    <a:pt x="682" y="301"/>
                  </a:lnTo>
                  <a:lnTo>
                    <a:pt x="674" y="308"/>
                  </a:lnTo>
                  <a:lnTo>
                    <a:pt x="668" y="320"/>
                  </a:lnTo>
                  <a:lnTo>
                    <a:pt x="662" y="325"/>
                  </a:lnTo>
                  <a:lnTo>
                    <a:pt x="668" y="331"/>
                  </a:lnTo>
                  <a:lnTo>
                    <a:pt x="670" y="340"/>
                  </a:lnTo>
                  <a:lnTo>
                    <a:pt x="662" y="343"/>
                  </a:lnTo>
                  <a:lnTo>
                    <a:pt x="667" y="355"/>
                  </a:lnTo>
                  <a:lnTo>
                    <a:pt x="669" y="364"/>
                  </a:lnTo>
                  <a:lnTo>
                    <a:pt x="662" y="367"/>
                  </a:lnTo>
                  <a:lnTo>
                    <a:pt x="656" y="364"/>
                  </a:lnTo>
                  <a:lnTo>
                    <a:pt x="656" y="372"/>
                  </a:lnTo>
                  <a:lnTo>
                    <a:pt x="650" y="384"/>
                  </a:lnTo>
                  <a:lnTo>
                    <a:pt x="183" y="427"/>
                  </a:lnTo>
                </a:path>
              </a:pathLst>
            </a:custGeom>
            <a:solidFill>
              <a:srgbClr val="00A800"/>
            </a:solidFill>
            <a:ln w="12700" cap="rnd">
              <a:solidFill>
                <a:srgbClr val="000000"/>
              </a:solidFill>
              <a:round/>
              <a:headEnd/>
              <a:tailEnd/>
            </a:ln>
          </p:spPr>
          <p:txBody>
            <a:bodyPr/>
            <a:lstStyle/>
            <a:p>
              <a:endParaRPr lang="en-US"/>
            </a:p>
          </p:txBody>
        </p:sp>
        <p:sp>
          <p:nvSpPr>
            <p:cNvPr id="12310" name="Freeform 22"/>
            <p:cNvSpPr>
              <a:spLocks/>
            </p:cNvSpPr>
            <p:nvPr/>
          </p:nvSpPr>
          <p:spPr bwMode="auto">
            <a:xfrm>
              <a:off x="3552" y="3237"/>
              <a:ext cx="748" cy="65"/>
            </a:xfrm>
            <a:custGeom>
              <a:avLst/>
              <a:gdLst>
                <a:gd name="T0" fmla="*/ 747 w 748"/>
                <a:gd name="T1" fmla="*/ 24 h 65"/>
                <a:gd name="T2" fmla="*/ 231 w 748"/>
                <a:gd name="T3" fmla="*/ 64 h 65"/>
                <a:gd name="T4" fmla="*/ 0 w 748"/>
                <a:gd name="T5" fmla="*/ 41 h 65"/>
                <a:gd name="T6" fmla="*/ 0 w 748"/>
                <a:gd name="T7" fmla="*/ 0 h 65"/>
                <a:gd name="T8" fmla="*/ 231 w 748"/>
                <a:gd name="T9" fmla="*/ 20 h 65"/>
                <a:gd name="T10" fmla="*/ 232 w 748"/>
                <a:gd name="T11" fmla="*/ 20 h 65"/>
                <a:gd name="T12" fmla="*/ 747 w 748"/>
                <a:gd name="T13" fmla="*/ 0 h 65"/>
                <a:gd name="T14" fmla="*/ 747 w 748"/>
                <a:gd name="T15" fmla="*/ 24 h 65"/>
                <a:gd name="T16" fmla="*/ 0 60000 65536"/>
                <a:gd name="T17" fmla="*/ 0 60000 65536"/>
                <a:gd name="T18" fmla="*/ 0 60000 65536"/>
                <a:gd name="T19" fmla="*/ 0 60000 65536"/>
                <a:gd name="T20" fmla="*/ 0 60000 65536"/>
                <a:gd name="T21" fmla="*/ 0 60000 65536"/>
                <a:gd name="T22" fmla="*/ 0 60000 65536"/>
                <a:gd name="T23" fmla="*/ 0 60000 65536"/>
                <a:gd name="T24" fmla="*/ 0 w 748"/>
                <a:gd name="T25" fmla="*/ 0 h 65"/>
                <a:gd name="T26" fmla="*/ 748 w 748"/>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8" h="65">
                  <a:moveTo>
                    <a:pt x="747" y="24"/>
                  </a:moveTo>
                  <a:lnTo>
                    <a:pt x="231" y="64"/>
                  </a:lnTo>
                  <a:lnTo>
                    <a:pt x="0" y="41"/>
                  </a:lnTo>
                  <a:lnTo>
                    <a:pt x="0" y="0"/>
                  </a:lnTo>
                  <a:lnTo>
                    <a:pt x="231" y="20"/>
                  </a:lnTo>
                  <a:lnTo>
                    <a:pt x="232" y="20"/>
                  </a:lnTo>
                  <a:lnTo>
                    <a:pt x="747" y="0"/>
                  </a:lnTo>
                  <a:lnTo>
                    <a:pt x="747" y="24"/>
                  </a:lnTo>
                </a:path>
              </a:pathLst>
            </a:custGeom>
            <a:solidFill>
              <a:srgbClr val="000000"/>
            </a:solidFill>
            <a:ln w="12700" cap="rnd">
              <a:solidFill>
                <a:srgbClr val="FFFFFF"/>
              </a:solidFill>
              <a:round/>
              <a:headEnd/>
              <a:tailEnd/>
            </a:ln>
          </p:spPr>
          <p:txBody>
            <a:bodyPr/>
            <a:lstStyle/>
            <a:p>
              <a:endParaRPr lang="en-US"/>
            </a:p>
          </p:txBody>
        </p:sp>
        <p:sp>
          <p:nvSpPr>
            <p:cNvPr id="12311" name="Freeform 23"/>
            <p:cNvSpPr>
              <a:spLocks/>
            </p:cNvSpPr>
            <p:nvPr/>
          </p:nvSpPr>
          <p:spPr bwMode="auto">
            <a:xfrm>
              <a:off x="3783" y="3257"/>
              <a:ext cx="1" cy="45"/>
            </a:xfrm>
            <a:custGeom>
              <a:avLst/>
              <a:gdLst>
                <a:gd name="T0" fmla="*/ 0 w 1"/>
                <a:gd name="T1" fmla="*/ 44 h 45"/>
                <a:gd name="T2" fmla="*/ 0 w 1"/>
                <a:gd name="T3" fmla="*/ 0 h 45"/>
                <a:gd name="T4" fmla="*/ 0 60000 65536"/>
                <a:gd name="T5" fmla="*/ 0 60000 65536"/>
                <a:gd name="T6" fmla="*/ 0 w 1"/>
                <a:gd name="T7" fmla="*/ 0 h 45"/>
                <a:gd name="T8" fmla="*/ 1 w 1"/>
                <a:gd name="T9" fmla="*/ 45 h 45"/>
              </a:gdLst>
              <a:ahLst/>
              <a:cxnLst>
                <a:cxn ang="T4">
                  <a:pos x="T0" y="T1"/>
                </a:cxn>
                <a:cxn ang="T5">
                  <a:pos x="T2" y="T3"/>
                </a:cxn>
              </a:cxnLst>
              <a:rect l="T6" t="T7" r="T8" b="T9"/>
              <a:pathLst>
                <a:path w="1" h="45">
                  <a:moveTo>
                    <a:pt x="0" y="44"/>
                  </a:moveTo>
                  <a:lnTo>
                    <a:pt x="0" y="0"/>
                  </a:lnTo>
                </a:path>
              </a:pathLst>
            </a:custGeom>
            <a:noFill/>
            <a:ln w="12700" cap="rnd">
              <a:solidFill>
                <a:srgbClr val="FFFFFF"/>
              </a:solidFill>
              <a:round/>
              <a:headEnd type="none" w="sm" len="sm"/>
              <a:tailEnd type="none" w="sm" len="sm"/>
            </a:ln>
          </p:spPr>
          <p:txBody>
            <a:bodyPr/>
            <a:lstStyle/>
            <a:p>
              <a:endParaRPr lang="en-US"/>
            </a:p>
          </p:txBody>
        </p:sp>
        <p:sp>
          <p:nvSpPr>
            <p:cNvPr id="12312" name="Freeform 24"/>
            <p:cNvSpPr>
              <a:spLocks/>
            </p:cNvSpPr>
            <p:nvPr/>
          </p:nvSpPr>
          <p:spPr bwMode="auto">
            <a:xfrm>
              <a:off x="5077" y="1944"/>
              <a:ext cx="1" cy="474"/>
            </a:xfrm>
            <a:custGeom>
              <a:avLst/>
              <a:gdLst>
                <a:gd name="T0" fmla="*/ 0 w 1"/>
                <a:gd name="T1" fmla="*/ 0 h 474"/>
                <a:gd name="T2" fmla="*/ 0 w 1"/>
                <a:gd name="T3" fmla="*/ 473 h 474"/>
                <a:gd name="T4" fmla="*/ 0 60000 65536"/>
                <a:gd name="T5" fmla="*/ 0 60000 65536"/>
                <a:gd name="T6" fmla="*/ 0 w 1"/>
                <a:gd name="T7" fmla="*/ 0 h 474"/>
                <a:gd name="T8" fmla="*/ 1 w 1"/>
                <a:gd name="T9" fmla="*/ 474 h 474"/>
              </a:gdLst>
              <a:ahLst/>
              <a:cxnLst>
                <a:cxn ang="T4">
                  <a:pos x="T0" y="T1"/>
                </a:cxn>
                <a:cxn ang="T5">
                  <a:pos x="T2" y="T3"/>
                </a:cxn>
              </a:cxnLst>
              <a:rect l="T6" t="T7" r="T8" b="T9"/>
              <a:pathLst>
                <a:path w="1" h="474">
                  <a:moveTo>
                    <a:pt x="0" y="0"/>
                  </a:moveTo>
                  <a:lnTo>
                    <a:pt x="0" y="473"/>
                  </a:lnTo>
                </a:path>
              </a:pathLst>
            </a:custGeom>
            <a:noFill/>
            <a:ln w="12700" cap="rnd">
              <a:solidFill>
                <a:srgbClr val="000000"/>
              </a:solidFill>
              <a:round/>
              <a:headEnd type="none" w="sm" len="sm"/>
              <a:tailEnd type="none" w="sm" len="sm"/>
            </a:ln>
          </p:spPr>
          <p:txBody>
            <a:bodyPr/>
            <a:lstStyle/>
            <a:p>
              <a:endParaRPr lang="en-US"/>
            </a:p>
          </p:txBody>
        </p:sp>
        <p:sp>
          <p:nvSpPr>
            <p:cNvPr id="12313" name="Freeform 25"/>
            <p:cNvSpPr>
              <a:spLocks/>
            </p:cNvSpPr>
            <p:nvPr/>
          </p:nvSpPr>
          <p:spPr bwMode="auto">
            <a:xfrm>
              <a:off x="5053" y="1932"/>
              <a:ext cx="1" cy="486"/>
            </a:xfrm>
            <a:custGeom>
              <a:avLst/>
              <a:gdLst>
                <a:gd name="T0" fmla="*/ 0 w 1"/>
                <a:gd name="T1" fmla="*/ 0 h 486"/>
                <a:gd name="T2" fmla="*/ 0 w 1"/>
                <a:gd name="T3" fmla="*/ 485 h 486"/>
                <a:gd name="T4" fmla="*/ 0 60000 65536"/>
                <a:gd name="T5" fmla="*/ 0 60000 65536"/>
                <a:gd name="T6" fmla="*/ 0 w 1"/>
                <a:gd name="T7" fmla="*/ 0 h 486"/>
                <a:gd name="T8" fmla="*/ 1 w 1"/>
                <a:gd name="T9" fmla="*/ 486 h 486"/>
              </a:gdLst>
              <a:ahLst/>
              <a:cxnLst>
                <a:cxn ang="T4">
                  <a:pos x="T0" y="T1"/>
                </a:cxn>
                <a:cxn ang="T5">
                  <a:pos x="T2" y="T3"/>
                </a:cxn>
              </a:cxnLst>
              <a:rect l="T6" t="T7" r="T8" b="T9"/>
              <a:pathLst>
                <a:path w="1" h="486">
                  <a:moveTo>
                    <a:pt x="0" y="0"/>
                  </a:moveTo>
                  <a:lnTo>
                    <a:pt x="0" y="485"/>
                  </a:lnTo>
                </a:path>
              </a:pathLst>
            </a:custGeom>
            <a:noFill/>
            <a:ln w="12700" cap="rnd">
              <a:solidFill>
                <a:srgbClr val="000000"/>
              </a:solidFill>
              <a:round/>
              <a:headEnd type="none" w="sm" len="sm"/>
              <a:tailEnd type="none" w="sm" len="sm"/>
            </a:ln>
          </p:spPr>
          <p:txBody>
            <a:bodyPr/>
            <a:lstStyle/>
            <a:p>
              <a:endParaRPr lang="en-US"/>
            </a:p>
          </p:txBody>
        </p:sp>
        <p:sp>
          <p:nvSpPr>
            <p:cNvPr id="12314" name="Freeform 26"/>
            <p:cNvSpPr>
              <a:spLocks/>
            </p:cNvSpPr>
            <p:nvPr/>
          </p:nvSpPr>
          <p:spPr bwMode="auto">
            <a:xfrm>
              <a:off x="4442" y="2359"/>
              <a:ext cx="1068" cy="915"/>
            </a:xfrm>
            <a:custGeom>
              <a:avLst/>
              <a:gdLst>
                <a:gd name="T0" fmla="*/ 1067 w 1068"/>
                <a:gd name="T1" fmla="*/ 885 h 915"/>
                <a:gd name="T2" fmla="*/ 1067 w 1068"/>
                <a:gd name="T3" fmla="*/ 52 h 915"/>
                <a:gd name="T4" fmla="*/ 854 w 1068"/>
                <a:gd name="T5" fmla="*/ 0 h 915"/>
                <a:gd name="T6" fmla="*/ 0 w 1068"/>
                <a:gd name="T7" fmla="*/ 174 h 915"/>
                <a:gd name="T8" fmla="*/ 0 w 1068"/>
                <a:gd name="T9" fmla="*/ 914 h 915"/>
                <a:gd name="T10" fmla="*/ 1067 w 1068"/>
                <a:gd name="T11" fmla="*/ 885 h 915"/>
                <a:gd name="T12" fmla="*/ 0 60000 65536"/>
                <a:gd name="T13" fmla="*/ 0 60000 65536"/>
                <a:gd name="T14" fmla="*/ 0 60000 65536"/>
                <a:gd name="T15" fmla="*/ 0 60000 65536"/>
                <a:gd name="T16" fmla="*/ 0 60000 65536"/>
                <a:gd name="T17" fmla="*/ 0 60000 65536"/>
                <a:gd name="T18" fmla="*/ 0 w 1068"/>
                <a:gd name="T19" fmla="*/ 0 h 915"/>
                <a:gd name="T20" fmla="*/ 1068 w 1068"/>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1068" h="915">
                  <a:moveTo>
                    <a:pt x="1067" y="885"/>
                  </a:moveTo>
                  <a:lnTo>
                    <a:pt x="1067" y="52"/>
                  </a:lnTo>
                  <a:lnTo>
                    <a:pt x="854" y="0"/>
                  </a:lnTo>
                  <a:lnTo>
                    <a:pt x="0" y="174"/>
                  </a:lnTo>
                  <a:lnTo>
                    <a:pt x="0" y="914"/>
                  </a:lnTo>
                  <a:lnTo>
                    <a:pt x="1067" y="885"/>
                  </a:lnTo>
                </a:path>
              </a:pathLst>
            </a:custGeom>
            <a:solidFill>
              <a:srgbClr val="A8A8A8"/>
            </a:solidFill>
            <a:ln w="12700" cap="rnd">
              <a:solidFill>
                <a:srgbClr val="000000"/>
              </a:solidFill>
              <a:round/>
              <a:headEnd/>
              <a:tailEnd/>
            </a:ln>
          </p:spPr>
          <p:txBody>
            <a:bodyPr/>
            <a:lstStyle/>
            <a:p>
              <a:endParaRPr lang="en-US"/>
            </a:p>
          </p:txBody>
        </p:sp>
        <p:sp>
          <p:nvSpPr>
            <p:cNvPr id="12315" name="Freeform 27"/>
            <p:cNvSpPr>
              <a:spLocks/>
            </p:cNvSpPr>
            <p:nvPr/>
          </p:nvSpPr>
          <p:spPr bwMode="auto">
            <a:xfrm>
              <a:off x="5344" y="2929"/>
              <a:ext cx="249" cy="303"/>
            </a:xfrm>
            <a:custGeom>
              <a:avLst/>
              <a:gdLst>
                <a:gd name="T0" fmla="*/ 94 w 249"/>
                <a:gd name="T1" fmla="*/ 291 h 303"/>
                <a:gd name="T2" fmla="*/ 76 w 249"/>
                <a:gd name="T3" fmla="*/ 279 h 303"/>
                <a:gd name="T4" fmla="*/ 58 w 249"/>
                <a:gd name="T5" fmla="*/ 262 h 303"/>
                <a:gd name="T6" fmla="*/ 47 w 249"/>
                <a:gd name="T7" fmla="*/ 244 h 303"/>
                <a:gd name="T8" fmla="*/ 17 w 249"/>
                <a:gd name="T9" fmla="*/ 233 h 303"/>
                <a:gd name="T10" fmla="*/ 5 w 249"/>
                <a:gd name="T11" fmla="*/ 215 h 303"/>
                <a:gd name="T12" fmla="*/ 0 w 249"/>
                <a:gd name="T13" fmla="*/ 195 h 303"/>
                <a:gd name="T14" fmla="*/ 10 w 249"/>
                <a:gd name="T15" fmla="*/ 127 h 303"/>
                <a:gd name="T16" fmla="*/ 24 w 249"/>
                <a:gd name="T17" fmla="*/ 113 h 303"/>
                <a:gd name="T18" fmla="*/ 21 w 249"/>
                <a:gd name="T19" fmla="*/ 93 h 303"/>
                <a:gd name="T20" fmla="*/ 20 w 249"/>
                <a:gd name="T21" fmla="*/ 68 h 303"/>
                <a:gd name="T22" fmla="*/ 42 w 249"/>
                <a:gd name="T23" fmla="*/ 74 h 303"/>
                <a:gd name="T24" fmla="*/ 63 w 249"/>
                <a:gd name="T25" fmla="*/ 80 h 303"/>
                <a:gd name="T26" fmla="*/ 62 w 249"/>
                <a:gd name="T27" fmla="*/ 59 h 303"/>
                <a:gd name="T28" fmla="*/ 73 w 249"/>
                <a:gd name="T29" fmla="*/ 30 h 303"/>
                <a:gd name="T30" fmla="*/ 94 w 249"/>
                <a:gd name="T31" fmla="*/ 35 h 303"/>
                <a:gd name="T32" fmla="*/ 106 w 249"/>
                <a:gd name="T33" fmla="*/ 35 h 303"/>
                <a:gd name="T34" fmla="*/ 130 w 249"/>
                <a:gd name="T35" fmla="*/ 35 h 303"/>
                <a:gd name="T36" fmla="*/ 157 w 249"/>
                <a:gd name="T37" fmla="*/ 30 h 303"/>
                <a:gd name="T38" fmla="*/ 165 w 249"/>
                <a:gd name="T39" fmla="*/ 12 h 303"/>
                <a:gd name="T40" fmla="*/ 184 w 249"/>
                <a:gd name="T41" fmla="*/ 0 h 303"/>
                <a:gd name="T42" fmla="*/ 196 w 249"/>
                <a:gd name="T43" fmla="*/ 11 h 303"/>
                <a:gd name="T44" fmla="*/ 195 w 249"/>
                <a:gd name="T45" fmla="*/ 35 h 303"/>
                <a:gd name="T46" fmla="*/ 207 w 249"/>
                <a:gd name="T47" fmla="*/ 52 h 303"/>
                <a:gd name="T48" fmla="*/ 212 w 249"/>
                <a:gd name="T49" fmla="*/ 71 h 303"/>
                <a:gd name="T50" fmla="*/ 213 w 249"/>
                <a:gd name="T51" fmla="*/ 93 h 303"/>
                <a:gd name="T52" fmla="*/ 225 w 249"/>
                <a:gd name="T53" fmla="*/ 122 h 303"/>
                <a:gd name="T54" fmla="*/ 246 w 249"/>
                <a:gd name="T55" fmla="*/ 118 h 303"/>
                <a:gd name="T56" fmla="*/ 237 w 249"/>
                <a:gd name="T57" fmla="*/ 140 h 303"/>
                <a:gd name="T58" fmla="*/ 225 w 249"/>
                <a:gd name="T59" fmla="*/ 163 h 303"/>
                <a:gd name="T60" fmla="*/ 213 w 249"/>
                <a:gd name="T61" fmla="*/ 180 h 303"/>
                <a:gd name="T62" fmla="*/ 228 w 249"/>
                <a:gd name="T63" fmla="*/ 191 h 303"/>
                <a:gd name="T64" fmla="*/ 247 w 249"/>
                <a:gd name="T65" fmla="*/ 200 h 303"/>
                <a:gd name="T66" fmla="*/ 239 w 249"/>
                <a:gd name="T67" fmla="*/ 218 h 303"/>
                <a:gd name="T68" fmla="*/ 231 w 249"/>
                <a:gd name="T69" fmla="*/ 244 h 303"/>
                <a:gd name="T70" fmla="*/ 213 w 249"/>
                <a:gd name="T71" fmla="*/ 262 h 303"/>
                <a:gd name="T72" fmla="*/ 207 w 249"/>
                <a:gd name="T73" fmla="*/ 279 h 303"/>
                <a:gd name="T74" fmla="*/ 94 w 249"/>
                <a:gd name="T75" fmla="*/ 297 h 3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9"/>
                <a:gd name="T115" fmla="*/ 0 h 303"/>
                <a:gd name="T116" fmla="*/ 249 w 249"/>
                <a:gd name="T117" fmla="*/ 303 h 3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9" h="303">
                  <a:moveTo>
                    <a:pt x="94" y="297"/>
                  </a:moveTo>
                  <a:lnTo>
                    <a:pt x="94" y="291"/>
                  </a:lnTo>
                  <a:lnTo>
                    <a:pt x="88" y="279"/>
                  </a:lnTo>
                  <a:lnTo>
                    <a:pt x="76" y="279"/>
                  </a:lnTo>
                  <a:lnTo>
                    <a:pt x="65" y="273"/>
                  </a:lnTo>
                  <a:lnTo>
                    <a:pt x="58" y="262"/>
                  </a:lnTo>
                  <a:lnTo>
                    <a:pt x="48" y="254"/>
                  </a:lnTo>
                  <a:lnTo>
                    <a:pt x="47" y="244"/>
                  </a:lnTo>
                  <a:lnTo>
                    <a:pt x="43" y="235"/>
                  </a:lnTo>
                  <a:lnTo>
                    <a:pt x="17" y="233"/>
                  </a:lnTo>
                  <a:lnTo>
                    <a:pt x="5" y="227"/>
                  </a:lnTo>
                  <a:lnTo>
                    <a:pt x="5" y="215"/>
                  </a:lnTo>
                  <a:lnTo>
                    <a:pt x="9" y="203"/>
                  </a:lnTo>
                  <a:lnTo>
                    <a:pt x="0" y="195"/>
                  </a:lnTo>
                  <a:lnTo>
                    <a:pt x="0" y="131"/>
                  </a:lnTo>
                  <a:lnTo>
                    <a:pt x="10" y="127"/>
                  </a:lnTo>
                  <a:lnTo>
                    <a:pt x="11" y="116"/>
                  </a:lnTo>
                  <a:lnTo>
                    <a:pt x="24" y="113"/>
                  </a:lnTo>
                  <a:lnTo>
                    <a:pt x="27" y="103"/>
                  </a:lnTo>
                  <a:lnTo>
                    <a:pt x="21" y="93"/>
                  </a:lnTo>
                  <a:lnTo>
                    <a:pt x="17" y="81"/>
                  </a:lnTo>
                  <a:lnTo>
                    <a:pt x="20" y="68"/>
                  </a:lnTo>
                  <a:lnTo>
                    <a:pt x="31" y="66"/>
                  </a:lnTo>
                  <a:lnTo>
                    <a:pt x="42" y="74"/>
                  </a:lnTo>
                  <a:lnTo>
                    <a:pt x="53" y="76"/>
                  </a:lnTo>
                  <a:lnTo>
                    <a:pt x="63" y="80"/>
                  </a:lnTo>
                  <a:lnTo>
                    <a:pt x="65" y="69"/>
                  </a:lnTo>
                  <a:lnTo>
                    <a:pt x="62" y="59"/>
                  </a:lnTo>
                  <a:lnTo>
                    <a:pt x="70" y="51"/>
                  </a:lnTo>
                  <a:lnTo>
                    <a:pt x="73" y="30"/>
                  </a:lnTo>
                  <a:lnTo>
                    <a:pt x="83" y="24"/>
                  </a:lnTo>
                  <a:lnTo>
                    <a:pt x="94" y="35"/>
                  </a:lnTo>
                  <a:lnTo>
                    <a:pt x="100" y="43"/>
                  </a:lnTo>
                  <a:lnTo>
                    <a:pt x="106" y="35"/>
                  </a:lnTo>
                  <a:lnTo>
                    <a:pt x="118" y="29"/>
                  </a:lnTo>
                  <a:lnTo>
                    <a:pt x="130" y="35"/>
                  </a:lnTo>
                  <a:lnTo>
                    <a:pt x="142" y="35"/>
                  </a:lnTo>
                  <a:lnTo>
                    <a:pt x="157" y="30"/>
                  </a:lnTo>
                  <a:lnTo>
                    <a:pt x="164" y="23"/>
                  </a:lnTo>
                  <a:lnTo>
                    <a:pt x="165" y="12"/>
                  </a:lnTo>
                  <a:lnTo>
                    <a:pt x="178" y="8"/>
                  </a:lnTo>
                  <a:lnTo>
                    <a:pt x="184" y="0"/>
                  </a:lnTo>
                  <a:lnTo>
                    <a:pt x="195" y="3"/>
                  </a:lnTo>
                  <a:lnTo>
                    <a:pt x="196" y="11"/>
                  </a:lnTo>
                  <a:lnTo>
                    <a:pt x="190" y="23"/>
                  </a:lnTo>
                  <a:lnTo>
                    <a:pt x="195" y="35"/>
                  </a:lnTo>
                  <a:lnTo>
                    <a:pt x="198" y="46"/>
                  </a:lnTo>
                  <a:lnTo>
                    <a:pt x="207" y="52"/>
                  </a:lnTo>
                  <a:lnTo>
                    <a:pt x="215" y="60"/>
                  </a:lnTo>
                  <a:lnTo>
                    <a:pt x="212" y="71"/>
                  </a:lnTo>
                  <a:lnTo>
                    <a:pt x="207" y="81"/>
                  </a:lnTo>
                  <a:lnTo>
                    <a:pt x="213" y="93"/>
                  </a:lnTo>
                  <a:lnTo>
                    <a:pt x="214" y="115"/>
                  </a:lnTo>
                  <a:lnTo>
                    <a:pt x="225" y="122"/>
                  </a:lnTo>
                  <a:lnTo>
                    <a:pt x="237" y="116"/>
                  </a:lnTo>
                  <a:lnTo>
                    <a:pt x="246" y="118"/>
                  </a:lnTo>
                  <a:lnTo>
                    <a:pt x="247" y="132"/>
                  </a:lnTo>
                  <a:lnTo>
                    <a:pt x="237" y="140"/>
                  </a:lnTo>
                  <a:lnTo>
                    <a:pt x="228" y="151"/>
                  </a:lnTo>
                  <a:lnTo>
                    <a:pt x="225" y="163"/>
                  </a:lnTo>
                  <a:lnTo>
                    <a:pt x="223" y="175"/>
                  </a:lnTo>
                  <a:lnTo>
                    <a:pt x="213" y="180"/>
                  </a:lnTo>
                  <a:lnTo>
                    <a:pt x="215" y="189"/>
                  </a:lnTo>
                  <a:lnTo>
                    <a:pt x="228" y="191"/>
                  </a:lnTo>
                  <a:lnTo>
                    <a:pt x="237" y="198"/>
                  </a:lnTo>
                  <a:lnTo>
                    <a:pt x="247" y="200"/>
                  </a:lnTo>
                  <a:lnTo>
                    <a:pt x="248" y="209"/>
                  </a:lnTo>
                  <a:lnTo>
                    <a:pt x="239" y="218"/>
                  </a:lnTo>
                  <a:lnTo>
                    <a:pt x="232" y="231"/>
                  </a:lnTo>
                  <a:lnTo>
                    <a:pt x="231" y="244"/>
                  </a:lnTo>
                  <a:lnTo>
                    <a:pt x="225" y="255"/>
                  </a:lnTo>
                  <a:lnTo>
                    <a:pt x="213" y="262"/>
                  </a:lnTo>
                  <a:lnTo>
                    <a:pt x="205" y="268"/>
                  </a:lnTo>
                  <a:lnTo>
                    <a:pt x="207" y="279"/>
                  </a:lnTo>
                  <a:lnTo>
                    <a:pt x="201" y="302"/>
                  </a:lnTo>
                  <a:lnTo>
                    <a:pt x="94" y="297"/>
                  </a:lnTo>
                </a:path>
              </a:pathLst>
            </a:custGeom>
            <a:solidFill>
              <a:srgbClr val="00A800"/>
            </a:solidFill>
            <a:ln w="12700" cap="rnd">
              <a:solidFill>
                <a:srgbClr val="000000"/>
              </a:solidFill>
              <a:round/>
              <a:headEnd/>
              <a:tailEnd/>
            </a:ln>
          </p:spPr>
          <p:txBody>
            <a:bodyPr/>
            <a:lstStyle/>
            <a:p>
              <a:endParaRPr lang="en-US"/>
            </a:p>
          </p:txBody>
        </p:sp>
        <p:sp>
          <p:nvSpPr>
            <p:cNvPr id="12316" name="Freeform 28"/>
            <p:cNvSpPr>
              <a:spLocks/>
            </p:cNvSpPr>
            <p:nvPr/>
          </p:nvSpPr>
          <p:spPr bwMode="auto">
            <a:xfrm>
              <a:off x="5101" y="2446"/>
              <a:ext cx="19" cy="221"/>
            </a:xfrm>
            <a:custGeom>
              <a:avLst/>
              <a:gdLst>
                <a:gd name="T0" fmla="*/ 0 w 19"/>
                <a:gd name="T1" fmla="*/ 3 h 221"/>
                <a:gd name="T2" fmla="*/ 0 w 19"/>
                <a:gd name="T3" fmla="*/ 220 h 221"/>
                <a:gd name="T4" fmla="*/ 18 w 19"/>
                <a:gd name="T5" fmla="*/ 218 h 221"/>
                <a:gd name="T6" fmla="*/ 18 w 19"/>
                <a:gd name="T7" fmla="*/ 0 h 221"/>
                <a:gd name="T8" fmla="*/ 0 w 19"/>
                <a:gd name="T9" fmla="*/ 3 h 221"/>
                <a:gd name="T10" fmla="*/ 0 60000 65536"/>
                <a:gd name="T11" fmla="*/ 0 60000 65536"/>
                <a:gd name="T12" fmla="*/ 0 60000 65536"/>
                <a:gd name="T13" fmla="*/ 0 60000 65536"/>
                <a:gd name="T14" fmla="*/ 0 60000 65536"/>
                <a:gd name="T15" fmla="*/ 0 w 19"/>
                <a:gd name="T16" fmla="*/ 0 h 221"/>
                <a:gd name="T17" fmla="*/ 19 w 19"/>
                <a:gd name="T18" fmla="*/ 221 h 221"/>
              </a:gdLst>
              <a:ahLst/>
              <a:cxnLst>
                <a:cxn ang="T10">
                  <a:pos x="T0" y="T1"/>
                </a:cxn>
                <a:cxn ang="T11">
                  <a:pos x="T2" y="T3"/>
                </a:cxn>
                <a:cxn ang="T12">
                  <a:pos x="T4" y="T5"/>
                </a:cxn>
                <a:cxn ang="T13">
                  <a:pos x="T6" y="T7"/>
                </a:cxn>
                <a:cxn ang="T14">
                  <a:pos x="T8" y="T9"/>
                </a:cxn>
              </a:cxnLst>
              <a:rect l="T15" t="T16" r="T17" b="T18"/>
              <a:pathLst>
                <a:path w="19" h="221">
                  <a:moveTo>
                    <a:pt x="0" y="3"/>
                  </a:moveTo>
                  <a:lnTo>
                    <a:pt x="0" y="220"/>
                  </a:lnTo>
                  <a:lnTo>
                    <a:pt x="18" y="218"/>
                  </a:lnTo>
                  <a:lnTo>
                    <a:pt x="18" y="0"/>
                  </a:lnTo>
                  <a:lnTo>
                    <a:pt x="0" y="3"/>
                  </a:lnTo>
                </a:path>
              </a:pathLst>
            </a:custGeom>
            <a:solidFill>
              <a:srgbClr val="000000"/>
            </a:solidFill>
            <a:ln w="12700" cap="rnd">
              <a:solidFill>
                <a:srgbClr val="FFFFFF"/>
              </a:solidFill>
              <a:round/>
              <a:headEnd/>
              <a:tailEnd/>
            </a:ln>
          </p:spPr>
          <p:txBody>
            <a:bodyPr/>
            <a:lstStyle/>
            <a:p>
              <a:endParaRPr lang="en-US"/>
            </a:p>
          </p:txBody>
        </p:sp>
        <p:sp>
          <p:nvSpPr>
            <p:cNvPr id="12317" name="Freeform 29"/>
            <p:cNvSpPr>
              <a:spLocks/>
            </p:cNvSpPr>
            <p:nvPr/>
          </p:nvSpPr>
          <p:spPr bwMode="auto">
            <a:xfrm>
              <a:off x="4966" y="2471"/>
              <a:ext cx="17" cy="213"/>
            </a:xfrm>
            <a:custGeom>
              <a:avLst/>
              <a:gdLst>
                <a:gd name="T0" fmla="*/ 0 w 17"/>
                <a:gd name="T1" fmla="*/ 3 h 213"/>
                <a:gd name="T2" fmla="*/ 0 w 17"/>
                <a:gd name="T3" fmla="*/ 212 h 213"/>
                <a:gd name="T4" fmla="*/ 16 w 17"/>
                <a:gd name="T5" fmla="*/ 210 h 213"/>
                <a:gd name="T6" fmla="*/ 16 w 17"/>
                <a:gd name="T7" fmla="*/ 0 h 213"/>
                <a:gd name="T8" fmla="*/ 0 w 17"/>
                <a:gd name="T9" fmla="*/ 3 h 213"/>
                <a:gd name="T10" fmla="*/ 0 60000 65536"/>
                <a:gd name="T11" fmla="*/ 0 60000 65536"/>
                <a:gd name="T12" fmla="*/ 0 60000 65536"/>
                <a:gd name="T13" fmla="*/ 0 60000 65536"/>
                <a:gd name="T14" fmla="*/ 0 60000 65536"/>
                <a:gd name="T15" fmla="*/ 0 w 17"/>
                <a:gd name="T16" fmla="*/ 0 h 213"/>
                <a:gd name="T17" fmla="*/ 17 w 17"/>
                <a:gd name="T18" fmla="*/ 213 h 213"/>
              </a:gdLst>
              <a:ahLst/>
              <a:cxnLst>
                <a:cxn ang="T10">
                  <a:pos x="T0" y="T1"/>
                </a:cxn>
                <a:cxn ang="T11">
                  <a:pos x="T2" y="T3"/>
                </a:cxn>
                <a:cxn ang="T12">
                  <a:pos x="T4" y="T5"/>
                </a:cxn>
                <a:cxn ang="T13">
                  <a:pos x="T6" y="T7"/>
                </a:cxn>
                <a:cxn ang="T14">
                  <a:pos x="T8" y="T9"/>
                </a:cxn>
              </a:cxnLst>
              <a:rect l="T15" t="T16" r="T17" b="T18"/>
              <a:pathLst>
                <a:path w="17" h="213">
                  <a:moveTo>
                    <a:pt x="0" y="3"/>
                  </a:moveTo>
                  <a:lnTo>
                    <a:pt x="0" y="212"/>
                  </a:lnTo>
                  <a:lnTo>
                    <a:pt x="16" y="210"/>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12318" name="Freeform 30"/>
            <p:cNvSpPr>
              <a:spLocks/>
            </p:cNvSpPr>
            <p:nvPr/>
          </p:nvSpPr>
          <p:spPr bwMode="auto">
            <a:xfrm>
              <a:off x="4831" y="2497"/>
              <a:ext cx="17" cy="204"/>
            </a:xfrm>
            <a:custGeom>
              <a:avLst/>
              <a:gdLst>
                <a:gd name="T0" fmla="*/ 0 w 17"/>
                <a:gd name="T1" fmla="*/ 3 h 204"/>
                <a:gd name="T2" fmla="*/ 0 w 17"/>
                <a:gd name="T3" fmla="*/ 203 h 204"/>
                <a:gd name="T4" fmla="*/ 16 w 17"/>
                <a:gd name="T5" fmla="*/ 201 h 204"/>
                <a:gd name="T6" fmla="*/ 16 w 17"/>
                <a:gd name="T7" fmla="*/ 0 h 204"/>
                <a:gd name="T8" fmla="*/ 0 w 17"/>
                <a:gd name="T9" fmla="*/ 3 h 204"/>
                <a:gd name="T10" fmla="*/ 0 60000 65536"/>
                <a:gd name="T11" fmla="*/ 0 60000 65536"/>
                <a:gd name="T12" fmla="*/ 0 60000 65536"/>
                <a:gd name="T13" fmla="*/ 0 60000 65536"/>
                <a:gd name="T14" fmla="*/ 0 60000 65536"/>
                <a:gd name="T15" fmla="*/ 0 w 17"/>
                <a:gd name="T16" fmla="*/ 0 h 204"/>
                <a:gd name="T17" fmla="*/ 17 w 17"/>
                <a:gd name="T18" fmla="*/ 204 h 204"/>
              </a:gdLst>
              <a:ahLst/>
              <a:cxnLst>
                <a:cxn ang="T10">
                  <a:pos x="T0" y="T1"/>
                </a:cxn>
                <a:cxn ang="T11">
                  <a:pos x="T2" y="T3"/>
                </a:cxn>
                <a:cxn ang="T12">
                  <a:pos x="T4" y="T5"/>
                </a:cxn>
                <a:cxn ang="T13">
                  <a:pos x="T6" y="T7"/>
                </a:cxn>
                <a:cxn ang="T14">
                  <a:pos x="T8" y="T9"/>
                </a:cxn>
              </a:cxnLst>
              <a:rect l="T15" t="T16" r="T17" b="T18"/>
              <a:pathLst>
                <a:path w="17" h="204">
                  <a:moveTo>
                    <a:pt x="0" y="3"/>
                  </a:moveTo>
                  <a:lnTo>
                    <a:pt x="0" y="203"/>
                  </a:lnTo>
                  <a:lnTo>
                    <a:pt x="16" y="201"/>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12319" name="Freeform 31"/>
            <p:cNvSpPr>
              <a:spLocks/>
            </p:cNvSpPr>
            <p:nvPr/>
          </p:nvSpPr>
          <p:spPr bwMode="auto">
            <a:xfrm>
              <a:off x="4696" y="2522"/>
              <a:ext cx="17" cy="196"/>
            </a:xfrm>
            <a:custGeom>
              <a:avLst/>
              <a:gdLst>
                <a:gd name="T0" fmla="*/ 0 w 17"/>
                <a:gd name="T1" fmla="*/ 3 h 196"/>
                <a:gd name="T2" fmla="*/ 0 w 17"/>
                <a:gd name="T3" fmla="*/ 195 h 196"/>
                <a:gd name="T4" fmla="*/ 16 w 17"/>
                <a:gd name="T5" fmla="*/ 193 h 196"/>
                <a:gd name="T6" fmla="*/ 16 w 17"/>
                <a:gd name="T7" fmla="*/ 0 h 196"/>
                <a:gd name="T8" fmla="*/ 0 w 17"/>
                <a:gd name="T9" fmla="*/ 3 h 196"/>
                <a:gd name="T10" fmla="*/ 0 60000 65536"/>
                <a:gd name="T11" fmla="*/ 0 60000 65536"/>
                <a:gd name="T12" fmla="*/ 0 60000 65536"/>
                <a:gd name="T13" fmla="*/ 0 60000 65536"/>
                <a:gd name="T14" fmla="*/ 0 60000 65536"/>
                <a:gd name="T15" fmla="*/ 0 w 17"/>
                <a:gd name="T16" fmla="*/ 0 h 196"/>
                <a:gd name="T17" fmla="*/ 17 w 17"/>
                <a:gd name="T18" fmla="*/ 196 h 196"/>
              </a:gdLst>
              <a:ahLst/>
              <a:cxnLst>
                <a:cxn ang="T10">
                  <a:pos x="T0" y="T1"/>
                </a:cxn>
                <a:cxn ang="T11">
                  <a:pos x="T2" y="T3"/>
                </a:cxn>
                <a:cxn ang="T12">
                  <a:pos x="T4" y="T5"/>
                </a:cxn>
                <a:cxn ang="T13">
                  <a:pos x="T6" y="T7"/>
                </a:cxn>
                <a:cxn ang="T14">
                  <a:pos x="T8" y="T9"/>
                </a:cxn>
              </a:cxnLst>
              <a:rect l="T15" t="T16" r="T17" b="T18"/>
              <a:pathLst>
                <a:path w="17" h="196">
                  <a:moveTo>
                    <a:pt x="0" y="3"/>
                  </a:moveTo>
                  <a:lnTo>
                    <a:pt x="0" y="195"/>
                  </a:lnTo>
                  <a:lnTo>
                    <a:pt x="16" y="193"/>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12320" name="Freeform 32"/>
            <p:cNvSpPr>
              <a:spLocks/>
            </p:cNvSpPr>
            <p:nvPr/>
          </p:nvSpPr>
          <p:spPr bwMode="auto">
            <a:xfrm>
              <a:off x="4562" y="2548"/>
              <a:ext cx="17" cy="187"/>
            </a:xfrm>
            <a:custGeom>
              <a:avLst/>
              <a:gdLst>
                <a:gd name="T0" fmla="*/ 0 w 17"/>
                <a:gd name="T1" fmla="*/ 2 h 187"/>
                <a:gd name="T2" fmla="*/ 0 w 17"/>
                <a:gd name="T3" fmla="*/ 186 h 187"/>
                <a:gd name="T4" fmla="*/ 16 w 17"/>
                <a:gd name="T5" fmla="*/ 184 h 187"/>
                <a:gd name="T6" fmla="*/ 16 w 17"/>
                <a:gd name="T7" fmla="*/ 0 h 187"/>
                <a:gd name="T8" fmla="*/ 0 w 17"/>
                <a:gd name="T9" fmla="*/ 2 h 187"/>
                <a:gd name="T10" fmla="*/ 0 60000 65536"/>
                <a:gd name="T11" fmla="*/ 0 60000 65536"/>
                <a:gd name="T12" fmla="*/ 0 60000 65536"/>
                <a:gd name="T13" fmla="*/ 0 60000 65536"/>
                <a:gd name="T14" fmla="*/ 0 60000 65536"/>
                <a:gd name="T15" fmla="*/ 0 w 17"/>
                <a:gd name="T16" fmla="*/ 0 h 187"/>
                <a:gd name="T17" fmla="*/ 17 w 17"/>
                <a:gd name="T18" fmla="*/ 187 h 187"/>
              </a:gdLst>
              <a:ahLst/>
              <a:cxnLst>
                <a:cxn ang="T10">
                  <a:pos x="T0" y="T1"/>
                </a:cxn>
                <a:cxn ang="T11">
                  <a:pos x="T2" y="T3"/>
                </a:cxn>
                <a:cxn ang="T12">
                  <a:pos x="T4" y="T5"/>
                </a:cxn>
                <a:cxn ang="T13">
                  <a:pos x="T6" y="T7"/>
                </a:cxn>
                <a:cxn ang="T14">
                  <a:pos x="T8" y="T9"/>
                </a:cxn>
              </a:cxnLst>
              <a:rect l="T15" t="T16" r="T17" b="T18"/>
              <a:pathLst>
                <a:path w="17" h="187">
                  <a:moveTo>
                    <a:pt x="0" y="2"/>
                  </a:moveTo>
                  <a:lnTo>
                    <a:pt x="0" y="186"/>
                  </a:lnTo>
                  <a:lnTo>
                    <a:pt x="16" y="184"/>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12321" name="Freeform 33"/>
            <p:cNvSpPr>
              <a:spLocks/>
            </p:cNvSpPr>
            <p:nvPr/>
          </p:nvSpPr>
          <p:spPr bwMode="auto">
            <a:xfrm>
              <a:off x="5190" y="2674"/>
              <a:ext cx="19" cy="234"/>
            </a:xfrm>
            <a:custGeom>
              <a:avLst/>
              <a:gdLst>
                <a:gd name="T0" fmla="*/ 0 w 19"/>
                <a:gd name="T1" fmla="*/ 1 h 234"/>
                <a:gd name="T2" fmla="*/ 0 w 19"/>
                <a:gd name="T3" fmla="*/ 233 h 234"/>
                <a:gd name="T4" fmla="*/ 18 w 19"/>
                <a:gd name="T5" fmla="*/ 231 h 234"/>
                <a:gd name="T6" fmla="*/ 18 w 19"/>
                <a:gd name="T7" fmla="*/ 0 h 234"/>
                <a:gd name="T8" fmla="*/ 0 w 19"/>
                <a:gd name="T9" fmla="*/ 1 h 234"/>
                <a:gd name="T10" fmla="*/ 0 60000 65536"/>
                <a:gd name="T11" fmla="*/ 0 60000 65536"/>
                <a:gd name="T12" fmla="*/ 0 60000 65536"/>
                <a:gd name="T13" fmla="*/ 0 60000 65536"/>
                <a:gd name="T14" fmla="*/ 0 60000 65536"/>
                <a:gd name="T15" fmla="*/ 0 w 19"/>
                <a:gd name="T16" fmla="*/ 0 h 234"/>
                <a:gd name="T17" fmla="*/ 19 w 19"/>
                <a:gd name="T18" fmla="*/ 234 h 234"/>
              </a:gdLst>
              <a:ahLst/>
              <a:cxnLst>
                <a:cxn ang="T10">
                  <a:pos x="T0" y="T1"/>
                </a:cxn>
                <a:cxn ang="T11">
                  <a:pos x="T2" y="T3"/>
                </a:cxn>
                <a:cxn ang="T12">
                  <a:pos x="T4" y="T5"/>
                </a:cxn>
                <a:cxn ang="T13">
                  <a:pos x="T6" y="T7"/>
                </a:cxn>
                <a:cxn ang="T14">
                  <a:pos x="T8" y="T9"/>
                </a:cxn>
              </a:cxnLst>
              <a:rect l="T15" t="T16" r="T17" b="T18"/>
              <a:pathLst>
                <a:path w="19" h="234">
                  <a:moveTo>
                    <a:pt x="0" y="1"/>
                  </a:moveTo>
                  <a:lnTo>
                    <a:pt x="0" y="233"/>
                  </a:lnTo>
                  <a:lnTo>
                    <a:pt x="18" y="231"/>
                  </a:lnTo>
                  <a:lnTo>
                    <a:pt x="18" y="0"/>
                  </a:lnTo>
                  <a:lnTo>
                    <a:pt x="0" y="1"/>
                  </a:lnTo>
                </a:path>
              </a:pathLst>
            </a:custGeom>
            <a:solidFill>
              <a:srgbClr val="000000"/>
            </a:solidFill>
            <a:ln w="12700" cap="rnd">
              <a:solidFill>
                <a:srgbClr val="FFFFFF"/>
              </a:solidFill>
              <a:round/>
              <a:headEnd/>
              <a:tailEnd/>
            </a:ln>
          </p:spPr>
          <p:txBody>
            <a:bodyPr/>
            <a:lstStyle/>
            <a:p>
              <a:endParaRPr lang="en-US"/>
            </a:p>
          </p:txBody>
        </p:sp>
        <p:sp>
          <p:nvSpPr>
            <p:cNvPr id="12322" name="Freeform 34"/>
            <p:cNvSpPr>
              <a:spLocks/>
            </p:cNvSpPr>
            <p:nvPr/>
          </p:nvSpPr>
          <p:spPr bwMode="auto">
            <a:xfrm>
              <a:off x="5055" y="2692"/>
              <a:ext cx="19" cy="225"/>
            </a:xfrm>
            <a:custGeom>
              <a:avLst/>
              <a:gdLst>
                <a:gd name="T0" fmla="*/ 0 w 19"/>
                <a:gd name="T1" fmla="*/ 1 h 225"/>
                <a:gd name="T2" fmla="*/ 0 w 19"/>
                <a:gd name="T3" fmla="*/ 224 h 225"/>
                <a:gd name="T4" fmla="*/ 18 w 19"/>
                <a:gd name="T5" fmla="*/ 223 h 225"/>
                <a:gd name="T6" fmla="*/ 18 w 19"/>
                <a:gd name="T7" fmla="*/ 0 h 225"/>
                <a:gd name="T8" fmla="*/ 0 w 19"/>
                <a:gd name="T9" fmla="*/ 1 h 225"/>
                <a:gd name="T10" fmla="*/ 0 60000 65536"/>
                <a:gd name="T11" fmla="*/ 0 60000 65536"/>
                <a:gd name="T12" fmla="*/ 0 60000 65536"/>
                <a:gd name="T13" fmla="*/ 0 60000 65536"/>
                <a:gd name="T14" fmla="*/ 0 60000 65536"/>
                <a:gd name="T15" fmla="*/ 0 w 19"/>
                <a:gd name="T16" fmla="*/ 0 h 225"/>
                <a:gd name="T17" fmla="*/ 19 w 19"/>
                <a:gd name="T18" fmla="*/ 225 h 225"/>
              </a:gdLst>
              <a:ahLst/>
              <a:cxnLst>
                <a:cxn ang="T10">
                  <a:pos x="T0" y="T1"/>
                </a:cxn>
                <a:cxn ang="T11">
                  <a:pos x="T2" y="T3"/>
                </a:cxn>
                <a:cxn ang="T12">
                  <a:pos x="T4" y="T5"/>
                </a:cxn>
                <a:cxn ang="T13">
                  <a:pos x="T6" y="T7"/>
                </a:cxn>
                <a:cxn ang="T14">
                  <a:pos x="T8" y="T9"/>
                </a:cxn>
              </a:cxnLst>
              <a:rect l="T15" t="T16" r="T17" b="T18"/>
              <a:pathLst>
                <a:path w="19" h="225">
                  <a:moveTo>
                    <a:pt x="0" y="1"/>
                  </a:moveTo>
                  <a:lnTo>
                    <a:pt x="0" y="224"/>
                  </a:lnTo>
                  <a:lnTo>
                    <a:pt x="18" y="223"/>
                  </a:lnTo>
                  <a:lnTo>
                    <a:pt x="18" y="0"/>
                  </a:lnTo>
                  <a:lnTo>
                    <a:pt x="0" y="1"/>
                  </a:lnTo>
                </a:path>
              </a:pathLst>
            </a:custGeom>
            <a:solidFill>
              <a:srgbClr val="000000"/>
            </a:solidFill>
            <a:ln w="12700" cap="rnd">
              <a:solidFill>
                <a:srgbClr val="FFFFFF"/>
              </a:solidFill>
              <a:round/>
              <a:headEnd/>
              <a:tailEnd/>
            </a:ln>
          </p:spPr>
          <p:txBody>
            <a:bodyPr/>
            <a:lstStyle/>
            <a:p>
              <a:endParaRPr lang="en-US"/>
            </a:p>
          </p:txBody>
        </p:sp>
        <p:sp>
          <p:nvSpPr>
            <p:cNvPr id="12323" name="Freeform 35"/>
            <p:cNvSpPr>
              <a:spLocks/>
            </p:cNvSpPr>
            <p:nvPr/>
          </p:nvSpPr>
          <p:spPr bwMode="auto">
            <a:xfrm>
              <a:off x="4918" y="2710"/>
              <a:ext cx="17" cy="217"/>
            </a:xfrm>
            <a:custGeom>
              <a:avLst/>
              <a:gdLst>
                <a:gd name="T0" fmla="*/ 0 w 17"/>
                <a:gd name="T1" fmla="*/ 1 h 217"/>
                <a:gd name="T2" fmla="*/ 0 w 17"/>
                <a:gd name="T3" fmla="*/ 216 h 217"/>
                <a:gd name="T4" fmla="*/ 16 w 17"/>
                <a:gd name="T5" fmla="*/ 215 h 217"/>
                <a:gd name="T6" fmla="*/ 16 w 17"/>
                <a:gd name="T7" fmla="*/ 0 h 217"/>
                <a:gd name="T8" fmla="*/ 0 w 17"/>
                <a:gd name="T9" fmla="*/ 1 h 217"/>
                <a:gd name="T10" fmla="*/ 0 60000 65536"/>
                <a:gd name="T11" fmla="*/ 0 60000 65536"/>
                <a:gd name="T12" fmla="*/ 0 60000 65536"/>
                <a:gd name="T13" fmla="*/ 0 60000 65536"/>
                <a:gd name="T14" fmla="*/ 0 60000 65536"/>
                <a:gd name="T15" fmla="*/ 0 w 17"/>
                <a:gd name="T16" fmla="*/ 0 h 217"/>
                <a:gd name="T17" fmla="*/ 17 w 17"/>
                <a:gd name="T18" fmla="*/ 217 h 217"/>
              </a:gdLst>
              <a:ahLst/>
              <a:cxnLst>
                <a:cxn ang="T10">
                  <a:pos x="T0" y="T1"/>
                </a:cxn>
                <a:cxn ang="T11">
                  <a:pos x="T2" y="T3"/>
                </a:cxn>
                <a:cxn ang="T12">
                  <a:pos x="T4" y="T5"/>
                </a:cxn>
                <a:cxn ang="T13">
                  <a:pos x="T6" y="T7"/>
                </a:cxn>
                <a:cxn ang="T14">
                  <a:pos x="T8" y="T9"/>
                </a:cxn>
              </a:cxnLst>
              <a:rect l="T15" t="T16" r="T17" b="T18"/>
              <a:pathLst>
                <a:path w="17" h="217">
                  <a:moveTo>
                    <a:pt x="0" y="1"/>
                  </a:moveTo>
                  <a:lnTo>
                    <a:pt x="0" y="216"/>
                  </a:lnTo>
                  <a:lnTo>
                    <a:pt x="16" y="215"/>
                  </a:lnTo>
                  <a:lnTo>
                    <a:pt x="16" y="0"/>
                  </a:lnTo>
                  <a:lnTo>
                    <a:pt x="0" y="1"/>
                  </a:lnTo>
                </a:path>
              </a:pathLst>
            </a:custGeom>
            <a:solidFill>
              <a:srgbClr val="000000"/>
            </a:solidFill>
            <a:ln w="12700" cap="rnd">
              <a:solidFill>
                <a:srgbClr val="FFFFFF"/>
              </a:solidFill>
              <a:round/>
              <a:headEnd/>
              <a:tailEnd/>
            </a:ln>
          </p:spPr>
          <p:txBody>
            <a:bodyPr/>
            <a:lstStyle/>
            <a:p>
              <a:endParaRPr lang="en-US"/>
            </a:p>
          </p:txBody>
        </p:sp>
        <p:sp>
          <p:nvSpPr>
            <p:cNvPr id="12324" name="Freeform 36"/>
            <p:cNvSpPr>
              <a:spLocks/>
            </p:cNvSpPr>
            <p:nvPr/>
          </p:nvSpPr>
          <p:spPr bwMode="auto">
            <a:xfrm>
              <a:off x="4780" y="2726"/>
              <a:ext cx="17" cy="234"/>
            </a:xfrm>
            <a:custGeom>
              <a:avLst/>
              <a:gdLst>
                <a:gd name="T0" fmla="*/ 0 w 17"/>
                <a:gd name="T1" fmla="*/ 2 h 234"/>
                <a:gd name="T2" fmla="*/ 0 w 17"/>
                <a:gd name="T3" fmla="*/ 233 h 234"/>
                <a:gd name="T4" fmla="*/ 16 w 17"/>
                <a:gd name="T5" fmla="*/ 231 h 234"/>
                <a:gd name="T6" fmla="*/ 16 w 17"/>
                <a:gd name="T7" fmla="*/ 0 h 234"/>
                <a:gd name="T8" fmla="*/ 0 w 17"/>
                <a:gd name="T9" fmla="*/ 2 h 234"/>
                <a:gd name="T10" fmla="*/ 0 60000 65536"/>
                <a:gd name="T11" fmla="*/ 0 60000 65536"/>
                <a:gd name="T12" fmla="*/ 0 60000 65536"/>
                <a:gd name="T13" fmla="*/ 0 60000 65536"/>
                <a:gd name="T14" fmla="*/ 0 60000 65536"/>
                <a:gd name="T15" fmla="*/ 0 w 17"/>
                <a:gd name="T16" fmla="*/ 0 h 234"/>
                <a:gd name="T17" fmla="*/ 17 w 17"/>
                <a:gd name="T18" fmla="*/ 234 h 234"/>
              </a:gdLst>
              <a:ahLst/>
              <a:cxnLst>
                <a:cxn ang="T10">
                  <a:pos x="T0" y="T1"/>
                </a:cxn>
                <a:cxn ang="T11">
                  <a:pos x="T2" y="T3"/>
                </a:cxn>
                <a:cxn ang="T12">
                  <a:pos x="T4" y="T5"/>
                </a:cxn>
                <a:cxn ang="T13">
                  <a:pos x="T6" y="T7"/>
                </a:cxn>
                <a:cxn ang="T14">
                  <a:pos x="T8" y="T9"/>
                </a:cxn>
              </a:cxnLst>
              <a:rect l="T15" t="T16" r="T17" b="T18"/>
              <a:pathLst>
                <a:path w="17" h="234">
                  <a:moveTo>
                    <a:pt x="0" y="2"/>
                  </a:moveTo>
                  <a:lnTo>
                    <a:pt x="0" y="233"/>
                  </a:lnTo>
                  <a:lnTo>
                    <a:pt x="16" y="231"/>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12325" name="Freeform 37"/>
            <p:cNvSpPr>
              <a:spLocks/>
            </p:cNvSpPr>
            <p:nvPr/>
          </p:nvSpPr>
          <p:spPr bwMode="auto">
            <a:xfrm>
              <a:off x="4644" y="2744"/>
              <a:ext cx="17" cy="233"/>
            </a:xfrm>
            <a:custGeom>
              <a:avLst/>
              <a:gdLst>
                <a:gd name="T0" fmla="*/ 0 w 17"/>
                <a:gd name="T1" fmla="*/ 1 h 233"/>
                <a:gd name="T2" fmla="*/ 0 w 17"/>
                <a:gd name="T3" fmla="*/ 232 h 233"/>
                <a:gd name="T4" fmla="*/ 16 w 17"/>
                <a:gd name="T5" fmla="*/ 231 h 233"/>
                <a:gd name="T6" fmla="*/ 16 w 17"/>
                <a:gd name="T7" fmla="*/ 0 h 233"/>
                <a:gd name="T8" fmla="*/ 0 w 17"/>
                <a:gd name="T9" fmla="*/ 1 h 233"/>
                <a:gd name="T10" fmla="*/ 0 60000 65536"/>
                <a:gd name="T11" fmla="*/ 0 60000 65536"/>
                <a:gd name="T12" fmla="*/ 0 60000 65536"/>
                <a:gd name="T13" fmla="*/ 0 60000 65536"/>
                <a:gd name="T14" fmla="*/ 0 60000 65536"/>
                <a:gd name="T15" fmla="*/ 0 w 17"/>
                <a:gd name="T16" fmla="*/ 0 h 233"/>
                <a:gd name="T17" fmla="*/ 17 w 17"/>
                <a:gd name="T18" fmla="*/ 233 h 233"/>
              </a:gdLst>
              <a:ahLst/>
              <a:cxnLst>
                <a:cxn ang="T10">
                  <a:pos x="T0" y="T1"/>
                </a:cxn>
                <a:cxn ang="T11">
                  <a:pos x="T2" y="T3"/>
                </a:cxn>
                <a:cxn ang="T12">
                  <a:pos x="T4" y="T5"/>
                </a:cxn>
                <a:cxn ang="T13">
                  <a:pos x="T6" y="T7"/>
                </a:cxn>
                <a:cxn ang="T14">
                  <a:pos x="T8" y="T9"/>
                </a:cxn>
              </a:cxnLst>
              <a:rect l="T15" t="T16" r="T17" b="T18"/>
              <a:pathLst>
                <a:path w="17" h="233">
                  <a:moveTo>
                    <a:pt x="0" y="1"/>
                  </a:moveTo>
                  <a:lnTo>
                    <a:pt x="0" y="232"/>
                  </a:lnTo>
                  <a:lnTo>
                    <a:pt x="16" y="231"/>
                  </a:lnTo>
                  <a:lnTo>
                    <a:pt x="16" y="0"/>
                  </a:lnTo>
                  <a:lnTo>
                    <a:pt x="0" y="1"/>
                  </a:lnTo>
                </a:path>
              </a:pathLst>
            </a:custGeom>
            <a:solidFill>
              <a:srgbClr val="000000"/>
            </a:solidFill>
            <a:ln w="12700" cap="rnd">
              <a:solidFill>
                <a:srgbClr val="FFFFFF"/>
              </a:solidFill>
              <a:round/>
              <a:headEnd/>
              <a:tailEnd/>
            </a:ln>
          </p:spPr>
          <p:txBody>
            <a:bodyPr/>
            <a:lstStyle/>
            <a:p>
              <a:endParaRPr lang="en-US"/>
            </a:p>
          </p:txBody>
        </p:sp>
        <p:sp>
          <p:nvSpPr>
            <p:cNvPr id="12326" name="Freeform 38"/>
            <p:cNvSpPr>
              <a:spLocks/>
            </p:cNvSpPr>
            <p:nvPr/>
          </p:nvSpPr>
          <p:spPr bwMode="auto">
            <a:xfrm>
              <a:off x="4507" y="2761"/>
              <a:ext cx="17" cy="234"/>
            </a:xfrm>
            <a:custGeom>
              <a:avLst/>
              <a:gdLst>
                <a:gd name="T0" fmla="*/ 0 w 17"/>
                <a:gd name="T1" fmla="*/ 2 h 234"/>
                <a:gd name="T2" fmla="*/ 0 w 17"/>
                <a:gd name="T3" fmla="*/ 233 h 234"/>
                <a:gd name="T4" fmla="*/ 16 w 17"/>
                <a:gd name="T5" fmla="*/ 231 h 234"/>
                <a:gd name="T6" fmla="*/ 16 w 17"/>
                <a:gd name="T7" fmla="*/ 0 h 234"/>
                <a:gd name="T8" fmla="*/ 0 w 17"/>
                <a:gd name="T9" fmla="*/ 2 h 234"/>
                <a:gd name="T10" fmla="*/ 0 60000 65536"/>
                <a:gd name="T11" fmla="*/ 0 60000 65536"/>
                <a:gd name="T12" fmla="*/ 0 60000 65536"/>
                <a:gd name="T13" fmla="*/ 0 60000 65536"/>
                <a:gd name="T14" fmla="*/ 0 60000 65536"/>
                <a:gd name="T15" fmla="*/ 0 w 17"/>
                <a:gd name="T16" fmla="*/ 0 h 234"/>
                <a:gd name="T17" fmla="*/ 17 w 17"/>
                <a:gd name="T18" fmla="*/ 234 h 234"/>
              </a:gdLst>
              <a:ahLst/>
              <a:cxnLst>
                <a:cxn ang="T10">
                  <a:pos x="T0" y="T1"/>
                </a:cxn>
                <a:cxn ang="T11">
                  <a:pos x="T2" y="T3"/>
                </a:cxn>
                <a:cxn ang="T12">
                  <a:pos x="T4" y="T5"/>
                </a:cxn>
                <a:cxn ang="T13">
                  <a:pos x="T6" y="T7"/>
                </a:cxn>
                <a:cxn ang="T14">
                  <a:pos x="T8" y="T9"/>
                </a:cxn>
              </a:cxnLst>
              <a:rect l="T15" t="T16" r="T17" b="T18"/>
              <a:pathLst>
                <a:path w="17" h="234">
                  <a:moveTo>
                    <a:pt x="0" y="2"/>
                  </a:moveTo>
                  <a:lnTo>
                    <a:pt x="0" y="233"/>
                  </a:lnTo>
                  <a:lnTo>
                    <a:pt x="16" y="231"/>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12327" name="Freeform 39"/>
            <p:cNvSpPr>
              <a:spLocks/>
            </p:cNvSpPr>
            <p:nvPr/>
          </p:nvSpPr>
          <p:spPr bwMode="auto">
            <a:xfrm>
              <a:off x="5296" y="2359"/>
              <a:ext cx="1" cy="703"/>
            </a:xfrm>
            <a:custGeom>
              <a:avLst/>
              <a:gdLst>
                <a:gd name="T0" fmla="*/ 0 w 1"/>
                <a:gd name="T1" fmla="*/ 0 h 703"/>
                <a:gd name="T2" fmla="*/ 0 w 1"/>
                <a:gd name="T3" fmla="*/ 702 h 703"/>
                <a:gd name="T4" fmla="*/ 0 60000 65536"/>
                <a:gd name="T5" fmla="*/ 0 60000 65536"/>
                <a:gd name="T6" fmla="*/ 0 w 1"/>
                <a:gd name="T7" fmla="*/ 0 h 703"/>
                <a:gd name="T8" fmla="*/ 1 w 1"/>
                <a:gd name="T9" fmla="*/ 703 h 703"/>
              </a:gdLst>
              <a:ahLst/>
              <a:cxnLst>
                <a:cxn ang="T4">
                  <a:pos x="T0" y="T1"/>
                </a:cxn>
                <a:cxn ang="T5">
                  <a:pos x="T2" y="T3"/>
                </a:cxn>
              </a:cxnLst>
              <a:rect l="T6" t="T7" r="T8" b="T9"/>
              <a:pathLst>
                <a:path w="1" h="703">
                  <a:moveTo>
                    <a:pt x="0" y="0"/>
                  </a:moveTo>
                  <a:lnTo>
                    <a:pt x="0" y="702"/>
                  </a:lnTo>
                </a:path>
              </a:pathLst>
            </a:custGeom>
            <a:noFill/>
            <a:ln w="12700" cap="rnd">
              <a:solidFill>
                <a:srgbClr val="000000"/>
              </a:solidFill>
              <a:round/>
              <a:headEnd type="none" w="sm" len="sm"/>
              <a:tailEnd type="none" w="sm" len="sm"/>
            </a:ln>
          </p:spPr>
          <p:txBody>
            <a:bodyPr/>
            <a:lstStyle/>
            <a:p>
              <a:endParaRPr lang="en-US"/>
            </a:p>
          </p:txBody>
        </p:sp>
        <p:sp>
          <p:nvSpPr>
            <p:cNvPr id="12328" name="Freeform 40"/>
            <p:cNvSpPr>
              <a:spLocks/>
            </p:cNvSpPr>
            <p:nvPr/>
          </p:nvSpPr>
          <p:spPr bwMode="auto">
            <a:xfrm>
              <a:off x="4930" y="2937"/>
              <a:ext cx="438" cy="330"/>
            </a:xfrm>
            <a:custGeom>
              <a:avLst/>
              <a:gdLst>
                <a:gd name="T0" fmla="*/ 87 w 438"/>
                <a:gd name="T1" fmla="*/ 295 h 330"/>
                <a:gd name="T2" fmla="*/ 63 w 438"/>
                <a:gd name="T3" fmla="*/ 283 h 330"/>
                <a:gd name="T4" fmla="*/ 50 w 438"/>
                <a:gd name="T5" fmla="*/ 269 h 330"/>
                <a:gd name="T6" fmla="*/ 40 w 438"/>
                <a:gd name="T7" fmla="*/ 248 h 330"/>
                <a:gd name="T8" fmla="*/ 22 w 438"/>
                <a:gd name="T9" fmla="*/ 235 h 330"/>
                <a:gd name="T10" fmla="*/ 6 w 438"/>
                <a:gd name="T11" fmla="*/ 219 h 330"/>
                <a:gd name="T12" fmla="*/ 4 w 438"/>
                <a:gd name="T13" fmla="*/ 155 h 330"/>
                <a:gd name="T14" fmla="*/ 1 w 438"/>
                <a:gd name="T15" fmla="*/ 137 h 330"/>
                <a:gd name="T16" fmla="*/ 34 w 438"/>
                <a:gd name="T17" fmla="*/ 129 h 330"/>
                <a:gd name="T18" fmla="*/ 36 w 438"/>
                <a:gd name="T19" fmla="*/ 118 h 330"/>
                <a:gd name="T20" fmla="*/ 32 w 438"/>
                <a:gd name="T21" fmla="*/ 102 h 330"/>
                <a:gd name="T22" fmla="*/ 20 w 438"/>
                <a:gd name="T23" fmla="*/ 86 h 330"/>
                <a:gd name="T24" fmla="*/ 48 w 438"/>
                <a:gd name="T25" fmla="*/ 76 h 330"/>
                <a:gd name="T26" fmla="*/ 67 w 438"/>
                <a:gd name="T27" fmla="*/ 81 h 330"/>
                <a:gd name="T28" fmla="*/ 87 w 438"/>
                <a:gd name="T29" fmla="*/ 91 h 330"/>
                <a:gd name="T30" fmla="*/ 111 w 438"/>
                <a:gd name="T31" fmla="*/ 97 h 330"/>
                <a:gd name="T32" fmla="*/ 117 w 438"/>
                <a:gd name="T33" fmla="*/ 77 h 330"/>
                <a:gd name="T34" fmla="*/ 140 w 438"/>
                <a:gd name="T35" fmla="*/ 68 h 330"/>
                <a:gd name="T36" fmla="*/ 158 w 438"/>
                <a:gd name="T37" fmla="*/ 56 h 330"/>
                <a:gd name="T38" fmla="*/ 164 w 438"/>
                <a:gd name="T39" fmla="*/ 27 h 330"/>
                <a:gd name="T40" fmla="*/ 176 w 438"/>
                <a:gd name="T41" fmla="*/ 21 h 330"/>
                <a:gd name="T42" fmla="*/ 186 w 438"/>
                <a:gd name="T43" fmla="*/ 4 h 330"/>
                <a:gd name="T44" fmla="*/ 199 w 438"/>
                <a:gd name="T45" fmla="*/ 17 h 330"/>
                <a:gd name="T46" fmla="*/ 209 w 438"/>
                <a:gd name="T47" fmla="*/ 39 h 330"/>
                <a:gd name="T48" fmla="*/ 212 w 438"/>
                <a:gd name="T49" fmla="*/ 62 h 330"/>
                <a:gd name="T50" fmla="*/ 218 w 438"/>
                <a:gd name="T51" fmla="*/ 73 h 330"/>
                <a:gd name="T52" fmla="*/ 232 w 438"/>
                <a:gd name="T53" fmla="*/ 79 h 330"/>
                <a:gd name="T54" fmla="*/ 240 w 438"/>
                <a:gd name="T55" fmla="*/ 102 h 330"/>
                <a:gd name="T56" fmla="*/ 256 w 438"/>
                <a:gd name="T57" fmla="*/ 103 h 330"/>
                <a:gd name="T58" fmla="*/ 264 w 438"/>
                <a:gd name="T59" fmla="*/ 86 h 330"/>
                <a:gd name="T60" fmla="*/ 278 w 438"/>
                <a:gd name="T61" fmla="*/ 74 h 330"/>
                <a:gd name="T62" fmla="*/ 289 w 438"/>
                <a:gd name="T63" fmla="*/ 68 h 330"/>
                <a:gd name="T64" fmla="*/ 306 w 438"/>
                <a:gd name="T65" fmla="*/ 56 h 330"/>
                <a:gd name="T66" fmla="*/ 324 w 438"/>
                <a:gd name="T67" fmla="*/ 44 h 330"/>
                <a:gd name="T68" fmla="*/ 343 w 438"/>
                <a:gd name="T69" fmla="*/ 42 h 330"/>
                <a:gd name="T70" fmla="*/ 360 w 438"/>
                <a:gd name="T71" fmla="*/ 56 h 330"/>
                <a:gd name="T72" fmla="*/ 366 w 438"/>
                <a:gd name="T73" fmla="*/ 68 h 330"/>
                <a:gd name="T74" fmla="*/ 379 w 438"/>
                <a:gd name="T75" fmla="*/ 79 h 330"/>
                <a:gd name="T76" fmla="*/ 413 w 438"/>
                <a:gd name="T77" fmla="*/ 86 h 330"/>
                <a:gd name="T78" fmla="*/ 411 w 438"/>
                <a:gd name="T79" fmla="*/ 101 h 330"/>
                <a:gd name="T80" fmla="*/ 412 w 438"/>
                <a:gd name="T81" fmla="*/ 113 h 330"/>
                <a:gd name="T82" fmla="*/ 419 w 438"/>
                <a:gd name="T83" fmla="*/ 132 h 330"/>
                <a:gd name="T84" fmla="*/ 425 w 438"/>
                <a:gd name="T85" fmla="*/ 149 h 330"/>
                <a:gd name="T86" fmla="*/ 437 w 438"/>
                <a:gd name="T87" fmla="*/ 161 h 330"/>
                <a:gd name="T88" fmla="*/ 422 w 438"/>
                <a:gd name="T89" fmla="*/ 174 h 330"/>
                <a:gd name="T90" fmla="*/ 410 w 438"/>
                <a:gd name="T91" fmla="*/ 189 h 330"/>
                <a:gd name="T92" fmla="*/ 411 w 438"/>
                <a:gd name="T93" fmla="*/ 212 h 330"/>
                <a:gd name="T94" fmla="*/ 396 w 438"/>
                <a:gd name="T95" fmla="*/ 231 h 330"/>
                <a:gd name="T96" fmla="*/ 396 w 438"/>
                <a:gd name="T97" fmla="*/ 245 h 330"/>
                <a:gd name="T98" fmla="*/ 422 w 438"/>
                <a:gd name="T99" fmla="*/ 251 h 330"/>
                <a:gd name="T100" fmla="*/ 426 w 438"/>
                <a:gd name="T101" fmla="*/ 267 h 330"/>
                <a:gd name="T102" fmla="*/ 420 w 438"/>
                <a:gd name="T103" fmla="*/ 329 h 3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8"/>
                <a:gd name="T157" fmla="*/ 0 h 330"/>
                <a:gd name="T158" fmla="*/ 438 w 438"/>
                <a:gd name="T159" fmla="*/ 330 h 3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8" h="330">
                  <a:moveTo>
                    <a:pt x="90" y="303"/>
                  </a:moveTo>
                  <a:lnTo>
                    <a:pt x="87" y="295"/>
                  </a:lnTo>
                  <a:lnTo>
                    <a:pt x="73" y="290"/>
                  </a:lnTo>
                  <a:lnTo>
                    <a:pt x="63" y="283"/>
                  </a:lnTo>
                  <a:lnTo>
                    <a:pt x="62" y="272"/>
                  </a:lnTo>
                  <a:lnTo>
                    <a:pt x="50" y="269"/>
                  </a:lnTo>
                  <a:lnTo>
                    <a:pt x="42" y="261"/>
                  </a:lnTo>
                  <a:lnTo>
                    <a:pt x="40" y="248"/>
                  </a:lnTo>
                  <a:lnTo>
                    <a:pt x="38" y="238"/>
                  </a:lnTo>
                  <a:lnTo>
                    <a:pt x="22" y="235"/>
                  </a:lnTo>
                  <a:lnTo>
                    <a:pt x="16" y="225"/>
                  </a:lnTo>
                  <a:lnTo>
                    <a:pt x="6" y="219"/>
                  </a:lnTo>
                  <a:lnTo>
                    <a:pt x="0" y="211"/>
                  </a:lnTo>
                  <a:lnTo>
                    <a:pt x="4" y="155"/>
                  </a:lnTo>
                  <a:lnTo>
                    <a:pt x="2" y="146"/>
                  </a:lnTo>
                  <a:lnTo>
                    <a:pt x="1" y="137"/>
                  </a:lnTo>
                  <a:lnTo>
                    <a:pt x="10" y="132"/>
                  </a:lnTo>
                  <a:lnTo>
                    <a:pt x="34" y="129"/>
                  </a:lnTo>
                  <a:lnTo>
                    <a:pt x="46" y="124"/>
                  </a:lnTo>
                  <a:lnTo>
                    <a:pt x="36" y="118"/>
                  </a:lnTo>
                  <a:lnTo>
                    <a:pt x="31" y="111"/>
                  </a:lnTo>
                  <a:lnTo>
                    <a:pt x="32" y="102"/>
                  </a:lnTo>
                  <a:lnTo>
                    <a:pt x="22" y="97"/>
                  </a:lnTo>
                  <a:lnTo>
                    <a:pt x="20" y="86"/>
                  </a:lnTo>
                  <a:lnTo>
                    <a:pt x="29" y="80"/>
                  </a:lnTo>
                  <a:lnTo>
                    <a:pt x="48" y="76"/>
                  </a:lnTo>
                  <a:lnTo>
                    <a:pt x="58" y="73"/>
                  </a:lnTo>
                  <a:lnTo>
                    <a:pt x="67" y="81"/>
                  </a:lnTo>
                  <a:lnTo>
                    <a:pt x="78" y="83"/>
                  </a:lnTo>
                  <a:lnTo>
                    <a:pt x="87" y="91"/>
                  </a:lnTo>
                  <a:lnTo>
                    <a:pt x="99" y="91"/>
                  </a:lnTo>
                  <a:lnTo>
                    <a:pt x="111" y="97"/>
                  </a:lnTo>
                  <a:lnTo>
                    <a:pt x="116" y="88"/>
                  </a:lnTo>
                  <a:lnTo>
                    <a:pt x="117" y="77"/>
                  </a:lnTo>
                  <a:lnTo>
                    <a:pt x="131" y="75"/>
                  </a:lnTo>
                  <a:lnTo>
                    <a:pt x="140" y="68"/>
                  </a:lnTo>
                  <a:lnTo>
                    <a:pt x="153" y="66"/>
                  </a:lnTo>
                  <a:lnTo>
                    <a:pt x="158" y="56"/>
                  </a:lnTo>
                  <a:lnTo>
                    <a:pt x="159" y="36"/>
                  </a:lnTo>
                  <a:lnTo>
                    <a:pt x="164" y="27"/>
                  </a:lnTo>
                  <a:lnTo>
                    <a:pt x="172" y="31"/>
                  </a:lnTo>
                  <a:lnTo>
                    <a:pt x="176" y="21"/>
                  </a:lnTo>
                  <a:lnTo>
                    <a:pt x="179" y="0"/>
                  </a:lnTo>
                  <a:lnTo>
                    <a:pt x="186" y="4"/>
                  </a:lnTo>
                  <a:lnTo>
                    <a:pt x="188" y="15"/>
                  </a:lnTo>
                  <a:lnTo>
                    <a:pt x="199" y="17"/>
                  </a:lnTo>
                  <a:lnTo>
                    <a:pt x="201" y="29"/>
                  </a:lnTo>
                  <a:lnTo>
                    <a:pt x="209" y="39"/>
                  </a:lnTo>
                  <a:lnTo>
                    <a:pt x="212" y="50"/>
                  </a:lnTo>
                  <a:lnTo>
                    <a:pt x="212" y="62"/>
                  </a:lnTo>
                  <a:lnTo>
                    <a:pt x="206" y="73"/>
                  </a:lnTo>
                  <a:lnTo>
                    <a:pt x="218" y="73"/>
                  </a:lnTo>
                  <a:lnTo>
                    <a:pt x="229" y="70"/>
                  </a:lnTo>
                  <a:lnTo>
                    <a:pt x="232" y="79"/>
                  </a:lnTo>
                  <a:lnTo>
                    <a:pt x="230" y="97"/>
                  </a:lnTo>
                  <a:lnTo>
                    <a:pt x="240" y="102"/>
                  </a:lnTo>
                  <a:lnTo>
                    <a:pt x="250" y="99"/>
                  </a:lnTo>
                  <a:lnTo>
                    <a:pt x="256" y="103"/>
                  </a:lnTo>
                  <a:lnTo>
                    <a:pt x="259" y="95"/>
                  </a:lnTo>
                  <a:lnTo>
                    <a:pt x="264" y="86"/>
                  </a:lnTo>
                  <a:lnTo>
                    <a:pt x="273" y="83"/>
                  </a:lnTo>
                  <a:lnTo>
                    <a:pt x="278" y="74"/>
                  </a:lnTo>
                  <a:lnTo>
                    <a:pt x="282" y="68"/>
                  </a:lnTo>
                  <a:lnTo>
                    <a:pt x="289" y="68"/>
                  </a:lnTo>
                  <a:lnTo>
                    <a:pt x="300" y="63"/>
                  </a:lnTo>
                  <a:lnTo>
                    <a:pt x="306" y="56"/>
                  </a:lnTo>
                  <a:lnTo>
                    <a:pt x="314" y="46"/>
                  </a:lnTo>
                  <a:lnTo>
                    <a:pt x="324" y="44"/>
                  </a:lnTo>
                  <a:lnTo>
                    <a:pt x="335" y="36"/>
                  </a:lnTo>
                  <a:lnTo>
                    <a:pt x="343" y="42"/>
                  </a:lnTo>
                  <a:lnTo>
                    <a:pt x="354" y="44"/>
                  </a:lnTo>
                  <a:lnTo>
                    <a:pt x="360" y="56"/>
                  </a:lnTo>
                  <a:lnTo>
                    <a:pt x="360" y="73"/>
                  </a:lnTo>
                  <a:lnTo>
                    <a:pt x="366" y="68"/>
                  </a:lnTo>
                  <a:lnTo>
                    <a:pt x="368" y="77"/>
                  </a:lnTo>
                  <a:lnTo>
                    <a:pt x="379" y="79"/>
                  </a:lnTo>
                  <a:lnTo>
                    <a:pt x="391" y="85"/>
                  </a:lnTo>
                  <a:lnTo>
                    <a:pt x="413" y="86"/>
                  </a:lnTo>
                  <a:lnTo>
                    <a:pt x="419" y="97"/>
                  </a:lnTo>
                  <a:lnTo>
                    <a:pt x="411" y="101"/>
                  </a:lnTo>
                  <a:lnTo>
                    <a:pt x="419" y="108"/>
                  </a:lnTo>
                  <a:lnTo>
                    <a:pt x="412" y="113"/>
                  </a:lnTo>
                  <a:lnTo>
                    <a:pt x="419" y="120"/>
                  </a:lnTo>
                  <a:lnTo>
                    <a:pt x="419" y="132"/>
                  </a:lnTo>
                  <a:lnTo>
                    <a:pt x="418" y="143"/>
                  </a:lnTo>
                  <a:lnTo>
                    <a:pt x="425" y="149"/>
                  </a:lnTo>
                  <a:lnTo>
                    <a:pt x="436" y="151"/>
                  </a:lnTo>
                  <a:lnTo>
                    <a:pt x="437" y="161"/>
                  </a:lnTo>
                  <a:lnTo>
                    <a:pt x="431" y="172"/>
                  </a:lnTo>
                  <a:lnTo>
                    <a:pt x="422" y="174"/>
                  </a:lnTo>
                  <a:lnTo>
                    <a:pt x="420" y="183"/>
                  </a:lnTo>
                  <a:lnTo>
                    <a:pt x="410" y="189"/>
                  </a:lnTo>
                  <a:lnTo>
                    <a:pt x="407" y="201"/>
                  </a:lnTo>
                  <a:lnTo>
                    <a:pt x="411" y="212"/>
                  </a:lnTo>
                  <a:lnTo>
                    <a:pt x="402" y="219"/>
                  </a:lnTo>
                  <a:lnTo>
                    <a:pt x="396" y="231"/>
                  </a:lnTo>
                  <a:lnTo>
                    <a:pt x="387" y="236"/>
                  </a:lnTo>
                  <a:lnTo>
                    <a:pt x="396" y="245"/>
                  </a:lnTo>
                  <a:lnTo>
                    <a:pt x="411" y="248"/>
                  </a:lnTo>
                  <a:lnTo>
                    <a:pt x="422" y="251"/>
                  </a:lnTo>
                  <a:lnTo>
                    <a:pt x="429" y="258"/>
                  </a:lnTo>
                  <a:lnTo>
                    <a:pt x="426" y="267"/>
                  </a:lnTo>
                  <a:lnTo>
                    <a:pt x="416" y="276"/>
                  </a:lnTo>
                  <a:lnTo>
                    <a:pt x="420" y="329"/>
                  </a:lnTo>
                  <a:lnTo>
                    <a:pt x="90" y="303"/>
                  </a:lnTo>
                </a:path>
              </a:pathLst>
            </a:custGeom>
            <a:solidFill>
              <a:srgbClr val="00A800"/>
            </a:solidFill>
            <a:ln w="12700" cap="rnd">
              <a:solidFill>
                <a:srgbClr val="000000"/>
              </a:solidFill>
              <a:round/>
              <a:headEnd/>
              <a:tailEnd/>
            </a:ln>
          </p:spPr>
          <p:txBody>
            <a:bodyPr/>
            <a:lstStyle/>
            <a:p>
              <a:endParaRPr lang="en-US"/>
            </a:p>
          </p:txBody>
        </p:sp>
        <p:sp>
          <p:nvSpPr>
            <p:cNvPr id="12329" name="Freeform 41"/>
            <p:cNvSpPr>
              <a:spLocks/>
            </p:cNvSpPr>
            <p:nvPr/>
          </p:nvSpPr>
          <p:spPr bwMode="auto">
            <a:xfrm>
              <a:off x="4394" y="2784"/>
              <a:ext cx="549" cy="500"/>
            </a:xfrm>
            <a:custGeom>
              <a:avLst/>
              <a:gdLst>
                <a:gd name="T0" fmla="*/ 83 w 549"/>
                <a:gd name="T1" fmla="*/ 448 h 500"/>
                <a:gd name="T2" fmla="*/ 83 w 549"/>
                <a:gd name="T3" fmla="*/ 430 h 500"/>
                <a:gd name="T4" fmla="*/ 55 w 549"/>
                <a:gd name="T5" fmla="*/ 414 h 500"/>
                <a:gd name="T6" fmla="*/ 45 w 549"/>
                <a:gd name="T7" fmla="*/ 372 h 500"/>
                <a:gd name="T8" fmla="*/ 30 w 549"/>
                <a:gd name="T9" fmla="*/ 349 h 500"/>
                <a:gd name="T10" fmla="*/ 18 w 549"/>
                <a:gd name="T11" fmla="*/ 320 h 500"/>
                <a:gd name="T12" fmla="*/ 32 w 549"/>
                <a:gd name="T13" fmla="*/ 290 h 500"/>
                <a:gd name="T14" fmla="*/ 0 w 549"/>
                <a:gd name="T15" fmla="*/ 273 h 500"/>
                <a:gd name="T16" fmla="*/ 30 w 549"/>
                <a:gd name="T17" fmla="*/ 255 h 500"/>
                <a:gd name="T18" fmla="*/ 59 w 549"/>
                <a:gd name="T19" fmla="*/ 232 h 500"/>
                <a:gd name="T20" fmla="*/ 54 w 549"/>
                <a:gd name="T21" fmla="*/ 197 h 500"/>
                <a:gd name="T22" fmla="*/ 59 w 549"/>
                <a:gd name="T23" fmla="*/ 151 h 500"/>
                <a:gd name="T24" fmla="*/ 89 w 549"/>
                <a:gd name="T25" fmla="*/ 128 h 500"/>
                <a:gd name="T26" fmla="*/ 92 w 549"/>
                <a:gd name="T27" fmla="*/ 95 h 500"/>
                <a:gd name="T28" fmla="*/ 125 w 549"/>
                <a:gd name="T29" fmla="*/ 113 h 500"/>
                <a:gd name="T30" fmla="*/ 138 w 549"/>
                <a:gd name="T31" fmla="*/ 92 h 500"/>
                <a:gd name="T32" fmla="*/ 166 w 549"/>
                <a:gd name="T33" fmla="*/ 75 h 500"/>
                <a:gd name="T34" fmla="*/ 150 w 549"/>
                <a:gd name="T35" fmla="*/ 48 h 500"/>
                <a:gd name="T36" fmla="*/ 190 w 549"/>
                <a:gd name="T37" fmla="*/ 34 h 500"/>
                <a:gd name="T38" fmla="*/ 226 w 549"/>
                <a:gd name="T39" fmla="*/ 39 h 500"/>
                <a:gd name="T40" fmla="*/ 249 w 549"/>
                <a:gd name="T41" fmla="*/ 17 h 500"/>
                <a:gd name="T42" fmla="*/ 280 w 549"/>
                <a:gd name="T43" fmla="*/ 0 h 500"/>
                <a:gd name="T44" fmla="*/ 308 w 549"/>
                <a:gd name="T45" fmla="*/ 18 h 500"/>
                <a:gd name="T46" fmla="*/ 326 w 549"/>
                <a:gd name="T47" fmla="*/ 52 h 500"/>
                <a:gd name="T48" fmla="*/ 345 w 549"/>
                <a:gd name="T49" fmla="*/ 69 h 500"/>
                <a:gd name="T50" fmla="*/ 338 w 549"/>
                <a:gd name="T51" fmla="*/ 98 h 500"/>
                <a:gd name="T52" fmla="*/ 369 w 549"/>
                <a:gd name="T53" fmla="*/ 102 h 500"/>
                <a:gd name="T54" fmla="*/ 392 w 549"/>
                <a:gd name="T55" fmla="*/ 104 h 500"/>
                <a:gd name="T56" fmla="*/ 422 w 549"/>
                <a:gd name="T57" fmla="*/ 97 h 500"/>
                <a:gd name="T58" fmla="*/ 451 w 549"/>
                <a:gd name="T59" fmla="*/ 104 h 500"/>
                <a:gd name="T60" fmla="*/ 454 w 549"/>
                <a:gd name="T61" fmla="*/ 133 h 500"/>
                <a:gd name="T62" fmla="*/ 427 w 549"/>
                <a:gd name="T63" fmla="*/ 152 h 500"/>
                <a:gd name="T64" fmla="*/ 445 w 549"/>
                <a:gd name="T65" fmla="*/ 168 h 500"/>
                <a:gd name="T66" fmla="*/ 475 w 549"/>
                <a:gd name="T67" fmla="*/ 181 h 500"/>
                <a:gd name="T68" fmla="*/ 492 w 549"/>
                <a:gd name="T69" fmla="*/ 203 h 500"/>
                <a:gd name="T70" fmla="*/ 526 w 549"/>
                <a:gd name="T71" fmla="*/ 223 h 500"/>
                <a:gd name="T72" fmla="*/ 505 w 549"/>
                <a:gd name="T73" fmla="*/ 234 h 500"/>
                <a:gd name="T74" fmla="*/ 475 w 549"/>
                <a:gd name="T75" fmla="*/ 256 h 500"/>
                <a:gd name="T76" fmla="*/ 481 w 549"/>
                <a:gd name="T77" fmla="*/ 273 h 500"/>
                <a:gd name="T78" fmla="*/ 517 w 549"/>
                <a:gd name="T79" fmla="*/ 290 h 500"/>
                <a:gd name="T80" fmla="*/ 544 w 549"/>
                <a:gd name="T81" fmla="*/ 312 h 500"/>
                <a:gd name="T82" fmla="*/ 544 w 549"/>
                <a:gd name="T83" fmla="*/ 344 h 500"/>
                <a:gd name="T84" fmla="*/ 534 w 549"/>
                <a:gd name="T85" fmla="*/ 372 h 500"/>
                <a:gd name="T86" fmla="*/ 494 w 549"/>
                <a:gd name="T87" fmla="*/ 392 h 500"/>
                <a:gd name="T88" fmla="*/ 463 w 549"/>
                <a:gd name="T89" fmla="*/ 418 h 500"/>
                <a:gd name="T90" fmla="*/ 439 w 549"/>
                <a:gd name="T91" fmla="*/ 453 h 5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49"/>
                <a:gd name="T139" fmla="*/ 0 h 500"/>
                <a:gd name="T140" fmla="*/ 549 w 549"/>
                <a:gd name="T141" fmla="*/ 500 h 5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49" h="500">
                  <a:moveTo>
                    <a:pt x="89" y="460"/>
                  </a:moveTo>
                  <a:lnTo>
                    <a:pt x="96" y="453"/>
                  </a:lnTo>
                  <a:lnTo>
                    <a:pt x="83" y="448"/>
                  </a:lnTo>
                  <a:lnTo>
                    <a:pt x="84" y="439"/>
                  </a:lnTo>
                  <a:lnTo>
                    <a:pt x="95" y="436"/>
                  </a:lnTo>
                  <a:lnTo>
                    <a:pt x="83" y="430"/>
                  </a:lnTo>
                  <a:lnTo>
                    <a:pt x="72" y="431"/>
                  </a:lnTo>
                  <a:lnTo>
                    <a:pt x="65" y="424"/>
                  </a:lnTo>
                  <a:lnTo>
                    <a:pt x="55" y="414"/>
                  </a:lnTo>
                  <a:lnTo>
                    <a:pt x="54" y="395"/>
                  </a:lnTo>
                  <a:lnTo>
                    <a:pt x="48" y="384"/>
                  </a:lnTo>
                  <a:lnTo>
                    <a:pt x="45" y="372"/>
                  </a:lnTo>
                  <a:lnTo>
                    <a:pt x="31" y="370"/>
                  </a:lnTo>
                  <a:lnTo>
                    <a:pt x="24" y="360"/>
                  </a:lnTo>
                  <a:lnTo>
                    <a:pt x="30" y="349"/>
                  </a:lnTo>
                  <a:lnTo>
                    <a:pt x="29" y="337"/>
                  </a:lnTo>
                  <a:lnTo>
                    <a:pt x="18" y="331"/>
                  </a:lnTo>
                  <a:lnTo>
                    <a:pt x="18" y="320"/>
                  </a:lnTo>
                  <a:lnTo>
                    <a:pt x="24" y="308"/>
                  </a:lnTo>
                  <a:lnTo>
                    <a:pt x="24" y="296"/>
                  </a:lnTo>
                  <a:lnTo>
                    <a:pt x="32" y="290"/>
                  </a:lnTo>
                  <a:lnTo>
                    <a:pt x="24" y="285"/>
                  </a:lnTo>
                  <a:lnTo>
                    <a:pt x="4" y="281"/>
                  </a:lnTo>
                  <a:lnTo>
                    <a:pt x="0" y="273"/>
                  </a:lnTo>
                  <a:lnTo>
                    <a:pt x="6" y="262"/>
                  </a:lnTo>
                  <a:lnTo>
                    <a:pt x="18" y="261"/>
                  </a:lnTo>
                  <a:lnTo>
                    <a:pt x="30" y="255"/>
                  </a:lnTo>
                  <a:lnTo>
                    <a:pt x="45" y="252"/>
                  </a:lnTo>
                  <a:lnTo>
                    <a:pt x="55" y="244"/>
                  </a:lnTo>
                  <a:lnTo>
                    <a:pt x="59" y="232"/>
                  </a:lnTo>
                  <a:lnTo>
                    <a:pt x="59" y="221"/>
                  </a:lnTo>
                  <a:lnTo>
                    <a:pt x="54" y="209"/>
                  </a:lnTo>
                  <a:lnTo>
                    <a:pt x="54" y="197"/>
                  </a:lnTo>
                  <a:lnTo>
                    <a:pt x="62" y="191"/>
                  </a:lnTo>
                  <a:lnTo>
                    <a:pt x="58" y="169"/>
                  </a:lnTo>
                  <a:lnTo>
                    <a:pt x="59" y="151"/>
                  </a:lnTo>
                  <a:lnTo>
                    <a:pt x="68" y="142"/>
                  </a:lnTo>
                  <a:lnTo>
                    <a:pt x="85" y="138"/>
                  </a:lnTo>
                  <a:lnTo>
                    <a:pt x="89" y="128"/>
                  </a:lnTo>
                  <a:lnTo>
                    <a:pt x="83" y="116"/>
                  </a:lnTo>
                  <a:lnTo>
                    <a:pt x="83" y="104"/>
                  </a:lnTo>
                  <a:lnTo>
                    <a:pt x="92" y="95"/>
                  </a:lnTo>
                  <a:lnTo>
                    <a:pt x="107" y="93"/>
                  </a:lnTo>
                  <a:lnTo>
                    <a:pt x="113" y="104"/>
                  </a:lnTo>
                  <a:lnTo>
                    <a:pt x="125" y="113"/>
                  </a:lnTo>
                  <a:lnTo>
                    <a:pt x="137" y="114"/>
                  </a:lnTo>
                  <a:lnTo>
                    <a:pt x="142" y="104"/>
                  </a:lnTo>
                  <a:lnTo>
                    <a:pt x="138" y="92"/>
                  </a:lnTo>
                  <a:lnTo>
                    <a:pt x="148" y="87"/>
                  </a:lnTo>
                  <a:lnTo>
                    <a:pt x="161" y="85"/>
                  </a:lnTo>
                  <a:lnTo>
                    <a:pt x="166" y="75"/>
                  </a:lnTo>
                  <a:lnTo>
                    <a:pt x="160" y="64"/>
                  </a:lnTo>
                  <a:lnTo>
                    <a:pt x="148" y="58"/>
                  </a:lnTo>
                  <a:lnTo>
                    <a:pt x="150" y="48"/>
                  </a:lnTo>
                  <a:lnTo>
                    <a:pt x="160" y="46"/>
                  </a:lnTo>
                  <a:lnTo>
                    <a:pt x="169" y="35"/>
                  </a:lnTo>
                  <a:lnTo>
                    <a:pt x="190" y="34"/>
                  </a:lnTo>
                  <a:lnTo>
                    <a:pt x="202" y="30"/>
                  </a:lnTo>
                  <a:lnTo>
                    <a:pt x="216" y="34"/>
                  </a:lnTo>
                  <a:lnTo>
                    <a:pt x="226" y="39"/>
                  </a:lnTo>
                  <a:lnTo>
                    <a:pt x="237" y="38"/>
                  </a:lnTo>
                  <a:lnTo>
                    <a:pt x="243" y="28"/>
                  </a:lnTo>
                  <a:lnTo>
                    <a:pt x="249" y="17"/>
                  </a:lnTo>
                  <a:lnTo>
                    <a:pt x="261" y="11"/>
                  </a:lnTo>
                  <a:lnTo>
                    <a:pt x="273" y="11"/>
                  </a:lnTo>
                  <a:lnTo>
                    <a:pt x="280" y="0"/>
                  </a:lnTo>
                  <a:lnTo>
                    <a:pt x="291" y="0"/>
                  </a:lnTo>
                  <a:lnTo>
                    <a:pt x="297" y="11"/>
                  </a:lnTo>
                  <a:lnTo>
                    <a:pt x="308" y="18"/>
                  </a:lnTo>
                  <a:lnTo>
                    <a:pt x="309" y="40"/>
                  </a:lnTo>
                  <a:lnTo>
                    <a:pt x="306" y="49"/>
                  </a:lnTo>
                  <a:lnTo>
                    <a:pt x="326" y="52"/>
                  </a:lnTo>
                  <a:lnTo>
                    <a:pt x="338" y="56"/>
                  </a:lnTo>
                  <a:lnTo>
                    <a:pt x="347" y="60"/>
                  </a:lnTo>
                  <a:lnTo>
                    <a:pt x="345" y="69"/>
                  </a:lnTo>
                  <a:lnTo>
                    <a:pt x="346" y="80"/>
                  </a:lnTo>
                  <a:lnTo>
                    <a:pt x="338" y="87"/>
                  </a:lnTo>
                  <a:lnTo>
                    <a:pt x="338" y="98"/>
                  </a:lnTo>
                  <a:lnTo>
                    <a:pt x="350" y="98"/>
                  </a:lnTo>
                  <a:lnTo>
                    <a:pt x="362" y="95"/>
                  </a:lnTo>
                  <a:lnTo>
                    <a:pt x="369" y="102"/>
                  </a:lnTo>
                  <a:lnTo>
                    <a:pt x="380" y="98"/>
                  </a:lnTo>
                  <a:lnTo>
                    <a:pt x="389" y="97"/>
                  </a:lnTo>
                  <a:lnTo>
                    <a:pt x="392" y="104"/>
                  </a:lnTo>
                  <a:lnTo>
                    <a:pt x="404" y="92"/>
                  </a:lnTo>
                  <a:lnTo>
                    <a:pt x="416" y="90"/>
                  </a:lnTo>
                  <a:lnTo>
                    <a:pt x="422" y="97"/>
                  </a:lnTo>
                  <a:lnTo>
                    <a:pt x="433" y="98"/>
                  </a:lnTo>
                  <a:lnTo>
                    <a:pt x="445" y="96"/>
                  </a:lnTo>
                  <a:lnTo>
                    <a:pt x="451" y="104"/>
                  </a:lnTo>
                  <a:lnTo>
                    <a:pt x="451" y="116"/>
                  </a:lnTo>
                  <a:lnTo>
                    <a:pt x="446" y="125"/>
                  </a:lnTo>
                  <a:lnTo>
                    <a:pt x="454" y="133"/>
                  </a:lnTo>
                  <a:lnTo>
                    <a:pt x="451" y="145"/>
                  </a:lnTo>
                  <a:lnTo>
                    <a:pt x="439" y="151"/>
                  </a:lnTo>
                  <a:lnTo>
                    <a:pt x="427" y="152"/>
                  </a:lnTo>
                  <a:lnTo>
                    <a:pt x="423" y="162"/>
                  </a:lnTo>
                  <a:lnTo>
                    <a:pt x="433" y="168"/>
                  </a:lnTo>
                  <a:lnTo>
                    <a:pt x="445" y="168"/>
                  </a:lnTo>
                  <a:lnTo>
                    <a:pt x="457" y="172"/>
                  </a:lnTo>
                  <a:lnTo>
                    <a:pt x="464" y="178"/>
                  </a:lnTo>
                  <a:lnTo>
                    <a:pt x="475" y="181"/>
                  </a:lnTo>
                  <a:lnTo>
                    <a:pt x="476" y="190"/>
                  </a:lnTo>
                  <a:lnTo>
                    <a:pt x="485" y="193"/>
                  </a:lnTo>
                  <a:lnTo>
                    <a:pt x="492" y="203"/>
                  </a:lnTo>
                  <a:lnTo>
                    <a:pt x="506" y="211"/>
                  </a:lnTo>
                  <a:lnTo>
                    <a:pt x="518" y="215"/>
                  </a:lnTo>
                  <a:lnTo>
                    <a:pt x="526" y="223"/>
                  </a:lnTo>
                  <a:lnTo>
                    <a:pt x="525" y="234"/>
                  </a:lnTo>
                  <a:lnTo>
                    <a:pt x="515" y="237"/>
                  </a:lnTo>
                  <a:lnTo>
                    <a:pt x="505" y="234"/>
                  </a:lnTo>
                  <a:lnTo>
                    <a:pt x="499" y="244"/>
                  </a:lnTo>
                  <a:lnTo>
                    <a:pt x="488" y="252"/>
                  </a:lnTo>
                  <a:lnTo>
                    <a:pt x="475" y="256"/>
                  </a:lnTo>
                  <a:lnTo>
                    <a:pt x="465" y="255"/>
                  </a:lnTo>
                  <a:lnTo>
                    <a:pt x="475" y="261"/>
                  </a:lnTo>
                  <a:lnTo>
                    <a:pt x="481" y="273"/>
                  </a:lnTo>
                  <a:lnTo>
                    <a:pt x="493" y="282"/>
                  </a:lnTo>
                  <a:lnTo>
                    <a:pt x="508" y="286"/>
                  </a:lnTo>
                  <a:lnTo>
                    <a:pt x="517" y="290"/>
                  </a:lnTo>
                  <a:lnTo>
                    <a:pt x="522" y="302"/>
                  </a:lnTo>
                  <a:lnTo>
                    <a:pt x="535" y="304"/>
                  </a:lnTo>
                  <a:lnTo>
                    <a:pt x="544" y="312"/>
                  </a:lnTo>
                  <a:lnTo>
                    <a:pt x="548" y="321"/>
                  </a:lnTo>
                  <a:lnTo>
                    <a:pt x="542" y="332"/>
                  </a:lnTo>
                  <a:lnTo>
                    <a:pt x="544" y="344"/>
                  </a:lnTo>
                  <a:lnTo>
                    <a:pt x="542" y="356"/>
                  </a:lnTo>
                  <a:lnTo>
                    <a:pt x="536" y="364"/>
                  </a:lnTo>
                  <a:lnTo>
                    <a:pt x="534" y="372"/>
                  </a:lnTo>
                  <a:lnTo>
                    <a:pt x="525" y="382"/>
                  </a:lnTo>
                  <a:lnTo>
                    <a:pt x="505" y="386"/>
                  </a:lnTo>
                  <a:lnTo>
                    <a:pt x="494" y="392"/>
                  </a:lnTo>
                  <a:lnTo>
                    <a:pt x="487" y="404"/>
                  </a:lnTo>
                  <a:lnTo>
                    <a:pt x="478" y="411"/>
                  </a:lnTo>
                  <a:lnTo>
                    <a:pt x="463" y="418"/>
                  </a:lnTo>
                  <a:lnTo>
                    <a:pt x="453" y="431"/>
                  </a:lnTo>
                  <a:lnTo>
                    <a:pt x="450" y="446"/>
                  </a:lnTo>
                  <a:lnTo>
                    <a:pt x="439" y="453"/>
                  </a:lnTo>
                  <a:lnTo>
                    <a:pt x="413" y="499"/>
                  </a:lnTo>
                  <a:lnTo>
                    <a:pt x="89" y="460"/>
                  </a:lnTo>
                </a:path>
              </a:pathLst>
            </a:custGeom>
            <a:solidFill>
              <a:srgbClr val="00A800"/>
            </a:solidFill>
            <a:ln w="12700" cap="rnd">
              <a:solidFill>
                <a:srgbClr val="000000"/>
              </a:solidFill>
              <a:round/>
              <a:headEnd/>
              <a:tailEnd/>
            </a:ln>
          </p:spPr>
          <p:txBody>
            <a:bodyPr/>
            <a:lstStyle/>
            <a:p>
              <a:endParaRPr lang="en-US"/>
            </a:p>
          </p:txBody>
        </p:sp>
        <p:sp>
          <p:nvSpPr>
            <p:cNvPr id="12330" name="Freeform 42"/>
            <p:cNvSpPr>
              <a:spLocks/>
            </p:cNvSpPr>
            <p:nvPr/>
          </p:nvSpPr>
          <p:spPr bwMode="auto">
            <a:xfrm>
              <a:off x="4323" y="3220"/>
              <a:ext cx="1276" cy="94"/>
            </a:xfrm>
            <a:custGeom>
              <a:avLst/>
              <a:gdLst>
                <a:gd name="T0" fmla="*/ 350 w 1276"/>
                <a:gd name="T1" fmla="*/ 30 h 94"/>
                <a:gd name="T2" fmla="*/ 1275 w 1276"/>
                <a:gd name="T3" fmla="*/ 0 h 94"/>
                <a:gd name="T4" fmla="*/ 1275 w 1276"/>
                <a:gd name="T5" fmla="*/ 35 h 94"/>
                <a:gd name="T6" fmla="*/ 350 w 1276"/>
                <a:gd name="T7" fmla="*/ 93 h 94"/>
                <a:gd name="T8" fmla="*/ 0 w 1276"/>
                <a:gd name="T9" fmla="*/ 70 h 94"/>
                <a:gd name="T10" fmla="*/ 0 w 1276"/>
                <a:gd name="T11" fmla="*/ 12 h 94"/>
                <a:gd name="T12" fmla="*/ 350 w 1276"/>
                <a:gd name="T13" fmla="*/ 30 h 94"/>
                <a:gd name="T14" fmla="*/ 0 60000 65536"/>
                <a:gd name="T15" fmla="*/ 0 60000 65536"/>
                <a:gd name="T16" fmla="*/ 0 60000 65536"/>
                <a:gd name="T17" fmla="*/ 0 60000 65536"/>
                <a:gd name="T18" fmla="*/ 0 60000 65536"/>
                <a:gd name="T19" fmla="*/ 0 60000 65536"/>
                <a:gd name="T20" fmla="*/ 0 60000 65536"/>
                <a:gd name="T21" fmla="*/ 0 w 1276"/>
                <a:gd name="T22" fmla="*/ 0 h 94"/>
                <a:gd name="T23" fmla="*/ 1276 w 1276"/>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6" h="94">
                  <a:moveTo>
                    <a:pt x="350" y="30"/>
                  </a:moveTo>
                  <a:lnTo>
                    <a:pt x="1275" y="0"/>
                  </a:lnTo>
                  <a:lnTo>
                    <a:pt x="1275" y="35"/>
                  </a:lnTo>
                  <a:lnTo>
                    <a:pt x="350" y="93"/>
                  </a:lnTo>
                  <a:lnTo>
                    <a:pt x="0" y="70"/>
                  </a:lnTo>
                  <a:lnTo>
                    <a:pt x="0" y="12"/>
                  </a:lnTo>
                  <a:lnTo>
                    <a:pt x="350" y="30"/>
                  </a:lnTo>
                </a:path>
              </a:pathLst>
            </a:custGeom>
            <a:solidFill>
              <a:srgbClr val="000000"/>
            </a:solidFill>
            <a:ln w="12700" cap="rnd">
              <a:solidFill>
                <a:srgbClr val="FFFFFF"/>
              </a:solidFill>
              <a:round/>
              <a:headEnd/>
              <a:tailEnd/>
            </a:ln>
          </p:spPr>
          <p:txBody>
            <a:bodyPr/>
            <a:lstStyle/>
            <a:p>
              <a:endParaRPr lang="en-US"/>
            </a:p>
          </p:txBody>
        </p:sp>
        <p:sp>
          <p:nvSpPr>
            <p:cNvPr id="12331" name="Freeform 43"/>
            <p:cNvSpPr>
              <a:spLocks/>
            </p:cNvSpPr>
            <p:nvPr/>
          </p:nvSpPr>
          <p:spPr bwMode="auto">
            <a:xfrm>
              <a:off x="4673" y="3250"/>
              <a:ext cx="1" cy="64"/>
            </a:xfrm>
            <a:custGeom>
              <a:avLst/>
              <a:gdLst>
                <a:gd name="T0" fmla="*/ 0 w 1"/>
                <a:gd name="T1" fmla="*/ 63 h 64"/>
                <a:gd name="T2" fmla="*/ 0 w 1"/>
                <a:gd name="T3" fmla="*/ 0 h 64"/>
                <a:gd name="T4" fmla="*/ 0 60000 65536"/>
                <a:gd name="T5" fmla="*/ 0 60000 65536"/>
                <a:gd name="T6" fmla="*/ 0 w 1"/>
                <a:gd name="T7" fmla="*/ 0 h 64"/>
                <a:gd name="T8" fmla="*/ 1 w 1"/>
                <a:gd name="T9" fmla="*/ 64 h 64"/>
              </a:gdLst>
              <a:ahLst/>
              <a:cxnLst>
                <a:cxn ang="T4">
                  <a:pos x="T0" y="T1"/>
                </a:cxn>
                <a:cxn ang="T5">
                  <a:pos x="T2" y="T3"/>
                </a:cxn>
              </a:cxnLst>
              <a:rect l="T6" t="T7" r="T8" b="T9"/>
              <a:pathLst>
                <a:path w="1" h="64">
                  <a:moveTo>
                    <a:pt x="0" y="63"/>
                  </a:moveTo>
                  <a:lnTo>
                    <a:pt x="0" y="0"/>
                  </a:lnTo>
                </a:path>
              </a:pathLst>
            </a:custGeom>
            <a:noFill/>
            <a:ln w="12700" cap="rnd">
              <a:solidFill>
                <a:srgbClr val="FFFFFF"/>
              </a:solidFill>
              <a:round/>
              <a:headEnd type="none" w="sm" len="sm"/>
              <a:tailEnd type="none" w="sm" len="sm"/>
            </a:ln>
          </p:spPr>
          <p:txBody>
            <a:bodyPr/>
            <a:lstStyle/>
            <a:p>
              <a:endParaRPr lang="en-US"/>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r>
              <a:rPr lang="en-US"/>
              <a:t>Valuing an Office Building</a:t>
            </a:r>
          </a:p>
        </p:txBody>
      </p:sp>
      <p:sp>
        <p:nvSpPr>
          <p:cNvPr id="3077" name="Rectangle 3"/>
          <p:cNvSpPr>
            <a:spLocks noGrp="1" noChangeArrowheads="1"/>
          </p:cNvSpPr>
          <p:nvPr>
            <p:ph type="body" idx="1"/>
          </p:nvPr>
        </p:nvSpPr>
        <p:spPr>
          <a:xfrm>
            <a:off x="762000" y="1828800"/>
            <a:ext cx="7239000" cy="4572000"/>
          </a:xfrm>
        </p:spPr>
        <p:txBody>
          <a:bodyPr/>
          <a:lstStyle/>
          <a:p>
            <a:pPr>
              <a:buFont typeface="Wingdings" pitchFamily="2" charset="2"/>
              <a:buNone/>
            </a:pPr>
            <a:r>
              <a:rPr lang="en-US" sz="2400" b="1" i="1">
                <a:solidFill>
                  <a:schemeClr val="tx2"/>
                </a:solidFill>
              </a:rPr>
              <a:t>Step 3:  Discount future cash flows</a:t>
            </a:r>
            <a:endParaRPr lang="en-US" sz="2400" b="1">
              <a:solidFill>
                <a:schemeClr val="tx2"/>
              </a:solidFill>
            </a:endParaRPr>
          </a:p>
          <a:p>
            <a:pPr>
              <a:buFont typeface="Wingdings" pitchFamily="2" charset="2"/>
              <a:buNone/>
            </a:pPr>
            <a:endParaRPr lang="en-US" sz="2400" b="1"/>
          </a:p>
          <a:p>
            <a:pPr>
              <a:lnSpc>
                <a:spcPct val="134000"/>
              </a:lnSpc>
              <a:buFont typeface="Wingdings" pitchFamily="2" charset="2"/>
              <a:buNone/>
            </a:pPr>
            <a:endParaRPr lang="en-US" sz="2400" b="1"/>
          </a:p>
          <a:p>
            <a:pPr>
              <a:buFont typeface="Wingdings" pitchFamily="2" charset="2"/>
              <a:buNone/>
            </a:pPr>
            <a:endParaRPr lang="en-US" sz="2400" b="1" i="1"/>
          </a:p>
          <a:p>
            <a:pPr>
              <a:buFont typeface="Wingdings" pitchFamily="2" charset="2"/>
              <a:buNone/>
            </a:pPr>
            <a:r>
              <a:rPr lang="en-US" sz="2400" b="1" i="1"/>
              <a:t>Step 4:  Go ahead if PV of payoff exceeds investment</a:t>
            </a:r>
            <a:endParaRPr lang="en-US" sz="2400" b="1"/>
          </a:p>
          <a:p>
            <a:pPr>
              <a:buFont typeface="Wingdings" pitchFamily="2" charset="2"/>
              <a:buNone/>
            </a:pPr>
            <a:endParaRPr lang="en-US" sz="2400" b="1"/>
          </a:p>
        </p:txBody>
      </p:sp>
      <p:grpSp>
        <p:nvGrpSpPr>
          <p:cNvPr id="2" name="Group 4"/>
          <p:cNvGrpSpPr>
            <a:grpSpLocks/>
          </p:cNvGrpSpPr>
          <p:nvPr/>
        </p:nvGrpSpPr>
        <p:grpSpPr bwMode="auto">
          <a:xfrm>
            <a:off x="6400800" y="4457700"/>
            <a:ext cx="2487613" cy="1870075"/>
            <a:chOff x="3552" y="1776"/>
            <a:chExt cx="2047" cy="1538"/>
          </a:xfrm>
        </p:grpSpPr>
        <p:sp>
          <p:nvSpPr>
            <p:cNvPr id="3079" name="Freeform 5"/>
            <p:cNvSpPr>
              <a:spLocks/>
            </p:cNvSpPr>
            <p:nvPr/>
          </p:nvSpPr>
          <p:spPr bwMode="auto">
            <a:xfrm>
              <a:off x="4273" y="2544"/>
              <a:ext cx="187" cy="729"/>
            </a:xfrm>
            <a:custGeom>
              <a:avLst/>
              <a:gdLst>
                <a:gd name="T0" fmla="*/ 1 w 187"/>
                <a:gd name="T1" fmla="*/ 718 h 729"/>
                <a:gd name="T2" fmla="*/ 45 w 187"/>
                <a:gd name="T3" fmla="*/ 705 h 729"/>
                <a:gd name="T4" fmla="*/ 51 w 187"/>
                <a:gd name="T5" fmla="*/ 705 h 729"/>
                <a:gd name="T6" fmla="*/ 186 w 187"/>
                <a:gd name="T7" fmla="*/ 728 h 729"/>
                <a:gd name="T8" fmla="*/ 186 w 187"/>
                <a:gd name="T9" fmla="*/ 0 h 729"/>
                <a:gd name="T10" fmla="*/ 0 w 187"/>
                <a:gd name="T11" fmla="*/ 0 h 729"/>
                <a:gd name="T12" fmla="*/ 1 w 187"/>
                <a:gd name="T13" fmla="*/ 718 h 729"/>
                <a:gd name="T14" fmla="*/ 0 60000 65536"/>
                <a:gd name="T15" fmla="*/ 0 60000 65536"/>
                <a:gd name="T16" fmla="*/ 0 60000 65536"/>
                <a:gd name="T17" fmla="*/ 0 60000 65536"/>
                <a:gd name="T18" fmla="*/ 0 60000 65536"/>
                <a:gd name="T19" fmla="*/ 0 60000 65536"/>
                <a:gd name="T20" fmla="*/ 0 60000 65536"/>
                <a:gd name="T21" fmla="*/ 0 w 187"/>
                <a:gd name="T22" fmla="*/ 0 h 729"/>
                <a:gd name="T23" fmla="*/ 187 w 187"/>
                <a:gd name="T24" fmla="*/ 729 h 7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7" h="729">
                  <a:moveTo>
                    <a:pt x="1" y="718"/>
                  </a:moveTo>
                  <a:lnTo>
                    <a:pt x="45" y="705"/>
                  </a:lnTo>
                  <a:lnTo>
                    <a:pt x="51" y="705"/>
                  </a:lnTo>
                  <a:lnTo>
                    <a:pt x="186" y="728"/>
                  </a:lnTo>
                  <a:lnTo>
                    <a:pt x="186" y="0"/>
                  </a:lnTo>
                  <a:lnTo>
                    <a:pt x="0" y="0"/>
                  </a:lnTo>
                  <a:lnTo>
                    <a:pt x="1" y="718"/>
                  </a:lnTo>
                </a:path>
              </a:pathLst>
            </a:custGeom>
            <a:solidFill>
              <a:srgbClr val="000000"/>
            </a:solidFill>
            <a:ln w="12700" cap="rnd">
              <a:solidFill>
                <a:srgbClr val="FFFFFF"/>
              </a:solidFill>
              <a:round/>
              <a:headEnd/>
              <a:tailEnd/>
            </a:ln>
          </p:spPr>
          <p:txBody>
            <a:bodyPr/>
            <a:lstStyle/>
            <a:p>
              <a:endParaRPr lang="en-US"/>
            </a:p>
          </p:txBody>
        </p:sp>
        <p:sp>
          <p:nvSpPr>
            <p:cNvPr id="3080" name="Freeform 6"/>
            <p:cNvSpPr>
              <a:spLocks/>
            </p:cNvSpPr>
            <p:nvPr/>
          </p:nvSpPr>
          <p:spPr bwMode="auto">
            <a:xfrm>
              <a:off x="4335" y="1776"/>
              <a:ext cx="707" cy="305"/>
            </a:xfrm>
            <a:custGeom>
              <a:avLst/>
              <a:gdLst>
                <a:gd name="T0" fmla="*/ 0 w 707"/>
                <a:gd name="T1" fmla="*/ 304 h 305"/>
                <a:gd name="T2" fmla="*/ 0 w 707"/>
                <a:gd name="T3" fmla="*/ 199 h 305"/>
                <a:gd name="T4" fmla="*/ 504 w 707"/>
                <a:gd name="T5" fmla="*/ 0 h 305"/>
                <a:gd name="T6" fmla="*/ 706 w 707"/>
                <a:gd name="T7" fmla="*/ 111 h 305"/>
                <a:gd name="T8" fmla="*/ 706 w 707"/>
                <a:gd name="T9" fmla="*/ 158 h 305"/>
                <a:gd name="T10" fmla="*/ 0 w 707"/>
                <a:gd name="T11" fmla="*/ 304 h 305"/>
                <a:gd name="T12" fmla="*/ 0 60000 65536"/>
                <a:gd name="T13" fmla="*/ 0 60000 65536"/>
                <a:gd name="T14" fmla="*/ 0 60000 65536"/>
                <a:gd name="T15" fmla="*/ 0 60000 65536"/>
                <a:gd name="T16" fmla="*/ 0 60000 65536"/>
                <a:gd name="T17" fmla="*/ 0 60000 65536"/>
                <a:gd name="T18" fmla="*/ 0 w 707"/>
                <a:gd name="T19" fmla="*/ 0 h 305"/>
                <a:gd name="T20" fmla="*/ 707 w 707"/>
                <a:gd name="T21" fmla="*/ 305 h 305"/>
              </a:gdLst>
              <a:ahLst/>
              <a:cxnLst>
                <a:cxn ang="T12">
                  <a:pos x="T0" y="T1"/>
                </a:cxn>
                <a:cxn ang="T13">
                  <a:pos x="T2" y="T3"/>
                </a:cxn>
                <a:cxn ang="T14">
                  <a:pos x="T4" y="T5"/>
                </a:cxn>
                <a:cxn ang="T15">
                  <a:pos x="T6" y="T7"/>
                </a:cxn>
                <a:cxn ang="T16">
                  <a:pos x="T8" y="T9"/>
                </a:cxn>
                <a:cxn ang="T17">
                  <a:pos x="T10" y="T11"/>
                </a:cxn>
              </a:cxnLst>
              <a:rect l="T18" t="T19" r="T20" b="T21"/>
              <a:pathLst>
                <a:path w="707" h="305">
                  <a:moveTo>
                    <a:pt x="0" y="304"/>
                  </a:moveTo>
                  <a:lnTo>
                    <a:pt x="0" y="199"/>
                  </a:lnTo>
                  <a:lnTo>
                    <a:pt x="504" y="0"/>
                  </a:lnTo>
                  <a:lnTo>
                    <a:pt x="706" y="111"/>
                  </a:lnTo>
                  <a:lnTo>
                    <a:pt x="706" y="158"/>
                  </a:lnTo>
                  <a:lnTo>
                    <a:pt x="0" y="304"/>
                  </a:lnTo>
                </a:path>
              </a:pathLst>
            </a:custGeom>
            <a:solidFill>
              <a:srgbClr val="FFFFFF"/>
            </a:solidFill>
            <a:ln w="12700" cap="rnd">
              <a:solidFill>
                <a:srgbClr val="FFFFFF"/>
              </a:solidFill>
              <a:round/>
              <a:headEnd/>
              <a:tailEnd/>
            </a:ln>
          </p:spPr>
          <p:txBody>
            <a:bodyPr/>
            <a:lstStyle/>
            <a:p>
              <a:endParaRPr lang="en-US"/>
            </a:p>
          </p:txBody>
        </p:sp>
        <p:sp>
          <p:nvSpPr>
            <p:cNvPr id="3081" name="Freeform 7"/>
            <p:cNvSpPr>
              <a:spLocks/>
            </p:cNvSpPr>
            <p:nvPr/>
          </p:nvSpPr>
          <p:spPr bwMode="auto">
            <a:xfrm>
              <a:off x="4839" y="1776"/>
              <a:ext cx="17" cy="113"/>
            </a:xfrm>
            <a:custGeom>
              <a:avLst/>
              <a:gdLst>
                <a:gd name="T0" fmla="*/ 0 w 17"/>
                <a:gd name="T1" fmla="*/ 0 h 113"/>
                <a:gd name="T2" fmla="*/ 0 w 17"/>
                <a:gd name="T3" fmla="*/ 112 h 113"/>
                <a:gd name="T4" fmla="*/ 16 w 17"/>
                <a:gd name="T5" fmla="*/ 112 h 113"/>
                <a:gd name="T6" fmla="*/ 16 w 17"/>
                <a:gd name="T7" fmla="*/ 2 h 113"/>
                <a:gd name="T8" fmla="*/ 0 w 17"/>
                <a:gd name="T9" fmla="*/ 0 h 113"/>
                <a:gd name="T10" fmla="*/ 0 60000 65536"/>
                <a:gd name="T11" fmla="*/ 0 60000 65536"/>
                <a:gd name="T12" fmla="*/ 0 60000 65536"/>
                <a:gd name="T13" fmla="*/ 0 60000 65536"/>
                <a:gd name="T14" fmla="*/ 0 60000 65536"/>
                <a:gd name="T15" fmla="*/ 0 w 17"/>
                <a:gd name="T16" fmla="*/ 0 h 113"/>
                <a:gd name="T17" fmla="*/ 17 w 17"/>
                <a:gd name="T18" fmla="*/ 113 h 113"/>
              </a:gdLst>
              <a:ahLst/>
              <a:cxnLst>
                <a:cxn ang="T10">
                  <a:pos x="T0" y="T1"/>
                </a:cxn>
                <a:cxn ang="T11">
                  <a:pos x="T2" y="T3"/>
                </a:cxn>
                <a:cxn ang="T12">
                  <a:pos x="T4" y="T5"/>
                </a:cxn>
                <a:cxn ang="T13">
                  <a:pos x="T6" y="T7"/>
                </a:cxn>
                <a:cxn ang="T14">
                  <a:pos x="T8" y="T9"/>
                </a:cxn>
              </a:cxnLst>
              <a:rect l="T15" t="T16" r="T17" b="T18"/>
              <a:pathLst>
                <a:path w="17" h="113">
                  <a:moveTo>
                    <a:pt x="0" y="0"/>
                  </a:moveTo>
                  <a:lnTo>
                    <a:pt x="0" y="112"/>
                  </a:lnTo>
                  <a:lnTo>
                    <a:pt x="16" y="112"/>
                  </a:lnTo>
                  <a:lnTo>
                    <a:pt x="16" y="2"/>
                  </a:lnTo>
                  <a:lnTo>
                    <a:pt x="0" y="0"/>
                  </a:lnTo>
                </a:path>
              </a:pathLst>
            </a:custGeom>
            <a:solidFill>
              <a:srgbClr val="000000"/>
            </a:solidFill>
            <a:ln w="12700" cap="rnd">
              <a:solidFill>
                <a:srgbClr val="000000"/>
              </a:solidFill>
              <a:round/>
              <a:headEnd/>
              <a:tailEnd/>
            </a:ln>
          </p:spPr>
          <p:txBody>
            <a:bodyPr/>
            <a:lstStyle/>
            <a:p>
              <a:endParaRPr lang="en-US"/>
            </a:p>
          </p:txBody>
        </p:sp>
        <p:sp>
          <p:nvSpPr>
            <p:cNvPr id="3082" name="Freeform 8"/>
            <p:cNvSpPr>
              <a:spLocks/>
            </p:cNvSpPr>
            <p:nvPr/>
          </p:nvSpPr>
          <p:spPr bwMode="auto">
            <a:xfrm>
              <a:off x="3765" y="1858"/>
              <a:ext cx="1431" cy="1268"/>
            </a:xfrm>
            <a:custGeom>
              <a:avLst/>
              <a:gdLst>
                <a:gd name="T0" fmla="*/ 1145 w 1431"/>
                <a:gd name="T1" fmla="*/ 0 h 1268"/>
                <a:gd name="T2" fmla="*/ 0 w 1431"/>
                <a:gd name="T3" fmla="*/ 419 h 1268"/>
                <a:gd name="T4" fmla="*/ 0 w 1431"/>
                <a:gd name="T5" fmla="*/ 1267 h 1268"/>
                <a:gd name="T6" fmla="*/ 543 w 1431"/>
                <a:gd name="T7" fmla="*/ 1267 h 1268"/>
                <a:gd name="T8" fmla="*/ 543 w 1431"/>
                <a:gd name="T9" fmla="*/ 718 h 1268"/>
                <a:gd name="T10" fmla="*/ 1430 w 1431"/>
                <a:gd name="T11" fmla="*/ 547 h 1268"/>
                <a:gd name="T12" fmla="*/ 1430 w 1431"/>
                <a:gd name="T13" fmla="*/ 146 h 1268"/>
                <a:gd name="T14" fmla="*/ 1145 w 1431"/>
                <a:gd name="T15" fmla="*/ 0 h 1268"/>
                <a:gd name="T16" fmla="*/ 0 60000 65536"/>
                <a:gd name="T17" fmla="*/ 0 60000 65536"/>
                <a:gd name="T18" fmla="*/ 0 60000 65536"/>
                <a:gd name="T19" fmla="*/ 0 60000 65536"/>
                <a:gd name="T20" fmla="*/ 0 60000 65536"/>
                <a:gd name="T21" fmla="*/ 0 60000 65536"/>
                <a:gd name="T22" fmla="*/ 0 60000 65536"/>
                <a:gd name="T23" fmla="*/ 0 60000 65536"/>
                <a:gd name="T24" fmla="*/ 0 w 1431"/>
                <a:gd name="T25" fmla="*/ 0 h 1268"/>
                <a:gd name="T26" fmla="*/ 1431 w 1431"/>
                <a:gd name="T27" fmla="*/ 1268 h 12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31" h="1268">
                  <a:moveTo>
                    <a:pt x="1145" y="0"/>
                  </a:moveTo>
                  <a:lnTo>
                    <a:pt x="0" y="419"/>
                  </a:lnTo>
                  <a:lnTo>
                    <a:pt x="0" y="1267"/>
                  </a:lnTo>
                  <a:lnTo>
                    <a:pt x="543" y="1267"/>
                  </a:lnTo>
                  <a:lnTo>
                    <a:pt x="543" y="718"/>
                  </a:lnTo>
                  <a:lnTo>
                    <a:pt x="1430" y="547"/>
                  </a:lnTo>
                  <a:lnTo>
                    <a:pt x="1430" y="146"/>
                  </a:lnTo>
                  <a:lnTo>
                    <a:pt x="1145" y="0"/>
                  </a:lnTo>
                </a:path>
              </a:pathLst>
            </a:custGeom>
            <a:solidFill>
              <a:srgbClr val="A8A8A8"/>
            </a:solidFill>
            <a:ln w="12700" cap="rnd">
              <a:solidFill>
                <a:srgbClr val="000000"/>
              </a:solidFill>
              <a:round/>
              <a:headEnd/>
              <a:tailEnd/>
            </a:ln>
          </p:spPr>
          <p:txBody>
            <a:bodyPr/>
            <a:lstStyle/>
            <a:p>
              <a:endParaRPr lang="en-US"/>
            </a:p>
          </p:txBody>
        </p:sp>
        <p:sp>
          <p:nvSpPr>
            <p:cNvPr id="3083" name="Freeform 9"/>
            <p:cNvSpPr>
              <a:spLocks/>
            </p:cNvSpPr>
            <p:nvPr/>
          </p:nvSpPr>
          <p:spPr bwMode="auto">
            <a:xfrm>
              <a:off x="4910" y="1858"/>
              <a:ext cx="1" cy="665"/>
            </a:xfrm>
            <a:custGeom>
              <a:avLst/>
              <a:gdLst>
                <a:gd name="T0" fmla="*/ 0 w 1"/>
                <a:gd name="T1" fmla="*/ 664 h 665"/>
                <a:gd name="T2" fmla="*/ 0 w 1"/>
                <a:gd name="T3" fmla="*/ 0 h 665"/>
                <a:gd name="T4" fmla="*/ 0 60000 65536"/>
                <a:gd name="T5" fmla="*/ 0 60000 65536"/>
                <a:gd name="T6" fmla="*/ 0 w 1"/>
                <a:gd name="T7" fmla="*/ 0 h 665"/>
                <a:gd name="T8" fmla="*/ 1 w 1"/>
                <a:gd name="T9" fmla="*/ 665 h 665"/>
              </a:gdLst>
              <a:ahLst/>
              <a:cxnLst>
                <a:cxn ang="T4">
                  <a:pos x="T0" y="T1"/>
                </a:cxn>
                <a:cxn ang="T5">
                  <a:pos x="T2" y="T3"/>
                </a:cxn>
              </a:cxnLst>
              <a:rect l="T6" t="T7" r="T8" b="T9"/>
              <a:pathLst>
                <a:path w="1" h="665">
                  <a:moveTo>
                    <a:pt x="0" y="664"/>
                  </a:moveTo>
                  <a:lnTo>
                    <a:pt x="0" y="0"/>
                  </a:lnTo>
                </a:path>
              </a:pathLst>
            </a:custGeom>
            <a:noFill/>
            <a:ln w="12700" cap="rnd">
              <a:solidFill>
                <a:srgbClr val="000000"/>
              </a:solidFill>
              <a:round/>
              <a:headEnd type="none" w="sm" len="sm"/>
              <a:tailEnd type="none" w="sm" len="sm"/>
            </a:ln>
          </p:spPr>
          <p:txBody>
            <a:bodyPr/>
            <a:lstStyle/>
            <a:p>
              <a:endParaRPr lang="en-US"/>
            </a:p>
          </p:txBody>
        </p:sp>
        <p:sp>
          <p:nvSpPr>
            <p:cNvPr id="3084" name="Freeform 10"/>
            <p:cNvSpPr>
              <a:spLocks/>
            </p:cNvSpPr>
            <p:nvPr/>
          </p:nvSpPr>
          <p:spPr bwMode="auto">
            <a:xfrm>
              <a:off x="3801" y="1935"/>
              <a:ext cx="1086" cy="411"/>
            </a:xfrm>
            <a:custGeom>
              <a:avLst/>
              <a:gdLst>
                <a:gd name="T0" fmla="*/ 0 w 1086"/>
                <a:gd name="T1" fmla="*/ 379 h 411"/>
                <a:gd name="T2" fmla="*/ 1085 w 1086"/>
                <a:gd name="T3" fmla="*/ 0 h 411"/>
                <a:gd name="T4" fmla="*/ 1085 w 1086"/>
                <a:gd name="T5" fmla="*/ 57 h 411"/>
                <a:gd name="T6" fmla="*/ 0 w 1086"/>
                <a:gd name="T7" fmla="*/ 410 h 411"/>
                <a:gd name="T8" fmla="*/ 0 w 1086"/>
                <a:gd name="T9" fmla="*/ 379 h 411"/>
                <a:gd name="T10" fmla="*/ 0 60000 65536"/>
                <a:gd name="T11" fmla="*/ 0 60000 65536"/>
                <a:gd name="T12" fmla="*/ 0 60000 65536"/>
                <a:gd name="T13" fmla="*/ 0 60000 65536"/>
                <a:gd name="T14" fmla="*/ 0 60000 65536"/>
                <a:gd name="T15" fmla="*/ 0 w 1086"/>
                <a:gd name="T16" fmla="*/ 0 h 411"/>
                <a:gd name="T17" fmla="*/ 1086 w 1086"/>
                <a:gd name="T18" fmla="*/ 411 h 411"/>
              </a:gdLst>
              <a:ahLst/>
              <a:cxnLst>
                <a:cxn ang="T10">
                  <a:pos x="T0" y="T1"/>
                </a:cxn>
                <a:cxn ang="T11">
                  <a:pos x="T2" y="T3"/>
                </a:cxn>
                <a:cxn ang="T12">
                  <a:pos x="T4" y="T5"/>
                </a:cxn>
                <a:cxn ang="T13">
                  <a:pos x="T6" y="T7"/>
                </a:cxn>
                <a:cxn ang="T14">
                  <a:pos x="T8" y="T9"/>
                </a:cxn>
              </a:cxnLst>
              <a:rect l="T15" t="T16" r="T17" b="T18"/>
              <a:pathLst>
                <a:path w="1086" h="411">
                  <a:moveTo>
                    <a:pt x="0" y="379"/>
                  </a:moveTo>
                  <a:lnTo>
                    <a:pt x="1085" y="0"/>
                  </a:lnTo>
                  <a:lnTo>
                    <a:pt x="1085" y="57"/>
                  </a:lnTo>
                  <a:lnTo>
                    <a:pt x="0" y="410"/>
                  </a:lnTo>
                  <a:lnTo>
                    <a:pt x="0" y="379"/>
                  </a:lnTo>
                </a:path>
              </a:pathLst>
            </a:custGeom>
            <a:solidFill>
              <a:srgbClr val="000000"/>
            </a:solidFill>
            <a:ln w="12700" cap="rnd">
              <a:solidFill>
                <a:srgbClr val="FFFFFF"/>
              </a:solidFill>
              <a:round/>
              <a:headEnd/>
              <a:tailEnd/>
            </a:ln>
          </p:spPr>
          <p:txBody>
            <a:bodyPr/>
            <a:lstStyle/>
            <a:p>
              <a:endParaRPr lang="en-US"/>
            </a:p>
          </p:txBody>
        </p:sp>
        <p:sp>
          <p:nvSpPr>
            <p:cNvPr id="3085" name="Freeform 11"/>
            <p:cNvSpPr>
              <a:spLocks/>
            </p:cNvSpPr>
            <p:nvPr/>
          </p:nvSpPr>
          <p:spPr bwMode="auto">
            <a:xfrm>
              <a:off x="3801" y="2041"/>
              <a:ext cx="1086" cy="375"/>
            </a:xfrm>
            <a:custGeom>
              <a:avLst/>
              <a:gdLst>
                <a:gd name="T0" fmla="*/ 0 w 1086"/>
                <a:gd name="T1" fmla="*/ 343 h 375"/>
                <a:gd name="T2" fmla="*/ 1085 w 1086"/>
                <a:gd name="T3" fmla="*/ 0 h 375"/>
                <a:gd name="T4" fmla="*/ 1085 w 1086"/>
                <a:gd name="T5" fmla="*/ 50 h 375"/>
                <a:gd name="T6" fmla="*/ 0 w 1086"/>
                <a:gd name="T7" fmla="*/ 374 h 375"/>
                <a:gd name="T8" fmla="*/ 0 w 1086"/>
                <a:gd name="T9" fmla="*/ 343 h 375"/>
                <a:gd name="T10" fmla="*/ 0 60000 65536"/>
                <a:gd name="T11" fmla="*/ 0 60000 65536"/>
                <a:gd name="T12" fmla="*/ 0 60000 65536"/>
                <a:gd name="T13" fmla="*/ 0 60000 65536"/>
                <a:gd name="T14" fmla="*/ 0 60000 65536"/>
                <a:gd name="T15" fmla="*/ 0 w 1086"/>
                <a:gd name="T16" fmla="*/ 0 h 375"/>
                <a:gd name="T17" fmla="*/ 1086 w 1086"/>
                <a:gd name="T18" fmla="*/ 375 h 375"/>
              </a:gdLst>
              <a:ahLst/>
              <a:cxnLst>
                <a:cxn ang="T10">
                  <a:pos x="T0" y="T1"/>
                </a:cxn>
                <a:cxn ang="T11">
                  <a:pos x="T2" y="T3"/>
                </a:cxn>
                <a:cxn ang="T12">
                  <a:pos x="T4" y="T5"/>
                </a:cxn>
                <a:cxn ang="T13">
                  <a:pos x="T6" y="T7"/>
                </a:cxn>
                <a:cxn ang="T14">
                  <a:pos x="T8" y="T9"/>
                </a:cxn>
              </a:cxnLst>
              <a:rect l="T15" t="T16" r="T17" b="T18"/>
              <a:pathLst>
                <a:path w="1086" h="375">
                  <a:moveTo>
                    <a:pt x="0" y="343"/>
                  </a:moveTo>
                  <a:lnTo>
                    <a:pt x="1085" y="0"/>
                  </a:lnTo>
                  <a:lnTo>
                    <a:pt x="1085" y="50"/>
                  </a:lnTo>
                  <a:lnTo>
                    <a:pt x="0" y="374"/>
                  </a:lnTo>
                  <a:lnTo>
                    <a:pt x="0" y="343"/>
                  </a:lnTo>
                </a:path>
              </a:pathLst>
            </a:custGeom>
            <a:solidFill>
              <a:srgbClr val="000000"/>
            </a:solidFill>
            <a:ln w="12700" cap="rnd">
              <a:solidFill>
                <a:srgbClr val="FFFFFF"/>
              </a:solidFill>
              <a:round/>
              <a:headEnd/>
              <a:tailEnd/>
            </a:ln>
          </p:spPr>
          <p:txBody>
            <a:bodyPr/>
            <a:lstStyle/>
            <a:p>
              <a:endParaRPr lang="en-US"/>
            </a:p>
          </p:txBody>
        </p:sp>
        <p:sp>
          <p:nvSpPr>
            <p:cNvPr id="3086" name="Freeform 12"/>
            <p:cNvSpPr>
              <a:spLocks/>
            </p:cNvSpPr>
            <p:nvPr/>
          </p:nvSpPr>
          <p:spPr bwMode="auto">
            <a:xfrm>
              <a:off x="3801" y="2150"/>
              <a:ext cx="1086" cy="342"/>
            </a:xfrm>
            <a:custGeom>
              <a:avLst/>
              <a:gdLst>
                <a:gd name="T0" fmla="*/ 0 w 1086"/>
                <a:gd name="T1" fmla="*/ 308 h 342"/>
                <a:gd name="T2" fmla="*/ 1085 w 1086"/>
                <a:gd name="T3" fmla="*/ 0 h 342"/>
                <a:gd name="T4" fmla="*/ 1085 w 1086"/>
                <a:gd name="T5" fmla="*/ 46 h 342"/>
                <a:gd name="T6" fmla="*/ 0 w 1086"/>
                <a:gd name="T7" fmla="*/ 341 h 342"/>
                <a:gd name="T8" fmla="*/ 0 w 1086"/>
                <a:gd name="T9" fmla="*/ 308 h 342"/>
                <a:gd name="T10" fmla="*/ 0 60000 65536"/>
                <a:gd name="T11" fmla="*/ 0 60000 65536"/>
                <a:gd name="T12" fmla="*/ 0 60000 65536"/>
                <a:gd name="T13" fmla="*/ 0 60000 65536"/>
                <a:gd name="T14" fmla="*/ 0 60000 65536"/>
                <a:gd name="T15" fmla="*/ 0 w 1086"/>
                <a:gd name="T16" fmla="*/ 0 h 342"/>
                <a:gd name="T17" fmla="*/ 1086 w 1086"/>
                <a:gd name="T18" fmla="*/ 342 h 342"/>
              </a:gdLst>
              <a:ahLst/>
              <a:cxnLst>
                <a:cxn ang="T10">
                  <a:pos x="T0" y="T1"/>
                </a:cxn>
                <a:cxn ang="T11">
                  <a:pos x="T2" y="T3"/>
                </a:cxn>
                <a:cxn ang="T12">
                  <a:pos x="T4" y="T5"/>
                </a:cxn>
                <a:cxn ang="T13">
                  <a:pos x="T6" y="T7"/>
                </a:cxn>
                <a:cxn ang="T14">
                  <a:pos x="T8" y="T9"/>
                </a:cxn>
              </a:cxnLst>
              <a:rect l="T15" t="T16" r="T17" b="T18"/>
              <a:pathLst>
                <a:path w="1086" h="342">
                  <a:moveTo>
                    <a:pt x="0" y="308"/>
                  </a:moveTo>
                  <a:lnTo>
                    <a:pt x="1085" y="0"/>
                  </a:lnTo>
                  <a:lnTo>
                    <a:pt x="1085" y="46"/>
                  </a:lnTo>
                  <a:lnTo>
                    <a:pt x="0" y="341"/>
                  </a:lnTo>
                  <a:lnTo>
                    <a:pt x="0" y="308"/>
                  </a:lnTo>
                </a:path>
              </a:pathLst>
            </a:custGeom>
            <a:solidFill>
              <a:srgbClr val="000000"/>
            </a:solidFill>
            <a:ln w="12700" cap="rnd">
              <a:solidFill>
                <a:srgbClr val="FFFFFF"/>
              </a:solidFill>
              <a:round/>
              <a:headEnd/>
              <a:tailEnd/>
            </a:ln>
          </p:spPr>
          <p:txBody>
            <a:bodyPr/>
            <a:lstStyle/>
            <a:p>
              <a:endParaRPr lang="en-US"/>
            </a:p>
          </p:txBody>
        </p:sp>
        <p:sp>
          <p:nvSpPr>
            <p:cNvPr id="3087" name="Freeform 13"/>
            <p:cNvSpPr>
              <a:spLocks/>
            </p:cNvSpPr>
            <p:nvPr/>
          </p:nvSpPr>
          <p:spPr bwMode="auto">
            <a:xfrm>
              <a:off x="3801" y="2248"/>
              <a:ext cx="1086" cy="321"/>
            </a:xfrm>
            <a:custGeom>
              <a:avLst/>
              <a:gdLst>
                <a:gd name="T0" fmla="*/ 0 w 1086"/>
                <a:gd name="T1" fmla="*/ 284 h 321"/>
                <a:gd name="T2" fmla="*/ 1085 w 1086"/>
                <a:gd name="T3" fmla="*/ 0 h 321"/>
                <a:gd name="T4" fmla="*/ 1085 w 1086"/>
                <a:gd name="T5" fmla="*/ 52 h 321"/>
                <a:gd name="T6" fmla="*/ 0 w 1086"/>
                <a:gd name="T7" fmla="*/ 320 h 321"/>
                <a:gd name="T8" fmla="*/ 0 w 1086"/>
                <a:gd name="T9" fmla="*/ 284 h 321"/>
                <a:gd name="T10" fmla="*/ 0 60000 65536"/>
                <a:gd name="T11" fmla="*/ 0 60000 65536"/>
                <a:gd name="T12" fmla="*/ 0 60000 65536"/>
                <a:gd name="T13" fmla="*/ 0 60000 65536"/>
                <a:gd name="T14" fmla="*/ 0 60000 65536"/>
                <a:gd name="T15" fmla="*/ 0 w 1086"/>
                <a:gd name="T16" fmla="*/ 0 h 321"/>
                <a:gd name="T17" fmla="*/ 1086 w 1086"/>
                <a:gd name="T18" fmla="*/ 321 h 321"/>
              </a:gdLst>
              <a:ahLst/>
              <a:cxnLst>
                <a:cxn ang="T10">
                  <a:pos x="T0" y="T1"/>
                </a:cxn>
                <a:cxn ang="T11">
                  <a:pos x="T2" y="T3"/>
                </a:cxn>
                <a:cxn ang="T12">
                  <a:pos x="T4" y="T5"/>
                </a:cxn>
                <a:cxn ang="T13">
                  <a:pos x="T6" y="T7"/>
                </a:cxn>
                <a:cxn ang="T14">
                  <a:pos x="T8" y="T9"/>
                </a:cxn>
              </a:cxnLst>
              <a:rect l="T15" t="T16" r="T17" b="T18"/>
              <a:pathLst>
                <a:path w="1086" h="321">
                  <a:moveTo>
                    <a:pt x="0" y="284"/>
                  </a:moveTo>
                  <a:lnTo>
                    <a:pt x="1085" y="0"/>
                  </a:lnTo>
                  <a:lnTo>
                    <a:pt x="1085" y="52"/>
                  </a:lnTo>
                  <a:lnTo>
                    <a:pt x="0" y="320"/>
                  </a:lnTo>
                  <a:lnTo>
                    <a:pt x="0" y="284"/>
                  </a:lnTo>
                </a:path>
              </a:pathLst>
            </a:custGeom>
            <a:solidFill>
              <a:srgbClr val="000000"/>
            </a:solidFill>
            <a:ln w="12700" cap="rnd">
              <a:solidFill>
                <a:srgbClr val="FFFFFF"/>
              </a:solidFill>
              <a:round/>
              <a:headEnd/>
              <a:tailEnd/>
            </a:ln>
          </p:spPr>
          <p:txBody>
            <a:bodyPr/>
            <a:lstStyle/>
            <a:p>
              <a:endParaRPr lang="en-US"/>
            </a:p>
          </p:txBody>
        </p:sp>
        <p:sp>
          <p:nvSpPr>
            <p:cNvPr id="3088" name="Freeform 14"/>
            <p:cNvSpPr>
              <a:spLocks/>
            </p:cNvSpPr>
            <p:nvPr/>
          </p:nvSpPr>
          <p:spPr bwMode="auto">
            <a:xfrm>
              <a:off x="3801" y="2354"/>
              <a:ext cx="1086" cy="289"/>
            </a:xfrm>
            <a:custGeom>
              <a:avLst/>
              <a:gdLst>
                <a:gd name="T0" fmla="*/ 0 w 1086"/>
                <a:gd name="T1" fmla="*/ 254 h 289"/>
                <a:gd name="T2" fmla="*/ 1085 w 1086"/>
                <a:gd name="T3" fmla="*/ 0 h 289"/>
                <a:gd name="T4" fmla="*/ 1085 w 1086"/>
                <a:gd name="T5" fmla="*/ 52 h 289"/>
                <a:gd name="T6" fmla="*/ 0 w 1086"/>
                <a:gd name="T7" fmla="*/ 288 h 289"/>
                <a:gd name="T8" fmla="*/ 0 w 1086"/>
                <a:gd name="T9" fmla="*/ 254 h 289"/>
                <a:gd name="T10" fmla="*/ 0 60000 65536"/>
                <a:gd name="T11" fmla="*/ 0 60000 65536"/>
                <a:gd name="T12" fmla="*/ 0 60000 65536"/>
                <a:gd name="T13" fmla="*/ 0 60000 65536"/>
                <a:gd name="T14" fmla="*/ 0 60000 65536"/>
                <a:gd name="T15" fmla="*/ 0 w 1086"/>
                <a:gd name="T16" fmla="*/ 0 h 289"/>
                <a:gd name="T17" fmla="*/ 1086 w 1086"/>
                <a:gd name="T18" fmla="*/ 289 h 289"/>
              </a:gdLst>
              <a:ahLst/>
              <a:cxnLst>
                <a:cxn ang="T10">
                  <a:pos x="T0" y="T1"/>
                </a:cxn>
                <a:cxn ang="T11">
                  <a:pos x="T2" y="T3"/>
                </a:cxn>
                <a:cxn ang="T12">
                  <a:pos x="T4" y="T5"/>
                </a:cxn>
                <a:cxn ang="T13">
                  <a:pos x="T6" y="T7"/>
                </a:cxn>
                <a:cxn ang="T14">
                  <a:pos x="T8" y="T9"/>
                </a:cxn>
              </a:cxnLst>
              <a:rect l="T15" t="T16" r="T17" b="T18"/>
              <a:pathLst>
                <a:path w="1086" h="289">
                  <a:moveTo>
                    <a:pt x="0" y="254"/>
                  </a:moveTo>
                  <a:lnTo>
                    <a:pt x="1085" y="0"/>
                  </a:lnTo>
                  <a:lnTo>
                    <a:pt x="1085" y="52"/>
                  </a:lnTo>
                  <a:lnTo>
                    <a:pt x="0" y="288"/>
                  </a:lnTo>
                  <a:lnTo>
                    <a:pt x="0" y="254"/>
                  </a:lnTo>
                </a:path>
              </a:pathLst>
            </a:custGeom>
            <a:solidFill>
              <a:srgbClr val="000000"/>
            </a:solidFill>
            <a:ln w="12700" cap="rnd">
              <a:solidFill>
                <a:srgbClr val="FFFFFF"/>
              </a:solidFill>
              <a:round/>
              <a:headEnd/>
              <a:tailEnd/>
            </a:ln>
          </p:spPr>
          <p:txBody>
            <a:bodyPr/>
            <a:lstStyle/>
            <a:p>
              <a:endParaRPr lang="en-US"/>
            </a:p>
          </p:txBody>
        </p:sp>
        <p:sp>
          <p:nvSpPr>
            <p:cNvPr id="3089" name="Freeform 15"/>
            <p:cNvSpPr>
              <a:spLocks/>
            </p:cNvSpPr>
            <p:nvPr/>
          </p:nvSpPr>
          <p:spPr bwMode="auto">
            <a:xfrm>
              <a:off x="3800" y="2580"/>
              <a:ext cx="506" cy="139"/>
            </a:xfrm>
            <a:custGeom>
              <a:avLst/>
              <a:gdLst>
                <a:gd name="T0" fmla="*/ 505 w 506"/>
                <a:gd name="T1" fmla="*/ 0 h 139"/>
                <a:gd name="T2" fmla="*/ 0 w 506"/>
                <a:gd name="T3" fmla="*/ 102 h 139"/>
                <a:gd name="T4" fmla="*/ 0 w 506"/>
                <a:gd name="T5" fmla="*/ 138 h 139"/>
                <a:gd name="T6" fmla="*/ 503 w 506"/>
                <a:gd name="T7" fmla="*/ 47 h 139"/>
                <a:gd name="T8" fmla="*/ 505 w 506"/>
                <a:gd name="T9" fmla="*/ 0 h 139"/>
                <a:gd name="T10" fmla="*/ 0 60000 65536"/>
                <a:gd name="T11" fmla="*/ 0 60000 65536"/>
                <a:gd name="T12" fmla="*/ 0 60000 65536"/>
                <a:gd name="T13" fmla="*/ 0 60000 65536"/>
                <a:gd name="T14" fmla="*/ 0 60000 65536"/>
                <a:gd name="T15" fmla="*/ 0 w 506"/>
                <a:gd name="T16" fmla="*/ 0 h 139"/>
                <a:gd name="T17" fmla="*/ 506 w 506"/>
                <a:gd name="T18" fmla="*/ 139 h 139"/>
              </a:gdLst>
              <a:ahLst/>
              <a:cxnLst>
                <a:cxn ang="T10">
                  <a:pos x="T0" y="T1"/>
                </a:cxn>
                <a:cxn ang="T11">
                  <a:pos x="T2" y="T3"/>
                </a:cxn>
                <a:cxn ang="T12">
                  <a:pos x="T4" y="T5"/>
                </a:cxn>
                <a:cxn ang="T13">
                  <a:pos x="T6" y="T7"/>
                </a:cxn>
                <a:cxn ang="T14">
                  <a:pos x="T8" y="T9"/>
                </a:cxn>
              </a:cxnLst>
              <a:rect l="T15" t="T16" r="T17" b="T18"/>
              <a:pathLst>
                <a:path w="506" h="139">
                  <a:moveTo>
                    <a:pt x="505" y="0"/>
                  </a:moveTo>
                  <a:lnTo>
                    <a:pt x="0" y="102"/>
                  </a:lnTo>
                  <a:lnTo>
                    <a:pt x="0" y="138"/>
                  </a:lnTo>
                  <a:lnTo>
                    <a:pt x="503" y="47"/>
                  </a:lnTo>
                  <a:lnTo>
                    <a:pt x="505" y="0"/>
                  </a:lnTo>
                </a:path>
              </a:pathLst>
            </a:custGeom>
            <a:solidFill>
              <a:srgbClr val="000000"/>
            </a:solidFill>
            <a:ln w="12700" cap="rnd">
              <a:solidFill>
                <a:srgbClr val="FFFFFF"/>
              </a:solidFill>
              <a:round/>
              <a:headEnd/>
              <a:tailEnd/>
            </a:ln>
          </p:spPr>
          <p:txBody>
            <a:bodyPr/>
            <a:lstStyle/>
            <a:p>
              <a:endParaRPr lang="en-US"/>
            </a:p>
          </p:txBody>
        </p:sp>
        <p:sp>
          <p:nvSpPr>
            <p:cNvPr id="3090" name="Freeform 16"/>
            <p:cNvSpPr>
              <a:spLocks/>
            </p:cNvSpPr>
            <p:nvPr/>
          </p:nvSpPr>
          <p:spPr bwMode="auto">
            <a:xfrm>
              <a:off x="3801" y="2685"/>
              <a:ext cx="440" cy="110"/>
            </a:xfrm>
            <a:custGeom>
              <a:avLst/>
              <a:gdLst>
                <a:gd name="T0" fmla="*/ 0 w 440"/>
                <a:gd name="T1" fmla="*/ 74 h 110"/>
                <a:gd name="T2" fmla="*/ 433 w 440"/>
                <a:gd name="T3" fmla="*/ 0 h 110"/>
                <a:gd name="T4" fmla="*/ 439 w 440"/>
                <a:gd name="T5" fmla="*/ 40 h 110"/>
                <a:gd name="T6" fmla="*/ 0 w 440"/>
                <a:gd name="T7" fmla="*/ 109 h 110"/>
                <a:gd name="T8" fmla="*/ 0 w 440"/>
                <a:gd name="T9" fmla="*/ 74 h 110"/>
                <a:gd name="T10" fmla="*/ 0 60000 65536"/>
                <a:gd name="T11" fmla="*/ 0 60000 65536"/>
                <a:gd name="T12" fmla="*/ 0 60000 65536"/>
                <a:gd name="T13" fmla="*/ 0 60000 65536"/>
                <a:gd name="T14" fmla="*/ 0 60000 65536"/>
                <a:gd name="T15" fmla="*/ 0 w 440"/>
                <a:gd name="T16" fmla="*/ 0 h 110"/>
                <a:gd name="T17" fmla="*/ 440 w 440"/>
                <a:gd name="T18" fmla="*/ 110 h 110"/>
              </a:gdLst>
              <a:ahLst/>
              <a:cxnLst>
                <a:cxn ang="T10">
                  <a:pos x="T0" y="T1"/>
                </a:cxn>
                <a:cxn ang="T11">
                  <a:pos x="T2" y="T3"/>
                </a:cxn>
                <a:cxn ang="T12">
                  <a:pos x="T4" y="T5"/>
                </a:cxn>
                <a:cxn ang="T13">
                  <a:pos x="T6" y="T7"/>
                </a:cxn>
                <a:cxn ang="T14">
                  <a:pos x="T8" y="T9"/>
                </a:cxn>
              </a:cxnLst>
              <a:rect l="T15" t="T16" r="T17" b="T18"/>
              <a:pathLst>
                <a:path w="440" h="110">
                  <a:moveTo>
                    <a:pt x="0" y="74"/>
                  </a:moveTo>
                  <a:lnTo>
                    <a:pt x="433" y="0"/>
                  </a:lnTo>
                  <a:lnTo>
                    <a:pt x="439" y="40"/>
                  </a:lnTo>
                  <a:lnTo>
                    <a:pt x="0" y="109"/>
                  </a:lnTo>
                  <a:lnTo>
                    <a:pt x="0" y="74"/>
                  </a:lnTo>
                </a:path>
              </a:pathLst>
            </a:custGeom>
            <a:solidFill>
              <a:srgbClr val="000000"/>
            </a:solidFill>
            <a:ln w="12700" cap="rnd">
              <a:solidFill>
                <a:srgbClr val="FFFFFF"/>
              </a:solidFill>
              <a:round/>
              <a:headEnd/>
              <a:tailEnd/>
            </a:ln>
          </p:spPr>
          <p:txBody>
            <a:bodyPr/>
            <a:lstStyle/>
            <a:p>
              <a:endParaRPr lang="en-US"/>
            </a:p>
          </p:txBody>
        </p:sp>
        <p:sp>
          <p:nvSpPr>
            <p:cNvPr id="3091" name="Freeform 17"/>
            <p:cNvSpPr>
              <a:spLocks/>
            </p:cNvSpPr>
            <p:nvPr/>
          </p:nvSpPr>
          <p:spPr bwMode="auto">
            <a:xfrm>
              <a:off x="3801" y="2770"/>
              <a:ext cx="434" cy="101"/>
            </a:xfrm>
            <a:custGeom>
              <a:avLst/>
              <a:gdLst>
                <a:gd name="T0" fmla="*/ 0 w 434"/>
                <a:gd name="T1" fmla="*/ 64 h 101"/>
                <a:gd name="T2" fmla="*/ 433 w 434"/>
                <a:gd name="T3" fmla="*/ 0 h 101"/>
                <a:gd name="T4" fmla="*/ 433 w 434"/>
                <a:gd name="T5" fmla="*/ 42 h 101"/>
                <a:gd name="T6" fmla="*/ 0 w 434"/>
                <a:gd name="T7" fmla="*/ 100 h 101"/>
                <a:gd name="T8" fmla="*/ 0 w 434"/>
                <a:gd name="T9" fmla="*/ 64 h 101"/>
                <a:gd name="T10" fmla="*/ 0 60000 65536"/>
                <a:gd name="T11" fmla="*/ 0 60000 65536"/>
                <a:gd name="T12" fmla="*/ 0 60000 65536"/>
                <a:gd name="T13" fmla="*/ 0 60000 65536"/>
                <a:gd name="T14" fmla="*/ 0 60000 65536"/>
                <a:gd name="T15" fmla="*/ 0 w 434"/>
                <a:gd name="T16" fmla="*/ 0 h 101"/>
                <a:gd name="T17" fmla="*/ 434 w 434"/>
                <a:gd name="T18" fmla="*/ 101 h 101"/>
              </a:gdLst>
              <a:ahLst/>
              <a:cxnLst>
                <a:cxn ang="T10">
                  <a:pos x="T0" y="T1"/>
                </a:cxn>
                <a:cxn ang="T11">
                  <a:pos x="T2" y="T3"/>
                </a:cxn>
                <a:cxn ang="T12">
                  <a:pos x="T4" y="T5"/>
                </a:cxn>
                <a:cxn ang="T13">
                  <a:pos x="T6" y="T7"/>
                </a:cxn>
                <a:cxn ang="T14">
                  <a:pos x="T8" y="T9"/>
                </a:cxn>
              </a:cxnLst>
              <a:rect l="T15" t="T16" r="T17" b="T18"/>
              <a:pathLst>
                <a:path w="434" h="101">
                  <a:moveTo>
                    <a:pt x="0" y="64"/>
                  </a:moveTo>
                  <a:lnTo>
                    <a:pt x="433" y="0"/>
                  </a:lnTo>
                  <a:lnTo>
                    <a:pt x="433" y="42"/>
                  </a:lnTo>
                  <a:lnTo>
                    <a:pt x="0" y="100"/>
                  </a:lnTo>
                  <a:lnTo>
                    <a:pt x="0" y="64"/>
                  </a:lnTo>
                </a:path>
              </a:pathLst>
            </a:custGeom>
            <a:solidFill>
              <a:srgbClr val="000000"/>
            </a:solidFill>
            <a:ln w="12700" cap="rnd">
              <a:solidFill>
                <a:srgbClr val="FFFFFF"/>
              </a:solidFill>
              <a:round/>
              <a:headEnd/>
              <a:tailEnd/>
            </a:ln>
          </p:spPr>
          <p:txBody>
            <a:bodyPr/>
            <a:lstStyle/>
            <a:p>
              <a:endParaRPr lang="en-US"/>
            </a:p>
          </p:txBody>
        </p:sp>
        <p:sp>
          <p:nvSpPr>
            <p:cNvPr id="3092" name="Freeform 18"/>
            <p:cNvSpPr>
              <a:spLocks/>
            </p:cNvSpPr>
            <p:nvPr/>
          </p:nvSpPr>
          <p:spPr bwMode="auto">
            <a:xfrm>
              <a:off x="3866" y="2865"/>
              <a:ext cx="363" cy="73"/>
            </a:xfrm>
            <a:custGeom>
              <a:avLst/>
              <a:gdLst>
                <a:gd name="T0" fmla="*/ 0 w 363"/>
                <a:gd name="T1" fmla="*/ 41 h 73"/>
                <a:gd name="T2" fmla="*/ 362 w 363"/>
                <a:gd name="T3" fmla="*/ 0 h 73"/>
                <a:gd name="T4" fmla="*/ 362 w 363"/>
                <a:gd name="T5" fmla="*/ 42 h 73"/>
                <a:gd name="T6" fmla="*/ 54 w 363"/>
                <a:gd name="T7" fmla="*/ 72 h 73"/>
                <a:gd name="T8" fmla="*/ 0 w 363"/>
                <a:gd name="T9" fmla="*/ 41 h 73"/>
                <a:gd name="T10" fmla="*/ 0 60000 65536"/>
                <a:gd name="T11" fmla="*/ 0 60000 65536"/>
                <a:gd name="T12" fmla="*/ 0 60000 65536"/>
                <a:gd name="T13" fmla="*/ 0 60000 65536"/>
                <a:gd name="T14" fmla="*/ 0 60000 65536"/>
                <a:gd name="T15" fmla="*/ 0 w 363"/>
                <a:gd name="T16" fmla="*/ 0 h 73"/>
                <a:gd name="T17" fmla="*/ 363 w 363"/>
                <a:gd name="T18" fmla="*/ 73 h 73"/>
              </a:gdLst>
              <a:ahLst/>
              <a:cxnLst>
                <a:cxn ang="T10">
                  <a:pos x="T0" y="T1"/>
                </a:cxn>
                <a:cxn ang="T11">
                  <a:pos x="T2" y="T3"/>
                </a:cxn>
                <a:cxn ang="T12">
                  <a:pos x="T4" y="T5"/>
                </a:cxn>
                <a:cxn ang="T13">
                  <a:pos x="T6" y="T7"/>
                </a:cxn>
                <a:cxn ang="T14">
                  <a:pos x="T8" y="T9"/>
                </a:cxn>
              </a:cxnLst>
              <a:rect l="T15" t="T16" r="T17" b="T18"/>
              <a:pathLst>
                <a:path w="363" h="73">
                  <a:moveTo>
                    <a:pt x="0" y="41"/>
                  </a:moveTo>
                  <a:lnTo>
                    <a:pt x="362" y="0"/>
                  </a:lnTo>
                  <a:lnTo>
                    <a:pt x="362" y="42"/>
                  </a:lnTo>
                  <a:lnTo>
                    <a:pt x="54" y="72"/>
                  </a:lnTo>
                  <a:lnTo>
                    <a:pt x="0" y="41"/>
                  </a:lnTo>
                </a:path>
              </a:pathLst>
            </a:custGeom>
            <a:solidFill>
              <a:srgbClr val="000000"/>
            </a:solidFill>
            <a:ln w="12700" cap="rnd">
              <a:solidFill>
                <a:srgbClr val="FFFFFF"/>
              </a:solidFill>
              <a:round/>
              <a:headEnd/>
              <a:tailEnd/>
            </a:ln>
          </p:spPr>
          <p:txBody>
            <a:bodyPr/>
            <a:lstStyle/>
            <a:p>
              <a:endParaRPr lang="en-US"/>
            </a:p>
          </p:txBody>
        </p:sp>
        <p:sp>
          <p:nvSpPr>
            <p:cNvPr id="3093" name="Freeform 19"/>
            <p:cNvSpPr>
              <a:spLocks/>
            </p:cNvSpPr>
            <p:nvPr/>
          </p:nvSpPr>
          <p:spPr bwMode="auto">
            <a:xfrm>
              <a:off x="4222" y="2592"/>
              <a:ext cx="87" cy="663"/>
            </a:xfrm>
            <a:custGeom>
              <a:avLst/>
              <a:gdLst>
                <a:gd name="T0" fmla="*/ 0 w 87"/>
                <a:gd name="T1" fmla="*/ 662 h 663"/>
                <a:gd name="T2" fmla="*/ 0 w 87"/>
                <a:gd name="T3" fmla="*/ 17 h 663"/>
                <a:gd name="T4" fmla="*/ 83 w 87"/>
                <a:gd name="T5" fmla="*/ 0 h 663"/>
                <a:gd name="T6" fmla="*/ 86 w 87"/>
                <a:gd name="T7" fmla="*/ 652 h 663"/>
                <a:gd name="T8" fmla="*/ 0 w 87"/>
                <a:gd name="T9" fmla="*/ 662 h 663"/>
                <a:gd name="T10" fmla="*/ 0 60000 65536"/>
                <a:gd name="T11" fmla="*/ 0 60000 65536"/>
                <a:gd name="T12" fmla="*/ 0 60000 65536"/>
                <a:gd name="T13" fmla="*/ 0 60000 65536"/>
                <a:gd name="T14" fmla="*/ 0 60000 65536"/>
                <a:gd name="T15" fmla="*/ 0 w 87"/>
                <a:gd name="T16" fmla="*/ 0 h 663"/>
                <a:gd name="T17" fmla="*/ 87 w 87"/>
                <a:gd name="T18" fmla="*/ 663 h 663"/>
              </a:gdLst>
              <a:ahLst/>
              <a:cxnLst>
                <a:cxn ang="T10">
                  <a:pos x="T0" y="T1"/>
                </a:cxn>
                <a:cxn ang="T11">
                  <a:pos x="T2" y="T3"/>
                </a:cxn>
                <a:cxn ang="T12">
                  <a:pos x="T4" y="T5"/>
                </a:cxn>
                <a:cxn ang="T13">
                  <a:pos x="T6" y="T7"/>
                </a:cxn>
                <a:cxn ang="T14">
                  <a:pos x="T8" y="T9"/>
                </a:cxn>
              </a:cxnLst>
              <a:rect l="T15" t="T16" r="T17" b="T18"/>
              <a:pathLst>
                <a:path w="87" h="663">
                  <a:moveTo>
                    <a:pt x="0" y="662"/>
                  </a:moveTo>
                  <a:lnTo>
                    <a:pt x="0" y="17"/>
                  </a:lnTo>
                  <a:lnTo>
                    <a:pt x="83" y="0"/>
                  </a:lnTo>
                  <a:lnTo>
                    <a:pt x="86" y="652"/>
                  </a:lnTo>
                  <a:lnTo>
                    <a:pt x="0" y="662"/>
                  </a:lnTo>
                </a:path>
              </a:pathLst>
            </a:custGeom>
            <a:solidFill>
              <a:srgbClr val="A8A8A8"/>
            </a:solidFill>
            <a:ln w="12700" cap="rnd">
              <a:solidFill>
                <a:srgbClr val="000000"/>
              </a:solidFill>
              <a:round/>
              <a:headEnd/>
              <a:tailEnd/>
            </a:ln>
          </p:spPr>
          <p:txBody>
            <a:bodyPr/>
            <a:lstStyle/>
            <a:p>
              <a:endParaRPr lang="en-US"/>
            </a:p>
          </p:txBody>
        </p:sp>
        <p:sp>
          <p:nvSpPr>
            <p:cNvPr id="3094" name="Freeform 20"/>
            <p:cNvSpPr>
              <a:spLocks/>
            </p:cNvSpPr>
            <p:nvPr/>
          </p:nvSpPr>
          <p:spPr bwMode="auto">
            <a:xfrm>
              <a:off x="4299" y="2538"/>
              <a:ext cx="148" cy="724"/>
            </a:xfrm>
            <a:custGeom>
              <a:avLst/>
              <a:gdLst>
                <a:gd name="T0" fmla="*/ 145 w 148"/>
                <a:gd name="T1" fmla="*/ 0 h 724"/>
                <a:gd name="T2" fmla="*/ 0 w 148"/>
                <a:gd name="T3" fmla="*/ 30 h 724"/>
                <a:gd name="T4" fmla="*/ 0 w 148"/>
                <a:gd name="T5" fmla="*/ 723 h 724"/>
                <a:gd name="T6" fmla="*/ 18 w 148"/>
                <a:gd name="T7" fmla="*/ 711 h 724"/>
                <a:gd name="T8" fmla="*/ 18 w 148"/>
                <a:gd name="T9" fmla="*/ 42 h 724"/>
                <a:gd name="T10" fmla="*/ 147 w 148"/>
                <a:gd name="T11" fmla="*/ 17 h 724"/>
                <a:gd name="T12" fmla="*/ 145 w 148"/>
                <a:gd name="T13" fmla="*/ 0 h 724"/>
                <a:gd name="T14" fmla="*/ 0 60000 65536"/>
                <a:gd name="T15" fmla="*/ 0 60000 65536"/>
                <a:gd name="T16" fmla="*/ 0 60000 65536"/>
                <a:gd name="T17" fmla="*/ 0 60000 65536"/>
                <a:gd name="T18" fmla="*/ 0 60000 65536"/>
                <a:gd name="T19" fmla="*/ 0 60000 65536"/>
                <a:gd name="T20" fmla="*/ 0 60000 65536"/>
                <a:gd name="T21" fmla="*/ 0 w 148"/>
                <a:gd name="T22" fmla="*/ 0 h 724"/>
                <a:gd name="T23" fmla="*/ 148 w 148"/>
                <a:gd name="T24" fmla="*/ 724 h 7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724">
                  <a:moveTo>
                    <a:pt x="145" y="0"/>
                  </a:moveTo>
                  <a:lnTo>
                    <a:pt x="0" y="30"/>
                  </a:lnTo>
                  <a:lnTo>
                    <a:pt x="0" y="723"/>
                  </a:lnTo>
                  <a:lnTo>
                    <a:pt x="18" y="711"/>
                  </a:lnTo>
                  <a:lnTo>
                    <a:pt x="18" y="42"/>
                  </a:lnTo>
                  <a:lnTo>
                    <a:pt x="147" y="17"/>
                  </a:lnTo>
                  <a:lnTo>
                    <a:pt x="145" y="0"/>
                  </a:lnTo>
                </a:path>
              </a:pathLst>
            </a:custGeom>
            <a:solidFill>
              <a:srgbClr val="000000"/>
            </a:solidFill>
            <a:ln w="12700" cap="rnd">
              <a:solidFill>
                <a:srgbClr val="FFFFFF"/>
              </a:solidFill>
              <a:round/>
              <a:headEnd/>
              <a:tailEnd/>
            </a:ln>
          </p:spPr>
          <p:txBody>
            <a:bodyPr/>
            <a:lstStyle/>
            <a:p>
              <a:endParaRPr lang="en-US"/>
            </a:p>
          </p:txBody>
        </p:sp>
        <p:sp>
          <p:nvSpPr>
            <p:cNvPr id="3095" name="Freeform 21"/>
            <p:cNvSpPr>
              <a:spLocks/>
            </p:cNvSpPr>
            <p:nvPr/>
          </p:nvSpPr>
          <p:spPr bwMode="auto">
            <a:xfrm>
              <a:off x="3590" y="2865"/>
              <a:ext cx="687" cy="428"/>
            </a:xfrm>
            <a:custGeom>
              <a:avLst/>
              <a:gdLst>
                <a:gd name="T0" fmla="*/ 86 w 687"/>
                <a:gd name="T1" fmla="*/ 378 h 428"/>
                <a:gd name="T2" fmla="*/ 56 w 687"/>
                <a:gd name="T3" fmla="*/ 367 h 428"/>
                <a:gd name="T4" fmla="*/ 65 w 687"/>
                <a:gd name="T5" fmla="*/ 331 h 428"/>
                <a:gd name="T6" fmla="*/ 39 w 687"/>
                <a:gd name="T7" fmla="*/ 314 h 428"/>
                <a:gd name="T8" fmla="*/ 51 w 687"/>
                <a:gd name="T9" fmla="*/ 285 h 428"/>
                <a:gd name="T10" fmla="*/ 21 w 687"/>
                <a:gd name="T11" fmla="*/ 268 h 428"/>
                <a:gd name="T12" fmla="*/ 21 w 687"/>
                <a:gd name="T13" fmla="*/ 233 h 428"/>
                <a:gd name="T14" fmla="*/ 0 w 687"/>
                <a:gd name="T15" fmla="*/ 219 h 428"/>
                <a:gd name="T16" fmla="*/ 24 w 687"/>
                <a:gd name="T17" fmla="*/ 196 h 428"/>
                <a:gd name="T18" fmla="*/ 10 w 687"/>
                <a:gd name="T19" fmla="*/ 172 h 428"/>
                <a:gd name="T20" fmla="*/ 49 w 687"/>
                <a:gd name="T21" fmla="*/ 156 h 428"/>
                <a:gd name="T22" fmla="*/ 79 w 687"/>
                <a:gd name="T23" fmla="*/ 142 h 428"/>
                <a:gd name="T24" fmla="*/ 80 w 687"/>
                <a:gd name="T25" fmla="*/ 122 h 428"/>
                <a:gd name="T26" fmla="*/ 67 w 687"/>
                <a:gd name="T27" fmla="*/ 102 h 428"/>
                <a:gd name="T28" fmla="*/ 81 w 687"/>
                <a:gd name="T29" fmla="*/ 69 h 428"/>
                <a:gd name="T30" fmla="*/ 98 w 687"/>
                <a:gd name="T31" fmla="*/ 47 h 428"/>
                <a:gd name="T32" fmla="*/ 133 w 687"/>
                <a:gd name="T33" fmla="*/ 35 h 428"/>
                <a:gd name="T34" fmla="*/ 169 w 687"/>
                <a:gd name="T35" fmla="*/ 23 h 428"/>
                <a:gd name="T36" fmla="*/ 205 w 687"/>
                <a:gd name="T37" fmla="*/ 14 h 428"/>
                <a:gd name="T38" fmla="*/ 215 w 687"/>
                <a:gd name="T39" fmla="*/ 42 h 428"/>
                <a:gd name="T40" fmla="*/ 246 w 687"/>
                <a:gd name="T41" fmla="*/ 29 h 428"/>
                <a:gd name="T42" fmla="*/ 276 w 687"/>
                <a:gd name="T43" fmla="*/ 47 h 428"/>
                <a:gd name="T44" fmla="*/ 307 w 687"/>
                <a:gd name="T45" fmla="*/ 29 h 428"/>
                <a:gd name="T46" fmla="*/ 334 w 687"/>
                <a:gd name="T47" fmla="*/ 53 h 428"/>
                <a:gd name="T48" fmla="*/ 348 w 687"/>
                <a:gd name="T49" fmla="*/ 85 h 428"/>
                <a:gd name="T50" fmla="*/ 340 w 687"/>
                <a:gd name="T51" fmla="*/ 113 h 428"/>
                <a:gd name="T52" fmla="*/ 383 w 687"/>
                <a:gd name="T53" fmla="*/ 122 h 428"/>
                <a:gd name="T54" fmla="*/ 397 w 687"/>
                <a:gd name="T55" fmla="*/ 81 h 428"/>
                <a:gd name="T56" fmla="*/ 412 w 687"/>
                <a:gd name="T57" fmla="*/ 64 h 428"/>
                <a:gd name="T58" fmla="*/ 428 w 687"/>
                <a:gd name="T59" fmla="*/ 38 h 428"/>
                <a:gd name="T60" fmla="*/ 430 w 687"/>
                <a:gd name="T61" fmla="*/ 6 h 428"/>
                <a:gd name="T62" fmla="*/ 454 w 687"/>
                <a:gd name="T63" fmla="*/ 11 h 428"/>
                <a:gd name="T64" fmla="*/ 454 w 687"/>
                <a:gd name="T65" fmla="*/ 35 h 428"/>
                <a:gd name="T66" fmla="*/ 462 w 687"/>
                <a:gd name="T67" fmla="*/ 56 h 428"/>
                <a:gd name="T68" fmla="*/ 467 w 687"/>
                <a:gd name="T69" fmla="*/ 79 h 428"/>
                <a:gd name="T70" fmla="*/ 478 w 687"/>
                <a:gd name="T71" fmla="*/ 99 h 428"/>
                <a:gd name="T72" fmla="*/ 516 w 687"/>
                <a:gd name="T73" fmla="*/ 101 h 428"/>
                <a:gd name="T74" fmla="*/ 542 w 687"/>
                <a:gd name="T75" fmla="*/ 77 h 428"/>
                <a:gd name="T76" fmla="*/ 561 w 687"/>
                <a:gd name="T77" fmla="*/ 87 h 428"/>
                <a:gd name="T78" fmla="*/ 596 w 687"/>
                <a:gd name="T79" fmla="*/ 93 h 428"/>
                <a:gd name="T80" fmla="*/ 600 w 687"/>
                <a:gd name="T81" fmla="*/ 125 h 428"/>
                <a:gd name="T82" fmla="*/ 603 w 687"/>
                <a:gd name="T83" fmla="*/ 152 h 428"/>
                <a:gd name="T84" fmla="*/ 632 w 687"/>
                <a:gd name="T85" fmla="*/ 163 h 428"/>
                <a:gd name="T86" fmla="*/ 662 w 687"/>
                <a:gd name="T87" fmla="*/ 180 h 428"/>
                <a:gd name="T88" fmla="*/ 668 w 687"/>
                <a:gd name="T89" fmla="*/ 198 h 428"/>
                <a:gd name="T90" fmla="*/ 683 w 687"/>
                <a:gd name="T91" fmla="*/ 220 h 428"/>
                <a:gd name="T92" fmla="*/ 686 w 687"/>
                <a:gd name="T93" fmla="*/ 256 h 428"/>
                <a:gd name="T94" fmla="*/ 672 w 687"/>
                <a:gd name="T95" fmla="*/ 284 h 428"/>
                <a:gd name="T96" fmla="*/ 674 w 687"/>
                <a:gd name="T97" fmla="*/ 308 h 428"/>
                <a:gd name="T98" fmla="*/ 668 w 687"/>
                <a:gd name="T99" fmla="*/ 331 h 428"/>
                <a:gd name="T100" fmla="*/ 667 w 687"/>
                <a:gd name="T101" fmla="*/ 355 h 428"/>
                <a:gd name="T102" fmla="*/ 656 w 687"/>
                <a:gd name="T103" fmla="*/ 364 h 428"/>
                <a:gd name="T104" fmla="*/ 183 w 687"/>
                <a:gd name="T105" fmla="*/ 427 h 4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87"/>
                <a:gd name="T160" fmla="*/ 0 h 428"/>
                <a:gd name="T161" fmla="*/ 687 w 687"/>
                <a:gd name="T162" fmla="*/ 428 h 428"/>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87" h="428">
                  <a:moveTo>
                    <a:pt x="183" y="427"/>
                  </a:moveTo>
                  <a:lnTo>
                    <a:pt x="86" y="384"/>
                  </a:lnTo>
                  <a:lnTo>
                    <a:pt x="86" y="378"/>
                  </a:lnTo>
                  <a:lnTo>
                    <a:pt x="74" y="372"/>
                  </a:lnTo>
                  <a:lnTo>
                    <a:pt x="63" y="374"/>
                  </a:lnTo>
                  <a:lnTo>
                    <a:pt x="56" y="367"/>
                  </a:lnTo>
                  <a:lnTo>
                    <a:pt x="62" y="355"/>
                  </a:lnTo>
                  <a:lnTo>
                    <a:pt x="61" y="343"/>
                  </a:lnTo>
                  <a:lnTo>
                    <a:pt x="65" y="331"/>
                  </a:lnTo>
                  <a:lnTo>
                    <a:pt x="70" y="319"/>
                  </a:lnTo>
                  <a:lnTo>
                    <a:pt x="51" y="320"/>
                  </a:lnTo>
                  <a:lnTo>
                    <a:pt x="39" y="314"/>
                  </a:lnTo>
                  <a:lnTo>
                    <a:pt x="33" y="303"/>
                  </a:lnTo>
                  <a:lnTo>
                    <a:pt x="39" y="291"/>
                  </a:lnTo>
                  <a:lnTo>
                    <a:pt x="51" y="285"/>
                  </a:lnTo>
                  <a:lnTo>
                    <a:pt x="45" y="273"/>
                  </a:lnTo>
                  <a:lnTo>
                    <a:pt x="33" y="273"/>
                  </a:lnTo>
                  <a:lnTo>
                    <a:pt x="21" y="268"/>
                  </a:lnTo>
                  <a:lnTo>
                    <a:pt x="15" y="256"/>
                  </a:lnTo>
                  <a:lnTo>
                    <a:pt x="15" y="244"/>
                  </a:lnTo>
                  <a:lnTo>
                    <a:pt x="21" y="233"/>
                  </a:lnTo>
                  <a:lnTo>
                    <a:pt x="9" y="227"/>
                  </a:lnTo>
                  <a:lnTo>
                    <a:pt x="0" y="227"/>
                  </a:lnTo>
                  <a:lnTo>
                    <a:pt x="0" y="219"/>
                  </a:lnTo>
                  <a:lnTo>
                    <a:pt x="9" y="215"/>
                  </a:lnTo>
                  <a:lnTo>
                    <a:pt x="15" y="204"/>
                  </a:lnTo>
                  <a:lnTo>
                    <a:pt x="24" y="196"/>
                  </a:lnTo>
                  <a:lnTo>
                    <a:pt x="20" y="187"/>
                  </a:lnTo>
                  <a:lnTo>
                    <a:pt x="18" y="177"/>
                  </a:lnTo>
                  <a:lnTo>
                    <a:pt x="10" y="172"/>
                  </a:lnTo>
                  <a:lnTo>
                    <a:pt x="16" y="163"/>
                  </a:lnTo>
                  <a:lnTo>
                    <a:pt x="27" y="157"/>
                  </a:lnTo>
                  <a:lnTo>
                    <a:pt x="49" y="156"/>
                  </a:lnTo>
                  <a:lnTo>
                    <a:pt x="62" y="151"/>
                  </a:lnTo>
                  <a:lnTo>
                    <a:pt x="68" y="141"/>
                  </a:lnTo>
                  <a:lnTo>
                    <a:pt x="79" y="142"/>
                  </a:lnTo>
                  <a:lnTo>
                    <a:pt x="80" y="134"/>
                  </a:lnTo>
                  <a:lnTo>
                    <a:pt x="71" y="127"/>
                  </a:lnTo>
                  <a:lnTo>
                    <a:pt x="80" y="122"/>
                  </a:lnTo>
                  <a:lnTo>
                    <a:pt x="85" y="109"/>
                  </a:lnTo>
                  <a:lnTo>
                    <a:pt x="74" y="105"/>
                  </a:lnTo>
                  <a:lnTo>
                    <a:pt x="67" y="102"/>
                  </a:lnTo>
                  <a:lnTo>
                    <a:pt x="68" y="93"/>
                  </a:lnTo>
                  <a:lnTo>
                    <a:pt x="77" y="82"/>
                  </a:lnTo>
                  <a:lnTo>
                    <a:pt x="81" y="69"/>
                  </a:lnTo>
                  <a:lnTo>
                    <a:pt x="80" y="58"/>
                  </a:lnTo>
                  <a:lnTo>
                    <a:pt x="86" y="47"/>
                  </a:lnTo>
                  <a:lnTo>
                    <a:pt x="98" y="47"/>
                  </a:lnTo>
                  <a:lnTo>
                    <a:pt x="111" y="49"/>
                  </a:lnTo>
                  <a:lnTo>
                    <a:pt x="122" y="47"/>
                  </a:lnTo>
                  <a:lnTo>
                    <a:pt x="133" y="35"/>
                  </a:lnTo>
                  <a:lnTo>
                    <a:pt x="146" y="35"/>
                  </a:lnTo>
                  <a:lnTo>
                    <a:pt x="158" y="23"/>
                  </a:lnTo>
                  <a:lnTo>
                    <a:pt x="169" y="23"/>
                  </a:lnTo>
                  <a:lnTo>
                    <a:pt x="181" y="17"/>
                  </a:lnTo>
                  <a:lnTo>
                    <a:pt x="193" y="17"/>
                  </a:lnTo>
                  <a:lnTo>
                    <a:pt x="205" y="14"/>
                  </a:lnTo>
                  <a:lnTo>
                    <a:pt x="212" y="20"/>
                  </a:lnTo>
                  <a:lnTo>
                    <a:pt x="216" y="32"/>
                  </a:lnTo>
                  <a:lnTo>
                    <a:pt x="215" y="42"/>
                  </a:lnTo>
                  <a:lnTo>
                    <a:pt x="223" y="47"/>
                  </a:lnTo>
                  <a:lnTo>
                    <a:pt x="229" y="35"/>
                  </a:lnTo>
                  <a:lnTo>
                    <a:pt x="246" y="29"/>
                  </a:lnTo>
                  <a:lnTo>
                    <a:pt x="258" y="23"/>
                  </a:lnTo>
                  <a:lnTo>
                    <a:pt x="270" y="35"/>
                  </a:lnTo>
                  <a:lnTo>
                    <a:pt x="276" y="47"/>
                  </a:lnTo>
                  <a:lnTo>
                    <a:pt x="282" y="35"/>
                  </a:lnTo>
                  <a:lnTo>
                    <a:pt x="294" y="29"/>
                  </a:lnTo>
                  <a:lnTo>
                    <a:pt x="307" y="29"/>
                  </a:lnTo>
                  <a:lnTo>
                    <a:pt x="313" y="39"/>
                  </a:lnTo>
                  <a:lnTo>
                    <a:pt x="324" y="43"/>
                  </a:lnTo>
                  <a:lnTo>
                    <a:pt x="334" y="53"/>
                  </a:lnTo>
                  <a:lnTo>
                    <a:pt x="336" y="66"/>
                  </a:lnTo>
                  <a:lnTo>
                    <a:pt x="344" y="75"/>
                  </a:lnTo>
                  <a:lnTo>
                    <a:pt x="348" y="85"/>
                  </a:lnTo>
                  <a:lnTo>
                    <a:pt x="346" y="93"/>
                  </a:lnTo>
                  <a:lnTo>
                    <a:pt x="338" y="105"/>
                  </a:lnTo>
                  <a:lnTo>
                    <a:pt x="340" y="113"/>
                  </a:lnTo>
                  <a:lnTo>
                    <a:pt x="352" y="115"/>
                  </a:lnTo>
                  <a:lnTo>
                    <a:pt x="368" y="115"/>
                  </a:lnTo>
                  <a:lnTo>
                    <a:pt x="383" y="122"/>
                  </a:lnTo>
                  <a:lnTo>
                    <a:pt x="383" y="101"/>
                  </a:lnTo>
                  <a:lnTo>
                    <a:pt x="393" y="93"/>
                  </a:lnTo>
                  <a:lnTo>
                    <a:pt x="397" y="81"/>
                  </a:lnTo>
                  <a:lnTo>
                    <a:pt x="407" y="81"/>
                  </a:lnTo>
                  <a:lnTo>
                    <a:pt x="416" y="75"/>
                  </a:lnTo>
                  <a:lnTo>
                    <a:pt x="412" y="64"/>
                  </a:lnTo>
                  <a:lnTo>
                    <a:pt x="422" y="53"/>
                  </a:lnTo>
                  <a:lnTo>
                    <a:pt x="420" y="46"/>
                  </a:lnTo>
                  <a:lnTo>
                    <a:pt x="428" y="38"/>
                  </a:lnTo>
                  <a:lnTo>
                    <a:pt x="424" y="29"/>
                  </a:lnTo>
                  <a:lnTo>
                    <a:pt x="425" y="17"/>
                  </a:lnTo>
                  <a:lnTo>
                    <a:pt x="430" y="6"/>
                  </a:lnTo>
                  <a:lnTo>
                    <a:pt x="442" y="8"/>
                  </a:lnTo>
                  <a:lnTo>
                    <a:pt x="454" y="0"/>
                  </a:lnTo>
                  <a:lnTo>
                    <a:pt x="454" y="11"/>
                  </a:lnTo>
                  <a:lnTo>
                    <a:pt x="452" y="21"/>
                  </a:lnTo>
                  <a:lnTo>
                    <a:pt x="448" y="31"/>
                  </a:lnTo>
                  <a:lnTo>
                    <a:pt x="454" y="35"/>
                  </a:lnTo>
                  <a:lnTo>
                    <a:pt x="456" y="45"/>
                  </a:lnTo>
                  <a:lnTo>
                    <a:pt x="466" y="47"/>
                  </a:lnTo>
                  <a:lnTo>
                    <a:pt x="462" y="56"/>
                  </a:lnTo>
                  <a:lnTo>
                    <a:pt x="472" y="58"/>
                  </a:lnTo>
                  <a:lnTo>
                    <a:pt x="472" y="70"/>
                  </a:lnTo>
                  <a:lnTo>
                    <a:pt x="467" y="79"/>
                  </a:lnTo>
                  <a:lnTo>
                    <a:pt x="465" y="93"/>
                  </a:lnTo>
                  <a:lnTo>
                    <a:pt x="469" y="105"/>
                  </a:lnTo>
                  <a:lnTo>
                    <a:pt x="478" y="99"/>
                  </a:lnTo>
                  <a:lnTo>
                    <a:pt x="492" y="101"/>
                  </a:lnTo>
                  <a:lnTo>
                    <a:pt x="506" y="109"/>
                  </a:lnTo>
                  <a:lnTo>
                    <a:pt x="516" y="101"/>
                  </a:lnTo>
                  <a:lnTo>
                    <a:pt x="534" y="97"/>
                  </a:lnTo>
                  <a:lnTo>
                    <a:pt x="537" y="87"/>
                  </a:lnTo>
                  <a:lnTo>
                    <a:pt x="542" y="77"/>
                  </a:lnTo>
                  <a:lnTo>
                    <a:pt x="548" y="80"/>
                  </a:lnTo>
                  <a:lnTo>
                    <a:pt x="553" y="85"/>
                  </a:lnTo>
                  <a:lnTo>
                    <a:pt x="561" y="87"/>
                  </a:lnTo>
                  <a:lnTo>
                    <a:pt x="573" y="99"/>
                  </a:lnTo>
                  <a:lnTo>
                    <a:pt x="584" y="99"/>
                  </a:lnTo>
                  <a:lnTo>
                    <a:pt x="596" y="93"/>
                  </a:lnTo>
                  <a:lnTo>
                    <a:pt x="602" y="105"/>
                  </a:lnTo>
                  <a:lnTo>
                    <a:pt x="596" y="116"/>
                  </a:lnTo>
                  <a:lnTo>
                    <a:pt x="600" y="125"/>
                  </a:lnTo>
                  <a:lnTo>
                    <a:pt x="590" y="134"/>
                  </a:lnTo>
                  <a:lnTo>
                    <a:pt x="604" y="136"/>
                  </a:lnTo>
                  <a:lnTo>
                    <a:pt x="603" y="152"/>
                  </a:lnTo>
                  <a:lnTo>
                    <a:pt x="604" y="165"/>
                  </a:lnTo>
                  <a:lnTo>
                    <a:pt x="614" y="169"/>
                  </a:lnTo>
                  <a:lnTo>
                    <a:pt x="632" y="163"/>
                  </a:lnTo>
                  <a:lnTo>
                    <a:pt x="650" y="161"/>
                  </a:lnTo>
                  <a:lnTo>
                    <a:pt x="650" y="175"/>
                  </a:lnTo>
                  <a:lnTo>
                    <a:pt x="662" y="180"/>
                  </a:lnTo>
                  <a:lnTo>
                    <a:pt x="682" y="181"/>
                  </a:lnTo>
                  <a:lnTo>
                    <a:pt x="680" y="192"/>
                  </a:lnTo>
                  <a:lnTo>
                    <a:pt x="668" y="198"/>
                  </a:lnTo>
                  <a:lnTo>
                    <a:pt x="664" y="207"/>
                  </a:lnTo>
                  <a:lnTo>
                    <a:pt x="677" y="214"/>
                  </a:lnTo>
                  <a:lnTo>
                    <a:pt x="683" y="220"/>
                  </a:lnTo>
                  <a:lnTo>
                    <a:pt x="680" y="233"/>
                  </a:lnTo>
                  <a:lnTo>
                    <a:pt x="678" y="244"/>
                  </a:lnTo>
                  <a:lnTo>
                    <a:pt x="686" y="256"/>
                  </a:lnTo>
                  <a:lnTo>
                    <a:pt x="683" y="266"/>
                  </a:lnTo>
                  <a:lnTo>
                    <a:pt x="674" y="273"/>
                  </a:lnTo>
                  <a:lnTo>
                    <a:pt x="672" y="284"/>
                  </a:lnTo>
                  <a:lnTo>
                    <a:pt x="680" y="291"/>
                  </a:lnTo>
                  <a:lnTo>
                    <a:pt x="682" y="301"/>
                  </a:lnTo>
                  <a:lnTo>
                    <a:pt x="674" y="308"/>
                  </a:lnTo>
                  <a:lnTo>
                    <a:pt x="668" y="320"/>
                  </a:lnTo>
                  <a:lnTo>
                    <a:pt x="662" y="325"/>
                  </a:lnTo>
                  <a:lnTo>
                    <a:pt x="668" y="331"/>
                  </a:lnTo>
                  <a:lnTo>
                    <a:pt x="670" y="340"/>
                  </a:lnTo>
                  <a:lnTo>
                    <a:pt x="662" y="343"/>
                  </a:lnTo>
                  <a:lnTo>
                    <a:pt x="667" y="355"/>
                  </a:lnTo>
                  <a:lnTo>
                    <a:pt x="669" y="364"/>
                  </a:lnTo>
                  <a:lnTo>
                    <a:pt x="662" y="367"/>
                  </a:lnTo>
                  <a:lnTo>
                    <a:pt x="656" y="364"/>
                  </a:lnTo>
                  <a:lnTo>
                    <a:pt x="656" y="372"/>
                  </a:lnTo>
                  <a:lnTo>
                    <a:pt x="650" y="384"/>
                  </a:lnTo>
                  <a:lnTo>
                    <a:pt x="183" y="427"/>
                  </a:lnTo>
                </a:path>
              </a:pathLst>
            </a:custGeom>
            <a:solidFill>
              <a:srgbClr val="00A800"/>
            </a:solidFill>
            <a:ln w="12700" cap="rnd">
              <a:solidFill>
                <a:srgbClr val="000000"/>
              </a:solidFill>
              <a:round/>
              <a:headEnd/>
              <a:tailEnd/>
            </a:ln>
          </p:spPr>
          <p:txBody>
            <a:bodyPr/>
            <a:lstStyle/>
            <a:p>
              <a:endParaRPr lang="en-US"/>
            </a:p>
          </p:txBody>
        </p:sp>
        <p:sp>
          <p:nvSpPr>
            <p:cNvPr id="3096" name="Freeform 22"/>
            <p:cNvSpPr>
              <a:spLocks/>
            </p:cNvSpPr>
            <p:nvPr/>
          </p:nvSpPr>
          <p:spPr bwMode="auto">
            <a:xfrm>
              <a:off x="3552" y="3237"/>
              <a:ext cx="748" cy="65"/>
            </a:xfrm>
            <a:custGeom>
              <a:avLst/>
              <a:gdLst>
                <a:gd name="T0" fmla="*/ 747 w 748"/>
                <a:gd name="T1" fmla="*/ 24 h 65"/>
                <a:gd name="T2" fmla="*/ 231 w 748"/>
                <a:gd name="T3" fmla="*/ 64 h 65"/>
                <a:gd name="T4" fmla="*/ 0 w 748"/>
                <a:gd name="T5" fmla="*/ 41 h 65"/>
                <a:gd name="T6" fmla="*/ 0 w 748"/>
                <a:gd name="T7" fmla="*/ 0 h 65"/>
                <a:gd name="T8" fmla="*/ 231 w 748"/>
                <a:gd name="T9" fmla="*/ 20 h 65"/>
                <a:gd name="T10" fmla="*/ 232 w 748"/>
                <a:gd name="T11" fmla="*/ 20 h 65"/>
                <a:gd name="T12" fmla="*/ 747 w 748"/>
                <a:gd name="T13" fmla="*/ 0 h 65"/>
                <a:gd name="T14" fmla="*/ 747 w 748"/>
                <a:gd name="T15" fmla="*/ 24 h 65"/>
                <a:gd name="T16" fmla="*/ 0 60000 65536"/>
                <a:gd name="T17" fmla="*/ 0 60000 65536"/>
                <a:gd name="T18" fmla="*/ 0 60000 65536"/>
                <a:gd name="T19" fmla="*/ 0 60000 65536"/>
                <a:gd name="T20" fmla="*/ 0 60000 65536"/>
                <a:gd name="T21" fmla="*/ 0 60000 65536"/>
                <a:gd name="T22" fmla="*/ 0 60000 65536"/>
                <a:gd name="T23" fmla="*/ 0 60000 65536"/>
                <a:gd name="T24" fmla="*/ 0 w 748"/>
                <a:gd name="T25" fmla="*/ 0 h 65"/>
                <a:gd name="T26" fmla="*/ 748 w 748"/>
                <a:gd name="T27" fmla="*/ 65 h 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8" h="65">
                  <a:moveTo>
                    <a:pt x="747" y="24"/>
                  </a:moveTo>
                  <a:lnTo>
                    <a:pt x="231" y="64"/>
                  </a:lnTo>
                  <a:lnTo>
                    <a:pt x="0" y="41"/>
                  </a:lnTo>
                  <a:lnTo>
                    <a:pt x="0" y="0"/>
                  </a:lnTo>
                  <a:lnTo>
                    <a:pt x="231" y="20"/>
                  </a:lnTo>
                  <a:lnTo>
                    <a:pt x="232" y="20"/>
                  </a:lnTo>
                  <a:lnTo>
                    <a:pt x="747" y="0"/>
                  </a:lnTo>
                  <a:lnTo>
                    <a:pt x="747" y="24"/>
                  </a:lnTo>
                </a:path>
              </a:pathLst>
            </a:custGeom>
            <a:solidFill>
              <a:srgbClr val="000000"/>
            </a:solidFill>
            <a:ln w="12700" cap="rnd">
              <a:solidFill>
                <a:srgbClr val="FFFFFF"/>
              </a:solidFill>
              <a:round/>
              <a:headEnd/>
              <a:tailEnd/>
            </a:ln>
          </p:spPr>
          <p:txBody>
            <a:bodyPr/>
            <a:lstStyle/>
            <a:p>
              <a:endParaRPr lang="en-US"/>
            </a:p>
          </p:txBody>
        </p:sp>
        <p:sp>
          <p:nvSpPr>
            <p:cNvPr id="3097" name="Freeform 23"/>
            <p:cNvSpPr>
              <a:spLocks/>
            </p:cNvSpPr>
            <p:nvPr/>
          </p:nvSpPr>
          <p:spPr bwMode="auto">
            <a:xfrm>
              <a:off x="3783" y="3257"/>
              <a:ext cx="1" cy="45"/>
            </a:xfrm>
            <a:custGeom>
              <a:avLst/>
              <a:gdLst>
                <a:gd name="T0" fmla="*/ 0 w 1"/>
                <a:gd name="T1" fmla="*/ 44 h 45"/>
                <a:gd name="T2" fmla="*/ 0 w 1"/>
                <a:gd name="T3" fmla="*/ 0 h 45"/>
                <a:gd name="T4" fmla="*/ 0 60000 65536"/>
                <a:gd name="T5" fmla="*/ 0 60000 65536"/>
                <a:gd name="T6" fmla="*/ 0 w 1"/>
                <a:gd name="T7" fmla="*/ 0 h 45"/>
                <a:gd name="T8" fmla="*/ 1 w 1"/>
                <a:gd name="T9" fmla="*/ 45 h 45"/>
              </a:gdLst>
              <a:ahLst/>
              <a:cxnLst>
                <a:cxn ang="T4">
                  <a:pos x="T0" y="T1"/>
                </a:cxn>
                <a:cxn ang="T5">
                  <a:pos x="T2" y="T3"/>
                </a:cxn>
              </a:cxnLst>
              <a:rect l="T6" t="T7" r="T8" b="T9"/>
              <a:pathLst>
                <a:path w="1" h="45">
                  <a:moveTo>
                    <a:pt x="0" y="44"/>
                  </a:moveTo>
                  <a:lnTo>
                    <a:pt x="0" y="0"/>
                  </a:lnTo>
                </a:path>
              </a:pathLst>
            </a:custGeom>
            <a:noFill/>
            <a:ln w="12700" cap="rnd">
              <a:solidFill>
                <a:srgbClr val="FFFFFF"/>
              </a:solidFill>
              <a:round/>
              <a:headEnd type="none" w="sm" len="sm"/>
              <a:tailEnd type="none" w="sm" len="sm"/>
            </a:ln>
          </p:spPr>
          <p:txBody>
            <a:bodyPr/>
            <a:lstStyle/>
            <a:p>
              <a:endParaRPr lang="en-US"/>
            </a:p>
          </p:txBody>
        </p:sp>
        <p:sp>
          <p:nvSpPr>
            <p:cNvPr id="3098" name="Freeform 24"/>
            <p:cNvSpPr>
              <a:spLocks/>
            </p:cNvSpPr>
            <p:nvPr/>
          </p:nvSpPr>
          <p:spPr bwMode="auto">
            <a:xfrm>
              <a:off x="5077" y="1944"/>
              <a:ext cx="1" cy="474"/>
            </a:xfrm>
            <a:custGeom>
              <a:avLst/>
              <a:gdLst>
                <a:gd name="T0" fmla="*/ 0 w 1"/>
                <a:gd name="T1" fmla="*/ 0 h 474"/>
                <a:gd name="T2" fmla="*/ 0 w 1"/>
                <a:gd name="T3" fmla="*/ 473 h 474"/>
                <a:gd name="T4" fmla="*/ 0 60000 65536"/>
                <a:gd name="T5" fmla="*/ 0 60000 65536"/>
                <a:gd name="T6" fmla="*/ 0 w 1"/>
                <a:gd name="T7" fmla="*/ 0 h 474"/>
                <a:gd name="T8" fmla="*/ 1 w 1"/>
                <a:gd name="T9" fmla="*/ 474 h 474"/>
              </a:gdLst>
              <a:ahLst/>
              <a:cxnLst>
                <a:cxn ang="T4">
                  <a:pos x="T0" y="T1"/>
                </a:cxn>
                <a:cxn ang="T5">
                  <a:pos x="T2" y="T3"/>
                </a:cxn>
              </a:cxnLst>
              <a:rect l="T6" t="T7" r="T8" b="T9"/>
              <a:pathLst>
                <a:path w="1" h="474">
                  <a:moveTo>
                    <a:pt x="0" y="0"/>
                  </a:moveTo>
                  <a:lnTo>
                    <a:pt x="0" y="473"/>
                  </a:lnTo>
                </a:path>
              </a:pathLst>
            </a:custGeom>
            <a:noFill/>
            <a:ln w="12700" cap="rnd">
              <a:solidFill>
                <a:srgbClr val="000000"/>
              </a:solidFill>
              <a:round/>
              <a:headEnd type="none" w="sm" len="sm"/>
              <a:tailEnd type="none" w="sm" len="sm"/>
            </a:ln>
          </p:spPr>
          <p:txBody>
            <a:bodyPr/>
            <a:lstStyle/>
            <a:p>
              <a:endParaRPr lang="en-US"/>
            </a:p>
          </p:txBody>
        </p:sp>
        <p:sp>
          <p:nvSpPr>
            <p:cNvPr id="3099" name="Freeform 25"/>
            <p:cNvSpPr>
              <a:spLocks/>
            </p:cNvSpPr>
            <p:nvPr/>
          </p:nvSpPr>
          <p:spPr bwMode="auto">
            <a:xfrm>
              <a:off x="5053" y="1932"/>
              <a:ext cx="1" cy="486"/>
            </a:xfrm>
            <a:custGeom>
              <a:avLst/>
              <a:gdLst>
                <a:gd name="T0" fmla="*/ 0 w 1"/>
                <a:gd name="T1" fmla="*/ 0 h 486"/>
                <a:gd name="T2" fmla="*/ 0 w 1"/>
                <a:gd name="T3" fmla="*/ 485 h 486"/>
                <a:gd name="T4" fmla="*/ 0 60000 65536"/>
                <a:gd name="T5" fmla="*/ 0 60000 65536"/>
                <a:gd name="T6" fmla="*/ 0 w 1"/>
                <a:gd name="T7" fmla="*/ 0 h 486"/>
                <a:gd name="T8" fmla="*/ 1 w 1"/>
                <a:gd name="T9" fmla="*/ 486 h 486"/>
              </a:gdLst>
              <a:ahLst/>
              <a:cxnLst>
                <a:cxn ang="T4">
                  <a:pos x="T0" y="T1"/>
                </a:cxn>
                <a:cxn ang="T5">
                  <a:pos x="T2" y="T3"/>
                </a:cxn>
              </a:cxnLst>
              <a:rect l="T6" t="T7" r="T8" b="T9"/>
              <a:pathLst>
                <a:path w="1" h="486">
                  <a:moveTo>
                    <a:pt x="0" y="0"/>
                  </a:moveTo>
                  <a:lnTo>
                    <a:pt x="0" y="485"/>
                  </a:lnTo>
                </a:path>
              </a:pathLst>
            </a:custGeom>
            <a:noFill/>
            <a:ln w="12700" cap="rnd">
              <a:solidFill>
                <a:srgbClr val="000000"/>
              </a:solidFill>
              <a:round/>
              <a:headEnd type="none" w="sm" len="sm"/>
              <a:tailEnd type="none" w="sm" len="sm"/>
            </a:ln>
          </p:spPr>
          <p:txBody>
            <a:bodyPr/>
            <a:lstStyle/>
            <a:p>
              <a:endParaRPr lang="en-US"/>
            </a:p>
          </p:txBody>
        </p:sp>
        <p:sp>
          <p:nvSpPr>
            <p:cNvPr id="3100" name="Freeform 26"/>
            <p:cNvSpPr>
              <a:spLocks/>
            </p:cNvSpPr>
            <p:nvPr/>
          </p:nvSpPr>
          <p:spPr bwMode="auto">
            <a:xfrm>
              <a:off x="4442" y="2359"/>
              <a:ext cx="1068" cy="915"/>
            </a:xfrm>
            <a:custGeom>
              <a:avLst/>
              <a:gdLst>
                <a:gd name="T0" fmla="*/ 1067 w 1068"/>
                <a:gd name="T1" fmla="*/ 885 h 915"/>
                <a:gd name="T2" fmla="*/ 1067 w 1068"/>
                <a:gd name="T3" fmla="*/ 52 h 915"/>
                <a:gd name="T4" fmla="*/ 854 w 1068"/>
                <a:gd name="T5" fmla="*/ 0 h 915"/>
                <a:gd name="T6" fmla="*/ 0 w 1068"/>
                <a:gd name="T7" fmla="*/ 174 h 915"/>
                <a:gd name="T8" fmla="*/ 0 w 1068"/>
                <a:gd name="T9" fmla="*/ 914 h 915"/>
                <a:gd name="T10" fmla="*/ 1067 w 1068"/>
                <a:gd name="T11" fmla="*/ 885 h 915"/>
                <a:gd name="T12" fmla="*/ 0 60000 65536"/>
                <a:gd name="T13" fmla="*/ 0 60000 65536"/>
                <a:gd name="T14" fmla="*/ 0 60000 65536"/>
                <a:gd name="T15" fmla="*/ 0 60000 65536"/>
                <a:gd name="T16" fmla="*/ 0 60000 65536"/>
                <a:gd name="T17" fmla="*/ 0 60000 65536"/>
                <a:gd name="T18" fmla="*/ 0 w 1068"/>
                <a:gd name="T19" fmla="*/ 0 h 915"/>
                <a:gd name="T20" fmla="*/ 1068 w 1068"/>
                <a:gd name="T21" fmla="*/ 915 h 915"/>
              </a:gdLst>
              <a:ahLst/>
              <a:cxnLst>
                <a:cxn ang="T12">
                  <a:pos x="T0" y="T1"/>
                </a:cxn>
                <a:cxn ang="T13">
                  <a:pos x="T2" y="T3"/>
                </a:cxn>
                <a:cxn ang="T14">
                  <a:pos x="T4" y="T5"/>
                </a:cxn>
                <a:cxn ang="T15">
                  <a:pos x="T6" y="T7"/>
                </a:cxn>
                <a:cxn ang="T16">
                  <a:pos x="T8" y="T9"/>
                </a:cxn>
                <a:cxn ang="T17">
                  <a:pos x="T10" y="T11"/>
                </a:cxn>
              </a:cxnLst>
              <a:rect l="T18" t="T19" r="T20" b="T21"/>
              <a:pathLst>
                <a:path w="1068" h="915">
                  <a:moveTo>
                    <a:pt x="1067" y="885"/>
                  </a:moveTo>
                  <a:lnTo>
                    <a:pt x="1067" y="52"/>
                  </a:lnTo>
                  <a:lnTo>
                    <a:pt x="854" y="0"/>
                  </a:lnTo>
                  <a:lnTo>
                    <a:pt x="0" y="174"/>
                  </a:lnTo>
                  <a:lnTo>
                    <a:pt x="0" y="914"/>
                  </a:lnTo>
                  <a:lnTo>
                    <a:pt x="1067" y="885"/>
                  </a:lnTo>
                </a:path>
              </a:pathLst>
            </a:custGeom>
            <a:solidFill>
              <a:srgbClr val="A8A8A8"/>
            </a:solidFill>
            <a:ln w="12700" cap="rnd">
              <a:solidFill>
                <a:srgbClr val="000000"/>
              </a:solidFill>
              <a:round/>
              <a:headEnd/>
              <a:tailEnd/>
            </a:ln>
          </p:spPr>
          <p:txBody>
            <a:bodyPr/>
            <a:lstStyle/>
            <a:p>
              <a:endParaRPr lang="en-US"/>
            </a:p>
          </p:txBody>
        </p:sp>
        <p:sp>
          <p:nvSpPr>
            <p:cNvPr id="3101" name="Freeform 27"/>
            <p:cNvSpPr>
              <a:spLocks/>
            </p:cNvSpPr>
            <p:nvPr/>
          </p:nvSpPr>
          <p:spPr bwMode="auto">
            <a:xfrm>
              <a:off x="5344" y="2929"/>
              <a:ext cx="249" cy="303"/>
            </a:xfrm>
            <a:custGeom>
              <a:avLst/>
              <a:gdLst>
                <a:gd name="T0" fmla="*/ 94 w 249"/>
                <a:gd name="T1" fmla="*/ 291 h 303"/>
                <a:gd name="T2" fmla="*/ 76 w 249"/>
                <a:gd name="T3" fmla="*/ 279 h 303"/>
                <a:gd name="T4" fmla="*/ 58 w 249"/>
                <a:gd name="T5" fmla="*/ 262 h 303"/>
                <a:gd name="T6" fmla="*/ 47 w 249"/>
                <a:gd name="T7" fmla="*/ 244 h 303"/>
                <a:gd name="T8" fmla="*/ 17 w 249"/>
                <a:gd name="T9" fmla="*/ 233 h 303"/>
                <a:gd name="T10" fmla="*/ 5 w 249"/>
                <a:gd name="T11" fmla="*/ 215 h 303"/>
                <a:gd name="T12" fmla="*/ 0 w 249"/>
                <a:gd name="T13" fmla="*/ 195 h 303"/>
                <a:gd name="T14" fmla="*/ 10 w 249"/>
                <a:gd name="T15" fmla="*/ 127 h 303"/>
                <a:gd name="T16" fmla="*/ 24 w 249"/>
                <a:gd name="T17" fmla="*/ 113 h 303"/>
                <a:gd name="T18" fmla="*/ 21 w 249"/>
                <a:gd name="T19" fmla="*/ 93 h 303"/>
                <a:gd name="T20" fmla="*/ 20 w 249"/>
                <a:gd name="T21" fmla="*/ 68 h 303"/>
                <a:gd name="T22" fmla="*/ 42 w 249"/>
                <a:gd name="T23" fmla="*/ 74 h 303"/>
                <a:gd name="T24" fmla="*/ 63 w 249"/>
                <a:gd name="T25" fmla="*/ 80 h 303"/>
                <a:gd name="T26" fmla="*/ 62 w 249"/>
                <a:gd name="T27" fmla="*/ 59 h 303"/>
                <a:gd name="T28" fmla="*/ 73 w 249"/>
                <a:gd name="T29" fmla="*/ 30 h 303"/>
                <a:gd name="T30" fmla="*/ 94 w 249"/>
                <a:gd name="T31" fmla="*/ 35 h 303"/>
                <a:gd name="T32" fmla="*/ 106 w 249"/>
                <a:gd name="T33" fmla="*/ 35 h 303"/>
                <a:gd name="T34" fmla="*/ 130 w 249"/>
                <a:gd name="T35" fmla="*/ 35 h 303"/>
                <a:gd name="T36" fmla="*/ 157 w 249"/>
                <a:gd name="T37" fmla="*/ 30 h 303"/>
                <a:gd name="T38" fmla="*/ 165 w 249"/>
                <a:gd name="T39" fmla="*/ 12 h 303"/>
                <a:gd name="T40" fmla="*/ 184 w 249"/>
                <a:gd name="T41" fmla="*/ 0 h 303"/>
                <a:gd name="T42" fmla="*/ 196 w 249"/>
                <a:gd name="T43" fmla="*/ 11 h 303"/>
                <a:gd name="T44" fmla="*/ 195 w 249"/>
                <a:gd name="T45" fmla="*/ 35 h 303"/>
                <a:gd name="T46" fmla="*/ 207 w 249"/>
                <a:gd name="T47" fmla="*/ 52 h 303"/>
                <a:gd name="T48" fmla="*/ 212 w 249"/>
                <a:gd name="T49" fmla="*/ 71 h 303"/>
                <a:gd name="T50" fmla="*/ 213 w 249"/>
                <a:gd name="T51" fmla="*/ 93 h 303"/>
                <a:gd name="T52" fmla="*/ 225 w 249"/>
                <a:gd name="T53" fmla="*/ 122 h 303"/>
                <a:gd name="T54" fmla="*/ 246 w 249"/>
                <a:gd name="T55" fmla="*/ 118 h 303"/>
                <a:gd name="T56" fmla="*/ 237 w 249"/>
                <a:gd name="T57" fmla="*/ 140 h 303"/>
                <a:gd name="T58" fmla="*/ 225 w 249"/>
                <a:gd name="T59" fmla="*/ 163 h 303"/>
                <a:gd name="T60" fmla="*/ 213 w 249"/>
                <a:gd name="T61" fmla="*/ 180 h 303"/>
                <a:gd name="T62" fmla="*/ 228 w 249"/>
                <a:gd name="T63" fmla="*/ 191 h 303"/>
                <a:gd name="T64" fmla="*/ 247 w 249"/>
                <a:gd name="T65" fmla="*/ 200 h 303"/>
                <a:gd name="T66" fmla="*/ 239 w 249"/>
                <a:gd name="T67" fmla="*/ 218 h 303"/>
                <a:gd name="T68" fmla="*/ 231 w 249"/>
                <a:gd name="T69" fmla="*/ 244 h 303"/>
                <a:gd name="T70" fmla="*/ 213 w 249"/>
                <a:gd name="T71" fmla="*/ 262 h 303"/>
                <a:gd name="T72" fmla="*/ 207 w 249"/>
                <a:gd name="T73" fmla="*/ 279 h 303"/>
                <a:gd name="T74" fmla="*/ 94 w 249"/>
                <a:gd name="T75" fmla="*/ 297 h 30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49"/>
                <a:gd name="T115" fmla="*/ 0 h 303"/>
                <a:gd name="T116" fmla="*/ 249 w 249"/>
                <a:gd name="T117" fmla="*/ 303 h 30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49" h="303">
                  <a:moveTo>
                    <a:pt x="94" y="297"/>
                  </a:moveTo>
                  <a:lnTo>
                    <a:pt x="94" y="291"/>
                  </a:lnTo>
                  <a:lnTo>
                    <a:pt x="88" y="279"/>
                  </a:lnTo>
                  <a:lnTo>
                    <a:pt x="76" y="279"/>
                  </a:lnTo>
                  <a:lnTo>
                    <a:pt x="65" y="273"/>
                  </a:lnTo>
                  <a:lnTo>
                    <a:pt x="58" y="262"/>
                  </a:lnTo>
                  <a:lnTo>
                    <a:pt x="48" y="254"/>
                  </a:lnTo>
                  <a:lnTo>
                    <a:pt x="47" y="244"/>
                  </a:lnTo>
                  <a:lnTo>
                    <a:pt x="43" y="235"/>
                  </a:lnTo>
                  <a:lnTo>
                    <a:pt x="17" y="233"/>
                  </a:lnTo>
                  <a:lnTo>
                    <a:pt x="5" y="227"/>
                  </a:lnTo>
                  <a:lnTo>
                    <a:pt x="5" y="215"/>
                  </a:lnTo>
                  <a:lnTo>
                    <a:pt x="9" y="203"/>
                  </a:lnTo>
                  <a:lnTo>
                    <a:pt x="0" y="195"/>
                  </a:lnTo>
                  <a:lnTo>
                    <a:pt x="0" y="131"/>
                  </a:lnTo>
                  <a:lnTo>
                    <a:pt x="10" y="127"/>
                  </a:lnTo>
                  <a:lnTo>
                    <a:pt x="11" y="116"/>
                  </a:lnTo>
                  <a:lnTo>
                    <a:pt x="24" y="113"/>
                  </a:lnTo>
                  <a:lnTo>
                    <a:pt x="27" y="103"/>
                  </a:lnTo>
                  <a:lnTo>
                    <a:pt x="21" y="93"/>
                  </a:lnTo>
                  <a:lnTo>
                    <a:pt x="17" y="81"/>
                  </a:lnTo>
                  <a:lnTo>
                    <a:pt x="20" y="68"/>
                  </a:lnTo>
                  <a:lnTo>
                    <a:pt x="31" y="66"/>
                  </a:lnTo>
                  <a:lnTo>
                    <a:pt x="42" y="74"/>
                  </a:lnTo>
                  <a:lnTo>
                    <a:pt x="53" y="76"/>
                  </a:lnTo>
                  <a:lnTo>
                    <a:pt x="63" y="80"/>
                  </a:lnTo>
                  <a:lnTo>
                    <a:pt x="65" y="69"/>
                  </a:lnTo>
                  <a:lnTo>
                    <a:pt x="62" y="59"/>
                  </a:lnTo>
                  <a:lnTo>
                    <a:pt x="70" y="51"/>
                  </a:lnTo>
                  <a:lnTo>
                    <a:pt x="73" y="30"/>
                  </a:lnTo>
                  <a:lnTo>
                    <a:pt x="83" y="24"/>
                  </a:lnTo>
                  <a:lnTo>
                    <a:pt x="94" y="35"/>
                  </a:lnTo>
                  <a:lnTo>
                    <a:pt x="100" y="43"/>
                  </a:lnTo>
                  <a:lnTo>
                    <a:pt x="106" y="35"/>
                  </a:lnTo>
                  <a:lnTo>
                    <a:pt x="118" y="29"/>
                  </a:lnTo>
                  <a:lnTo>
                    <a:pt x="130" y="35"/>
                  </a:lnTo>
                  <a:lnTo>
                    <a:pt x="142" y="35"/>
                  </a:lnTo>
                  <a:lnTo>
                    <a:pt x="157" y="30"/>
                  </a:lnTo>
                  <a:lnTo>
                    <a:pt x="164" y="23"/>
                  </a:lnTo>
                  <a:lnTo>
                    <a:pt x="165" y="12"/>
                  </a:lnTo>
                  <a:lnTo>
                    <a:pt x="178" y="8"/>
                  </a:lnTo>
                  <a:lnTo>
                    <a:pt x="184" y="0"/>
                  </a:lnTo>
                  <a:lnTo>
                    <a:pt x="195" y="3"/>
                  </a:lnTo>
                  <a:lnTo>
                    <a:pt x="196" y="11"/>
                  </a:lnTo>
                  <a:lnTo>
                    <a:pt x="190" y="23"/>
                  </a:lnTo>
                  <a:lnTo>
                    <a:pt x="195" y="35"/>
                  </a:lnTo>
                  <a:lnTo>
                    <a:pt x="198" y="46"/>
                  </a:lnTo>
                  <a:lnTo>
                    <a:pt x="207" y="52"/>
                  </a:lnTo>
                  <a:lnTo>
                    <a:pt x="215" y="60"/>
                  </a:lnTo>
                  <a:lnTo>
                    <a:pt x="212" y="71"/>
                  </a:lnTo>
                  <a:lnTo>
                    <a:pt x="207" y="81"/>
                  </a:lnTo>
                  <a:lnTo>
                    <a:pt x="213" y="93"/>
                  </a:lnTo>
                  <a:lnTo>
                    <a:pt x="214" y="115"/>
                  </a:lnTo>
                  <a:lnTo>
                    <a:pt x="225" y="122"/>
                  </a:lnTo>
                  <a:lnTo>
                    <a:pt x="237" y="116"/>
                  </a:lnTo>
                  <a:lnTo>
                    <a:pt x="246" y="118"/>
                  </a:lnTo>
                  <a:lnTo>
                    <a:pt x="247" y="132"/>
                  </a:lnTo>
                  <a:lnTo>
                    <a:pt x="237" y="140"/>
                  </a:lnTo>
                  <a:lnTo>
                    <a:pt x="228" y="151"/>
                  </a:lnTo>
                  <a:lnTo>
                    <a:pt x="225" y="163"/>
                  </a:lnTo>
                  <a:lnTo>
                    <a:pt x="223" y="175"/>
                  </a:lnTo>
                  <a:lnTo>
                    <a:pt x="213" y="180"/>
                  </a:lnTo>
                  <a:lnTo>
                    <a:pt x="215" y="189"/>
                  </a:lnTo>
                  <a:lnTo>
                    <a:pt x="228" y="191"/>
                  </a:lnTo>
                  <a:lnTo>
                    <a:pt x="237" y="198"/>
                  </a:lnTo>
                  <a:lnTo>
                    <a:pt x="247" y="200"/>
                  </a:lnTo>
                  <a:lnTo>
                    <a:pt x="248" y="209"/>
                  </a:lnTo>
                  <a:lnTo>
                    <a:pt x="239" y="218"/>
                  </a:lnTo>
                  <a:lnTo>
                    <a:pt x="232" y="231"/>
                  </a:lnTo>
                  <a:lnTo>
                    <a:pt x="231" y="244"/>
                  </a:lnTo>
                  <a:lnTo>
                    <a:pt x="225" y="255"/>
                  </a:lnTo>
                  <a:lnTo>
                    <a:pt x="213" y="262"/>
                  </a:lnTo>
                  <a:lnTo>
                    <a:pt x="205" y="268"/>
                  </a:lnTo>
                  <a:lnTo>
                    <a:pt x="207" y="279"/>
                  </a:lnTo>
                  <a:lnTo>
                    <a:pt x="201" y="302"/>
                  </a:lnTo>
                  <a:lnTo>
                    <a:pt x="94" y="297"/>
                  </a:lnTo>
                </a:path>
              </a:pathLst>
            </a:custGeom>
            <a:solidFill>
              <a:srgbClr val="00A800"/>
            </a:solidFill>
            <a:ln w="12700" cap="rnd">
              <a:solidFill>
                <a:srgbClr val="000000"/>
              </a:solidFill>
              <a:round/>
              <a:headEnd/>
              <a:tailEnd/>
            </a:ln>
          </p:spPr>
          <p:txBody>
            <a:bodyPr/>
            <a:lstStyle/>
            <a:p>
              <a:endParaRPr lang="en-US"/>
            </a:p>
          </p:txBody>
        </p:sp>
        <p:sp>
          <p:nvSpPr>
            <p:cNvPr id="3102" name="Freeform 28"/>
            <p:cNvSpPr>
              <a:spLocks/>
            </p:cNvSpPr>
            <p:nvPr/>
          </p:nvSpPr>
          <p:spPr bwMode="auto">
            <a:xfrm>
              <a:off x="5101" y="2446"/>
              <a:ext cx="19" cy="221"/>
            </a:xfrm>
            <a:custGeom>
              <a:avLst/>
              <a:gdLst>
                <a:gd name="T0" fmla="*/ 0 w 19"/>
                <a:gd name="T1" fmla="*/ 3 h 221"/>
                <a:gd name="T2" fmla="*/ 0 w 19"/>
                <a:gd name="T3" fmla="*/ 220 h 221"/>
                <a:gd name="T4" fmla="*/ 18 w 19"/>
                <a:gd name="T5" fmla="*/ 218 h 221"/>
                <a:gd name="T6" fmla="*/ 18 w 19"/>
                <a:gd name="T7" fmla="*/ 0 h 221"/>
                <a:gd name="T8" fmla="*/ 0 w 19"/>
                <a:gd name="T9" fmla="*/ 3 h 221"/>
                <a:gd name="T10" fmla="*/ 0 60000 65536"/>
                <a:gd name="T11" fmla="*/ 0 60000 65536"/>
                <a:gd name="T12" fmla="*/ 0 60000 65536"/>
                <a:gd name="T13" fmla="*/ 0 60000 65536"/>
                <a:gd name="T14" fmla="*/ 0 60000 65536"/>
                <a:gd name="T15" fmla="*/ 0 w 19"/>
                <a:gd name="T16" fmla="*/ 0 h 221"/>
                <a:gd name="T17" fmla="*/ 19 w 19"/>
                <a:gd name="T18" fmla="*/ 221 h 221"/>
              </a:gdLst>
              <a:ahLst/>
              <a:cxnLst>
                <a:cxn ang="T10">
                  <a:pos x="T0" y="T1"/>
                </a:cxn>
                <a:cxn ang="T11">
                  <a:pos x="T2" y="T3"/>
                </a:cxn>
                <a:cxn ang="T12">
                  <a:pos x="T4" y="T5"/>
                </a:cxn>
                <a:cxn ang="T13">
                  <a:pos x="T6" y="T7"/>
                </a:cxn>
                <a:cxn ang="T14">
                  <a:pos x="T8" y="T9"/>
                </a:cxn>
              </a:cxnLst>
              <a:rect l="T15" t="T16" r="T17" b="T18"/>
              <a:pathLst>
                <a:path w="19" h="221">
                  <a:moveTo>
                    <a:pt x="0" y="3"/>
                  </a:moveTo>
                  <a:lnTo>
                    <a:pt x="0" y="220"/>
                  </a:lnTo>
                  <a:lnTo>
                    <a:pt x="18" y="218"/>
                  </a:lnTo>
                  <a:lnTo>
                    <a:pt x="18" y="0"/>
                  </a:lnTo>
                  <a:lnTo>
                    <a:pt x="0" y="3"/>
                  </a:lnTo>
                </a:path>
              </a:pathLst>
            </a:custGeom>
            <a:solidFill>
              <a:srgbClr val="000000"/>
            </a:solidFill>
            <a:ln w="12700" cap="rnd">
              <a:solidFill>
                <a:srgbClr val="FFFFFF"/>
              </a:solidFill>
              <a:round/>
              <a:headEnd/>
              <a:tailEnd/>
            </a:ln>
          </p:spPr>
          <p:txBody>
            <a:bodyPr/>
            <a:lstStyle/>
            <a:p>
              <a:endParaRPr lang="en-US"/>
            </a:p>
          </p:txBody>
        </p:sp>
        <p:sp>
          <p:nvSpPr>
            <p:cNvPr id="3103" name="Freeform 29"/>
            <p:cNvSpPr>
              <a:spLocks/>
            </p:cNvSpPr>
            <p:nvPr/>
          </p:nvSpPr>
          <p:spPr bwMode="auto">
            <a:xfrm>
              <a:off x="4966" y="2471"/>
              <a:ext cx="17" cy="213"/>
            </a:xfrm>
            <a:custGeom>
              <a:avLst/>
              <a:gdLst>
                <a:gd name="T0" fmla="*/ 0 w 17"/>
                <a:gd name="T1" fmla="*/ 3 h 213"/>
                <a:gd name="T2" fmla="*/ 0 w 17"/>
                <a:gd name="T3" fmla="*/ 212 h 213"/>
                <a:gd name="T4" fmla="*/ 16 w 17"/>
                <a:gd name="T5" fmla="*/ 210 h 213"/>
                <a:gd name="T6" fmla="*/ 16 w 17"/>
                <a:gd name="T7" fmla="*/ 0 h 213"/>
                <a:gd name="T8" fmla="*/ 0 w 17"/>
                <a:gd name="T9" fmla="*/ 3 h 213"/>
                <a:gd name="T10" fmla="*/ 0 60000 65536"/>
                <a:gd name="T11" fmla="*/ 0 60000 65536"/>
                <a:gd name="T12" fmla="*/ 0 60000 65536"/>
                <a:gd name="T13" fmla="*/ 0 60000 65536"/>
                <a:gd name="T14" fmla="*/ 0 60000 65536"/>
                <a:gd name="T15" fmla="*/ 0 w 17"/>
                <a:gd name="T16" fmla="*/ 0 h 213"/>
                <a:gd name="T17" fmla="*/ 17 w 17"/>
                <a:gd name="T18" fmla="*/ 213 h 213"/>
              </a:gdLst>
              <a:ahLst/>
              <a:cxnLst>
                <a:cxn ang="T10">
                  <a:pos x="T0" y="T1"/>
                </a:cxn>
                <a:cxn ang="T11">
                  <a:pos x="T2" y="T3"/>
                </a:cxn>
                <a:cxn ang="T12">
                  <a:pos x="T4" y="T5"/>
                </a:cxn>
                <a:cxn ang="T13">
                  <a:pos x="T6" y="T7"/>
                </a:cxn>
                <a:cxn ang="T14">
                  <a:pos x="T8" y="T9"/>
                </a:cxn>
              </a:cxnLst>
              <a:rect l="T15" t="T16" r="T17" b="T18"/>
              <a:pathLst>
                <a:path w="17" h="213">
                  <a:moveTo>
                    <a:pt x="0" y="3"/>
                  </a:moveTo>
                  <a:lnTo>
                    <a:pt x="0" y="212"/>
                  </a:lnTo>
                  <a:lnTo>
                    <a:pt x="16" y="210"/>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3104" name="Freeform 30"/>
            <p:cNvSpPr>
              <a:spLocks/>
            </p:cNvSpPr>
            <p:nvPr/>
          </p:nvSpPr>
          <p:spPr bwMode="auto">
            <a:xfrm>
              <a:off x="4831" y="2497"/>
              <a:ext cx="17" cy="204"/>
            </a:xfrm>
            <a:custGeom>
              <a:avLst/>
              <a:gdLst>
                <a:gd name="T0" fmla="*/ 0 w 17"/>
                <a:gd name="T1" fmla="*/ 3 h 204"/>
                <a:gd name="T2" fmla="*/ 0 w 17"/>
                <a:gd name="T3" fmla="*/ 203 h 204"/>
                <a:gd name="T4" fmla="*/ 16 w 17"/>
                <a:gd name="T5" fmla="*/ 201 h 204"/>
                <a:gd name="T6" fmla="*/ 16 w 17"/>
                <a:gd name="T7" fmla="*/ 0 h 204"/>
                <a:gd name="T8" fmla="*/ 0 w 17"/>
                <a:gd name="T9" fmla="*/ 3 h 204"/>
                <a:gd name="T10" fmla="*/ 0 60000 65536"/>
                <a:gd name="T11" fmla="*/ 0 60000 65536"/>
                <a:gd name="T12" fmla="*/ 0 60000 65536"/>
                <a:gd name="T13" fmla="*/ 0 60000 65536"/>
                <a:gd name="T14" fmla="*/ 0 60000 65536"/>
                <a:gd name="T15" fmla="*/ 0 w 17"/>
                <a:gd name="T16" fmla="*/ 0 h 204"/>
                <a:gd name="T17" fmla="*/ 17 w 17"/>
                <a:gd name="T18" fmla="*/ 204 h 204"/>
              </a:gdLst>
              <a:ahLst/>
              <a:cxnLst>
                <a:cxn ang="T10">
                  <a:pos x="T0" y="T1"/>
                </a:cxn>
                <a:cxn ang="T11">
                  <a:pos x="T2" y="T3"/>
                </a:cxn>
                <a:cxn ang="T12">
                  <a:pos x="T4" y="T5"/>
                </a:cxn>
                <a:cxn ang="T13">
                  <a:pos x="T6" y="T7"/>
                </a:cxn>
                <a:cxn ang="T14">
                  <a:pos x="T8" y="T9"/>
                </a:cxn>
              </a:cxnLst>
              <a:rect l="T15" t="T16" r="T17" b="T18"/>
              <a:pathLst>
                <a:path w="17" h="204">
                  <a:moveTo>
                    <a:pt x="0" y="3"/>
                  </a:moveTo>
                  <a:lnTo>
                    <a:pt x="0" y="203"/>
                  </a:lnTo>
                  <a:lnTo>
                    <a:pt x="16" y="201"/>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3105" name="Freeform 31"/>
            <p:cNvSpPr>
              <a:spLocks/>
            </p:cNvSpPr>
            <p:nvPr/>
          </p:nvSpPr>
          <p:spPr bwMode="auto">
            <a:xfrm>
              <a:off x="4696" y="2522"/>
              <a:ext cx="17" cy="196"/>
            </a:xfrm>
            <a:custGeom>
              <a:avLst/>
              <a:gdLst>
                <a:gd name="T0" fmla="*/ 0 w 17"/>
                <a:gd name="T1" fmla="*/ 3 h 196"/>
                <a:gd name="T2" fmla="*/ 0 w 17"/>
                <a:gd name="T3" fmla="*/ 195 h 196"/>
                <a:gd name="T4" fmla="*/ 16 w 17"/>
                <a:gd name="T5" fmla="*/ 193 h 196"/>
                <a:gd name="T6" fmla="*/ 16 w 17"/>
                <a:gd name="T7" fmla="*/ 0 h 196"/>
                <a:gd name="T8" fmla="*/ 0 w 17"/>
                <a:gd name="T9" fmla="*/ 3 h 196"/>
                <a:gd name="T10" fmla="*/ 0 60000 65536"/>
                <a:gd name="T11" fmla="*/ 0 60000 65536"/>
                <a:gd name="T12" fmla="*/ 0 60000 65536"/>
                <a:gd name="T13" fmla="*/ 0 60000 65536"/>
                <a:gd name="T14" fmla="*/ 0 60000 65536"/>
                <a:gd name="T15" fmla="*/ 0 w 17"/>
                <a:gd name="T16" fmla="*/ 0 h 196"/>
                <a:gd name="T17" fmla="*/ 17 w 17"/>
                <a:gd name="T18" fmla="*/ 196 h 196"/>
              </a:gdLst>
              <a:ahLst/>
              <a:cxnLst>
                <a:cxn ang="T10">
                  <a:pos x="T0" y="T1"/>
                </a:cxn>
                <a:cxn ang="T11">
                  <a:pos x="T2" y="T3"/>
                </a:cxn>
                <a:cxn ang="T12">
                  <a:pos x="T4" y="T5"/>
                </a:cxn>
                <a:cxn ang="T13">
                  <a:pos x="T6" y="T7"/>
                </a:cxn>
                <a:cxn ang="T14">
                  <a:pos x="T8" y="T9"/>
                </a:cxn>
              </a:cxnLst>
              <a:rect l="T15" t="T16" r="T17" b="T18"/>
              <a:pathLst>
                <a:path w="17" h="196">
                  <a:moveTo>
                    <a:pt x="0" y="3"/>
                  </a:moveTo>
                  <a:lnTo>
                    <a:pt x="0" y="195"/>
                  </a:lnTo>
                  <a:lnTo>
                    <a:pt x="16" y="193"/>
                  </a:lnTo>
                  <a:lnTo>
                    <a:pt x="16" y="0"/>
                  </a:lnTo>
                  <a:lnTo>
                    <a:pt x="0" y="3"/>
                  </a:lnTo>
                </a:path>
              </a:pathLst>
            </a:custGeom>
            <a:solidFill>
              <a:srgbClr val="000000"/>
            </a:solidFill>
            <a:ln w="12700" cap="rnd">
              <a:solidFill>
                <a:srgbClr val="FFFFFF"/>
              </a:solidFill>
              <a:round/>
              <a:headEnd/>
              <a:tailEnd/>
            </a:ln>
          </p:spPr>
          <p:txBody>
            <a:bodyPr/>
            <a:lstStyle/>
            <a:p>
              <a:endParaRPr lang="en-US"/>
            </a:p>
          </p:txBody>
        </p:sp>
        <p:sp>
          <p:nvSpPr>
            <p:cNvPr id="3106" name="Freeform 32"/>
            <p:cNvSpPr>
              <a:spLocks/>
            </p:cNvSpPr>
            <p:nvPr/>
          </p:nvSpPr>
          <p:spPr bwMode="auto">
            <a:xfrm>
              <a:off x="4562" y="2548"/>
              <a:ext cx="17" cy="187"/>
            </a:xfrm>
            <a:custGeom>
              <a:avLst/>
              <a:gdLst>
                <a:gd name="T0" fmla="*/ 0 w 17"/>
                <a:gd name="T1" fmla="*/ 2 h 187"/>
                <a:gd name="T2" fmla="*/ 0 w 17"/>
                <a:gd name="T3" fmla="*/ 186 h 187"/>
                <a:gd name="T4" fmla="*/ 16 w 17"/>
                <a:gd name="T5" fmla="*/ 184 h 187"/>
                <a:gd name="T6" fmla="*/ 16 w 17"/>
                <a:gd name="T7" fmla="*/ 0 h 187"/>
                <a:gd name="T8" fmla="*/ 0 w 17"/>
                <a:gd name="T9" fmla="*/ 2 h 187"/>
                <a:gd name="T10" fmla="*/ 0 60000 65536"/>
                <a:gd name="T11" fmla="*/ 0 60000 65536"/>
                <a:gd name="T12" fmla="*/ 0 60000 65536"/>
                <a:gd name="T13" fmla="*/ 0 60000 65536"/>
                <a:gd name="T14" fmla="*/ 0 60000 65536"/>
                <a:gd name="T15" fmla="*/ 0 w 17"/>
                <a:gd name="T16" fmla="*/ 0 h 187"/>
                <a:gd name="T17" fmla="*/ 17 w 17"/>
                <a:gd name="T18" fmla="*/ 187 h 187"/>
              </a:gdLst>
              <a:ahLst/>
              <a:cxnLst>
                <a:cxn ang="T10">
                  <a:pos x="T0" y="T1"/>
                </a:cxn>
                <a:cxn ang="T11">
                  <a:pos x="T2" y="T3"/>
                </a:cxn>
                <a:cxn ang="T12">
                  <a:pos x="T4" y="T5"/>
                </a:cxn>
                <a:cxn ang="T13">
                  <a:pos x="T6" y="T7"/>
                </a:cxn>
                <a:cxn ang="T14">
                  <a:pos x="T8" y="T9"/>
                </a:cxn>
              </a:cxnLst>
              <a:rect l="T15" t="T16" r="T17" b="T18"/>
              <a:pathLst>
                <a:path w="17" h="187">
                  <a:moveTo>
                    <a:pt x="0" y="2"/>
                  </a:moveTo>
                  <a:lnTo>
                    <a:pt x="0" y="186"/>
                  </a:lnTo>
                  <a:lnTo>
                    <a:pt x="16" y="184"/>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3107" name="Freeform 33"/>
            <p:cNvSpPr>
              <a:spLocks/>
            </p:cNvSpPr>
            <p:nvPr/>
          </p:nvSpPr>
          <p:spPr bwMode="auto">
            <a:xfrm>
              <a:off x="5190" y="2674"/>
              <a:ext cx="19" cy="234"/>
            </a:xfrm>
            <a:custGeom>
              <a:avLst/>
              <a:gdLst>
                <a:gd name="T0" fmla="*/ 0 w 19"/>
                <a:gd name="T1" fmla="*/ 1 h 234"/>
                <a:gd name="T2" fmla="*/ 0 w 19"/>
                <a:gd name="T3" fmla="*/ 233 h 234"/>
                <a:gd name="T4" fmla="*/ 18 w 19"/>
                <a:gd name="T5" fmla="*/ 231 h 234"/>
                <a:gd name="T6" fmla="*/ 18 w 19"/>
                <a:gd name="T7" fmla="*/ 0 h 234"/>
                <a:gd name="T8" fmla="*/ 0 w 19"/>
                <a:gd name="T9" fmla="*/ 1 h 234"/>
                <a:gd name="T10" fmla="*/ 0 60000 65536"/>
                <a:gd name="T11" fmla="*/ 0 60000 65536"/>
                <a:gd name="T12" fmla="*/ 0 60000 65536"/>
                <a:gd name="T13" fmla="*/ 0 60000 65536"/>
                <a:gd name="T14" fmla="*/ 0 60000 65536"/>
                <a:gd name="T15" fmla="*/ 0 w 19"/>
                <a:gd name="T16" fmla="*/ 0 h 234"/>
                <a:gd name="T17" fmla="*/ 19 w 19"/>
                <a:gd name="T18" fmla="*/ 234 h 234"/>
              </a:gdLst>
              <a:ahLst/>
              <a:cxnLst>
                <a:cxn ang="T10">
                  <a:pos x="T0" y="T1"/>
                </a:cxn>
                <a:cxn ang="T11">
                  <a:pos x="T2" y="T3"/>
                </a:cxn>
                <a:cxn ang="T12">
                  <a:pos x="T4" y="T5"/>
                </a:cxn>
                <a:cxn ang="T13">
                  <a:pos x="T6" y="T7"/>
                </a:cxn>
                <a:cxn ang="T14">
                  <a:pos x="T8" y="T9"/>
                </a:cxn>
              </a:cxnLst>
              <a:rect l="T15" t="T16" r="T17" b="T18"/>
              <a:pathLst>
                <a:path w="19" h="234">
                  <a:moveTo>
                    <a:pt x="0" y="1"/>
                  </a:moveTo>
                  <a:lnTo>
                    <a:pt x="0" y="233"/>
                  </a:lnTo>
                  <a:lnTo>
                    <a:pt x="18" y="231"/>
                  </a:lnTo>
                  <a:lnTo>
                    <a:pt x="18" y="0"/>
                  </a:lnTo>
                  <a:lnTo>
                    <a:pt x="0" y="1"/>
                  </a:lnTo>
                </a:path>
              </a:pathLst>
            </a:custGeom>
            <a:solidFill>
              <a:srgbClr val="000000"/>
            </a:solidFill>
            <a:ln w="12700" cap="rnd">
              <a:solidFill>
                <a:srgbClr val="FFFFFF"/>
              </a:solidFill>
              <a:round/>
              <a:headEnd/>
              <a:tailEnd/>
            </a:ln>
          </p:spPr>
          <p:txBody>
            <a:bodyPr/>
            <a:lstStyle/>
            <a:p>
              <a:endParaRPr lang="en-US"/>
            </a:p>
          </p:txBody>
        </p:sp>
        <p:sp>
          <p:nvSpPr>
            <p:cNvPr id="3108" name="Freeform 34"/>
            <p:cNvSpPr>
              <a:spLocks/>
            </p:cNvSpPr>
            <p:nvPr/>
          </p:nvSpPr>
          <p:spPr bwMode="auto">
            <a:xfrm>
              <a:off x="5055" y="2692"/>
              <a:ext cx="19" cy="225"/>
            </a:xfrm>
            <a:custGeom>
              <a:avLst/>
              <a:gdLst>
                <a:gd name="T0" fmla="*/ 0 w 19"/>
                <a:gd name="T1" fmla="*/ 1 h 225"/>
                <a:gd name="T2" fmla="*/ 0 w 19"/>
                <a:gd name="T3" fmla="*/ 224 h 225"/>
                <a:gd name="T4" fmla="*/ 18 w 19"/>
                <a:gd name="T5" fmla="*/ 223 h 225"/>
                <a:gd name="T6" fmla="*/ 18 w 19"/>
                <a:gd name="T7" fmla="*/ 0 h 225"/>
                <a:gd name="T8" fmla="*/ 0 w 19"/>
                <a:gd name="T9" fmla="*/ 1 h 225"/>
                <a:gd name="T10" fmla="*/ 0 60000 65536"/>
                <a:gd name="T11" fmla="*/ 0 60000 65536"/>
                <a:gd name="T12" fmla="*/ 0 60000 65536"/>
                <a:gd name="T13" fmla="*/ 0 60000 65536"/>
                <a:gd name="T14" fmla="*/ 0 60000 65536"/>
                <a:gd name="T15" fmla="*/ 0 w 19"/>
                <a:gd name="T16" fmla="*/ 0 h 225"/>
                <a:gd name="T17" fmla="*/ 19 w 19"/>
                <a:gd name="T18" fmla="*/ 225 h 225"/>
              </a:gdLst>
              <a:ahLst/>
              <a:cxnLst>
                <a:cxn ang="T10">
                  <a:pos x="T0" y="T1"/>
                </a:cxn>
                <a:cxn ang="T11">
                  <a:pos x="T2" y="T3"/>
                </a:cxn>
                <a:cxn ang="T12">
                  <a:pos x="T4" y="T5"/>
                </a:cxn>
                <a:cxn ang="T13">
                  <a:pos x="T6" y="T7"/>
                </a:cxn>
                <a:cxn ang="T14">
                  <a:pos x="T8" y="T9"/>
                </a:cxn>
              </a:cxnLst>
              <a:rect l="T15" t="T16" r="T17" b="T18"/>
              <a:pathLst>
                <a:path w="19" h="225">
                  <a:moveTo>
                    <a:pt x="0" y="1"/>
                  </a:moveTo>
                  <a:lnTo>
                    <a:pt x="0" y="224"/>
                  </a:lnTo>
                  <a:lnTo>
                    <a:pt x="18" y="223"/>
                  </a:lnTo>
                  <a:lnTo>
                    <a:pt x="18" y="0"/>
                  </a:lnTo>
                  <a:lnTo>
                    <a:pt x="0" y="1"/>
                  </a:lnTo>
                </a:path>
              </a:pathLst>
            </a:custGeom>
            <a:solidFill>
              <a:srgbClr val="000000"/>
            </a:solidFill>
            <a:ln w="12700" cap="rnd">
              <a:solidFill>
                <a:srgbClr val="FFFFFF"/>
              </a:solidFill>
              <a:round/>
              <a:headEnd/>
              <a:tailEnd/>
            </a:ln>
          </p:spPr>
          <p:txBody>
            <a:bodyPr/>
            <a:lstStyle/>
            <a:p>
              <a:endParaRPr lang="en-US"/>
            </a:p>
          </p:txBody>
        </p:sp>
        <p:sp>
          <p:nvSpPr>
            <p:cNvPr id="3109" name="Freeform 35"/>
            <p:cNvSpPr>
              <a:spLocks/>
            </p:cNvSpPr>
            <p:nvPr/>
          </p:nvSpPr>
          <p:spPr bwMode="auto">
            <a:xfrm>
              <a:off x="4918" y="2710"/>
              <a:ext cx="17" cy="217"/>
            </a:xfrm>
            <a:custGeom>
              <a:avLst/>
              <a:gdLst>
                <a:gd name="T0" fmla="*/ 0 w 17"/>
                <a:gd name="T1" fmla="*/ 1 h 217"/>
                <a:gd name="T2" fmla="*/ 0 w 17"/>
                <a:gd name="T3" fmla="*/ 216 h 217"/>
                <a:gd name="T4" fmla="*/ 16 w 17"/>
                <a:gd name="T5" fmla="*/ 215 h 217"/>
                <a:gd name="T6" fmla="*/ 16 w 17"/>
                <a:gd name="T7" fmla="*/ 0 h 217"/>
                <a:gd name="T8" fmla="*/ 0 w 17"/>
                <a:gd name="T9" fmla="*/ 1 h 217"/>
                <a:gd name="T10" fmla="*/ 0 60000 65536"/>
                <a:gd name="T11" fmla="*/ 0 60000 65536"/>
                <a:gd name="T12" fmla="*/ 0 60000 65536"/>
                <a:gd name="T13" fmla="*/ 0 60000 65536"/>
                <a:gd name="T14" fmla="*/ 0 60000 65536"/>
                <a:gd name="T15" fmla="*/ 0 w 17"/>
                <a:gd name="T16" fmla="*/ 0 h 217"/>
                <a:gd name="T17" fmla="*/ 17 w 17"/>
                <a:gd name="T18" fmla="*/ 217 h 217"/>
              </a:gdLst>
              <a:ahLst/>
              <a:cxnLst>
                <a:cxn ang="T10">
                  <a:pos x="T0" y="T1"/>
                </a:cxn>
                <a:cxn ang="T11">
                  <a:pos x="T2" y="T3"/>
                </a:cxn>
                <a:cxn ang="T12">
                  <a:pos x="T4" y="T5"/>
                </a:cxn>
                <a:cxn ang="T13">
                  <a:pos x="T6" y="T7"/>
                </a:cxn>
                <a:cxn ang="T14">
                  <a:pos x="T8" y="T9"/>
                </a:cxn>
              </a:cxnLst>
              <a:rect l="T15" t="T16" r="T17" b="T18"/>
              <a:pathLst>
                <a:path w="17" h="217">
                  <a:moveTo>
                    <a:pt x="0" y="1"/>
                  </a:moveTo>
                  <a:lnTo>
                    <a:pt x="0" y="216"/>
                  </a:lnTo>
                  <a:lnTo>
                    <a:pt x="16" y="215"/>
                  </a:lnTo>
                  <a:lnTo>
                    <a:pt x="16" y="0"/>
                  </a:lnTo>
                  <a:lnTo>
                    <a:pt x="0" y="1"/>
                  </a:lnTo>
                </a:path>
              </a:pathLst>
            </a:custGeom>
            <a:solidFill>
              <a:srgbClr val="000000"/>
            </a:solidFill>
            <a:ln w="12700" cap="rnd">
              <a:solidFill>
                <a:srgbClr val="FFFFFF"/>
              </a:solidFill>
              <a:round/>
              <a:headEnd/>
              <a:tailEnd/>
            </a:ln>
          </p:spPr>
          <p:txBody>
            <a:bodyPr/>
            <a:lstStyle/>
            <a:p>
              <a:endParaRPr lang="en-US"/>
            </a:p>
          </p:txBody>
        </p:sp>
        <p:sp>
          <p:nvSpPr>
            <p:cNvPr id="3110" name="Freeform 36"/>
            <p:cNvSpPr>
              <a:spLocks/>
            </p:cNvSpPr>
            <p:nvPr/>
          </p:nvSpPr>
          <p:spPr bwMode="auto">
            <a:xfrm>
              <a:off x="4780" y="2726"/>
              <a:ext cx="17" cy="234"/>
            </a:xfrm>
            <a:custGeom>
              <a:avLst/>
              <a:gdLst>
                <a:gd name="T0" fmla="*/ 0 w 17"/>
                <a:gd name="T1" fmla="*/ 2 h 234"/>
                <a:gd name="T2" fmla="*/ 0 w 17"/>
                <a:gd name="T3" fmla="*/ 233 h 234"/>
                <a:gd name="T4" fmla="*/ 16 w 17"/>
                <a:gd name="T5" fmla="*/ 231 h 234"/>
                <a:gd name="T6" fmla="*/ 16 w 17"/>
                <a:gd name="T7" fmla="*/ 0 h 234"/>
                <a:gd name="T8" fmla="*/ 0 w 17"/>
                <a:gd name="T9" fmla="*/ 2 h 234"/>
                <a:gd name="T10" fmla="*/ 0 60000 65536"/>
                <a:gd name="T11" fmla="*/ 0 60000 65536"/>
                <a:gd name="T12" fmla="*/ 0 60000 65536"/>
                <a:gd name="T13" fmla="*/ 0 60000 65536"/>
                <a:gd name="T14" fmla="*/ 0 60000 65536"/>
                <a:gd name="T15" fmla="*/ 0 w 17"/>
                <a:gd name="T16" fmla="*/ 0 h 234"/>
                <a:gd name="T17" fmla="*/ 17 w 17"/>
                <a:gd name="T18" fmla="*/ 234 h 234"/>
              </a:gdLst>
              <a:ahLst/>
              <a:cxnLst>
                <a:cxn ang="T10">
                  <a:pos x="T0" y="T1"/>
                </a:cxn>
                <a:cxn ang="T11">
                  <a:pos x="T2" y="T3"/>
                </a:cxn>
                <a:cxn ang="T12">
                  <a:pos x="T4" y="T5"/>
                </a:cxn>
                <a:cxn ang="T13">
                  <a:pos x="T6" y="T7"/>
                </a:cxn>
                <a:cxn ang="T14">
                  <a:pos x="T8" y="T9"/>
                </a:cxn>
              </a:cxnLst>
              <a:rect l="T15" t="T16" r="T17" b="T18"/>
              <a:pathLst>
                <a:path w="17" h="234">
                  <a:moveTo>
                    <a:pt x="0" y="2"/>
                  </a:moveTo>
                  <a:lnTo>
                    <a:pt x="0" y="233"/>
                  </a:lnTo>
                  <a:lnTo>
                    <a:pt x="16" y="231"/>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3111" name="Freeform 37"/>
            <p:cNvSpPr>
              <a:spLocks/>
            </p:cNvSpPr>
            <p:nvPr/>
          </p:nvSpPr>
          <p:spPr bwMode="auto">
            <a:xfrm>
              <a:off x="4644" y="2744"/>
              <a:ext cx="17" cy="233"/>
            </a:xfrm>
            <a:custGeom>
              <a:avLst/>
              <a:gdLst>
                <a:gd name="T0" fmla="*/ 0 w 17"/>
                <a:gd name="T1" fmla="*/ 1 h 233"/>
                <a:gd name="T2" fmla="*/ 0 w 17"/>
                <a:gd name="T3" fmla="*/ 232 h 233"/>
                <a:gd name="T4" fmla="*/ 16 w 17"/>
                <a:gd name="T5" fmla="*/ 231 h 233"/>
                <a:gd name="T6" fmla="*/ 16 w 17"/>
                <a:gd name="T7" fmla="*/ 0 h 233"/>
                <a:gd name="T8" fmla="*/ 0 w 17"/>
                <a:gd name="T9" fmla="*/ 1 h 233"/>
                <a:gd name="T10" fmla="*/ 0 60000 65536"/>
                <a:gd name="T11" fmla="*/ 0 60000 65536"/>
                <a:gd name="T12" fmla="*/ 0 60000 65536"/>
                <a:gd name="T13" fmla="*/ 0 60000 65536"/>
                <a:gd name="T14" fmla="*/ 0 60000 65536"/>
                <a:gd name="T15" fmla="*/ 0 w 17"/>
                <a:gd name="T16" fmla="*/ 0 h 233"/>
                <a:gd name="T17" fmla="*/ 17 w 17"/>
                <a:gd name="T18" fmla="*/ 233 h 233"/>
              </a:gdLst>
              <a:ahLst/>
              <a:cxnLst>
                <a:cxn ang="T10">
                  <a:pos x="T0" y="T1"/>
                </a:cxn>
                <a:cxn ang="T11">
                  <a:pos x="T2" y="T3"/>
                </a:cxn>
                <a:cxn ang="T12">
                  <a:pos x="T4" y="T5"/>
                </a:cxn>
                <a:cxn ang="T13">
                  <a:pos x="T6" y="T7"/>
                </a:cxn>
                <a:cxn ang="T14">
                  <a:pos x="T8" y="T9"/>
                </a:cxn>
              </a:cxnLst>
              <a:rect l="T15" t="T16" r="T17" b="T18"/>
              <a:pathLst>
                <a:path w="17" h="233">
                  <a:moveTo>
                    <a:pt x="0" y="1"/>
                  </a:moveTo>
                  <a:lnTo>
                    <a:pt x="0" y="232"/>
                  </a:lnTo>
                  <a:lnTo>
                    <a:pt x="16" y="231"/>
                  </a:lnTo>
                  <a:lnTo>
                    <a:pt x="16" y="0"/>
                  </a:lnTo>
                  <a:lnTo>
                    <a:pt x="0" y="1"/>
                  </a:lnTo>
                </a:path>
              </a:pathLst>
            </a:custGeom>
            <a:solidFill>
              <a:srgbClr val="000000"/>
            </a:solidFill>
            <a:ln w="12700" cap="rnd">
              <a:solidFill>
                <a:srgbClr val="FFFFFF"/>
              </a:solidFill>
              <a:round/>
              <a:headEnd/>
              <a:tailEnd/>
            </a:ln>
          </p:spPr>
          <p:txBody>
            <a:bodyPr/>
            <a:lstStyle/>
            <a:p>
              <a:endParaRPr lang="en-US"/>
            </a:p>
          </p:txBody>
        </p:sp>
        <p:sp>
          <p:nvSpPr>
            <p:cNvPr id="3112" name="Freeform 38"/>
            <p:cNvSpPr>
              <a:spLocks/>
            </p:cNvSpPr>
            <p:nvPr/>
          </p:nvSpPr>
          <p:spPr bwMode="auto">
            <a:xfrm>
              <a:off x="4507" y="2761"/>
              <a:ext cx="17" cy="234"/>
            </a:xfrm>
            <a:custGeom>
              <a:avLst/>
              <a:gdLst>
                <a:gd name="T0" fmla="*/ 0 w 17"/>
                <a:gd name="T1" fmla="*/ 2 h 234"/>
                <a:gd name="T2" fmla="*/ 0 w 17"/>
                <a:gd name="T3" fmla="*/ 233 h 234"/>
                <a:gd name="T4" fmla="*/ 16 w 17"/>
                <a:gd name="T5" fmla="*/ 231 h 234"/>
                <a:gd name="T6" fmla="*/ 16 w 17"/>
                <a:gd name="T7" fmla="*/ 0 h 234"/>
                <a:gd name="T8" fmla="*/ 0 w 17"/>
                <a:gd name="T9" fmla="*/ 2 h 234"/>
                <a:gd name="T10" fmla="*/ 0 60000 65536"/>
                <a:gd name="T11" fmla="*/ 0 60000 65536"/>
                <a:gd name="T12" fmla="*/ 0 60000 65536"/>
                <a:gd name="T13" fmla="*/ 0 60000 65536"/>
                <a:gd name="T14" fmla="*/ 0 60000 65536"/>
                <a:gd name="T15" fmla="*/ 0 w 17"/>
                <a:gd name="T16" fmla="*/ 0 h 234"/>
                <a:gd name="T17" fmla="*/ 17 w 17"/>
                <a:gd name="T18" fmla="*/ 234 h 234"/>
              </a:gdLst>
              <a:ahLst/>
              <a:cxnLst>
                <a:cxn ang="T10">
                  <a:pos x="T0" y="T1"/>
                </a:cxn>
                <a:cxn ang="T11">
                  <a:pos x="T2" y="T3"/>
                </a:cxn>
                <a:cxn ang="T12">
                  <a:pos x="T4" y="T5"/>
                </a:cxn>
                <a:cxn ang="T13">
                  <a:pos x="T6" y="T7"/>
                </a:cxn>
                <a:cxn ang="T14">
                  <a:pos x="T8" y="T9"/>
                </a:cxn>
              </a:cxnLst>
              <a:rect l="T15" t="T16" r="T17" b="T18"/>
              <a:pathLst>
                <a:path w="17" h="234">
                  <a:moveTo>
                    <a:pt x="0" y="2"/>
                  </a:moveTo>
                  <a:lnTo>
                    <a:pt x="0" y="233"/>
                  </a:lnTo>
                  <a:lnTo>
                    <a:pt x="16" y="231"/>
                  </a:lnTo>
                  <a:lnTo>
                    <a:pt x="16" y="0"/>
                  </a:lnTo>
                  <a:lnTo>
                    <a:pt x="0" y="2"/>
                  </a:lnTo>
                </a:path>
              </a:pathLst>
            </a:custGeom>
            <a:solidFill>
              <a:srgbClr val="000000"/>
            </a:solidFill>
            <a:ln w="12700" cap="rnd">
              <a:solidFill>
                <a:srgbClr val="FFFFFF"/>
              </a:solidFill>
              <a:round/>
              <a:headEnd/>
              <a:tailEnd/>
            </a:ln>
          </p:spPr>
          <p:txBody>
            <a:bodyPr/>
            <a:lstStyle/>
            <a:p>
              <a:endParaRPr lang="en-US"/>
            </a:p>
          </p:txBody>
        </p:sp>
        <p:sp>
          <p:nvSpPr>
            <p:cNvPr id="3113" name="Freeform 39"/>
            <p:cNvSpPr>
              <a:spLocks/>
            </p:cNvSpPr>
            <p:nvPr/>
          </p:nvSpPr>
          <p:spPr bwMode="auto">
            <a:xfrm>
              <a:off x="5296" y="2359"/>
              <a:ext cx="1" cy="703"/>
            </a:xfrm>
            <a:custGeom>
              <a:avLst/>
              <a:gdLst>
                <a:gd name="T0" fmla="*/ 0 w 1"/>
                <a:gd name="T1" fmla="*/ 0 h 703"/>
                <a:gd name="T2" fmla="*/ 0 w 1"/>
                <a:gd name="T3" fmla="*/ 702 h 703"/>
                <a:gd name="T4" fmla="*/ 0 60000 65536"/>
                <a:gd name="T5" fmla="*/ 0 60000 65536"/>
                <a:gd name="T6" fmla="*/ 0 w 1"/>
                <a:gd name="T7" fmla="*/ 0 h 703"/>
                <a:gd name="T8" fmla="*/ 1 w 1"/>
                <a:gd name="T9" fmla="*/ 703 h 703"/>
              </a:gdLst>
              <a:ahLst/>
              <a:cxnLst>
                <a:cxn ang="T4">
                  <a:pos x="T0" y="T1"/>
                </a:cxn>
                <a:cxn ang="T5">
                  <a:pos x="T2" y="T3"/>
                </a:cxn>
              </a:cxnLst>
              <a:rect l="T6" t="T7" r="T8" b="T9"/>
              <a:pathLst>
                <a:path w="1" h="703">
                  <a:moveTo>
                    <a:pt x="0" y="0"/>
                  </a:moveTo>
                  <a:lnTo>
                    <a:pt x="0" y="702"/>
                  </a:lnTo>
                </a:path>
              </a:pathLst>
            </a:custGeom>
            <a:noFill/>
            <a:ln w="12700" cap="rnd">
              <a:solidFill>
                <a:srgbClr val="000000"/>
              </a:solidFill>
              <a:round/>
              <a:headEnd type="none" w="sm" len="sm"/>
              <a:tailEnd type="none" w="sm" len="sm"/>
            </a:ln>
          </p:spPr>
          <p:txBody>
            <a:bodyPr/>
            <a:lstStyle/>
            <a:p>
              <a:endParaRPr lang="en-US"/>
            </a:p>
          </p:txBody>
        </p:sp>
        <p:sp>
          <p:nvSpPr>
            <p:cNvPr id="3114" name="Freeform 40"/>
            <p:cNvSpPr>
              <a:spLocks/>
            </p:cNvSpPr>
            <p:nvPr/>
          </p:nvSpPr>
          <p:spPr bwMode="auto">
            <a:xfrm>
              <a:off x="4930" y="2937"/>
              <a:ext cx="438" cy="330"/>
            </a:xfrm>
            <a:custGeom>
              <a:avLst/>
              <a:gdLst>
                <a:gd name="T0" fmla="*/ 87 w 438"/>
                <a:gd name="T1" fmla="*/ 295 h 330"/>
                <a:gd name="T2" fmla="*/ 63 w 438"/>
                <a:gd name="T3" fmla="*/ 283 h 330"/>
                <a:gd name="T4" fmla="*/ 50 w 438"/>
                <a:gd name="T5" fmla="*/ 269 h 330"/>
                <a:gd name="T6" fmla="*/ 40 w 438"/>
                <a:gd name="T7" fmla="*/ 248 h 330"/>
                <a:gd name="T8" fmla="*/ 22 w 438"/>
                <a:gd name="T9" fmla="*/ 235 h 330"/>
                <a:gd name="T10" fmla="*/ 6 w 438"/>
                <a:gd name="T11" fmla="*/ 219 h 330"/>
                <a:gd name="T12" fmla="*/ 4 w 438"/>
                <a:gd name="T13" fmla="*/ 155 h 330"/>
                <a:gd name="T14" fmla="*/ 1 w 438"/>
                <a:gd name="T15" fmla="*/ 137 h 330"/>
                <a:gd name="T16" fmla="*/ 34 w 438"/>
                <a:gd name="T17" fmla="*/ 129 h 330"/>
                <a:gd name="T18" fmla="*/ 36 w 438"/>
                <a:gd name="T19" fmla="*/ 118 h 330"/>
                <a:gd name="T20" fmla="*/ 32 w 438"/>
                <a:gd name="T21" fmla="*/ 102 h 330"/>
                <a:gd name="T22" fmla="*/ 20 w 438"/>
                <a:gd name="T23" fmla="*/ 86 h 330"/>
                <a:gd name="T24" fmla="*/ 48 w 438"/>
                <a:gd name="T25" fmla="*/ 76 h 330"/>
                <a:gd name="T26" fmla="*/ 67 w 438"/>
                <a:gd name="T27" fmla="*/ 81 h 330"/>
                <a:gd name="T28" fmla="*/ 87 w 438"/>
                <a:gd name="T29" fmla="*/ 91 h 330"/>
                <a:gd name="T30" fmla="*/ 111 w 438"/>
                <a:gd name="T31" fmla="*/ 97 h 330"/>
                <a:gd name="T32" fmla="*/ 117 w 438"/>
                <a:gd name="T33" fmla="*/ 77 h 330"/>
                <a:gd name="T34" fmla="*/ 140 w 438"/>
                <a:gd name="T35" fmla="*/ 68 h 330"/>
                <a:gd name="T36" fmla="*/ 158 w 438"/>
                <a:gd name="T37" fmla="*/ 56 h 330"/>
                <a:gd name="T38" fmla="*/ 164 w 438"/>
                <a:gd name="T39" fmla="*/ 27 h 330"/>
                <a:gd name="T40" fmla="*/ 176 w 438"/>
                <a:gd name="T41" fmla="*/ 21 h 330"/>
                <a:gd name="T42" fmla="*/ 186 w 438"/>
                <a:gd name="T43" fmla="*/ 4 h 330"/>
                <a:gd name="T44" fmla="*/ 199 w 438"/>
                <a:gd name="T45" fmla="*/ 17 h 330"/>
                <a:gd name="T46" fmla="*/ 209 w 438"/>
                <a:gd name="T47" fmla="*/ 39 h 330"/>
                <a:gd name="T48" fmla="*/ 212 w 438"/>
                <a:gd name="T49" fmla="*/ 62 h 330"/>
                <a:gd name="T50" fmla="*/ 218 w 438"/>
                <a:gd name="T51" fmla="*/ 73 h 330"/>
                <a:gd name="T52" fmla="*/ 232 w 438"/>
                <a:gd name="T53" fmla="*/ 79 h 330"/>
                <a:gd name="T54" fmla="*/ 240 w 438"/>
                <a:gd name="T55" fmla="*/ 102 h 330"/>
                <a:gd name="T56" fmla="*/ 256 w 438"/>
                <a:gd name="T57" fmla="*/ 103 h 330"/>
                <a:gd name="T58" fmla="*/ 264 w 438"/>
                <a:gd name="T59" fmla="*/ 86 h 330"/>
                <a:gd name="T60" fmla="*/ 278 w 438"/>
                <a:gd name="T61" fmla="*/ 74 h 330"/>
                <a:gd name="T62" fmla="*/ 289 w 438"/>
                <a:gd name="T63" fmla="*/ 68 h 330"/>
                <a:gd name="T64" fmla="*/ 306 w 438"/>
                <a:gd name="T65" fmla="*/ 56 h 330"/>
                <a:gd name="T66" fmla="*/ 324 w 438"/>
                <a:gd name="T67" fmla="*/ 44 h 330"/>
                <a:gd name="T68" fmla="*/ 343 w 438"/>
                <a:gd name="T69" fmla="*/ 42 h 330"/>
                <a:gd name="T70" fmla="*/ 360 w 438"/>
                <a:gd name="T71" fmla="*/ 56 h 330"/>
                <a:gd name="T72" fmla="*/ 366 w 438"/>
                <a:gd name="T73" fmla="*/ 68 h 330"/>
                <a:gd name="T74" fmla="*/ 379 w 438"/>
                <a:gd name="T75" fmla="*/ 79 h 330"/>
                <a:gd name="T76" fmla="*/ 413 w 438"/>
                <a:gd name="T77" fmla="*/ 86 h 330"/>
                <a:gd name="T78" fmla="*/ 411 w 438"/>
                <a:gd name="T79" fmla="*/ 101 h 330"/>
                <a:gd name="T80" fmla="*/ 412 w 438"/>
                <a:gd name="T81" fmla="*/ 113 h 330"/>
                <a:gd name="T82" fmla="*/ 419 w 438"/>
                <a:gd name="T83" fmla="*/ 132 h 330"/>
                <a:gd name="T84" fmla="*/ 425 w 438"/>
                <a:gd name="T85" fmla="*/ 149 h 330"/>
                <a:gd name="T86" fmla="*/ 437 w 438"/>
                <a:gd name="T87" fmla="*/ 161 h 330"/>
                <a:gd name="T88" fmla="*/ 422 w 438"/>
                <a:gd name="T89" fmla="*/ 174 h 330"/>
                <a:gd name="T90" fmla="*/ 410 w 438"/>
                <a:gd name="T91" fmla="*/ 189 h 330"/>
                <a:gd name="T92" fmla="*/ 411 w 438"/>
                <a:gd name="T93" fmla="*/ 212 h 330"/>
                <a:gd name="T94" fmla="*/ 396 w 438"/>
                <a:gd name="T95" fmla="*/ 231 h 330"/>
                <a:gd name="T96" fmla="*/ 396 w 438"/>
                <a:gd name="T97" fmla="*/ 245 h 330"/>
                <a:gd name="T98" fmla="*/ 422 w 438"/>
                <a:gd name="T99" fmla="*/ 251 h 330"/>
                <a:gd name="T100" fmla="*/ 426 w 438"/>
                <a:gd name="T101" fmla="*/ 267 h 330"/>
                <a:gd name="T102" fmla="*/ 420 w 438"/>
                <a:gd name="T103" fmla="*/ 329 h 3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38"/>
                <a:gd name="T157" fmla="*/ 0 h 330"/>
                <a:gd name="T158" fmla="*/ 438 w 438"/>
                <a:gd name="T159" fmla="*/ 330 h 3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38" h="330">
                  <a:moveTo>
                    <a:pt x="90" y="303"/>
                  </a:moveTo>
                  <a:lnTo>
                    <a:pt x="87" y="295"/>
                  </a:lnTo>
                  <a:lnTo>
                    <a:pt x="73" y="290"/>
                  </a:lnTo>
                  <a:lnTo>
                    <a:pt x="63" y="283"/>
                  </a:lnTo>
                  <a:lnTo>
                    <a:pt x="62" y="272"/>
                  </a:lnTo>
                  <a:lnTo>
                    <a:pt x="50" y="269"/>
                  </a:lnTo>
                  <a:lnTo>
                    <a:pt x="42" y="261"/>
                  </a:lnTo>
                  <a:lnTo>
                    <a:pt x="40" y="248"/>
                  </a:lnTo>
                  <a:lnTo>
                    <a:pt x="38" y="238"/>
                  </a:lnTo>
                  <a:lnTo>
                    <a:pt x="22" y="235"/>
                  </a:lnTo>
                  <a:lnTo>
                    <a:pt x="16" y="225"/>
                  </a:lnTo>
                  <a:lnTo>
                    <a:pt x="6" y="219"/>
                  </a:lnTo>
                  <a:lnTo>
                    <a:pt x="0" y="211"/>
                  </a:lnTo>
                  <a:lnTo>
                    <a:pt x="4" y="155"/>
                  </a:lnTo>
                  <a:lnTo>
                    <a:pt x="2" y="146"/>
                  </a:lnTo>
                  <a:lnTo>
                    <a:pt x="1" y="137"/>
                  </a:lnTo>
                  <a:lnTo>
                    <a:pt x="10" y="132"/>
                  </a:lnTo>
                  <a:lnTo>
                    <a:pt x="34" y="129"/>
                  </a:lnTo>
                  <a:lnTo>
                    <a:pt x="46" y="124"/>
                  </a:lnTo>
                  <a:lnTo>
                    <a:pt x="36" y="118"/>
                  </a:lnTo>
                  <a:lnTo>
                    <a:pt x="31" y="111"/>
                  </a:lnTo>
                  <a:lnTo>
                    <a:pt x="32" y="102"/>
                  </a:lnTo>
                  <a:lnTo>
                    <a:pt x="22" y="97"/>
                  </a:lnTo>
                  <a:lnTo>
                    <a:pt x="20" y="86"/>
                  </a:lnTo>
                  <a:lnTo>
                    <a:pt x="29" y="80"/>
                  </a:lnTo>
                  <a:lnTo>
                    <a:pt x="48" y="76"/>
                  </a:lnTo>
                  <a:lnTo>
                    <a:pt x="58" y="73"/>
                  </a:lnTo>
                  <a:lnTo>
                    <a:pt x="67" y="81"/>
                  </a:lnTo>
                  <a:lnTo>
                    <a:pt x="78" y="83"/>
                  </a:lnTo>
                  <a:lnTo>
                    <a:pt x="87" y="91"/>
                  </a:lnTo>
                  <a:lnTo>
                    <a:pt x="99" y="91"/>
                  </a:lnTo>
                  <a:lnTo>
                    <a:pt x="111" y="97"/>
                  </a:lnTo>
                  <a:lnTo>
                    <a:pt x="116" y="88"/>
                  </a:lnTo>
                  <a:lnTo>
                    <a:pt x="117" y="77"/>
                  </a:lnTo>
                  <a:lnTo>
                    <a:pt x="131" y="75"/>
                  </a:lnTo>
                  <a:lnTo>
                    <a:pt x="140" y="68"/>
                  </a:lnTo>
                  <a:lnTo>
                    <a:pt x="153" y="66"/>
                  </a:lnTo>
                  <a:lnTo>
                    <a:pt x="158" y="56"/>
                  </a:lnTo>
                  <a:lnTo>
                    <a:pt x="159" y="36"/>
                  </a:lnTo>
                  <a:lnTo>
                    <a:pt x="164" y="27"/>
                  </a:lnTo>
                  <a:lnTo>
                    <a:pt x="172" y="31"/>
                  </a:lnTo>
                  <a:lnTo>
                    <a:pt x="176" y="21"/>
                  </a:lnTo>
                  <a:lnTo>
                    <a:pt x="179" y="0"/>
                  </a:lnTo>
                  <a:lnTo>
                    <a:pt x="186" y="4"/>
                  </a:lnTo>
                  <a:lnTo>
                    <a:pt x="188" y="15"/>
                  </a:lnTo>
                  <a:lnTo>
                    <a:pt x="199" y="17"/>
                  </a:lnTo>
                  <a:lnTo>
                    <a:pt x="201" y="29"/>
                  </a:lnTo>
                  <a:lnTo>
                    <a:pt x="209" y="39"/>
                  </a:lnTo>
                  <a:lnTo>
                    <a:pt x="212" y="50"/>
                  </a:lnTo>
                  <a:lnTo>
                    <a:pt x="212" y="62"/>
                  </a:lnTo>
                  <a:lnTo>
                    <a:pt x="206" y="73"/>
                  </a:lnTo>
                  <a:lnTo>
                    <a:pt x="218" y="73"/>
                  </a:lnTo>
                  <a:lnTo>
                    <a:pt x="229" y="70"/>
                  </a:lnTo>
                  <a:lnTo>
                    <a:pt x="232" y="79"/>
                  </a:lnTo>
                  <a:lnTo>
                    <a:pt x="230" y="97"/>
                  </a:lnTo>
                  <a:lnTo>
                    <a:pt x="240" y="102"/>
                  </a:lnTo>
                  <a:lnTo>
                    <a:pt x="250" y="99"/>
                  </a:lnTo>
                  <a:lnTo>
                    <a:pt x="256" y="103"/>
                  </a:lnTo>
                  <a:lnTo>
                    <a:pt x="259" y="95"/>
                  </a:lnTo>
                  <a:lnTo>
                    <a:pt x="264" y="86"/>
                  </a:lnTo>
                  <a:lnTo>
                    <a:pt x="273" y="83"/>
                  </a:lnTo>
                  <a:lnTo>
                    <a:pt x="278" y="74"/>
                  </a:lnTo>
                  <a:lnTo>
                    <a:pt x="282" y="68"/>
                  </a:lnTo>
                  <a:lnTo>
                    <a:pt x="289" y="68"/>
                  </a:lnTo>
                  <a:lnTo>
                    <a:pt x="300" y="63"/>
                  </a:lnTo>
                  <a:lnTo>
                    <a:pt x="306" y="56"/>
                  </a:lnTo>
                  <a:lnTo>
                    <a:pt x="314" y="46"/>
                  </a:lnTo>
                  <a:lnTo>
                    <a:pt x="324" y="44"/>
                  </a:lnTo>
                  <a:lnTo>
                    <a:pt x="335" y="36"/>
                  </a:lnTo>
                  <a:lnTo>
                    <a:pt x="343" y="42"/>
                  </a:lnTo>
                  <a:lnTo>
                    <a:pt x="354" y="44"/>
                  </a:lnTo>
                  <a:lnTo>
                    <a:pt x="360" y="56"/>
                  </a:lnTo>
                  <a:lnTo>
                    <a:pt x="360" y="73"/>
                  </a:lnTo>
                  <a:lnTo>
                    <a:pt x="366" y="68"/>
                  </a:lnTo>
                  <a:lnTo>
                    <a:pt x="368" y="77"/>
                  </a:lnTo>
                  <a:lnTo>
                    <a:pt x="379" y="79"/>
                  </a:lnTo>
                  <a:lnTo>
                    <a:pt x="391" y="85"/>
                  </a:lnTo>
                  <a:lnTo>
                    <a:pt x="413" y="86"/>
                  </a:lnTo>
                  <a:lnTo>
                    <a:pt x="419" y="97"/>
                  </a:lnTo>
                  <a:lnTo>
                    <a:pt x="411" y="101"/>
                  </a:lnTo>
                  <a:lnTo>
                    <a:pt x="419" y="108"/>
                  </a:lnTo>
                  <a:lnTo>
                    <a:pt x="412" y="113"/>
                  </a:lnTo>
                  <a:lnTo>
                    <a:pt x="419" y="120"/>
                  </a:lnTo>
                  <a:lnTo>
                    <a:pt x="419" y="132"/>
                  </a:lnTo>
                  <a:lnTo>
                    <a:pt x="418" y="143"/>
                  </a:lnTo>
                  <a:lnTo>
                    <a:pt x="425" y="149"/>
                  </a:lnTo>
                  <a:lnTo>
                    <a:pt x="436" y="151"/>
                  </a:lnTo>
                  <a:lnTo>
                    <a:pt x="437" y="161"/>
                  </a:lnTo>
                  <a:lnTo>
                    <a:pt x="431" y="172"/>
                  </a:lnTo>
                  <a:lnTo>
                    <a:pt x="422" y="174"/>
                  </a:lnTo>
                  <a:lnTo>
                    <a:pt x="420" y="183"/>
                  </a:lnTo>
                  <a:lnTo>
                    <a:pt x="410" y="189"/>
                  </a:lnTo>
                  <a:lnTo>
                    <a:pt x="407" y="201"/>
                  </a:lnTo>
                  <a:lnTo>
                    <a:pt x="411" y="212"/>
                  </a:lnTo>
                  <a:lnTo>
                    <a:pt x="402" y="219"/>
                  </a:lnTo>
                  <a:lnTo>
                    <a:pt x="396" y="231"/>
                  </a:lnTo>
                  <a:lnTo>
                    <a:pt x="387" y="236"/>
                  </a:lnTo>
                  <a:lnTo>
                    <a:pt x="396" y="245"/>
                  </a:lnTo>
                  <a:lnTo>
                    <a:pt x="411" y="248"/>
                  </a:lnTo>
                  <a:lnTo>
                    <a:pt x="422" y="251"/>
                  </a:lnTo>
                  <a:lnTo>
                    <a:pt x="429" y="258"/>
                  </a:lnTo>
                  <a:lnTo>
                    <a:pt x="426" y="267"/>
                  </a:lnTo>
                  <a:lnTo>
                    <a:pt x="416" y="276"/>
                  </a:lnTo>
                  <a:lnTo>
                    <a:pt x="420" y="329"/>
                  </a:lnTo>
                  <a:lnTo>
                    <a:pt x="90" y="303"/>
                  </a:lnTo>
                </a:path>
              </a:pathLst>
            </a:custGeom>
            <a:solidFill>
              <a:srgbClr val="00A800"/>
            </a:solidFill>
            <a:ln w="12700" cap="rnd">
              <a:solidFill>
                <a:srgbClr val="000000"/>
              </a:solidFill>
              <a:round/>
              <a:headEnd/>
              <a:tailEnd/>
            </a:ln>
          </p:spPr>
          <p:txBody>
            <a:bodyPr/>
            <a:lstStyle/>
            <a:p>
              <a:endParaRPr lang="en-US"/>
            </a:p>
          </p:txBody>
        </p:sp>
        <p:sp>
          <p:nvSpPr>
            <p:cNvPr id="3115" name="Freeform 41"/>
            <p:cNvSpPr>
              <a:spLocks/>
            </p:cNvSpPr>
            <p:nvPr/>
          </p:nvSpPr>
          <p:spPr bwMode="auto">
            <a:xfrm>
              <a:off x="4394" y="2784"/>
              <a:ext cx="549" cy="500"/>
            </a:xfrm>
            <a:custGeom>
              <a:avLst/>
              <a:gdLst>
                <a:gd name="T0" fmla="*/ 83 w 549"/>
                <a:gd name="T1" fmla="*/ 448 h 500"/>
                <a:gd name="T2" fmla="*/ 83 w 549"/>
                <a:gd name="T3" fmla="*/ 430 h 500"/>
                <a:gd name="T4" fmla="*/ 55 w 549"/>
                <a:gd name="T5" fmla="*/ 414 h 500"/>
                <a:gd name="T6" fmla="*/ 45 w 549"/>
                <a:gd name="T7" fmla="*/ 372 h 500"/>
                <a:gd name="T8" fmla="*/ 30 w 549"/>
                <a:gd name="T9" fmla="*/ 349 h 500"/>
                <a:gd name="T10" fmla="*/ 18 w 549"/>
                <a:gd name="T11" fmla="*/ 320 h 500"/>
                <a:gd name="T12" fmla="*/ 32 w 549"/>
                <a:gd name="T13" fmla="*/ 290 h 500"/>
                <a:gd name="T14" fmla="*/ 0 w 549"/>
                <a:gd name="T15" fmla="*/ 273 h 500"/>
                <a:gd name="T16" fmla="*/ 30 w 549"/>
                <a:gd name="T17" fmla="*/ 255 h 500"/>
                <a:gd name="T18" fmla="*/ 59 w 549"/>
                <a:gd name="T19" fmla="*/ 232 h 500"/>
                <a:gd name="T20" fmla="*/ 54 w 549"/>
                <a:gd name="T21" fmla="*/ 197 h 500"/>
                <a:gd name="T22" fmla="*/ 59 w 549"/>
                <a:gd name="T23" fmla="*/ 151 h 500"/>
                <a:gd name="T24" fmla="*/ 89 w 549"/>
                <a:gd name="T25" fmla="*/ 128 h 500"/>
                <a:gd name="T26" fmla="*/ 92 w 549"/>
                <a:gd name="T27" fmla="*/ 95 h 500"/>
                <a:gd name="T28" fmla="*/ 125 w 549"/>
                <a:gd name="T29" fmla="*/ 113 h 500"/>
                <a:gd name="T30" fmla="*/ 138 w 549"/>
                <a:gd name="T31" fmla="*/ 92 h 500"/>
                <a:gd name="T32" fmla="*/ 166 w 549"/>
                <a:gd name="T33" fmla="*/ 75 h 500"/>
                <a:gd name="T34" fmla="*/ 150 w 549"/>
                <a:gd name="T35" fmla="*/ 48 h 500"/>
                <a:gd name="T36" fmla="*/ 190 w 549"/>
                <a:gd name="T37" fmla="*/ 34 h 500"/>
                <a:gd name="T38" fmla="*/ 226 w 549"/>
                <a:gd name="T39" fmla="*/ 39 h 500"/>
                <a:gd name="T40" fmla="*/ 249 w 549"/>
                <a:gd name="T41" fmla="*/ 17 h 500"/>
                <a:gd name="T42" fmla="*/ 280 w 549"/>
                <a:gd name="T43" fmla="*/ 0 h 500"/>
                <a:gd name="T44" fmla="*/ 308 w 549"/>
                <a:gd name="T45" fmla="*/ 18 h 500"/>
                <a:gd name="T46" fmla="*/ 326 w 549"/>
                <a:gd name="T47" fmla="*/ 52 h 500"/>
                <a:gd name="T48" fmla="*/ 345 w 549"/>
                <a:gd name="T49" fmla="*/ 69 h 500"/>
                <a:gd name="T50" fmla="*/ 338 w 549"/>
                <a:gd name="T51" fmla="*/ 98 h 500"/>
                <a:gd name="T52" fmla="*/ 369 w 549"/>
                <a:gd name="T53" fmla="*/ 102 h 500"/>
                <a:gd name="T54" fmla="*/ 392 w 549"/>
                <a:gd name="T55" fmla="*/ 104 h 500"/>
                <a:gd name="T56" fmla="*/ 422 w 549"/>
                <a:gd name="T57" fmla="*/ 97 h 500"/>
                <a:gd name="T58" fmla="*/ 451 w 549"/>
                <a:gd name="T59" fmla="*/ 104 h 500"/>
                <a:gd name="T60" fmla="*/ 454 w 549"/>
                <a:gd name="T61" fmla="*/ 133 h 500"/>
                <a:gd name="T62" fmla="*/ 427 w 549"/>
                <a:gd name="T63" fmla="*/ 152 h 500"/>
                <a:gd name="T64" fmla="*/ 445 w 549"/>
                <a:gd name="T65" fmla="*/ 168 h 500"/>
                <a:gd name="T66" fmla="*/ 475 w 549"/>
                <a:gd name="T67" fmla="*/ 181 h 500"/>
                <a:gd name="T68" fmla="*/ 492 w 549"/>
                <a:gd name="T69" fmla="*/ 203 h 500"/>
                <a:gd name="T70" fmla="*/ 526 w 549"/>
                <a:gd name="T71" fmla="*/ 223 h 500"/>
                <a:gd name="T72" fmla="*/ 505 w 549"/>
                <a:gd name="T73" fmla="*/ 234 h 500"/>
                <a:gd name="T74" fmla="*/ 475 w 549"/>
                <a:gd name="T75" fmla="*/ 256 h 500"/>
                <a:gd name="T76" fmla="*/ 481 w 549"/>
                <a:gd name="T77" fmla="*/ 273 h 500"/>
                <a:gd name="T78" fmla="*/ 517 w 549"/>
                <a:gd name="T79" fmla="*/ 290 h 500"/>
                <a:gd name="T80" fmla="*/ 544 w 549"/>
                <a:gd name="T81" fmla="*/ 312 h 500"/>
                <a:gd name="T82" fmla="*/ 544 w 549"/>
                <a:gd name="T83" fmla="*/ 344 h 500"/>
                <a:gd name="T84" fmla="*/ 534 w 549"/>
                <a:gd name="T85" fmla="*/ 372 h 500"/>
                <a:gd name="T86" fmla="*/ 494 w 549"/>
                <a:gd name="T87" fmla="*/ 392 h 500"/>
                <a:gd name="T88" fmla="*/ 463 w 549"/>
                <a:gd name="T89" fmla="*/ 418 h 500"/>
                <a:gd name="T90" fmla="*/ 439 w 549"/>
                <a:gd name="T91" fmla="*/ 453 h 50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549"/>
                <a:gd name="T139" fmla="*/ 0 h 500"/>
                <a:gd name="T140" fmla="*/ 549 w 549"/>
                <a:gd name="T141" fmla="*/ 500 h 500"/>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549" h="500">
                  <a:moveTo>
                    <a:pt x="89" y="460"/>
                  </a:moveTo>
                  <a:lnTo>
                    <a:pt x="96" y="453"/>
                  </a:lnTo>
                  <a:lnTo>
                    <a:pt x="83" y="448"/>
                  </a:lnTo>
                  <a:lnTo>
                    <a:pt x="84" y="439"/>
                  </a:lnTo>
                  <a:lnTo>
                    <a:pt x="95" y="436"/>
                  </a:lnTo>
                  <a:lnTo>
                    <a:pt x="83" y="430"/>
                  </a:lnTo>
                  <a:lnTo>
                    <a:pt x="72" y="431"/>
                  </a:lnTo>
                  <a:lnTo>
                    <a:pt x="65" y="424"/>
                  </a:lnTo>
                  <a:lnTo>
                    <a:pt x="55" y="414"/>
                  </a:lnTo>
                  <a:lnTo>
                    <a:pt x="54" y="395"/>
                  </a:lnTo>
                  <a:lnTo>
                    <a:pt x="48" y="384"/>
                  </a:lnTo>
                  <a:lnTo>
                    <a:pt x="45" y="372"/>
                  </a:lnTo>
                  <a:lnTo>
                    <a:pt x="31" y="370"/>
                  </a:lnTo>
                  <a:lnTo>
                    <a:pt x="24" y="360"/>
                  </a:lnTo>
                  <a:lnTo>
                    <a:pt x="30" y="349"/>
                  </a:lnTo>
                  <a:lnTo>
                    <a:pt x="29" y="337"/>
                  </a:lnTo>
                  <a:lnTo>
                    <a:pt x="18" y="331"/>
                  </a:lnTo>
                  <a:lnTo>
                    <a:pt x="18" y="320"/>
                  </a:lnTo>
                  <a:lnTo>
                    <a:pt x="24" y="308"/>
                  </a:lnTo>
                  <a:lnTo>
                    <a:pt x="24" y="296"/>
                  </a:lnTo>
                  <a:lnTo>
                    <a:pt x="32" y="290"/>
                  </a:lnTo>
                  <a:lnTo>
                    <a:pt x="24" y="285"/>
                  </a:lnTo>
                  <a:lnTo>
                    <a:pt x="4" y="281"/>
                  </a:lnTo>
                  <a:lnTo>
                    <a:pt x="0" y="273"/>
                  </a:lnTo>
                  <a:lnTo>
                    <a:pt x="6" y="262"/>
                  </a:lnTo>
                  <a:lnTo>
                    <a:pt x="18" y="261"/>
                  </a:lnTo>
                  <a:lnTo>
                    <a:pt x="30" y="255"/>
                  </a:lnTo>
                  <a:lnTo>
                    <a:pt x="45" y="252"/>
                  </a:lnTo>
                  <a:lnTo>
                    <a:pt x="55" y="244"/>
                  </a:lnTo>
                  <a:lnTo>
                    <a:pt x="59" y="232"/>
                  </a:lnTo>
                  <a:lnTo>
                    <a:pt x="59" y="221"/>
                  </a:lnTo>
                  <a:lnTo>
                    <a:pt x="54" y="209"/>
                  </a:lnTo>
                  <a:lnTo>
                    <a:pt x="54" y="197"/>
                  </a:lnTo>
                  <a:lnTo>
                    <a:pt x="62" y="191"/>
                  </a:lnTo>
                  <a:lnTo>
                    <a:pt x="58" y="169"/>
                  </a:lnTo>
                  <a:lnTo>
                    <a:pt x="59" y="151"/>
                  </a:lnTo>
                  <a:lnTo>
                    <a:pt x="68" y="142"/>
                  </a:lnTo>
                  <a:lnTo>
                    <a:pt x="85" y="138"/>
                  </a:lnTo>
                  <a:lnTo>
                    <a:pt x="89" y="128"/>
                  </a:lnTo>
                  <a:lnTo>
                    <a:pt x="83" y="116"/>
                  </a:lnTo>
                  <a:lnTo>
                    <a:pt x="83" y="104"/>
                  </a:lnTo>
                  <a:lnTo>
                    <a:pt x="92" y="95"/>
                  </a:lnTo>
                  <a:lnTo>
                    <a:pt x="107" y="93"/>
                  </a:lnTo>
                  <a:lnTo>
                    <a:pt x="113" y="104"/>
                  </a:lnTo>
                  <a:lnTo>
                    <a:pt x="125" y="113"/>
                  </a:lnTo>
                  <a:lnTo>
                    <a:pt x="137" y="114"/>
                  </a:lnTo>
                  <a:lnTo>
                    <a:pt x="142" y="104"/>
                  </a:lnTo>
                  <a:lnTo>
                    <a:pt x="138" y="92"/>
                  </a:lnTo>
                  <a:lnTo>
                    <a:pt x="148" y="87"/>
                  </a:lnTo>
                  <a:lnTo>
                    <a:pt x="161" y="85"/>
                  </a:lnTo>
                  <a:lnTo>
                    <a:pt x="166" y="75"/>
                  </a:lnTo>
                  <a:lnTo>
                    <a:pt x="160" y="64"/>
                  </a:lnTo>
                  <a:lnTo>
                    <a:pt x="148" y="58"/>
                  </a:lnTo>
                  <a:lnTo>
                    <a:pt x="150" y="48"/>
                  </a:lnTo>
                  <a:lnTo>
                    <a:pt x="160" y="46"/>
                  </a:lnTo>
                  <a:lnTo>
                    <a:pt x="169" y="35"/>
                  </a:lnTo>
                  <a:lnTo>
                    <a:pt x="190" y="34"/>
                  </a:lnTo>
                  <a:lnTo>
                    <a:pt x="202" y="30"/>
                  </a:lnTo>
                  <a:lnTo>
                    <a:pt x="216" y="34"/>
                  </a:lnTo>
                  <a:lnTo>
                    <a:pt x="226" y="39"/>
                  </a:lnTo>
                  <a:lnTo>
                    <a:pt x="237" y="38"/>
                  </a:lnTo>
                  <a:lnTo>
                    <a:pt x="243" y="28"/>
                  </a:lnTo>
                  <a:lnTo>
                    <a:pt x="249" y="17"/>
                  </a:lnTo>
                  <a:lnTo>
                    <a:pt x="261" y="11"/>
                  </a:lnTo>
                  <a:lnTo>
                    <a:pt x="273" y="11"/>
                  </a:lnTo>
                  <a:lnTo>
                    <a:pt x="280" y="0"/>
                  </a:lnTo>
                  <a:lnTo>
                    <a:pt x="291" y="0"/>
                  </a:lnTo>
                  <a:lnTo>
                    <a:pt x="297" y="11"/>
                  </a:lnTo>
                  <a:lnTo>
                    <a:pt x="308" y="18"/>
                  </a:lnTo>
                  <a:lnTo>
                    <a:pt x="309" y="40"/>
                  </a:lnTo>
                  <a:lnTo>
                    <a:pt x="306" y="49"/>
                  </a:lnTo>
                  <a:lnTo>
                    <a:pt x="326" y="52"/>
                  </a:lnTo>
                  <a:lnTo>
                    <a:pt x="338" y="56"/>
                  </a:lnTo>
                  <a:lnTo>
                    <a:pt x="347" y="60"/>
                  </a:lnTo>
                  <a:lnTo>
                    <a:pt x="345" y="69"/>
                  </a:lnTo>
                  <a:lnTo>
                    <a:pt x="346" y="80"/>
                  </a:lnTo>
                  <a:lnTo>
                    <a:pt x="338" y="87"/>
                  </a:lnTo>
                  <a:lnTo>
                    <a:pt x="338" y="98"/>
                  </a:lnTo>
                  <a:lnTo>
                    <a:pt x="350" y="98"/>
                  </a:lnTo>
                  <a:lnTo>
                    <a:pt x="362" y="95"/>
                  </a:lnTo>
                  <a:lnTo>
                    <a:pt x="369" y="102"/>
                  </a:lnTo>
                  <a:lnTo>
                    <a:pt x="380" y="98"/>
                  </a:lnTo>
                  <a:lnTo>
                    <a:pt x="389" y="97"/>
                  </a:lnTo>
                  <a:lnTo>
                    <a:pt x="392" y="104"/>
                  </a:lnTo>
                  <a:lnTo>
                    <a:pt x="404" y="92"/>
                  </a:lnTo>
                  <a:lnTo>
                    <a:pt x="416" y="90"/>
                  </a:lnTo>
                  <a:lnTo>
                    <a:pt x="422" y="97"/>
                  </a:lnTo>
                  <a:lnTo>
                    <a:pt x="433" y="98"/>
                  </a:lnTo>
                  <a:lnTo>
                    <a:pt x="445" y="96"/>
                  </a:lnTo>
                  <a:lnTo>
                    <a:pt x="451" y="104"/>
                  </a:lnTo>
                  <a:lnTo>
                    <a:pt x="451" y="116"/>
                  </a:lnTo>
                  <a:lnTo>
                    <a:pt x="446" y="125"/>
                  </a:lnTo>
                  <a:lnTo>
                    <a:pt x="454" y="133"/>
                  </a:lnTo>
                  <a:lnTo>
                    <a:pt x="451" y="145"/>
                  </a:lnTo>
                  <a:lnTo>
                    <a:pt x="439" y="151"/>
                  </a:lnTo>
                  <a:lnTo>
                    <a:pt x="427" y="152"/>
                  </a:lnTo>
                  <a:lnTo>
                    <a:pt x="423" y="162"/>
                  </a:lnTo>
                  <a:lnTo>
                    <a:pt x="433" y="168"/>
                  </a:lnTo>
                  <a:lnTo>
                    <a:pt x="445" y="168"/>
                  </a:lnTo>
                  <a:lnTo>
                    <a:pt x="457" y="172"/>
                  </a:lnTo>
                  <a:lnTo>
                    <a:pt x="464" y="178"/>
                  </a:lnTo>
                  <a:lnTo>
                    <a:pt x="475" y="181"/>
                  </a:lnTo>
                  <a:lnTo>
                    <a:pt x="476" y="190"/>
                  </a:lnTo>
                  <a:lnTo>
                    <a:pt x="485" y="193"/>
                  </a:lnTo>
                  <a:lnTo>
                    <a:pt x="492" y="203"/>
                  </a:lnTo>
                  <a:lnTo>
                    <a:pt x="506" y="211"/>
                  </a:lnTo>
                  <a:lnTo>
                    <a:pt x="518" y="215"/>
                  </a:lnTo>
                  <a:lnTo>
                    <a:pt x="526" y="223"/>
                  </a:lnTo>
                  <a:lnTo>
                    <a:pt x="525" y="234"/>
                  </a:lnTo>
                  <a:lnTo>
                    <a:pt x="515" y="237"/>
                  </a:lnTo>
                  <a:lnTo>
                    <a:pt x="505" y="234"/>
                  </a:lnTo>
                  <a:lnTo>
                    <a:pt x="499" y="244"/>
                  </a:lnTo>
                  <a:lnTo>
                    <a:pt x="488" y="252"/>
                  </a:lnTo>
                  <a:lnTo>
                    <a:pt x="475" y="256"/>
                  </a:lnTo>
                  <a:lnTo>
                    <a:pt x="465" y="255"/>
                  </a:lnTo>
                  <a:lnTo>
                    <a:pt x="475" y="261"/>
                  </a:lnTo>
                  <a:lnTo>
                    <a:pt x="481" y="273"/>
                  </a:lnTo>
                  <a:lnTo>
                    <a:pt x="493" y="282"/>
                  </a:lnTo>
                  <a:lnTo>
                    <a:pt x="508" y="286"/>
                  </a:lnTo>
                  <a:lnTo>
                    <a:pt x="517" y="290"/>
                  </a:lnTo>
                  <a:lnTo>
                    <a:pt x="522" y="302"/>
                  </a:lnTo>
                  <a:lnTo>
                    <a:pt x="535" y="304"/>
                  </a:lnTo>
                  <a:lnTo>
                    <a:pt x="544" y="312"/>
                  </a:lnTo>
                  <a:lnTo>
                    <a:pt x="548" y="321"/>
                  </a:lnTo>
                  <a:lnTo>
                    <a:pt x="542" y="332"/>
                  </a:lnTo>
                  <a:lnTo>
                    <a:pt x="544" y="344"/>
                  </a:lnTo>
                  <a:lnTo>
                    <a:pt x="542" y="356"/>
                  </a:lnTo>
                  <a:lnTo>
                    <a:pt x="536" y="364"/>
                  </a:lnTo>
                  <a:lnTo>
                    <a:pt x="534" y="372"/>
                  </a:lnTo>
                  <a:lnTo>
                    <a:pt x="525" y="382"/>
                  </a:lnTo>
                  <a:lnTo>
                    <a:pt x="505" y="386"/>
                  </a:lnTo>
                  <a:lnTo>
                    <a:pt x="494" y="392"/>
                  </a:lnTo>
                  <a:lnTo>
                    <a:pt x="487" y="404"/>
                  </a:lnTo>
                  <a:lnTo>
                    <a:pt x="478" y="411"/>
                  </a:lnTo>
                  <a:lnTo>
                    <a:pt x="463" y="418"/>
                  </a:lnTo>
                  <a:lnTo>
                    <a:pt x="453" y="431"/>
                  </a:lnTo>
                  <a:lnTo>
                    <a:pt x="450" y="446"/>
                  </a:lnTo>
                  <a:lnTo>
                    <a:pt x="439" y="453"/>
                  </a:lnTo>
                  <a:lnTo>
                    <a:pt x="413" y="499"/>
                  </a:lnTo>
                  <a:lnTo>
                    <a:pt x="89" y="460"/>
                  </a:lnTo>
                </a:path>
              </a:pathLst>
            </a:custGeom>
            <a:solidFill>
              <a:srgbClr val="00A800"/>
            </a:solidFill>
            <a:ln w="12700" cap="rnd">
              <a:solidFill>
                <a:srgbClr val="000000"/>
              </a:solidFill>
              <a:round/>
              <a:headEnd/>
              <a:tailEnd/>
            </a:ln>
          </p:spPr>
          <p:txBody>
            <a:bodyPr/>
            <a:lstStyle/>
            <a:p>
              <a:endParaRPr lang="en-US"/>
            </a:p>
          </p:txBody>
        </p:sp>
        <p:sp>
          <p:nvSpPr>
            <p:cNvPr id="3116" name="Freeform 42"/>
            <p:cNvSpPr>
              <a:spLocks/>
            </p:cNvSpPr>
            <p:nvPr/>
          </p:nvSpPr>
          <p:spPr bwMode="auto">
            <a:xfrm>
              <a:off x="4323" y="3220"/>
              <a:ext cx="1276" cy="94"/>
            </a:xfrm>
            <a:custGeom>
              <a:avLst/>
              <a:gdLst>
                <a:gd name="T0" fmla="*/ 350 w 1276"/>
                <a:gd name="T1" fmla="*/ 30 h 94"/>
                <a:gd name="T2" fmla="*/ 1275 w 1276"/>
                <a:gd name="T3" fmla="*/ 0 h 94"/>
                <a:gd name="T4" fmla="*/ 1275 w 1276"/>
                <a:gd name="T5" fmla="*/ 35 h 94"/>
                <a:gd name="T6" fmla="*/ 350 w 1276"/>
                <a:gd name="T7" fmla="*/ 93 h 94"/>
                <a:gd name="T8" fmla="*/ 0 w 1276"/>
                <a:gd name="T9" fmla="*/ 70 h 94"/>
                <a:gd name="T10" fmla="*/ 0 w 1276"/>
                <a:gd name="T11" fmla="*/ 12 h 94"/>
                <a:gd name="T12" fmla="*/ 350 w 1276"/>
                <a:gd name="T13" fmla="*/ 30 h 94"/>
                <a:gd name="T14" fmla="*/ 0 60000 65536"/>
                <a:gd name="T15" fmla="*/ 0 60000 65536"/>
                <a:gd name="T16" fmla="*/ 0 60000 65536"/>
                <a:gd name="T17" fmla="*/ 0 60000 65536"/>
                <a:gd name="T18" fmla="*/ 0 60000 65536"/>
                <a:gd name="T19" fmla="*/ 0 60000 65536"/>
                <a:gd name="T20" fmla="*/ 0 60000 65536"/>
                <a:gd name="T21" fmla="*/ 0 w 1276"/>
                <a:gd name="T22" fmla="*/ 0 h 94"/>
                <a:gd name="T23" fmla="*/ 1276 w 1276"/>
                <a:gd name="T24" fmla="*/ 94 h 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6" h="94">
                  <a:moveTo>
                    <a:pt x="350" y="30"/>
                  </a:moveTo>
                  <a:lnTo>
                    <a:pt x="1275" y="0"/>
                  </a:lnTo>
                  <a:lnTo>
                    <a:pt x="1275" y="35"/>
                  </a:lnTo>
                  <a:lnTo>
                    <a:pt x="350" y="93"/>
                  </a:lnTo>
                  <a:lnTo>
                    <a:pt x="0" y="70"/>
                  </a:lnTo>
                  <a:lnTo>
                    <a:pt x="0" y="12"/>
                  </a:lnTo>
                  <a:lnTo>
                    <a:pt x="350" y="30"/>
                  </a:lnTo>
                </a:path>
              </a:pathLst>
            </a:custGeom>
            <a:solidFill>
              <a:srgbClr val="000000"/>
            </a:solidFill>
            <a:ln w="12700" cap="rnd">
              <a:solidFill>
                <a:srgbClr val="FFFFFF"/>
              </a:solidFill>
              <a:round/>
              <a:headEnd/>
              <a:tailEnd/>
            </a:ln>
          </p:spPr>
          <p:txBody>
            <a:bodyPr/>
            <a:lstStyle/>
            <a:p>
              <a:endParaRPr lang="en-US"/>
            </a:p>
          </p:txBody>
        </p:sp>
        <p:sp>
          <p:nvSpPr>
            <p:cNvPr id="3117" name="Freeform 43"/>
            <p:cNvSpPr>
              <a:spLocks/>
            </p:cNvSpPr>
            <p:nvPr/>
          </p:nvSpPr>
          <p:spPr bwMode="auto">
            <a:xfrm>
              <a:off x="4673" y="3250"/>
              <a:ext cx="1" cy="64"/>
            </a:xfrm>
            <a:custGeom>
              <a:avLst/>
              <a:gdLst>
                <a:gd name="T0" fmla="*/ 0 w 1"/>
                <a:gd name="T1" fmla="*/ 63 h 64"/>
                <a:gd name="T2" fmla="*/ 0 w 1"/>
                <a:gd name="T3" fmla="*/ 0 h 64"/>
                <a:gd name="T4" fmla="*/ 0 60000 65536"/>
                <a:gd name="T5" fmla="*/ 0 60000 65536"/>
                <a:gd name="T6" fmla="*/ 0 w 1"/>
                <a:gd name="T7" fmla="*/ 0 h 64"/>
                <a:gd name="T8" fmla="*/ 1 w 1"/>
                <a:gd name="T9" fmla="*/ 64 h 64"/>
              </a:gdLst>
              <a:ahLst/>
              <a:cxnLst>
                <a:cxn ang="T4">
                  <a:pos x="T0" y="T1"/>
                </a:cxn>
                <a:cxn ang="T5">
                  <a:pos x="T2" y="T3"/>
                </a:cxn>
              </a:cxnLst>
              <a:rect l="T6" t="T7" r="T8" b="T9"/>
              <a:pathLst>
                <a:path w="1" h="64">
                  <a:moveTo>
                    <a:pt x="0" y="63"/>
                  </a:moveTo>
                  <a:lnTo>
                    <a:pt x="0" y="0"/>
                  </a:lnTo>
                </a:path>
              </a:pathLst>
            </a:custGeom>
            <a:noFill/>
            <a:ln w="12700" cap="rnd">
              <a:solidFill>
                <a:srgbClr val="FFFFFF"/>
              </a:solidFill>
              <a:round/>
              <a:headEnd type="none" w="sm" len="sm"/>
              <a:tailEnd type="none" w="sm" len="sm"/>
            </a:ln>
          </p:spPr>
          <p:txBody>
            <a:bodyPr/>
            <a:lstStyle/>
            <a:p>
              <a:endParaRPr lang="en-US"/>
            </a:p>
          </p:txBody>
        </p:sp>
      </p:grpSp>
      <p:graphicFrame>
        <p:nvGraphicFramePr>
          <p:cNvPr id="3074" name="Object 2">
            <a:hlinkClick r:id="" action="ppaction://ole?verb=0"/>
          </p:cNvPr>
          <p:cNvGraphicFramePr>
            <a:graphicFrameLocks/>
          </p:cNvGraphicFramePr>
          <p:nvPr/>
        </p:nvGraphicFramePr>
        <p:xfrm>
          <a:off x="1676400" y="2514600"/>
          <a:ext cx="4511675" cy="935038"/>
        </p:xfrm>
        <a:graphic>
          <a:graphicData uri="http://schemas.openxmlformats.org/presentationml/2006/ole">
            <mc:AlternateContent xmlns:mc="http://schemas.openxmlformats.org/markup-compatibility/2006">
              <mc:Choice xmlns:v="urn:schemas-microsoft-com:vml" Requires="v">
                <p:oleObj spid="_x0000_s3086" name="Equation" r:id="rId3" imgW="1485255" imgH="253890" progId="Equation.3">
                  <p:embed/>
                </p:oleObj>
              </mc:Choice>
              <mc:Fallback>
                <p:oleObj name="Equation" r:id="rId3" imgW="1485255" imgH="253890" progId="Equation.3">
                  <p:embed/>
                  <p:pic>
                    <p:nvPicPr>
                      <p:cNvPr id="3074"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14600"/>
                        <a:ext cx="4511675"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5" name="Object 3">
            <a:hlinkClick r:id="" action="ppaction://ole?verb=0"/>
          </p:cNvPr>
          <p:cNvGraphicFramePr>
            <a:graphicFrameLocks/>
          </p:cNvGraphicFramePr>
          <p:nvPr/>
        </p:nvGraphicFramePr>
        <p:xfrm>
          <a:off x="914400" y="4724400"/>
          <a:ext cx="4933950" cy="655638"/>
        </p:xfrm>
        <a:graphic>
          <a:graphicData uri="http://schemas.openxmlformats.org/presentationml/2006/ole">
            <mc:AlternateContent xmlns:mc="http://schemas.openxmlformats.org/markup-compatibility/2006">
              <mc:Choice xmlns:v="urn:schemas-microsoft-com:vml" Requires="v">
                <p:oleObj spid="_x0000_s3087" name="Equation" r:id="rId5" imgW="1511300" imgH="177800" progId="Equation.3">
                  <p:embed/>
                </p:oleObj>
              </mc:Choice>
              <mc:Fallback>
                <p:oleObj name="Equation" r:id="rId5" imgW="1511300" imgH="177800" progId="Equation.3">
                  <p:embed/>
                  <p:pic>
                    <p:nvPicPr>
                      <p:cNvPr id="3075" name="Object 3">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724400"/>
                        <a:ext cx="49339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r>
              <a:rPr lang="en-US"/>
              <a:t>Risk and Present Value</a:t>
            </a:r>
          </a:p>
        </p:txBody>
      </p:sp>
      <p:sp>
        <p:nvSpPr>
          <p:cNvPr id="4100" name="Rectangle 3"/>
          <p:cNvSpPr>
            <a:spLocks noGrp="1" noChangeArrowheads="1"/>
          </p:cNvSpPr>
          <p:nvPr>
            <p:ph type="body" idx="1"/>
          </p:nvPr>
        </p:nvSpPr>
        <p:spPr>
          <a:xfrm>
            <a:off x="762000" y="1447800"/>
            <a:ext cx="8001000" cy="2286000"/>
          </a:xfrm>
        </p:spPr>
        <p:txBody>
          <a:bodyPr/>
          <a:lstStyle/>
          <a:p>
            <a:r>
              <a:rPr lang="en-US"/>
              <a:t>Higher risk projects require a higher rate of return.</a:t>
            </a:r>
          </a:p>
          <a:p>
            <a:r>
              <a:rPr lang="en-US"/>
              <a:t>Higher required rates of return cause lower PVs.</a:t>
            </a:r>
          </a:p>
        </p:txBody>
      </p:sp>
      <p:graphicFrame>
        <p:nvGraphicFramePr>
          <p:cNvPr id="4098" name="Object 2">
            <a:hlinkClick r:id="" action="ppaction://ole?verb=0"/>
          </p:cNvPr>
          <p:cNvGraphicFramePr>
            <a:graphicFrameLocks/>
          </p:cNvGraphicFramePr>
          <p:nvPr/>
        </p:nvGraphicFramePr>
        <p:xfrm>
          <a:off x="3400425" y="3886200"/>
          <a:ext cx="5329238" cy="2144713"/>
        </p:xfrm>
        <a:graphic>
          <a:graphicData uri="http://schemas.openxmlformats.org/presentationml/2006/ole">
            <mc:AlternateContent xmlns:mc="http://schemas.openxmlformats.org/markup-compatibility/2006">
              <mc:Choice xmlns:v="urn:schemas-microsoft-com:vml" Requires="v">
                <p:oleObj spid="_x0000_s4104" name="Equation" r:id="rId3" imgW="1574117" imgH="634725" progId="Equation.3">
                  <p:embed/>
                </p:oleObj>
              </mc:Choice>
              <mc:Fallback>
                <p:oleObj name="Equation" r:id="rId3" imgW="1574117" imgH="634725" progId="Equation.3">
                  <p:embed/>
                  <p:pic>
                    <p:nvPicPr>
                      <p:cNvPr id="4098"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0425" y="3886200"/>
                        <a:ext cx="5329238" cy="2144713"/>
                      </a:xfrm>
                      <a:prstGeom prst="rect">
                        <a:avLst/>
                      </a:prstGeom>
                      <a:solidFill>
                        <a:schemeClr val="hlink"/>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a:t>Risk and Present Value</a:t>
            </a:r>
          </a:p>
        </p:txBody>
      </p:sp>
      <p:graphicFrame>
        <p:nvGraphicFramePr>
          <p:cNvPr id="5122" name="Object 2">
            <a:hlinkClick r:id="" action="ppaction://ole?verb=0"/>
          </p:cNvPr>
          <p:cNvGraphicFramePr>
            <a:graphicFrameLocks/>
          </p:cNvGraphicFramePr>
          <p:nvPr/>
        </p:nvGraphicFramePr>
        <p:xfrm>
          <a:off x="3443288" y="3886200"/>
          <a:ext cx="5241925" cy="2144713"/>
        </p:xfrm>
        <a:graphic>
          <a:graphicData uri="http://schemas.openxmlformats.org/presentationml/2006/ole">
            <mc:AlternateContent xmlns:mc="http://schemas.openxmlformats.org/markup-compatibility/2006">
              <mc:Choice xmlns:v="urn:schemas-microsoft-com:vml" Requires="v">
                <p:oleObj spid="_x0000_s5134" name="Equation" r:id="rId3" imgW="1548728" imgH="634725" progId="Equation.3">
                  <p:embed/>
                </p:oleObj>
              </mc:Choice>
              <mc:Fallback>
                <p:oleObj name="Equation" r:id="rId3" imgW="1548728" imgH="634725" progId="Equation.3">
                  <p:embed/>
                  <p:pic>
                    <p:nvPicPr>
                      <p:cNvPr id="5122"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3288" y="3886200"/>
                        <a:ext cx="5241925" cy="2144713"/>
                      </a:xfrm>
                      <a:prstGeom prst="rect">
                        <a:avLst/>
                      </a:prstGeom>
                      <a:solidFill>
                        <a:schemeClr val="hlink">
                          <a:alpha val="50195"/>
                        </a:schemeClr>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3" name="Object 3">
            <a:hlinkClick r:id="" action="ppaction://ole?verb=0"/>
          </p:cNvPr>
          <p:cNvGraphicFramePr>
            <a:graphicFrameLocks/>
          </p:cNvGraphicFramePr>
          <p:nvPr/>
        </p:nvGraphicFramePr>
        <p:xfrm>
          <a:off x="517525" y="1371600"/>
          <a:ext cx="5457825" cy="2144713"/>
        </p:xfrm>
        <a:graphic>
          <a:graphicData uri="http://schemas.openxmlformats.org/presentationml/2006/ole">
            <mc:AlternateContent xmlns:mc="http://schemas.openxmlformats.org/markup-compatibility/2006">
              <mc:Choice xmlns:v="urn:schemas-microsoft-com:vml" Requires="v">
                <p:oleObj spid="_x0000_s5135" name="Equation" r:id="rId5" imgW="1612900" imgH="635000" progId="Equation.3">
                  <p:embed/>
                </p:oleObj>
              </mc:Choice>
              <mc:Fallback>
                <p:oleObj name="Equation" r:id="rId5" imgW="1612900" imgH="635000" progId="Equation.3">
                  <p:embed/>
                  <p:pic>
                    <p:nvPicPr>
                      <p:cNvPr id="5123" name="Object 3">
                        <a:hlinkClick r:id="" action="ppaction://ole?verb=0"/>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 y="1371600"/>
                        <a:ext cx="5457825" cy="2144713"/>
                      </a:xfrm>
                      <a:prstGeom prst="rect">
                        <a:avLst/>
                      </a:prstGeom>
                      <a:solidFill>
                        <a:srgbClr val="CCFFCC">
                          <a:alpha val="50195"/>
                        </a:srgbClr>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5" name="AutoShape 9"/>
          <p:cNvSpPr>
            <a:spLocks noChangeArrowheads="1"/>
          </p:cNvSpPr>
          <p:nvPr/>
        </p:nvSpPr>
        <p:spPr bwMode="auto">
          <a:xfrm flipH="1">
            <a:off x="6096000" y="1600200"/>
            <a:ext cx="1143000" cy="2057400"/>
          </a:xfrm>
          <a:custGeom>
            <a:avLst/>
            <a:gdLst>
              <a:gd name="T0" fmla="*/ 2061865421 w 21600"/>
              <a:gd name="T1" fmla="*/ 0 h 21600"/>
              <a:gd name="T2" fmla="*/ 2061865421 w 21600"/>
              <a:gd name="T3" fmla="*/ 2147483647 h 21600"/>
              <a:gd name="T4" fmla="*/ 338137695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847 h 21600"/>
              <a:gd name="T14" fmla="*/ 18778 w 21600"/>
              <a:gd name="T15" fmla="*/ 8311 h 21600"/>
            </a:gdLst>
            <a:ahLst/>
            <a:cxnLst>
              <a:cxn ang="T8">
                <a:pos x="T0" y="T1"/>
              </a:cxn>
              <a:cxn ang="T9">
                <a:pos x="T2" y="T3"/>
              </a:cxn>
              <a:cxn ang="T10">
                <a:pos x="T4" y="T5"/>
              </a:cxn>
              <a:cxn ang="T11">
                <a:pos x="T6" y="T7"/>
              </a:cxn>
            </a:cxnLst>
            <a:rect l="T12" t="T13" r="T14" b="T15"/>
            <a:pathLst>
              <a:path w="21600" h="21600">
                <a:moveTo>
                  <a:pt x="21600" y="6079"/>
                </a:moveTo>
                <a:lnTo>
                  <a:pt x="13915" y="0"/>
                </a:lnTo>
                <a:lnTo>
                  <a:pt x="13915" y="3847"/>
                </a:lnTo>
                <a:lnTo>
                  <a:pt x="12427" y="3847"/>
                </a:lnTo>
                <a:cubicBezTo>
                  <a:pt x="5564" y="3847"/>
                  <a:pt x="0" y="7568"/>
                  <a:pt x="0" y="12158"/>
                </a:cubicBezTo>
                <a:lnTo>
                  <a:pt x="0" y="21600"/>
                </a:lnTo>
                <a:lnTo>
                  <a:pt x="4563" y="21600"/>
                </a:lnTo>
                <a:lnTo>
                  <a:pt x="4563" y="12158"/>
                </a:lnTo>
                <a:cubicBezTo>
                  <a:pt x="4563" y="10033"/>
                  <a:pt x="8084" y="8311"/>
                  <a:pt x="12427" y="8311"/>
                </a:cubicBezTo>
                <a:lnTo>
                  <a:pt x="13915" y="8311"/>
                </a:lnTo>
                <a:lnTo>
                  <a:pt x="13915" y="12158"/>
                </a:lnTo>
                <a:close/>
              </a:path>
            </a:pathLst>
          </a:cu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1"/>
              <a:t>Fundamental principle </a:t>
            </a:r>
            <a:endParaRPr lang="en-US"/>
          </a:p>
        </p:txBody>
      </p:sp>
      <p:sp>
        <p:nvSpPr>
          <p:cNvPr id="3" name="Content Placeholder 2"/>
          <p:cNvSpPr>
            <a:spLocks noGrp="1"/>
          </p:cNvSpPr>
          <p:nvPr>
            <p:ph idx="1"/>
          </p:nvPr>
        </p:nvSpPr>
        <p:spPr/>
        <p:txBody>
          <a:bodyPr>
            <a:normAutofit fontScale="62500" lnSpcReduction="20000"/>
          </a:bodyPr>
          <a:lstStyle/>
          <a:p>
            <a:pPr>
              <a:defRPr/>
            </a:pPr>
            <a:r>
              <a:rPr lang="en-US" dirty="0"/>
              <a:t>A safe rupee is worth more than a risky one</a:t>
            </a:r>
          </a:p>
          <a:p>
            <a:pPr>
              <a:defRPr/>
            </a:pPr>
            <a:endParaRPr lang="en-US" dirty="0"/>
          </a:p>
          <a:p>
            <a:pPr>
              <a:defRPr/>
            </a:pPr>
            <a:r>
              <a:rPr lang="en-US" dirty="0"/>
              <a:t>The value of any asset or investment equals the Net Present Value (NPV) </a:t>
            </a:r>
            <a:r>
              <a:rPr lang="en-US" b="1" dirty="0"/>
              <a:t>of the expected </a:t>
            </a:r>
            <a:r>
              <a:rPr lang="en-US" b="1" dirty="0" err="1"/>
              <a:t>cashflows</a:t>
            </a:r>
            <a:r>
              <a:rPr lang="en-US" b="1" dirty="0"/>
              <a:t>.</a:t>
            </a:r>
          </a:p>
          <a:p>
            <a:pPr>
              <a:defRPr/>
            </a:pPr>
            <a:endParaRPr lang="en-US" dirty="0"/>
          </a:p>
          <a:p>
            <a:pPr>
              <a:buFont typeface="Arial" charset="0"/>
              <a:buNone/>
              <a:defRPr/>
            </a:pPr>
            <a:r>
              <a:rPr lang="en-US" dirty="0"/>
              <a:t>Risk should be incorporated into  r </a:t>
            </a:r>
          </a:p>
          <a:p>
            <a:pPr>
              <a:buFont typeface="Arial" charset="0"/>
              <a:buNone/>
              <a:defRPr/>
            </a:pPr>
            <a:endParaRPr lang="en-US" dirty="0"/>
          </a:p>
          <a:p>
            <a:pPr>
              <a:defRPr/>
            </a:pPr>
            <a:r>
              <a:rPr lang="en-US" b="1" dirty="0"/>
              <a:t>The discount rate for the investment equals the rate of return that could be earned on an investment in the financial markets </a:t>
            </a:r>
            <a:r>
              <a:rPr lang="en-US" b="1" u="sng" dirty="0"/>
              <a:t>with similar risk. </a:t>
            </a:r>
          </a:p>
          <a:p>
            <a:pPr>
              <a:defRPr/>
            </a:pPr>
            <a:endParaRPr lang="en-US" b="1" dirty="0"/>
          </a:p>
          <a:p>
            <a:pPr>
              <a:defRPr/>
            </a:pPr>
            <a:r>
              <a:rPr lang="en-US" b="1" dirty="0"/>
              <a:t>r = ‘opportunity cost of capital’ or ‘required rate of return’ </a:t>
            </a:r>
          </a:p>
          <a:p>
            <a:pPr>
              <a:defRPr/>
            </a:pPr>
            <a:endParaRPr lang="en-US" b="1" dirty="0"/>
          </a:p>
          <a:p>
            <a:pPr>
              <a:defRPr/>
            </a:pPr>
            <a:r>
              <a:rPr lang="en-US" b="1" dirty="0"/>
              <a:t>A project creates value only if it generates a higher return than similar investments in the financial market. </a:t>
            </a:r>
          </a:p>
          <a:p>
            <a:pPr>
              <a:defRPr/>
            </a:pPr>
            <a:endParaRPr lang="en-US" b="1" dirty="0"/>
          </a:p>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b="1"/>
              <a:t>Applications </a:t>
            </a:r>
            <a:endParaRPr lang="en-US"/>
          </a:p>
        </p:txBody>
      </p:sp>
      <p:sp>
        <p:nvSpPr>
          <p:cNvPr id="3" name="Content Placeholder 2"/>
          <p:cNvSpPr>
            <a:spLocks noGrp="1"/>
          </p:cNvSpPr>
          <p:nvPr>
            <p:ph idx="1"/>
          </p:nvPr>
        </p:nvSpPr>
        <p:spPr/>
        <p:txBody>
          <a:bodyPr>
            <a:normAutofit fontScale="62500" lnSpcReduction="20000"/>
          </a:bodyPr>
          <a:lstStyle/>
          <a:p>
            <a:pPr>
              <a:defRPr/>
            </a:pPr>
            <a:r>
              <a:rPr lang="en-US" b="1" dirty="0"/>
              <a:t>(1) Diversifying investments </a:t>
            </a:r>
          </a:p>
          <a:p>
            <a:pPr>
              <a:buFont typeface="Arial" charset="0"/>
              <a:buNone/>
              <a:defRPr/>
            </a:pPr>
            <a:r>
              <a:rPr lang="en-US" dirty="0"/>
              <a:t>	</a:t>
            </a:r>
          </a:p>
          <a:p>
            <a:pPr>
              <a:buFont typeface="Arial" charset="0"/>
              <a:buNone/>
              <a:defRPr/>
            </a:pPr>
            <a:r>
              <a:rPr lang="en-US" dirty="0"/>
              <a:t>	You work for AT&amp;T, a telecom company. Your boss asks you to evaluate a possible merger with NCR, a large computer manufacturer. </a:t>
            </a:r>
          </a:p>
          <a:p>
            <a:pPr>
              <a:buFont typeface="Arial" charset="0"/>
              <a:buNone/>
              <a:defRPr/>
            </a:pPr>
            <a:endParaRPr lang="en-US" dirty="0"/>
          </a:p>
          <a:p>
            <a:pPr>
              <a:buFont typeface="Arial" charset="0"/>
              <a:buNone/>
              <a:defRPr/>
            </a:pPr>
            <a:r>
              <a:rPr lang="en-US" dirty="0"/>
              <a:t>		As part of the analysis, you need to come up with an appropriate discount rate for valuation. Investors generally require a 10% return on investments in AT&amp;T. </a:t>
            </a:r>
          </a:p>
          <a:p>
            <a:pPr>
              <a:buFont typeface="Arial" charset="0"/>
              <a:buNone/>
              <a:defRPr/>
            </a:pPr>
            <a:endParaRPr lang="en-US" dirty="0"/>
          </a:p>
          <a:p>
            <a:pPr>
              <a:buFont typeface="Arial" charset="0"/>
              <a:buNone/>
              <a:defRPr/>
            </a:pPr>
            <a:r>
              <a:rPr lang="en-US" dirty="0"/>
              <a:t>		What is the cost of capital for the merger? </a:t>
            </a:r>
          </a:p>
          <a:p>
            <a:pPr>
              <a:buFont typeface="Arial" charset="0"/>
              <a:buNone/>
              <a:defRPr/>
            </a:pPr>
            <a:endParaRPr lang="en-US" dirty="0"/>
          </a:p>
          <a:p>
            <a:pPr algn="just">
              <a:buFont typeface="Arial" charset="0"/>
              <a:buNone/>
              <a:defRPr/>
            </a:pPr>
            <a:r>
              <a:rPr lang="en-US" dirty="0"/>
              <a:t>	</a:t>
            </a:r>
            <a:r>
              <a:rPr lang="en-US" dirty="0">
                <a:solidFill>
                  <a:srgbClr val="0066FF"/>
                </a:solidFill>
              </a:rPr>
              <a:t>10% represents the cost of capital for investments in telecom services. It is not appropriate for an investment in the computer industry. Need to estimate the cost of capital required by computer firms. </a:t>
            </a:r>
          </a:p>
          <a:p>
            <a:pPr>
              <a:buFont typeface="Arial" charset="0"/>
              <a:buNone/>
              <a:defRPr/>
            </a:pPr>
            <a:endParaRPr lang="en-US" dirty="0"/>
          </a:p>
          <a:p>
            <a:pPr>
              <a:buFont typeface="Arial"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 calcmode="lin" valueType="num">
                                      <p:cBhvr additive="base">
                                        <p:cTn id="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b="1"/>
              <a:t>Applications </a:t>
            </a:r>
            <a:endParaRPr lang="en-US"/>
          </a:p>
        </p:txBody>
      </p:sp>
      <p:sp>
        <p:nvSpPr>
          <p:cNvPr id="3" name="Content Placeholder 2"/>
          <p:cNvSpPr>
            <a:spLocks noGrp="1"/>
          </p:cNvSpPr>
          <p:nvPr>
            <p:ph idx="1"/>
          </p:nvPr>
        </p:nvSpPr>
        <p:spPr/>
        <p:txBody>
          <a:bodyPr>
            <a:normAutofit fontScale="70000" lnSpcReduction="20000"/>
          </a:bodyPr>
          <a:lstStyle/>
          <a:p>
            <a:pPr>
              <a:defRPr/>
            </a:pPr>
            <a:r>
              <a:rPr lang="en-US" b="1" dirty="0"/>
              <a:t>(2) Multiple divisions </a:t>
            </a:r>
          </a:p>
          <a:p>
            <a:pPr>
              <a:defRPr/>
            </a:pPr>
            <a:endParaRPr lang="en-US" b="1" dirty="0"/>
          </a:p>
          <a:p>
            <a:pPr>
              <a:buFont typeface="Arial" charset="0"/>
              <a:buNone/>
              <a:defRPr/>
            </a:pPr>
            <a:r>
              <a:rPr lang="en-US" dirty="0"/>
              <a:t>	You work for a large, diversified company. Last year, approximately 30% of profits came from auto parts, 30% came from electronics, and 40% came from financial services. </a:t>
            </a:r>
          </a:p>
          <a:p>
            <a:pPr>
              <a:buFont typeface="Arial" charset="0"/>
              <a:buNone/>
              <a:defRPr/>
            </a:pPr>
            <a:r>
              <a:rPr lang="en-US" dirty="0"/>
              <a:t>		</a:t>
            </a:r>
          </a:p>
          <a:p>
            <a:pPr>
              <a:buFont typeface="Arial" charset="0"/>
              <a:buNone/>
              <a:defRPr/>
            </a:pPr>
            <a:r>
              <a:rPr lang="en-US" dirty="0"/>
              <a:t>	Your boss asks you to evaluate a proposed growth opportunity in financial services. You estimate the firm’s cost of capital is 11%. Is this the appropriate discount rate to use for the proposed investment? </a:t>
            </a:r>
          </a:p>
          <a:p>
            <a:pPr>
              <a:buFont typeface="Arial" charset="0"/>
              <a:buNone/>
              <a:defRPr/>
            </a:pPr>
            <a:endParaRPr lang="en-US" dirty="0"/>
          </a:p>
          <a:p>
            <a:pPr>
              <a:buFont typeface="Arial" charset="0"/>
              <a:buNone/>
              <a:defRPr/>
            </a:pPr>
            <a:r>
              <a:rPr lang="en-US" dirty="0"/>
              <a:t>	</a:t>
            </a:r>
            <a:r>
              <a:rPr lang="en-US" dirty="0">
                <a:solidFill>
                  <a:srgbClr val="0066FF"/>
                </a:solidFill>
              </a:rPr>
              <a:t>No. 11% is really an average cost of capital for the firm. Each division should use a separate discount rate, reflecting the risk of that division. Estimate by comparing to firms in each of the three industries. </a:t>
            </a:r>
          </a:p>
          <a:p>
            <a:pPr>
              <a:buFont typeface="Arial" charset="0"/>
              <a:buNone/>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Capital Budgeting</a:t>
            </a:r>
          </a:p>
        </p:txBody>
      </p:sp>
      <p:sp>
        <p:nvSpPr>
          <p:cNvPr id="3" name="Content Placeholder 2"/>
          <p:cNvSpPr>
            <a:spLocks noGrp="1"/>
          </p:cNvSpPr>
          <p:nvPr>
            <p:ph idx="1"/>
          </p:nvPr>
        </p:nvSpPr>
        <p:spPr/>
        <p:txBody>
          <a:bodyPr/>
          <a:lstStyle/>
          <a:p>
            <a:r>
              <a:rPr lang="en-IN" dirty="0"/>
              <a:t>Planning and controlling decisions for projects affecting financial results more than 1 year</a:t>
            </a:r>
          </a:p>
          <a:p>
            <a:endParaRPr lang="en-IN" dirty="0"/>
          </a:p>
          <a:p>
            <a:r>
              <a:rPr lang="en-IN" dirty="0"/>
              <a:t>Requires investments of large amounts of resources in anticipation of future benefits</a:t>
            </a:r>
          </a:p>
          <a:p>
            <a:endParaRPr lang="en-IN" dirty="0"/>
          </a:p>
          <a:p>
            <a:r>
              <a:rPr lang="en-IN" b="1" dirty="0"/>
              <a:t>Capital Budgeting </a:t>
            </a:r>
            <a:r>
              <a:rPr lang="en-IN" dirty="0"/>
              <a:t>is long-term planning for making and financing such outlays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b="1"/>
              <a:t>Shortcut formulas </a:t>
            </a:r>
            <a:endParaRPr lang="en-US"/>
          </a:p>
        </p:txBody>
      </p:sp>
      <p:pic>
        <p:nvPicPr>
          <p:cNvPr id="16387" name="Picture 3"/>
          <p:cNvPicPr>
            <a:picLocks noGrp="1" noChangeAspect="1" noChangeArrowheads="1"/>
          </p:cNvPicPr>
          <p:nvPr>
            <p:ph idx="1"/>
          </p:nvPr>
        </p:nvPicPr>
        <p:blipFill>
          <a:blip r:embed="rId2"/>
          <a:srcRect/>
          <a:stretch>
            <a:fillRect/>
          </a:stretch>
        </p:blipFill>
        <p:spPr>
          <a:xfrm>
            <a:off x="914400" y="1263650"/>
            <a:ext cx="7251700" cy="483235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b="1"/>
              <a:t>Shortcut formulas </a:t>
            </a:r>
            <a:endParaRPr lang="en-US"/>
          </a:p>
        </p:txBody>
      </p:sp>
      <p:pic>
        <p:nvPicPr>
          <p:cNvPr id="17411" name="Picture 2"/>
          <p:cNvPicPr>
            <a:picLocks noGrp="1" noChangeAspect="1" noChangeArrowheads="1"/>
          </p:cNvPicPr>
          <p:nvPr>
            <p:ph idx="1"/>
          </p:nvPr>
        </p:nvPicPr>
        <p:blipFill>
          <a:blip r:embed="rId2"/>
          <a:srcRect/>
          <a:stretch>
            <a:fillRect/>
          </a:stretch>
        </p:blipFill>
        <p:spPr>
          <a:xfrm>
            <a:off x="1143000" y="1443038"/>
            <a:ext cx="7239000" cy="5108575"/>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b="1"/>
              <a:t>Example </a:t>
            </a:r>
            <a:endParaRPr lang="en-US"/>
          </a:p>
        </p:txBody>
      </p:sp>
      <p:sp>
        <p:nvSpPr>
          <p:cNvPr id="18435" name="Content Placeholder 4"/>
          <p:cNvSpPr>
            <a:spLocks noGrp="1"/>
          </p:cNvSpPr>
          <p:nvPr>
            <p:ph idx="1"/>
          </p:nvPr>
        </p:nvSpPr>
        <p:spPr/>
        <p:txBody>
          <a:bodyPr/>
          <a:lstStyle/>
          <a:p>
            <a:pPr eaLnBrk="1" hangingPunct="1"/>
            <a:r>
              <a:rPr lang="en-US"/>
              <a:t>Firms in the S&amp;P 500 are expected to pay, collectively, $20 in dividends next year. If growth is constant, what should the level of the index be if dividends are expected to grow 5% annually? 6% annually? Assume r = 8%.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a:p>
        </p:txBody>
      </p:sp>
      <p:pic>
        <p:nvPicPr>
          <p:cNvPr id="19459" name="Picture 2"/>
          <p:cNvPicPr>
            <a:picLocks noGrp="1" noChangeAspect="1" noChangeArrowheads="1"/>
          </p:cNvPicPr>
          <p:nvPr>
            <p:ph idx="1"/>
          </p:nvPr>
        </p:nvPicPr>
        <p:blipFill>
          <a:blip r:embed="rId2"/>
          <a:srcRect/>
          <a:stretch>
            <a:fillRect/>
          </a:stretch>
        </p:blipFill>
        <p:spPr>
          <a:xfrm>
            <a:off x="533400" y="1866900"/>
            <a:ext cx="8402638" cy="4152900"/>
          </a:xfr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b="1"/>
              <a:t>Example </a:t>
            </a:r>
            <a:endParaRPr lang="en-US"/>
          </a:p>
        </p:txBody>
      </p:sp>
      <p:sp>
        <p:nvSpPr>
          <p:cNvPr id="20483" name="Content Placeholder 2"/>
          <p:cNvSpPr>
            <a:spLocks noGrp="1"/>
          </p:cNvSpPr>
          <p:nvPr>
            <p:ph idx="1"/>
          </p:nvPr>
        </p:nvSpPr>
        <p:spPr/>
        <p:txBody>
          <a:bodyPr/>
          <a:lstStyle/>
          <a:p>
            <a:pPr eaLnBrk="1" hangingPunct="1"/>
            <a:r>
              <a:rPr lang="en-US"/>
              <a:t>You just moved to Boston and, after seeing the affordable prices, decide to buy a home. If you borrow $800,000, what is your monthly mortgage payment? The interest rate on a 30-year fixed-rate mortgage is 5.7% (or 0.475% monthly, 5.7% / 12)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a:p>
        </p:txBody>
      </p:sp>
      <p:pic>
        <p:nvPicPr>
          <p:cNvPr id="21507" name="Picture 2"/>
          <p:cNvPicPr>
            <a:picLocks noGrp="1" noChangeAspect="1" noChangeArrowheads="1"/>
          </p:cNvPicPr>
          <p:nvPr>
            <p:ph idx="1"/>
          </p:nvPr>
        </p:nvPicPr>
        <p:blipFill>
          <a:blip r:embed="rId2"/>
          <a:srcRect/>
          <a:stretch>
            <a:fillRect/>
          </a:stretch>
        </p:blipFill>
        <p:spPr>
          <a:xfrm>
            <a:off x="381000" y="1981200"/>
            <a:ext cx="8483600" cy="3810000"/>
          </a:xfr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a:spLocks noGrp="1" noChangeArrowheads="1"/>
          </p:cNvSpPr>
          <p:nvPr>
            <p:ph type="ctrTitle"/>
          </p:nvPr>
        </p:nvSpPr>
        <p:spPr>
          <a:xfrm>
            <a:off x="685800" y="2130425"/>
            <a:ext cx="7772400" cy="1908175"/>
          </a:xfrm>
          <a:solidFill>
            <a:schemeClr val="bg1"/>
          </a:solidFill>
        </p:spPr>
        <p:txBody>
          <a:bodyPr>
            <a:normAutofit fontScale="90000"/>
          </a:bodyPr>
          <a:lstStyle/>
          <a:p>
            <a:pPr marL="342900" indent="-342900" algn="l">
              <a:spcBef>
                <a:spcPct val="50000"/>
              </a:spcBef>
              <a:buClr>
                <a:srgbClr val="81CFD5"/>
              </a:buClr>
              <a:buSzPct val="75000"/>
              <a:buFont typeface="Wingdings" pitchFamily="2" charset="2"/>
              <a:buNone/>
            </a:pPr>
            <a:r>
              <a:rPr lang="en-US" sz="4000"/>
              <a:t>		 Why Net Present Value Leads to Better Investment Decisions than Other Criteria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b="1"/>
              <a:t>Properties of NPV </a:t>
            </a:r>
            <a:endParaRPr lang="en-US"/>
          </a:p>
        </p:txBody>
      </p:sp>
      <p:sp>
        <p:nvSpPr>
          <p:cNvPr id="20483" name="Content Placeholder 2"/>
          <p:cNvSpPr>
            <a:spLocks noGrp="1"/>
          </p:cNvSpPr>
          <p:nvPr>
            <p:ph idx="1"/>
          </p:nvPr>
        </p:nvSpPr>
        <p:spPr/>
        <p:txBody>
          <a:bodyPr>
            <a:normAutofit fontScale="92500" lnSpcReduction="10000"/>
          </a:bodyPr>
          <a:lstStyle/>
          <a:p>
            <a:pPr eaLnBrk="1" hangingPunct="1"/>
            <a:r>
              <a:rPr lang="en-US" sz="2400" b="1"/>
              <a:t>Cashflows </a:t>
            </a:r>
          </a:p>
          <a:p>
            <a:pPr eaLnBrk="1" hangingPunct="1">
              <a:buFont typeface="Arial" charset="0"/>
              <a:buNone/>
            </a:pPr>
            <a:r>
              <a:rPr lang="en-US" sz="2400"/>
              <a:t>	NPV is based on cashflows and explicitly measures value. It is flexible enough to take into account strategic issues. </a:t>
            </a:r>
          </a:p>
          <a:p>
            <a:pPr eaLnBrk="1" hangingPunct="1"/>
            <a:endParaRPr lang="en-US" sz="2400" b="1"/>
          </a:p>
          <a:p>
            <a:pPr eaLnBrk="1" hangingPunct="1"/>
            <a:r>
              <a:rPr lang="en-US" sz="2400" b="1"/>
              <a:t>Timing and risk </a:t>
            </a:r>
          </a:p>
          <a:p>
            <a:pPr eaLnBrk="1" hangingPunct="1">
              <a:buFont typeface="Arial" charset="0"/>
              <a:buNone/>
            </a:pPr>
            <a:r>
              <a:rPr lang="en-US" sz="2400"/>
              <a:t>	NPV recognizes that cash received in the future is worth less than cash today, and that risky cashflows are worth less than safe cashflows. </a:t>
            </a:r>
          </a:p>
          <a:p>
            <a:pPr eaLnBrk="1" hangingPunct="1"/>
            <a:endParaRPr lang="en-US" sz="2400" b="1"/>
          </a:p>
          <a:p>
            <a:pPr eaLnBrk="1" hangingPunct="1"/>
            <a:r>
              <a:rPr lang="en-US" sz="2400" b="1"/>
              <a:t>Objective </a:t>
            </a:r>
          </a:p>
          <a:p>
            <a:pPr eaLnBrk="1" hangingPunct="1">
              <a:buFont typeface="Arial" charset="0"/>
              <a:buNone/>
            </a:pPr>
            <a:r>
              <a:rPr lang="en-US" sz="2400"/>
              <a:t>	NPV is objective. Take all projects with NPV &gt; 0 because these create value.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eaLnBrk="1" hangingPunct="1"/>
            <a:r>
              <a:rPr lang="en-US"/>
              <a:t>Payback</a:t>
            </a:r>
          </a:p>
        </p:txBody>
      </p:sp>
      <p:sp>
        <p:nvSpPr>
          <p:cNvPr id="21507" name="Rectangle 3"/>
          <p:cNvSpPr>
            <a:spLocks noGrp="1" noChangeArrowheads="1"/>
          </p:cNvSpPr>
          <p:nvPr>
            <p:ph type="body" idx="4294967295"/>
          </p:nvPr>
        </p:nvSpPr>
        <p:spPr/>
        <p:txBody>
          <a:bodyPr/>
          <a:lstStyle/>
          <a:p>
            <a:pPr eaLnBrk="1" hangingPunct="1"/>
            <a:r>
              <a:rPr lang="en-US"/>
              <a:t>The payback period of a project is the number of years it takes before the cumulative forecasted cash flow equals the initial outlay.</a:t>
            </a:r>
          </a:p>
          <a:p>
            <a:pPr eaLnBrk="1" hangingPunct="1"/>
            <a:r>
              <a:rPr lang="en-US"/>
              <a:t>The payback rule says only accept projects that “payback” in the desired time frame.  </a:t>
            </a:r>
          </a:p>
          <a:p>
            <a:pPr eaLnBrk="1" hangingPunct="1"/>
            <a:r>
              <a:rPr lang="en-US"/>
              <a:t>This method is very flawed, primarily because it ignores later year cash flows and the present value of future cash flows.</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r>
              <a:rPr lang="en-US"/>
              <a:t>Payback</a:t>
            </a:r>
          </a:p>
        </p:txBody>
      </p:sp>
      <p:sp>
        <p:nvSpPr>
          <p:cNvPr id="22531" name="Rectangle 3"/>
          <p:cNvSpPr>
            <a:spLocks noGrp="1" noChangeArrowheads="1"/>
          </p:cNvSpPr>
          <p:nvPr>
            <p:ph type="body" idx="4294967295"/>
          </p:nvPr>
        </p:nvSpPr>
        <p:spPr/>
        <p:txBody>
          <a:bodyPr/>
          <a:lstStyle/>
          <a:p>
            <a:pPr eaLnBrk="1" hangingPunct="1">
              <a:buFont typeface="Arial" charset="0"/>
              <a:buNone/>
            </a:pPr>
            <a:r>
              <a:rPr lang="en-US" sz="2800" b="1" i="1" u="sng"/>
              <a:t>Example</a:t>
            </a:r>
          </a:p>
          <a:p>
            <a:pPr eaLnBrk="1" hangingPunct="1">
              <a:buFont typeface="Arial" charset="0"/>
              <a:buNone/>
            </a:pPr>
            <a:r>
              <a:rPr lang="en-US" sz="2800" i="1"/>
              <a:t>	Examine the three projects and note the mistake we would make if we insisted on only taking projects with a payback period of 2 years or less.</a:t>
            </a:r>
            <a:endParaRPr lang="en-US"/>
          </a:p>
        </p:txBody>
      </p:sp>
      <p:graphicFrame>
        <p:nvGraphicFramePr>
          <p:cNvPr id="22532" name="Object 4"/>
          <p:cNvGraphicFramePr>
            <a:graphicFrameLocks noChangeAspect="1"/>
          </p:cNvGraphicFramePr>
          <p:nvPr/>
        </p:nvGraphicFramePr>
        <p:xfrm>
          <a:off x="762000" y="3733800"/>
          <a:ext cx="7391400" cy="2179638"/>
        </p:xfrm>
        <a:graphic>
          <a:graphicData uri="http://schemas.openxmlformats.org/presentationml/2006/ole">
            <mc:AlternateContent xmlns:mc="http://schemas.openxmlformats.org/markup-compatibility/2006">
              <mc:Choice xmlns:v="urn:schemas-microsoft-com:vml" Requires="v">
                <p:oleObj spid="_x0000_s6152" name="Equation" r:id="rId3" imgW="3857725" imgH="1124003" progId="Equation.3">
                  <p:embed/>
                </p:oleObj>
              </mc:Choice>
              <mc:Fallback>
                <p:oleObj name="Equation" r:id="rId3" imgW="3857725" imgH="1124003" progId="Equation.3">
                  <p:embed/>
                  <p:pic>
                    <p:nvPicPr>
                      <p:cNvPr id="2253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0"/>
                        <a:ext cx="7391400" cy="21796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Capital Budgeting Process</a:t>
            </a:r>
          </a:p>
        </p:txBody>
      </p:sp>
      <p:sp>
        <p:nvSpPr>
          <p:cNvPr id="3" name="Content Placeholder 2"/>
          <p:cNvSpPr>
            <a:spLocks noGrp="1"/>
          </p:cNvSpPr>
          <p:nvPr>
            <p:ph idx="1"/>
          </p:nvPr>
        </p:nvSpPr>
        <p:spPr/>
        <p:txBody>
          <a:bodyPr/>
          <a:lstStyle/>
          <a:p>
            <a:r>
              <a:rPr lang="en-IN" dirty="0"/>
              <a:t>Identification of potential investment opportunities</a:t>
            </a:r>
          </a:p>
          <a:p>
            <a:r>
              <a:rPr lang="en-IN" dirty="0"/>
              <a:t>Assembling of proposed investments</a:t>
            </a:r>
          </a:p>
          <a:p>
            <a:r>
              <a:rPr lang="en-IN" dirty="0"/>
              <a:t>Decision Making</a:t>
            </a:r>
          </a:p>
          <a:p>
            <a:r>
              <a:rPr lang="en-IN" dirty="0"/>
              <a:t>Preparation of Capital Budget and appropriations</a:t>
            </a:r>
          </a:p>
          <a:p>
            <a:r>
              <a:rPr lang="en-IN" dirty="0"/>
              <a:t>Implementation</a:t>
            </a:r>
          </a:p>
          <a:p>
            <a:r>
              <a:rPr lang="en-IN" dirty="0"/>
              <a:t>Performance Review</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eaLnBrk="1" hangingPunct="1"/>
            <a:r>
              <a:rPr lang="en-US"/>
              <a:t>Payback</a:t>
            </a:r>
          </a:p>
        </p:txBody>
      </p:sp>
      <p:sp>
        <p:nvSpPr>
          <p:cNvPr id="23555" name="Rectangle 3"/>
          <p:cNvSpPr>
            <a:spLocks noGrp="1" noChangeArrowheads="1"/>
          </p:cNvSpPr>
          <p:nvPr>
            <p:ph type="body" idx="4294967295"/>
          </p:nvPr>
        </p:nvSpPr>
        <p:spPr/>
        <p:txBody>
          <a:bodyPr/>
          <a:lstStyle/>
          <a:p>
            <a:pPr eaLnBrk="1" hangingPunct="1">
              <a:buFont typeface="Arial" charset="0"/>
              <a:buNone/>
            </a:pPr>
            <a:r>
              <a:rPr lang="en-US" sz="2800" b="1" i="1" u="sng"/>
              <a:t>Example</a:t>
            </a:r>
          </a:p>
          <a:p>
            <a:pPr eaLnBrk="1" hangingPunct="1">
              <a:buFont typeface="Arial" charset="0"/>
              <a:buNone/>
            </a:pPr>
            <a:r>
              <a:rPr lang="en-US" sz="2800" i="1"/>
              <a:t>	Examine the three projects and note the mistake we would make if we insisted on only taking projects with a payback period of 2 years or less.</a:t>
            </a:r>
            <a:endParaRPr lang="en-US"/>
          </a:p>
        </p:txBody>
      </p:sp>
      <p:graphicFrame>
        <p:nvGraphicFramePr>
          <p:cNvPr id="23556" name="Object 2048"/>
          <p:cNvGraphicFramePr>
            <a:graphicFrameLocks noChangeAspect="1"/>
          </p:cNvGraphicFramePr>
          <p:nvPr/>
        </p:nvGraphicFramePr>
        <p:xfrm>
          <a:off x="762000" y="3733800"/>
          <a:ext cx="7391400" cy="2179638"/>
        </p:xfrm>
        <a:graphic>
          <a:graphicData uri="http://schemas.openxmlformats.org/presentationml/2006/ole">
            <mc:AlternateContent xmlns:mc="http://schemas.openxmlformats.org/markup-compatibility/2006">
              <mc:Choice xmlns:v="urn:schemas-microsoft-com:vml" Requires="v">
                <p:oleObj spid="_x0000_s7176" name="Equation" r:id="rId3" imgW="3857725" imgH="1124003" progId="Equation.3">
                  <p:embed/>
                </p:oleObj>
              </mc:Choice>
              <mc:Fallback>
                <p:oleObj name="Equation" r:id="rId3" imgW="3857725" imgH="1124003" progId="Equation.3">
                  <p:embed/>
                  <p:pic>
                    <p:nvPicPr>
                      <p:cNvPr id="23556" name="Object 20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733800"/>
                        <a:ext cx="7391400" cy="2179638"/>
                      </a:xfrm>
                      <a:prstGeom prst="rect">
                        <a:avLst/>
                      </a:prstGeom>
                      <a:noFill/>
                      <a:extLst>
                        <a:ext uri="{909E8E84-426E-40DD-AFC4-6F175D3DCCD1}">
                          <a14:hiddenFill xmlns:a14="http://schemas.microsoft.com/office/drawing/2010/main">
                            <a:solidFill>
                              <a:schemeClr val="hlink"/>
                            </a:solidFill>
                          </a14:hiddenFill>
                        </a:ext>
                      </a:extLst>
                    </p:spPr>
                  </p:pic>
                </p:oleObj>
              </mc:Fallback>
            </mc:AlternateContent>
          </a:graphicData>
        </a:graphic>
      </p:graphicFrame>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IRR is the discount rate which makes the NPV zero.</a:t>
            </a:r>
          </a:p>
          <a:p>
            <a:endParaRPr lang="en-US" dirty="0" smtClean="0"/>
          </a:p>
          <a:p>
            <a:r>
              <a:rPr lang="en-US" dirty="0" smtClean="0"/>
              <a:t>IRR  is an alternative method of evaluation, which compares the required rate of return and actual rate of return</a:t>
            </a:r>
          </a:p>
          <a:p>
            <a:endParaRPr lang="en-US" dirty="0" smtClean="0"/>
          </a:p>
          <a:p>
            <a:r>
              <a:rPr lang="en-US" dirty="0" smtClean="0"/>
              <a:t>If, IRR &gt; Discount rate , Accept the project</a:t>
            </a:r>
          </a:p>
          <a:p>
            <a:pPr marL="0" indent="0">
              <a:buNone/>
            </a:pPr>
            <a:r>
              <a:rPr lang="en-US" dirty="0"/>
              <a:t> </a:t>
            </a:r>
            <a:r>
              <a:rPr lang="en-US" dirty="0" smtClean="0"/>
              <a:t>        	      &lt; Discount rate, Reject the project</a:t>
            </a:r>
            <a:endParaRPr lang="en-IN" dirty="0"/>
          </a:p>
        </p:txBody>
      </p:sp>
      <p:sp>
        <p:nvSpPr>
          <p:cNvPr id="4" name="Rectangle 2"/>
          <p:cNvSpPr>
            <a:spLocks noGrp="1" noChangeArrowheads="1"/>
          </p:cNvSpPr>
          <p:nvPr>
            <p:ph type="title"/>
          </p:nvPr>
        </p:nvSpPr>
        <p:spPr>
          <a:noFill/>
        </p:spPr>
        <p:txBody>
          <a:bodyPr lIns="92075" tIns="46038" rIns="92075" bIns="46038"/>
          <a:lstStyle/>
          <a:p>
            <a:pPr eaLnBrk="1" hangingPunct="1"/>
            <a:r>
              <a:rPr lang="en-US" dirty="0"/>
              <a:t>Internal Rate of </a:t>
            </a:r>
            <a:r>
              <a:rPr lang="en-US" dirty="0" smtClean="0"/>
              <a:t>Return (IRR)</a:t>
            </a:r>
            <a:endParaRPr lang="en-US" dirty="0"/>
          </a:p>
        </p:txBody>
      </p:sp>
    </p:spTree>
    <p:extLst>
      <p:ext uri="{BB962C8B-B14F-4D97-AF65-F5344CB8AC3E}">
        <p14:creationId xmlns:p14="http://schemas.microsoft.com/office/powerpoint/2010/main" val="3553827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noFill/>
        </p:spPr>
        <p:txBody>
          <a:bodyPr lIns="92075" tIns="46038" rIns="92075" bIns="46038"/>
          <a:lstStyle/>
          <a:p>
            <a:pPr eaLnBrk="1" hangingPunct="1"/>
            <a:r>
              <a:rPr lang="en-US" dirty="0"/>
              <a:t>Internal Rate of Return</a:t>
            </a:r>
          </a:p>
        </p:txBody>
      </p:sp>
      <p:sp>
        <p:nvSpPr>
          <p:cNvPr id="24579" name="Rectangle 3"/>
          <p:cNvSpPr>
            <a:spLocks noGrp="1" noChangeArrowheads="1"/>
          </p:cNvSpPr>
          <p:nvPr>
            <p:ph type="body" idx="4294967295"/>
          </p:nvPr>
        </p:nvSpPr>
        <p:spPr>
          <a:noFill/>
        </p:spPr>
        <p:txBody>
          <a:bodyPr lIns="92075" tIns="46038" rIns="92075" bIns="46038"/>
          <a:lstStyle/>
          <a:p>
            <a:pPr eaLnBrk="1" hangingPunct="1">
              <a:buFont typeface="Arial" charset="0"/>
              <a:buNone/>
            </a:pPr>
            <a:r>
              <a:rPr lang="en-US" sz="2800" b="1" i="1" u="sng"/>
              <a:t>Example</a:t>
            </a:r>
            <a:endParaRPr lang="en-US" sz="2800" i="1"/>
          </a:p>
          <a:p>
            <a:pPr eaLnBrk="1" hangingPunct="1">
              <a:buFont typeface="Arial" charset="0"/>
              <a:buNone/>
            </a:pPr>
            <a:r>
              <a:rPr lang="en-US" sz="2800" i="1"/>
              <a:t>	You can purchase a turbo powered machine tool gadget for $4,000. The investment will generate $2,000 and $4,000 in cash flows for two years, respectively.  What is the IRR on this investment?</a:t>
            </a: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noFill/>
        </p:spPr>
        <p:txBody>
          <a:bodyPr lIns="92075" tIns="46038" rIns="92075" bIns="46038"/>
          <a:lstStyle/>
          <a:p>
            <a:pPr eaLnBrk="1" hangingPunct="1"/>
            <a:r>
              <a:rPr lang="en-US"/>
              <a:t>Internal Rate of Return</a:t>
            </a:r>
          </a:p>
        </p:txBody>
      </p:sp>
      <p:sp>
        <p:nvSpPr>
          <p:cNvPr id="25603" name="Rectangle 3"/>
          <p:cNvSpPr>
            <a:spLocks noGrp="1" noChangeArrowheads="1"/>
          </p:cNvSpPr>
          <p:nvPr>
            <p:ph type="body" idx="4294967295"/>
          </p:nvPr>
        </p:nvSpPr>
        <p:spPr>
          <a:noFill/>
        </p:spPr>
        <p:txBody>
          <a:bodyPr lIns="92075" tIns="46038" rIns="92075" bIns="46038"/>
          <a:lstStyle/>
          <a:p>
            <a:pPr eaLnBrk="1" hangingPunct="1">
              <a:buFont typeface="Arial" charset="0"/>
              <a:buNone/>
            </a:pPr>
            <a:r>
              <a:rPr lang="en-US" sz="2000" b="1" i="1" u="sng">
                <a:solidFill>
                  <a:srgbClr val="993366"/>
                </a:solidFill>
              </a:rPr>
              <a:t>Example</a:t>
            </a:r>
            <a:endParaRPr lang="en-US" sz="2000" i="1">
              <a:solidFill>
                <a:srgbClr val="993366"/>
              </a:solidFill>
            </a:endParaRPr>
          </a:p>
          <a:p>
            <a:pPr eaLnBrk="1" hangingPunct="1">
              <a:buFont typeface="Arial" charset="0"/>
              <a:buNone/>
            </a:pPr>
            <a:r>
              <a:rPr lang="en-US" sz="2000" i="1">
                <a:solidFill>
                  <a:srgbClr val="993366"/>
                </a:solidFill>
              </a:rPr>
              <a:t>	 You can purchase a turbo powered machine tool gadget for $4,000. The investment will generate $2,000 and $4,000 in cash flows for two years, respectively.  What is the IRR on this investment?</a:t>
            </a:r>
            <a:endParaRPr lang="en-US" sz="2800" i="1"/>
          </a:p>
        </p:txBody>
      </p:sp>
      <p:graphicFrame>
        <p:nvGraphicFramePr>
          <p:cNvPr id="25604" name="Object 0"/>
          <p:cNvGraphicFramePr>
            <a:graphicFrameLocks/>
          </p:cNvGraphicFramePr>
          <p:nvPr/>
        </p:nvGraphicFramePr>
        <p:xfrm>
          <a:off x="642938" y="3657600"/>
          <a:ext cx="7859712" cy="1212850"/>
        </p:xfrm>
        <a:graphic>
          <a:graphicData uri="http://schemas.openxmlformats.org/presentationml/2006/ole">
            <mc:AlternateContent xmlns:mc="http://schemas.openxmlformats.org/markup-compatibility/2006">
              <mc:Choice xmlns:v="urn:schemas-microsoft-com:vml" Requires="v">
                <p:oleObj spid="_x0000_s8200" name="Equation" r:id="rId4" imgW="2695630" imgH="400042" progId="Equation.3">
                  <p:embed/>
                </p:oleObj>
              </mc:Choice>
              <mc:Fallback>
                <p:oleObj name="Equation" r:id="rId4" imgW="2695630" imgH="400042" progId="Equation.3">
                  <p:embed/>
                  <p:pic>
                    <p:nvPicPr>
                      <p:cNvPr id="25604" name="Object 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657600"/>
                        <a:ext cx="7859712"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noFill/>
        </p:spPr>
        <p:txBody>
          <a:bodyPr lIns="92075" tIns="46038" rIns="92075" bIns="46038"/>
          <a:lstStyle/>
          <a:p>
            <a:pPr eaLnBrk="1" hangingPunct="1"/>
            <a:r>
              <a:rPr lang="en-US"/>
              <a:t>Internal Rate of Return</a:t>
            </a:r>
          </a:p>
        </p:txBody>
      </p:sp>
      <p:sp>
        <p:nvSpPr>
          <p:cNvPr id="26627" name="Rectangle 3"/>
          <p:cNvSpPr>
            <a:spLocks noGrp="1" noChangeArrowheads="1"/>
          </p:cNvSpPr>
          <p:nvPr>
            <p:ph type="body" idx="4294967295"/>
          </p:nvPr>
        </p:nvSpPr>
        <p:spPr>
          <a:noFill/>
        </p:spPr>
        <p:txBody>
          <a:bodyPr lIns="92075" tIns="46038" rIns="92075" bIns="46038"/>
          <a:lstStyle/>
          <a:p>
            <a:pPr eaLnBrk="1" hangingPunct="1">
              <a:buFont typeface="Arial" charset="0"/>
              <a:buNone/>
            </a:pPr>
            <a:r>
              <a:rPr lang="en-US" sz="2000" b="1" i="1" u="sng">
                <a:solidFill>
                  <a:srgbClr val="993366"/>
                </a:solidFill>
              </a:rPr>
              <a:t>Example</a:t>
            </a:r>
            <a:endParaRPr lang="en-US" sz="2000" i="1">
              <a:solidFill>
                <a:srgbClr val="993366"/>
              </a:solidFill>
            </a:endParaRPr>
          </a:p>
          <a:p>
            <a:pPr eaLnBrk="1" hangingPunct="1">
              <a:buFont typeface="Arial" charset="0"/>
              <a:buNone/>
            </a:pPr>
            <a:r>
              <a:rPr lang="en-US" sz="2000" i="1">
                <a:solidFill>
                  <a:srgbClr val="993366"/>
                </a:solidFill>
              </a:rPr>
              <a:t>	 You can purchase a turbo powered machine tool gadget for $4,000. The investment will generate $2,000 and $4,000 in cash flows for two years, respectively.  What is the IRR on this investment?</a:t>
            </a:r>
            <a:endParaRPr lang="en-US" sz="2800" i="1"/>
          </a:p>
        </p:txBody>
      </p:sp>
      <p:graphicFrame>
        <p:nvGraphicFramePr>
          <p:cNvPr id="26628" name="Object 1024"/>
          <p:cNvGraphicFramePr>
            <a:graphicFrameLocks/>
          </p:cNvGraphicFramePr>
          <p:nvPr/>
        </p:nvGraphicFramePr>
        <p:xfrm>
          <a:off x="642938" y="3657600"/>
          <a:ext cx="7859712" cy="1212850"/>
        </p:xfrm>
        <a:graphic>
          <a:graphicData uri="http://schemas.openxmlformats.org/presentationml/2006/ole">
            <mc:AlternateContent xmlns:mc="http://schemas.openxmlformats.org/markup-compatibility/2006">
              <mc:Choice xmlns:v="urn:schemas-microsoft-com:vml" Requires="v">
                <p:oleObj spid="_x0000_s9230" name="Equation" r:id="rId4" imgW="2695630" imgH="400042" progId="Equation.3">
                  <p:embed/>
                </p:oleObj>
              </mc:Choice>
              <mc:Fallback>
                <p:oleObj name="Equation" r:id="rId4" imgW="2695630" imgH="400042" progId="Equation.3">
                  <p:embed/>
                  <p:pic>
                    <p:nvPicPr>
                      <p:cNvPr id="26628"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38" y="3657600"/>
                        <a:ext cx="7859712" cy="121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1025"/>
          <p:cNvGraphicFramePr>
            <a:graphicFrameLocks noChangeAspect="1"/>
          </p:cNvGraphicFramePr>
          <p:nvPr/>
        </p:nvGraphicFramePr>
        <p:xfrm>
          <a:off x="762000" y="5105400"/>
          <a:ext cx="3054350" cy="581025"/>
        </p:xfrm>
        <a:graphic>
          <a:graphicData uri="http://schemas.openxmlformats.org/presentationml/2006/ole">
            <mc:AlternateContent xmlns:mc="http://schemas.openxmlformats.org/markup-compatibility/2006">
              <mc:Choice xmlns:v="urn:schemas-microsoft-com:vml" Requires="v">
                <p:oleObj spid="_x0000_s9231" name="Equation" r:id="rId6" imgW="904842" imgH="161960" progId="Equation.3">
                  <p:embed/>
                </p:oleObj>
              </mc:Choice>
              <mc:Fallback>
                <p:oleObj name="Equation" r:id="rId6" imgW="904842" imgH="161960" progId="Equation.3">
                  <p:embed/>
                  <p:pic>
                    <p:nvPicPr>
                      <p:cNvPr id="26629" name="Object 10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5105400"/>
                        <a:ext cx="30543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noFill/>
        </p:spPr>
        <p:txBody>
          <a:bodyPr lIns="92075" tIns="46038" rIns="92075" bIns="46038"/>
          <a:lstStyle/>
          <a:p>
            <a:pPr eaLnBrk="1" hangingPunct="1"/>
            <a:r>
              <a:rPr lang="en-US"/>
              <a:t>Internal Rate of Return</a:t>
            </a:r>
          </a:p>
        </p:txBody>
      </p:sp>
      <p:graphicFrame>
        <p:nvGraphicFramePr>
          <p:cNvPr id="27651" name="Object 1024"/>
          <p:cNvGraphicFramePr>
            <a:graphicFrameLocks/>
          </p:cNvGraphicFramePr>
          <p:nvPr/>
        </p:nvGraphicFramePr>
        <p:xfrm>
          <a:off x="1216025" y="1308100"/>
          <a:ext cx="6615113" cy="4840288"/>
        </p:xfrm>
        <a:graphic>
          <a:graphicData uri="http://schemas.openxmlformats.org/presentationml/2006/ole">
            <mc:AlternateContent xmlns:mc="http://schemas.openxmlformats.org/markup-compatibility/2006">
              <mc:Choice xmlns:v="urn:schemas-microsoft-com:vml" Requires="v">
                <p:oleObj spid="_x0000_s10248" name="Chart" r:id="rId4" imgW="6600864" imgH="4829112" progId="MSGraph.Chart.8">
                  <p:embed followColorScheme="full"/>
                </p:oleObj>
              </mc:Choice>
              <mc:Fallback>
                <p:oleObj name="Chart" r:id="rId4" imgW="6600864" imgH="4829112" progId="MSGraph.Chart.8">
                  <p:embed followColorScheme="full"/>
                  <p:pic>
                    <p:nvPicPr>
                      <p:cNvPr id="27651" name="Object 10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025" y="1308100"/>
                        <a:ext cx="6615113" cy="484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2" name="Rectangle 7"/>
          <p:cNvSpPr>
            <a:spLocks noChangeArrowheads="1"/>
          </p:cNvSpPr>
          <p:nvPr/>
        </p:nvSpPr>
        <p:spPr bwMode="auto">
          <a:xfrm>
            <a:off x="5105400" y="2438400"/>
            <a:ext cx="2133600" cy="4572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400">
                <a:latin typeface="Times New Roman" pitchFamily="18" charset="0"/>
              </a:rPr>
              <a:t>IRR=28%</a:t>
            </a:r>
          </a:p>
        </p:txBody>
      </p:sp>
      <p:sp>
        <p:nvSpPr>
          <p:cNvPr id="27653" name="Arc 8"/>
          <p:cNvSpPr>
            <a:spLocks/>
          </p:cNvSpPr>
          <p:nvPr/>
        </p:nvSpPr>
        <p:spPr bwMode="auto">
          <a:xfrm>
            <a:off x="3965575" y="2822575"/>
            <a:ext cx="1066800" cy="6858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50"/>
                </a:moveTo>
                <a:cubicBezTo>
                  <a:pt x="27" y="9652"/>
                  <a:pt x="9670" y="17"/>
                  <a:pt x="21568" y="0"/>
                </a:cubicBezTo>
              </a:path>
              <a:path w="21600" h="21600" stroke="0" extrusionOk="0">
                <a:moveTo>
                  <a:pt x="0" y="21550"/>
                </a:moveTo>
                <a:cubicBezTo>
                  <a:pt x="27" y="9652"/>
                  <a:pt x="9670" y="17"/>
                  <a:pt x="21568" y="0"/>
                </a:cubicBezTo>
                <a:lnTo>
                  <a:pt x="21600" y="21600"/>
                </a:lnTo>
                <a:lnTo>
                  <a:pt x="0" y="21550"/>
                </a:lnTo>
                <a:close/>
              </a:path>
            </a:pathLst>
          </a:custGeom>
          <a:noFill/>
          <a:ln w="12700" cap="rnd">
            <a:solidFill>
              <a:schemeClr val="tx1"/>
            </a:solidFill>
            <a:round/>
            <a:headEnd type="stealth" w="med" len="lg"/>
            <a:tailEnd type="none" w="sm" len="sm"/>
          </a:ln>
        </p:spPr>
        <p:txBody>
          <a:bodyPr wrap="none" anchor="ctr"/>
          <a:lstStyle/>
          <a:p>
            <a:endParaRPr lang="en-IN"/>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noFill/>
        </p:spPr>
        <p:txBody>
          <a:bodyPr lIns="92075" tIns="46038" rIns="92075" bIns="46038"/>
          <a:lstStyle/>
          <a:p>
            <a:pPr eaLnBrk="1" hangingPunct="1"/>
            <a:r>
              <a:rPr lang="en-US"/>
              <a:t>Internal Rate of Return</a:t>
            </a:r>
          </a:p>
        </p:txBody>
      </p:sp>
      <p:sp>
        <p:nvSpPr>
          <p:cNvPr id="28675" name="Rectangle 12"/>
          <p:cNvSpPr>
            <a:spLocks noGrp="1" noChangeArrowheads="1"/>
          </p:cNvSpPr>
          <p:nvPr>
            <p:ph type="body" idx="4294967295"/>
          </p:nvPr>
        </p:nvSpPr>
        <p:spPr>
          <a:xfrm>
            <a:off x="457200" y="1600200"/>
            <a:ext cx="8229600" cy="1627188"/>
          </a:xfrm>
          <a:noFill/>
        </p:spPr>
        <p:txBody>
          <a:bodyPr>
            <a:normAutofit fontScale="55000" lnSpcReduction="20000"/>
          </a:bodyPr>
          <a:lstStyle/>
          <a:p>
            <a:pPr eaLnBrk="1" hangingPunct="1">
              <a:buFont typeface="Arial" charset="0"/>
              <a:buNone/>
            </a:pPr>
            <a:r>
              <a:rPr lang="en-US" u="sng"/>
              <a:t>Pitfall 1 - Lending or Borrowing?</a:t>
            </a:r>
            <a:endParaRPr lang="en-US"/>
          </a:p>
          <a:p>
            <a:pPr eaLnBrk="1" hangingPunct="1"/>
            <a:r>
              <a:rPr lang="en-US" sz="2800"/>
              <a:t>With some cash flows (as noted below) the NPV of the project increases as the discount rate increases. </a:t>
            </a:r>
          </a:p>
          <a:p>
            <a:pPr eaLnBrk="1" hangingPunct="1"/>
            <a:r>
              <a:rPr lang="en-US" sz="2800"/>
              <a:t>This is contrary to the normal relationship between NPV and discount rates.</a:t>
            </a:r>
            <a:r>
              <a:rPr lang="en-US"/>
              <a:t> </a:t>
            </a:r>
          </a:p>
          <a:p>
            <a:pPr eaLnBrk="1" hangingPunct="1"/>
            <a:r>
              <a:rPr lang="en-US" b="1"/>
              <a:t>The IRR rule must be reversed for a project with an initial cash inflow, CF0 &gt; 0. </a:t>
            </a:r>
          </a:p>
          <a:p>
            <a:pPr eaLnBrk="1" hangingPunct="1"/>
            <a:r>
              <a:rPr lang="en-US"/>
              <a:t>CF</a:t>
            </a:r>
            <a:r>
              <a:rPr lang="en-US" baseline="30000"/>
              <a:t>0 </a:t>
            </a:r>
            <a:r>
              <a:rPr lang="en-US"/>
              <a:t>= 100,000, CF</a:t>
            </a:r>
            <a:r>
              <a:rPr lang="en-US" baseline="30000"/>
              <a:t>1 </a:t>
            </a:r>
            <a:r>
              <a:rPr lang="en-US"/>
              <a:t>= –120,000 </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noFill/>
        </p:spPr>
        <p:txBody>
          <a:bodyPr lIns="92075" tIns="46038" rIns="92075" bIns="46038"/>
          <a:lstStyle/>
          <a:p>
            <a:pPr eaLnBrk="1" hangingPunct="1"/>
            <a:r>
              <a:rPr lang="en-US"/>
              <a:t>Internal Rate of Return</a:t>
            </a:r>
          </a:p>
        </p:txBody>
      </p:sp>
      <p:sp>
        <p:nvSpPr>
          <p:cNvPr id="29699" name="Rectangle 3"/>
          <p:cNvSpPr>
            <a:spLocks noGrp="1" noChangeArrowheads="1"/>
          </p:cNvSpPr>
          <p:nvPr>
            <p:ph type="body" idx="4294967295"/>
          </p:nvPr>
        </p:nvSpPr>
        <p:spPr>
          <a:xfrm>
            <a:off x="457200" y="1600200"/>
            <a:ext cx="7840663" cy="1484313"/>
          </a:xfrm>
          <a:noFill/>
        </p:spPr>
        <p:txBody>
          <a:bodyPr>
            <a:normAutofit fontScale="85000" lnSpcReduction="10000"/>
          </a:bodyPr>
          <a:lstStyle/>
          <a:p>
            <a:pPr eaLnBrk="1" hangingPunct="1">
              <a:buFont typeface="Arial" charset="0"/>
              <a:buNone/>
            </a:pPr>
            <a:r>
              <a:rPr lang="en-US" sz="2400" u="sng"/>
              <a:t>Pitfall 1 - Lending or Borrowing?</a:t>
            </a:r>
            <a:endParaRPr lang="en-US" sz="2400"/>
          </a:p>
          <a:p>
            <a:pPr eaLnBrk="1" hangingPunct="1"/>
            <a:r>
              <a:rPr lang="en-US" sz="2000"/>
              <a:t>With some cash flows (as noted below) the NPV of the project increases as the discount rate increases. </a:t>
            </a:r>
          </a:p>
          <a:p>
            <a:pPr eaLnBrk="1" hangingPunct="1"/>
            <a:r>
              <a:rPr lang="en-US" sz="2000"/>
              <a:t>This is contrary to the normal relationship between NPV and discount rates.</a:t>
            </a:r>
            <a:r>
              <a:rPr lang="en-US"/>
              <a:t> </a:t>
            </a:r>
          </a:p>
        </p:txBody>
      </p:sp>
      <p:sp>
        <p:nvSpPr>
          <p:cNvPr id="29700" name="Freeform 5"/>
          <p:cNvSpPr>
            <a:spLocks/>
          </p:cNvSpPr>
          <p:nvPr/>
        </p:nvSpPr>
        <p:spPr bwMode="auto">
          <a:xfrm>
            <a:off x="3200400" y="3733800"/>
            <a:ext cx="2590800" cy="2133600"/>
          </a:xfrm>
          <a:custGeom>
            <a:avLst/>
            <a:gdLst>
              <a:gd name="T0" fmla="*/ 2147483647 w 1824"/>
              <a:gd name="T1" fmla="*/ 0 h 1104"/>
              <a:gd name="T2" fmla="*/ 2147483647 w 1824"/>
              <a:gd name="T3" fmla="*/ 2147483647 h 1104"/>
              <a:gd name="T4" fmla="*/ 2147483647 w 1824"/>
              <a:gd name="T5" fmla="*/ 2147483647 h 1104"/>
              <a:gd name="T6" fmla="*/ 0 w 1824"/>
              <a:gd name="T7" fmla="*/ 2147483647 h 1104"/>
              <a:gd name="T8" fmla="*/ 0 60000 65536"/>
              <a:gd name="T9" fmla="*/ 0 60000 65536"/>
              <a:gd name="T10" fmla="*/ 0 60000 65536"/>
              <a:gd name="T11" fmla="*/ 0 60000 65536"/>
              <a:gd name="T12" fmla="*/ 0 w 1824"/>
              <a:gd name="T13" fmla="*/ 0 h 1104"/>
              <a:gd name="T14" fmla="*/ 1824 w 1824"/>
              <a:gd name="T15" fmla="*/ 1104 h 1104"/>
            </a:gdLst>
            <a:ahLst/>
            <a:cxnLst>
              <a:cxn ang="T8">
                <a:pos x="T0" y="T1"/>
              </a:cxn>
              <a:cxn ang="T9">
                <a:pos x="T2" y="T3"/>
              </a:cxn>
              <a:cxn ang="T10">
                <a:pos x="T4" y="T5"/>
              </a:cxn>
              <a:cxn ang="T11">
                <a:pos x="T6" y="T7"/>
              </a:cxn>
            </a:cxnLst>
            <a:rect l="T12" t="T13" r="T14" b="T15"/>
            <a:pathLst>
              <a:path w="1824" h="1104">
                <a:moveTo>
                  <a:pt x="1824" y="0"/>
                </a:moveTo>
                <a:cubicBezTo>
                  <a:pt x="1672" y="228"/>
                  <a:pt x="1520" y="456"/>
                  <a:pt x="1296" y="576"/>
                </a:cubicBezTo>
                <a:cubicBezTo>
                  <a:pt x="1072" y="696"/>
                  <a:pt x="696" y="632"/>
                  <a:pt x="480" y="720"/>
                </a:cubicBezTo>
                <a:cubicBezTo>
                  <a:pt x="264" y="808"/>
                  <a:pt x="132" y="956"/>
                  <a:pt x="0" y="1104"/>
                </a:cubicBezTo>
              </a:path>
            </a:pathLst>
          </a:custGeom>
          <a:noFill/>
          <a:ln w="28575">
            <a:solidFill>
              <a:srgbClr val="FF3300"/>
            </a:solidFill>
            <a:round/>
            <a:headEnd/>
            <a:tailEnd/>
          </a:ln>
        </p:spPr>
        <p:txBody>
          <a:bodyPr wrap="none" anchor="ctr"/>
          <a:lstStyle/>
          <a:p>
            <a:endParaRPr lang="en-IN"/>
          </a:p>
        </p:txBody>
      </p:sp>
      <p:sp>
        <p:nvSpPr>
          <p:cNvPr id="29701" name="Line 6"/>
          <p:cNvSpPr>
            <a:spLocks noChangeShapeType="1"/>
          </p:cNvSpPr>
          <p:nvPr/>
        </p:nvSpPr>
        <p:spPr bwMode="auto">
          <a:xfrm>
            <a:off x="3200400" y="3429000"/>
            <a:ext cx="0" cy="2667000"/>
          </a:xfrm>
          <a:prstGeom prst="line">
            <a:avLst/>
          </a:prstGeom>
          <a:noFill/>
          <a:ln w="28575">
            <a:solidFill>
              <a:schemeClr val="tx1"/>
            </a:solidFill>
            <a:round/>
            <a:headEnd/>
            <a:tailEnd/>
          </a:ln>
        </p:spPr>
        <p:txBody>
          <a:bodyPr wrap="none" anchor="ctr"/>
          <a:lstStyle/>
          <a:p>
            <a:endParaRPr lang="en-IN"/>
          </a:p>
        </p:txBody>
      </p:sp>
      <p:sp>
        <p:nvSpPr>
          <p:cNvPr id="29702" name="Line 7"/>
          <p:cNvSpPr>
            <a:spLocks noChangeShapeType="1"/>
          </p:cNvSpPr>
          <p:nvPr/>
        </p:nvSpPr>
        <p:spPr bwMode="auto">
          <a:xfrm>
            <a:off x="3200400" y="5029200"/>
            <a:ext cx="3657600" cy="0"/>
          </a:xfrm>
          <a:prstGeom prst="line">
            <a:avLst/>
          </a:prstGeom>
          <a:noFill/>
          <a:ln w="28575">
            <a:solidFill>
              <a:schemeClr val="tx1"/>
            </a:solidFill>
            <a:round/>
            <a:headEnd/>
            <a:tailEnd/>
          </a:ln>
        </p:spPr>
        <p:txBody>
          <a:bodyPr wrap="none" anchor="ctr"/>
          <a:lstStyle/>
          <a:p>
            <a:endParaRPr lang="en-IN"/>
          </a:p>
        </p:txBody>
      </p:sp>
      <p:sp>
        <p:nvSpPr>
          <p:cNvPr id="29703" name="Text Box 8"/>
          <p:cNvSpPr txBox="1">
            <a:spLocks noChangeArrowheads="1"/>
          </p:cNvSpPr>
          <p:nvPr/>
        </p:nvSpPr>
        <p:spPr bwMode="auto">
          <a:xfrm>
            <a:off x="7010400" y="4724400"/>
            <a:ext cx="1524000" cy="822325"/>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Discount Rate</a:t>
            </a:r>
          </a:p>
        </p:txBody>
      </p:sp>
      <p:sp>
        <p:nvSpPr>
          <p:cNvPr id="29704" name="Text Box 9"/>
          <p:cNvSpPr txBox="1">
            <a:spLocks noChangeArrowheads="1"/>
          </p:cNvSpPr>
          <p:nvPr/>
        </p:nvSpPr>
        <p:spPr bwMode="auto">
          <a:xfrm>
            <a:off x="2362200" y="3352800"/>
            <a:ext cx="914400" cy="457200"/>
          </a:xfrm>
          <a:prstGeom prst="rect">
            <a:avLst/>
          </a:prstGeom>
          <a:noFill/>
          <a:ln w="9525">
            <a:noFill/>
            <a:miter lim="800000"/>
            <a:headEnd/>
            <a:tailEnd/>
          </a:ln>
        </p:spPr>
        <p:txBody>
          <a:bodyPr>
            <a:spAutoFit/>
          </a:bodyPr>
          <a:lstStyle/>
          <a:p>
            <a:pPr eaLnBrk="0" hangingPunct="0">
              <a:spcBef>
                <a:spcPct val="50000"/>
              </a:spcBef>
            </a:pPr>
            <a:r>
              <a:rPr lang="en-US" sz="2400">
                <a:latin typeface="Times New Roman" pitchFamily="18" charset="0"/>
              </a:rPr>
              <a:t>NPV</a:t>
            </a:r>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2"/>
          <a:srcRect/>
          <a:stretch>
            <a:fillRect/>
          </a:stretch>
        </p:blipFill>
        <p:spPr bwMode="auto">
          <a:xfrm>
            <a:off x="685800" y="914400"/>
            <a:ext cx="8242300" cy="53340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1497013" y="3810000"/>
            <a:ext cx="6048375" cy="1905000"/>
          </a:xfrm>
          <a:prstGeom prst="rect">
            <a:avLst/>
          </a:prstGeom>
          <a:noFill/>
          <a:ln w="9525">
            <a:noFill/>
            <a:miter lim="800000"/>
            <a:headEnd/>
            <a:tailEnd/>
          </a:ln>
        </p:spPr>
      </p:pic>
      <p:sp>
        <p:nvSpPr>
          <p:cNvPr id="31747" name="Title 2"/>
          <p:cNvSpPr>
            <a:spLocks noGrp="1"/>
          </p:cNvSpPr>
          <p:nvPr>
            <p:ph type="title"/>
          </p:nvPr>
        </p:nvSpPr>
        <p:spPr/>
        <p:txBody>
          <a:bodyPr/>
          <a:lstStyle/>
          <a:p>
            <a:pPr eaLnBrk="1" hangingPunct="1"/>
            <a:r>
              <a:rPr lang="en-US" dirty="0" smtClean="0"/>
              <a:t>  </a:t>
            </a:r>
            <a:endParaRPr lang="en-US" dirty="0"/>
          </a:p>
        </p:txBody>
      </p:sp>
      <p:sp>
        <p:nvSpPr>
          <p:cNvPr id="31748" name="Content Placeholder 3"/>
          <p:cNvSpPr>
            <a:spLocks noGrp="1"/>
          </p:cNvSpPr>
          <p:nvPr>
            <p:ph idx="1"/>
          </p:nvPr>
        </p:nvSpPr>
        <p:spPr/>
        <p:txBody>
          <a:bodyPr/>
          <a:lstStyle/>
          <a:p>
            <a:pPr eaLnBrk="1" hangingPunct="1">
              <a:buFont typeface="Wingdings" pitchFamily="2" charset="2"/>
              <a:buNone/>
            </a:pPr>
            <a:r>
              <a:rPr lang="en-US" sz="2800" u="sng"/>
              <a:t>Pitfall 3 - Mutually Exclusive Projects</a:t>
            </a:r>
          </a:p>
          <a:p>
            <a:pPr eaLnBrk="1" hangingPunct="1"/>
            <a:r>
              <a:rPr lang="en-US" sz="2800"/>
              <a:t>IRR sometimes ignores the magnitude of the project.</a:t>
            </a:r>
          </a:p>
          <a:p>
            <a:pPr eaLnBrk="1" hangingPunct="1"/>
            <a:r>
              <a:rPr lang="en-US" sz="2800"/>
              <a:t>The following two projects illustrate that problem.</a:t>
            </a:r>
          </a:p>
          <a:p>
            <a:pPr eaLnBrk="1" hangingPunct="1"/>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Project Classification</a:t>
            </a:r>
          </a:p>
        </p:txBody>
      </p:sp>
      <p:sp>
        <p:nvSpPr>
          <p:cNvPr id="3" name="Content Placeholder 2"/>
          <p:cNvSpPr>
            <a:spLocks noGrp="1"/>
          </p:cNvSpPr>
          <p:nvPr>
            <p:ph idx="1"/>
          </p:nvPr>
        </p:nvSpPr>
        <p:spPr/>
        <p:txBody>
          <a:bodyPr/>
          <a:lstStyle/>
          <a:p>
            <a:r>
              <a:rPr lang="en-IN" dirty="0"/>
              <a:t>Mandatory Investments</a:t>
            </a:r>
          </a:p>
          <a:p>
            <a:r>
              <a:rPr lang="en-IN" dirty="0"/>
              <a:t>Replacement Projects</a:t>
            </a:r>
          </a:p>
          <a:p>
            <a:r>
              <a:rPr lang="en-IN" dirty="0"/>
              <a:t>Expansion Projects</a:t>
            </a:r>
          </a:p>
          <a:p>
            <a:r>
              <a:rPr lang="en-IN" dirty="0"/>
              <a:t>Diversification Projects</a:t>
            </a:r>
          </a:p>
          <a:p>
            <a:r>
              <a:rPr lang="en-IN" dirty="0"/>
              <a:t>R&amp;D Projects</a:t>
            </a:r>
          </a:p>
          <a:p>
            <a:r>
              <a:rPr lang="en-IN" dirty="0"/>
              <a:t>CSR Projects</a:t>
            </a:r>
          </a:p>
          <a:p>
            <a:r>
              <a:rPr lang="en-IN" dirty="0"/>
              <a:t>Miscellaneous Projects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t>IRR on Incremental Cash Flows</a:t>
            </a:r>
          </a:p>
        </p:txBody>
      </p:sp>
      <p:pic>
        <p:nvPicPr>
          <p:cNvPr id="32771" name="Picture 2"/>
          <p:cNvPicPr>
            <a:picLocks noGrp="1" noChangeAspect="1" noChangeArrowheads="1"/>
          </p:cNvPicPr>
          <p:nvPr>
            <p:ph idx="1"/>
          </p:nvPr>
        </p:nvPicPr>
        <p:blipFill>
          <a:blip r:embed="rId2"/>
          <a:srcRect/>
          <a:stretch>
            <a:fillRect/>
          </a:stretch>
        </p:blipFill>
        <p:spPr>
          <a:xfrm>
            <a:off x="1150938" y="2971800"/>
            <a:ext cx="7310437" cy="1905000"/>
          </a:xfr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normAutofit/>
          </a:bodyPr>
          <a:lstStyle/>
          <a:p>
            <a:pPr eaLnBrk="1" hangingPunct="1"/>
            <a:r>
              <a:rPr lang="en-US" dirty="0" smtClean="0"/>
              <a:t>Capital Rationing: </a:t>
            </a:r>
            <a:r>
              <a:rPr lang="en-US" sz="3600" dirty="0" smtClean="0"/>
              <a:t>Profitability </a:t>
            </a:r>
            <a:r>
              <a:rPr lang="en-US" sz="3600" dirty="0"/>
              <a:t>Index</a:t>
            </a:r>
          </a:p>
        </p:txBody>
      </p:sp>
      <p:sp>
        <p:nvSpPr>
          <p:cNvPr id="33795" name="Rectangle 3"/>
          <p:cNvSpPr>
            <a:spLocks noGrp="1" noChangeArrowheads="1"/>
          </p:cNvSpPr>
          <p:nvPr>
            <p:ph type="body" idx="4294967295"/>
          </p:nvPr>
        </p:nvSpPr>
        <p:spPr/>
        <p:txBody>
          <a:bodyPr/>
          <a:lstStyle/>
          <a:p>
            <a:pPr eaLnBrk="1" hangingPunct="1"/>
            <a:r>
              <a:rPr lang="en-US"/>
              <a:t>When resources are limited, the profitability index (PI) provides a tool for selecting among various project combinations and alternatives.</a:t>
            </a:r>
          </a:p>
          <a:p>
            <a:pPr eaLnBrk="1" hangingPunct="1"/>
            <a:r>
              <a:rPr lang="en-US"/>
              <a:t>A set of limited resources and projects can yield various combinations.</a:t>
            </a:r>
          </a:p>
          <a:p>
            <a:pPr eaLnBrk="1" hangingPunct="1"/>
            <a:r>
              <a:rPr lang="en-US"/>
              <a:t>The highest weighted average PI can indicate which projects to select.</a:t>
            </a:r>
          </a:p>
          <a:p>
            <a:pPr eaLnBrk="1" hangingPunct="1"/>
            <a:endParaRPr lang="en-US"/>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pPr eaLnBrk="1" hangingPunct="1"/>
            <a:r>
              <a:rPr lang="en-US"/>
              <a:t>Profitability Index</a:t>
            </a:r>
          </a:p>
        </p:txBody>
      </p:sp>
      <p:sp>
        <p:nvSpPr>
          <p:cNvPr id="34819" name="Rectangle 4"/>
          <p:cNvSpPr>
            <a:spLocks noGrp="1" noChangeArrowheads="1"/>
          </p:cNvSpPr>
          <p:nvPr>
            <p:ph type="body" idx="4294967295"/>
          </p:nvPr>
        </p:nvSpPr>
        <p:spPr>
          <a:xfrm>
            <a:off x="1077913" y="2801938"/>
            <a:ext cx="7297737" cy="3324225"/>
          </a:xfrm>
          <a:noFill/>
        </p:spPr>
        <p:txBody>
          <a:bodyPr lIns="92075" tIns="46038" rIns="92075" bIns="46038">
            <a:normAutofit lnSpcReduction="10000"/>
          </a:bodyPr>
          <a:lstStyle/>
          <a:p>
            <a:pPr eaLnBrk="1" hangingPunct="1">
              <a:buFont typeface="Arial" charset="0"/>
              <a:buNone/>
            </a:pPr>
            <a:r>
              <a:rPr lang="en-US" sz="2400" b="1" i="1" u="sng" dirty="0"/>
              <a:t>Example</a:t>
            </a:r>
            <a:endParaRPr lang="en-US" sz="2400" dirty="0"/>
          </a:p>
          <a:p>
            <a:pPr eaLnBrk="1" hangingPunct="1">
              <a:buFont typeface="Arial" charset="0"/>
              <a:buNone/>
            </a:pPr>
            <a:r>
              <a:rPr lang="en-US" sz="2400" i="1" dirty="0"/>
              <a:t>We only have $300,000 to invest. Which do we select?</a:t>
            </a:r>
            <a:endParaRPr lang="en-US" sz="2400" dirty="0"/>
          </a:p>
          <a:p>
            <a:pPr eaLnBrk="1" hangingPunct="1">
              <a:buFont typeface="Arial" charset="0"/>
              <a:buNone/>
            </a:pPr>
            <a:endParaRPr lang="en-US" sz="2400" dirty="0"/>
          </a:p>
          <a:p>
            <a:pPr eaLnBrk="1" hangingPunct="1">
              <a:buFont typeface="Arial" charset="0"/>
              <a:buNone/>
            </a:pPr>
            <a:r>
              <a:rPr lang="en-US" sz="2400" u="sng" dirty="0" err="1"/>
              <a:t>Proj</a:t>
            </a:r>
            <a:r>
              <a:rPr lang="en-US" sz="2400" u="sng" dirty="0"/>
              <a:t>	PV 		Investment	PI</a:t>
            </a:r>
            <a:endParaRPr lang="en-US" sz="2400" dirty="0"/>
          </a:p>
          <a:p>
            <a:pPr eaLnBrk="1" hangingPunct="1">
              <a:buFont typeface="Arial" charset="0"/>
              <a:buNone/>
            </a:pPr>
            <a:r>
              <a:rPr lang="en-US" sz="2400" dirty="0"/>
              <a:t>A		230,000	200,000	1.15</a:t>
            </a:r>
          </a:p>
          <a:p>
            <a:pPr eaLnBrk="1" hangingPunct="1">
              <a:buFont typeface="Arial" charset="0"/>
              <a:buNone/>
            </a:pPr>
            <a:r>
              <a:rPr lang="en-US" sz="2400" dirty="0"/>
              <a:t>B		141,250	125,000	1.13</a:t>
            </a:r>
          </a:p>
          <a:p>
            <a:pPr eaLnBrk="1" hangingPunct="1">
              <a:buFont typeface="Arial" charset="0"/>
              <a:buNone/>
            </a:pPr>
            <a:r>
              <a:rPr lang="en-US" sz="2400" dirty="0"/>
              <a:t>C		194,250	175,000	1.11</a:t>
            </a:r>
          </a:p>
          <a:p>
            <a:pPr eaLnBrk="1" hangingPunct="1">
              <a:buFont typeface="Arial" charset="0"/>
              <a:buNone/>
            </a:pPr>
            <a:r>
              <a:rPr lang="en-US" sz="2400" dirty="0"/>
              <a:t>D		162,000	150,000	1.08</a:t>
            </a:r>
          </a:p>
        </p:txBody>
      </p:sp>
      <p:graphicFrame>
        <p:nvGraphicFramePr>
          <p:cNvPr id="34820" name="Object 0"/>
          <p:cNvGraphicFramePr>
            <a:graphicFrameLocks noChangeAspect="1"/>
          </p:cNvGraphicFramePr>
          <p:nvPr/>
        </p:nvGraphicFramePr>
        <p:xfrm>
          <a:off x="1844675" y="1524000"/>
          <a:ext cx="5300663" cy="1028700"/>
        </p:xfrm>
        <a:graphic>
          <a:graphicData uri="http://schemas.openxmlformats.org/presentationml/2006/ole">
            <mc:AlternateContent xmlns:mc="http://schemas.openxmlformats.org/markup-compatibility/2006">
              <mc:Choice xmlns:v="urn:schemas-microsoft-com:vml" Requires="v">
                <p:oleObj spid="_x0000_s11272" name="Equation" r:id="rId3" imgW="2019240" imgH="393480" progId="Equation.3">
                  <p:embed/>
                </p:oleObj>
              </mc:Choice>
              <mc:Fallback>
                <p:oleObj name="Equation" r:id="rId3" imgW="2019240" imgH="393480" progId="Equation.3">
                  <p:embed/>
                  <p:pic>
                    <p:nvPicPr>
                      <p:cNvPr id="3482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4675" y="1524000"/>
                        <a:ext cx="5300663" cy="1028700"/>
                      </a:xfrm>
                      <a:prstGeom prst="rect">
                        <a:avLst/>
                      </a:prstGeom>
                      <a:noFill/>
                      <a:ln w="57150" cmpd="thinThick">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p:txBody>
          <a:bodyPr/>
          <a:lstStyle/>
          <a:p>
            <a:pPr eaLnBrk="1" hangingPunct="1"/>
            <a:r>
              <a:rPr lang="en-US"/>
              <a:t>Profitability Index</a:t>
            </a:r>
          </a:p>
        </p:txBody>
      </p:sp>
      <p:sp>
        <p:nvSpPr>
          <p:cNvPr id="35843" name="Rectangle 3"/>
          <p:cNvSpPr>
            <a:spLocks noGrp="1" noChangeArrowheads="1"/>
          </p:cNvSpPr>
          <p:nvPr>
            <p:ph type="body" idx="4294967295"/>
          </p:nvPr>
        </p:nvSpPr>
        <p:spPr>
          <a:xfrm>
            <a:off x="914400" y="1371600"/>
            <a:ext cx="7162800" cy="3581400"/>
          </a:xfrm>
          <a:noFill/>
        </p:spPr>
        <p:txBody>
          <a:bodyPr lIns="92075" tIns="46038" rIns="92075" bIns="46038">
            <a:normAutofit fontScale="85000" lnSpcReduction="20000"/>
          </a:bodyPr>
          <a:lstStyle/>
          <a:p>
            <a:pPr eaLnBrk="1" hangingPunct="1">
              <a:buFont typeface="Arial" charset="0"/>
              <a:buNone/>
            </a:pPr>
            <a:r>
              <a:rPr lang="en-US" sz="2400" b="1" i="1" u="sng" dirty="0"/>
              <a:t>Example - continued</a:t>
            </a:r>
            <a:endParaRPr lang="en-US" sz="2400" dirty="0"/>
          </a:p>
          <a:p>
            <a:pPr eaLnBrk="1" hangingPunct="1">
              <a:buFont typeface="Arial" charset="0"/>
              <a:buNone/>
            </a:pPr>
            <a:r>
              <a:rPr lang="en-US" sz="2400" u="sng" dirty="0" err="1"/>
              <a:t>Proj</a:t>
            </a:r>
            <a:r>
              <a:rPr lang="en-US" sz="2400" u="sng" dirty="0"/>
              <a:t>	PV 		Investment	PI</a:t>
            </a:r>
            <a:endParaRPr lang="en-US" sz="2400" dirty="0"/>
          </a:p>
          <a:p>
            <a:pPr eaLnBrk="1" hangingPunct="1">
              <a:buFont typeface="Arial" charset="0"/>
              <a:buNone/>
            </a:pPr>
            <a:r>
              <a:rPr lang="en-US" sz="2400" dirty="0"/>
              <a:t>A		230,000		200,000		1.15</a:t>
            </a:r>
          </a:p>
          <a:p>
            <a:pPr eaLnBrk="1" hangingPunct="1">
              <a:buFont typeface="Arial" charset="0"/>
              <a:buNone/>
            </a:pPr>
            <a:r>
              <a:rPr lang="en-US" sz="2400" dirty="0"/>
              <a:t>B		141,250		125,000		1.13</a:t>
            </a:r>
          </a:p>
          <a:p>
            <a:pPr eaLnBrk="1" hangingPunct="1">
              <a:buFont typeface="Arial" charset="0"/>
              <a:buNone/>
            </a:pPr>
            <a:r>
              <a:rPr lang="en-US" sz="2400" dirty="0"/>
              <a:t>C		194,250		175,000		1.11</a:t>
            </a:r>
          </a:p>
          <a:p>
            <a:pPr eaLnBrk="1" hangingPunct="1">
              <a:buFont typeface="Arial" charset="0"/>
              <a:buNone/>
            </a:pPr>
            <a:r>
              <a:rPr lang="en-US" sz="2400" dirty="0"/>
              <a:t>D		162,000		150,000		1.08</a:t>
            </a:r>
          </a:p>
          <a:p>
            <a:pPr eaLnBrk="1" hangingPunct="1">
              <a:buFont typeface="Arial" charset="0"/>
              <a:buNone/>
            </a:pPr>
            <a:endParaRPr lang="en-US" sz="2800" dirty="0"/>
          </a:p>
          <a:p>
            <a:pPr eaLnBrk="1" hangingPunct="1">
              <a:buFont typeface="Arial" charset="0"/>
              <a:buNone/>
            </a:pPr>
            <a:r>
              <a:rPr lang="en-US" sz="2800" dirty="0"/>
              <a:t>Select projects with highest Weighted </a:t>
            </a:r>
            <a:r>
              <a:rPr lang="en-US" sz="2800" dirty="0" err="1"/>
              <a:t>Avg</a:t>
            </a:r>
            <a:r>
              <a:rPr lang="en-US" sz="2800" dirty="0"/>
              <a:t> PI</a:t>
            </a:r>
          </a:p>
          <a:p>
            <a:pPr eaLnBrk="1" hangingPunct="1">
              <a:buFont typeface="Arial" charset="0"/>
              <a:buNone/>
            </a:pPr>
            <a:r>
              <a:rPr lang="en-US" sz="2400" dirty="0"/>
              <a:t>WAPI (BD) = 1.13(125) + 1.08(150) + 1.0 (25)</a:t>
            </a:r>
          </a:p>
          <a:p>
            <a:pPr eaLnBrk="1" hangingPunct="1">
              <a:buFont typeface="Arial" charset="0"/>
              <a:buNone/>
            </a:pPr>
            <a:r>
              <a:rPr lang="en-US" sz="2400" dirty="0"/>
              <a:t>                               (300)           (300)         (300)</a:t>
            </a:r>
          </a:p>
          <a:p>
            <a:pPr eaLnBrk="1" hangingPunct="1">
              <a:buFont typeface="Arial" charset="0"/>
              <a:buNone/>
            </a:pPr>
            <a:r>
              <a:rPr lang="en-US" sz="2400" dirty="0"/>
              <a:t>                     = 1.09</a:t>
            </a:r>
            <a:endParaRPr lang="en-US" dirty="0"/>
          </a:p>
        </p:txBody>
      </p:sp>
      <p:sp>
        <p:nvSpPr>
          <p:cNvPr id="35844" name="Line 5"/>
          <p:cNvSpPr>
            <a:spLocks noChangeShapeType="1"/>
          </p:cNvSpPr>
          <p:nvPr/>
        </p:nvSpPr>
        <p:spPr bwMode="auto">
          <a:xfrm>
            <a:off x="2819400" y="5486400"/>
            <a:ext cx="1219200" cy="0"/>
          </a:xfrm>
          <a:prstGeom prst="line">
            <a:avLst/>
          </a:prstGeom>
          <a:noFill/>
          <a:ln w="9525">
            <a:solidFill>
              <a:schemeClr val="tx1"/>
            </a:solidFill>
            <a:round/>
            <a:headEnd/>
            <a:tailEnd/>
          </a:ln>
        </p:spPr>
        <p:txBody>
          <a:bodyPr wrap="none" anchor="ctr"/>
          <a:lstStyle/>
          <a:p>
            <a:endParaRPr lang="en-IN"/>
          </a:p>
        </p:txBody>
      </p:sp>
      <p:sp>
        <p:nvSpPr>
          <p:cNvPr id="35845" name="Line 6"/>
          <p:cNvSpPr>
            <a:spLocks noChangeShapeType="1"/>
          </p:cNvSpPr>
          <p:nvPr/>
        </p:nvSpPr>
        <p:spPr bwMode="auto">
          <a:xfrm>
            <a:off x="4343400" y="5486400"/>
            <a:ext cx="1219200" cy="0"/>
          </a:xfrm>
          <a:prstGeom prst="line">
            <a:avLst/>
          </a:prstGeom>
          <a:noFill/>
          <a:ln w="9525">
            <a:solidFill>
              <a:schemeClr val="tx1"/>
            </a:solidFill>
            <a:round/>
            <a:headEnd/>
            <a:tailEnd/>
          </a:ln>
        </p:spPr>
        <p:txBody>
          <a:bodyPr wrap="none" anchor="ctr"/>
          <a:lstStyle/>
          <a:p>
            <a:endParaRPr lang="en-IN"/>
          </a:p>
        </p:txBody>
      </p:sp>
      <p:sp>
        <p:nvSpPr>
          <p:cNvPr id="35846" name="Line 7"/>
          <p:cNvSpPr>
            <a:spLocks noChangeShapeType="1"/>
          </p:cNvSpPr>
          <p:nvPr/>
        </p:nvSpPr>
        <p:spPr bwMode="auto">
          <a:xfrm>
            <a:off x="5867400" y="5486400"/>
            <a:ext cx="1066800" cy="0"/>
          </a:xfrm>
          <a:prstGeom prst="line">
            <a:avLst/>
          </a:prstGeom>
          <a:noFill/>
          <a:ln w="9525">
            <a:solidFill>
              <a:schemeClr val="tx1"/>
            </a:solidFill>
            <a:round/>
            <a:headEnd/>
            <a:tailEnd/>
          </a:ln>
        </p:spPr>
        <p:txBody>
          <a:bodyPr wrap="none" anchor="ctr"/>
          <a:lstStyle/>
          <a:p>
            <a:endParaRPr lang="en-IN"/>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eaLnBrk="1" hangingPunct="1"/>
            <a:r>
              <a:rPr lang="en-US"/>
              <a:t>Profitability Index</a:t>
            </a:r>
          </a:p>
        </p:txBody>
      </p:sp>
      <p:sp>
        <p:nvSpPr>
          <p:cNvPr id="36867" name="Rectangle 3"/>
          <p:cNvSpPr>
            <a:spLocks noGrp="1" noChangeArrowheads="1"/>
          </p:cNvSpPr>
          <p:nvPr>
            <p:ph type="body" idx="4294967295"/>
          </p:nvPr>
        </p:nvSpPr>
        <p:spPr>
          <a:xfrm>
            <a:off x="914400" y="1371600"/>
            <a:ext cx="7162800" cy="3581400"/>
          </a:xfrm>
          <a:noFill/>
        </p:spPr>
        <p:txBody>
          <a:bodyPr lIns="92075" tIns="46038" rIns="92075" bIns="46038">
            <a:normAutofit fontScale="85000" lnSpcReduction="20000"/>
          </a:bodyPr>
          <a:lstStyle/>
          <a:p>
            <a:pPr eaLnBrk="1" hangingPunct="1">
              <a:buFont typeface="Arial" charset="0"/>
              <a:buNone/>
            </a:pPr>
            <a:r>
              <a:rPr lang="en-US" sz="2400" b="1" i="1" u="sng" dirty="0"/>
              <a:t>Example - continued</a:t>
            </a:r>
            <a:endParaRPr lang="en-US" sz="2400" dirty="0"/>
          </a:p>
          <a:p>
            <a:pPr eaLnBrk="1" hangingPunct="1">
              <a:buFont typeface="Arial" charset="0"/>
              <a:buNone/>
            </a:pPr>
            <a:r>
              <a:rPr lang="en-US" sz="2400" u="sng" dirty="0" err="1"/>
              <a:t>Proj</a:t>
            </a:r>
            <a:r>
              <a:rPr lang="en-US" sz="2400" u="sng" dirty="0"/>
              <a:t>	PV 		Investment	PI</a:t>
            </a:r>
            <a:endParaRPr lang="en-US" sz="2400" dirty="0"/>
          </a:p>
          <a:p>
            <a:pPr eaLnBrk="1" hangingPunct="1">
              <a:buFont typeface="Arial" charset="0"/>
              <a:buNone/>
            </a:pPr>
            <a:r>
              <a:rPr lang="en-US" sz="2400" dirty="0"/>
              <a:t>A		230,000		200,000		1.15</a:t>
            </a:r>
          </a:p>
          <a:p>
            <a:pPr eaLnBrk="1" hangingPunct="1">
              <a:buFont typeface="Arial" charset="0"/>
              <a:buNone/>
            </a:pPr>
            <a:r>
              <a:rPr lang="en-US" sz="2400" dirty="0"/>
              <a:t>B		141,250		125,000		1.13</a:t>
            </a:r>
          </a:p>
          <a:p>
            <a:pPr eaLnBrk="1" hangingPunct="1">
              <a:buFont typeface="Arial" charset="0"/>
              <a:buNone/>
            </a:pPr>
            <a:r>
              <a:rPr lang="en-US" sz="2400" dirty="0"/>
              <a:t>C		194,250		175,000		1.11</a:t>
            </a:r>
          </a:p>
          <a:p>
            <a:pPr eaLnBrk="1" hangingPunct="1">
              <a:buFont typeface="Arial" charset="0"/>
              <a:buNone/>
            </a:pPr>
            <a:r>
              <a:rPr lang="en-US" sz="2400" dirty="0"/>
              <a:t>D		162,000		150,000		1.08</a:t>
            </a:r>
          </a:p>
          <a:p>
            <a:pPr eaLnBrk="1" hangingPunct="1">
              <a:buFont typeface="Arial" charset="0"/>
              <a:buNone/>
            </a:pPr>
            <a:endParaRPr lang="en-US" sz="2800" dirty="0"/>
          </a:p>
          <a:p>
            <a:pPr eaLnBrk="1" hangingPunct="1">
              <a:buFont typeface="Arial" charset="0"/>
              <a:buNone/>
            </a:pPr>
            <a:r>
              <a:rPr lang="en-US" sz="2800" dirty="0"/>
              <a:t>Select projects with highest Weighted </a:t>
            </a:r>
            <a:r>
              <a:rPr lang="en-US" sz="2800" dirty="0" err="1"/>
              <a:t>Avg</a:t>
            </a:r>
            <a:r>
              <a:rPr lang="en-US" sz="2800" dirty="0"/>
              <a:t> PI</a:t>
            </a:r>
          </a:p>
          <a:p>
            <a:pPr eaLnBrk="1" hangingPunct="1">
              <a:buFont typeface="Arial" charset="0"/>
              <a:buNone/>
            </a:pPr>
            <a:r>
              <a:rPr lang="en-US" sz="2400" dirty="0"/>
              <a:t>	WAPI (BD) = 1.09</a:t>
            </a:r>
          </a:p>
          <a:p>
            <a:pPr eaLnBrk="1" hangingPunct="1">
              <a:buFont typeface="Arial" charset="0"/>
              <a:buNone/>
            </a:pPr>
            <a:r>
              <a:rPr lang="en-US" sz="2400" dirty="0"/>
              <a:t>	WAPI (A)    = 1.10</a:t>
            </a:r>
          </a:p>
          <a:p>
            <a:pPr eaLnBrk="1" hangingPunct="1">
              <a:buFont typeface="Arial" charset="0"/>
              <a:buNone/>
            </a:pPr>
            <a:r>
              <a:rPr lang="en-US" sz="2400" b="1" u="sng" dirty="0">
                <a:solidFill>
                  <a:srgbClr val="FF0000"/>
                </a:solidFill>
              </a:rPr>
              <a:t>	WAPI (BC) = 1.12</a:t>
            </a:r>
            <a:endParaRPr lang="en-US" u="sng" dirty="0">
              <a:solidFill>
                <a:srgbClr val="FF0000"/>
              </a:solidFill>
            </a:endParaRPr>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Investing Criteria</a:t>
            </a:r>
          </a:p>
        </p:txBody>
      </p:sp>
      <p:sp>
        <p:nvSpPr>
          <p:cNvPr id="3" name="Content Placeholder 2"/>
          <p:cNvSpPr>
            <a:spLocks noGrp="1"/>
          </p:cNvSpPr>
          <p:nvPr>
            <p:ph idx="1"/>
          </p:nvPr>
        </p:nvSpPr>
        <p:spPr/>
        <p:txBody>
          <a:bodyPr/>
          <a:lstStyle/>
          <a:p>
            <a:r>
              <a:rPr lang="en-US" dirty="0"/>
              <a:t>NPV</a:t>
            </a:r>
          </a:p>
          <a:p>
            <a:r>
              <a:rPr lang="en-US" dirty="0"/>
              <a:t>The Payback Period</a:t>
            </a:r>
          </a:p>
          <a:p>
            <a:r>
              <a:rPr lang="en-US" dirty="0"/>
              <a:t>Internal Rate of Return</a:t>
            </a:r>
          </a:p>
          <a:p>
            <a:r>
              <a:rPr lang="en-US" dirty="0"/>
              <a:t>Capital Rationing</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500034" y="0"/>
            <a:ext cx="8229600" cy="1143000"/>
          </a:xfrm>
        </p:spPr>
        <p:txBody>
          <a:bodyPr/>
          <a:lstStyle/>
          <a:p>
            <a:pPr eaLnBrk="1" hangingPunct="1"/>
            <a:r>
              <a:rPr lang="en-US" b="1" dirty="0"/>
              <a:t>Time value of money </a:t>
            </a:r>
            <a:endParaRPr lang="en-US" dirty="0"/>
          </a:p>
        </p:txBody>
      </p:sp>
      <p:pic>
        <p:nvPicPr>
          <p:cNvPr id="8195" name="Picture 5"/>
          <p:cNvPicPr>
            <a:picLocks noGrp="1" noChangeAspect="1" noChangeArrowheads="1"/>
          </p:cNvPicPr>
          <p:nvPr>
            <p:ph idx="1"/>
          </p:nvPr>
        </p:nvPicPr>
        <p:blipFill>
          <a:blip r:embed="rId2"/>
          <a:srcRect/>
          <a:stretch>
            <a:fillRect/>
          </a:stretch>
        </p:blipFill>
        <p:spPr>
          <a:xfrm>
            <a:off x="642910" y="928670"/>
            <a:ext cx="7748614" cy="4646291"/>
          </a:xfrm>
          <a:noFill/>
        </p:spPr>
      </p:pic>
      <p:sp>
        <p:nvSpPr>
          <p:cNvPr id="4" name="TextBox 3"/>
          <p:cNvSpPr txBox="1"/>
          <p:nvPr/>
        </p:nvSpPr>
        <p:spPr>
          <a:xfrm>
            <a:off x="1000100" y="5572140"/>
            <a:ext cx="7072362" cy="923330"/>
          </a:xfrm>
          <a:prstGeom prst="rect">
            <a:avLst/>
          </a:prstGeom>
          <a:noFill/>
        </p:spPr>
        <p:txBody>
          <a:bodyPr wrap="square" rtlCol="0">
            <a:spAutoFit/>
          </a:bodyPr>
          <a:lstStyle/>
          <a:p>
            <a:pPr algn="just"/>
            <a:r>
              <a:rPr lang="en-IN" b="1" dirty="0"/>
              <a:t> </a:t>
            </a:r>
            <a:r>
              <a:rPr lang="en-IN" b="1" dirty="0">
                <a:solidFill>
                  <a:srgbClr val="FF0000"/>
                </a:solidFill>
              </a:rPr>
              <a:t>Basic principle of Finance</a:t>
            </a:r>
            <a:r>
              <a:rPr lang="en-IN" i="1" dirty="0">
                <a:solidFill>
                  <a:srgbClr val="FF0000"/>
                </a:solidFill>
              </a:rPr>
              <a:t>: A rupee today is worth more than a rupee tomorrow</a:t>
            </a:r>
            <a:r>
              <a:rPr lang="en-IN" dirty="0">
                <a:solidFill>
                  <a:srgbClr val="FF0000"/>
                </a:solidFill>
              </a:rPr>
              <a:t>, because the rupee today can be invested to start earning interest immediately.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Key Concepts</a:t>
            </a:r>
          </a:p>
        </p:txBody>
      </p:sp>
      <p:sp>
        <p:nvSpPr>
          <p:cNvPr id="3" name="Content Placeholder 2"/>
          <p:cNvSpPr>
            <a:spLocks noGrp="1"/>
          </p:cNvSpPr>
          <p:nvPr>
            <p:ph idx="1"/>
          </p:nvPr>
        </p:nvSpPr>
        <p:spPr/>
        <p:txBody>
          <a:bodyPr/>
          <a:lstStyle/>
          <a:p>
            <a:r>
              <a:rPr lang="en-IN" dirty="0"/>
              <a:t>Future value</a:t>
            </a:r>
          </a:p>
          <a:p>
            <a:r>
              <a:rPr lang="en-IN" dirty="0"/>
              <a:t>Present Value</a:t>
            </a:r>
          </a:p>
          <a:p>
            <a:r>
              <a:rPr lang="en-IN" dirty="0"/>
              <a:t>Required rate of return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Present Value</a:t>
            </a:r>
          </a:p>
        </p:txBody>
      </p:sp>
      <p:sp>
        <p:nvSpPr>
          <p:cNvPr id="12291" name="Rectangle 3"/>
          <p:cNvSpPr>
            <a:spLocks noChangeArrowheads="1"/>
          </p:cNvSpPr>
          <p:nvPr/>
        </p:nvSpPr>
        <p:spPr bwMode="auto">
          <a:xfrm>
            <a:off x="838200" y="1600200"/>
            <a:ext cx="2511425" cy="2049463"/>
          </a:xfrm>
          <a:prstGeom prst="rect">
            <a:avLst/>
          </a:prstGeom>
          <a:gradFill rotWithShape="0">
            <a:gsLst>
              <a:gs pos="0">
                <a:schemeClr val="hlink">
                  <a:gamma/>
                  <a:tint val="0"/>
                  <a:invGamma/>
                </a:schemeClr>
              </a:gs>
              <a:gs pos="100000">
                <a:schemeClr val="hlink"/>
              </a:gs>
            </a:gsLst>
            <a:lin ang="2700000" scaled="1"/>
          </a:gradFill>
          <a:ln w="38100" cmpd="dbl">
            <a:solidFill>
              <a:srgbClr val="336600"/>
            </a:solidFill>
            <a:miter lim="800000"/>
            <a:headEnd/>
            <a:tailEnd/>
          </a:ln>
          <a:effectLst/>
        </p:spPr>
        <p:txBody>
          <a:bodyPr lIns="90488" tIns="44450" rIns="90488" bIns="44450">
            <a:spAutoFit/>
          </a:bodyPr>
          <a:lstStyle/>
          <a:p>
            <a:pPr algn="ctr">
              <a:spcBef>
                <a:spcPct val="50000"/>
              </a:spcBef>
              <a:defRPr/>
            </a:pPr>
            <a:r>
              <a:rPr lang="en-US" sz="2800" u="sng" dirty="0"/>
              <a:t>Present Value</a:t>
            </a:r>
          </a:p>
          <a:p>
            <a:pPr algn="ctr">
              <a:spcBef>
                <a:spcPct val="50000"/>
              </a:spcBef>
              <a:defRPr/>
            </a:pPr>
            <a:r>
              <a:rPr lang="en-US" sz="2800" dirty="0"/>
              <a:t>Value today of a future cash flow.</a:t>
            </a:r>
          </a:p>
        </p:txBody>
      </p:sp>
      <p:sp>
        <p:nvSpPr>
          <p:cNvPr id="12292" name="Rectangle 4"/>
          <p:cNvSpPr>
            <a:spLocks noChangeArrowheads="1"/>
          </p:cNvSpPr>
          <p:nvPr/>
        </p:nvSpPr>
        <p:spPr bwMode="auto">
          <a:xfrm>
            <a:off x="3106738" y="3868738"/>
            <a:ext cx="2778125" cy="2120900"/>
          </a:xfrm>
          <a:prstGeom prst="rect">
            <a:avLst/>
          </a:prstGeom>
          <a:gradFill rotWithShape="0">
            <a:gsLst>
              <a:gs pos="0">
                <a:schemeClr val="hlink">
                  <a:gamma/>
                  <a:tint val="0"/>
                  <a:invGamma/>
                </a:schemeClr>
              </a:gs>
              <a:gs pos="100000">
                <a:schemeClr val="hlink"/>
              </a:gs>
            </a:gsLst>
            <a:lin ang="2700000" scaled="1"/>
          </a:gradFill>
          <a:ln w="38100" cmpd="dbl">
            <a:solidFill>
              <a:srgbClr val="336600"/>
            </a:solidFill>
            <a:miter lim="800000"/>
            <a:headEnd/>
            <a:tailEnd/>
          </a:ln>
          <a:effectLst/>
        </p:spPr>
        <p:txBody>
          <a:bodyPr lIns="90488" tIns="44450" rIns="90488" bIns="44450">
            <a:spAutoFit/>
          </a:bodyPr>
          <a:lstStyle/>
          <a:p>
            <a:pPr algn="ctr">
              <a:spcBef>
                <a:spcPct val="50000"/>
              </a:spcBef>
              <a:defRPr/>
            </a:pPr>
            <a:r>
              <a:rPr lang="en-US" sz="2400" u="sng" dirty="0"/>
              <a:t>Discount Rate</a:t>
            </a:r>
          </a:p>
          <a:p>
            <a:pPr algn="ctr">
              <a:spcBef>
                <a:spcPct val="50000"/>
              </a:spcBef>
              <a:defRPr/>
            </a:pPr>
            <a:r>
              <a:rPr lang="en-US" sz="2400" dirty="0"/>
              <a:t>Interest rate used to compute present values of future cash flows.</a:t>
            </a:r>
          </a:p>
        </p:txBody>
      </p:sp>
      <p:sp>
        <p:nvSpPr>
          <p:cNvPr id="12293" name="Rectangle 5"/>
          <p:cNvSpPr>
            <a:spLocks noChangeArrowheads="1"/>
          </p:cNvSpPr>
          <p:nvPr/>
        </p:nvSpPr>
        <p:spPr bwMode="auto">
          <a:xfrm>
            <a:off x="5562600" y="1600200"/>
            <a:ext cx="2511425" cy="1751013"/>
          </a:xfrm>
          <a:prstGeom prst="rect">
            <a:avLst/>
          </a:prstGeom>
          <a:gradFill rotWithShape="0">
            <a:gsLst>
              <a:gs pos="0">
                <a:schemeClr val="hlink">
                  <a:gamma/>
                  <a:tint val="0"/>
                  <a:invGamma/>
                </a:schemeClr>
              </a:gs>
              <a:gs pos="100000">
                <a:schemeClr val="hlink"/>
              </a:gs>
            </a:gsLst>
            <a:lin ang="2700000" scaled="1"/>
          </a:gradFill>
          <a:ln w="38100" cmpd="dbl">
            <a:solidFill>
              <a:srgbClr val="336600"/>
            </a:solidFill>
            <a:miter lim="800000"/>
            <a:headEnd/>
            <a:tailEnd/>
          </a:ln>
          <a:effectLst/>
        </p:spPr>
        <p:txBody>
          <a:bodyPr lIns="90488" tIns="44450" rIns="90488" bIns="44450">
            <a:spAutoFit/>
          </a:bodyPr>
          <a:lstStyle/>
          <a:p>
            <a:pPr algn="ctr">
              <a:spcBef>
                <a:spcPct val="50000"/>
              </a:spcBef>
              <a:defRPr/>
            </a:pPr>
            <a:r>
              <a:rPr lang="en-US" sz="2400" u="sng" dirty="0"/>
              <a:t>Discount Factor</a:t>
            </a:r>
            <a:endParaRPr lang="en-US" sz="2400" dirty="0"/>
          </a:p>
          <a:p>
            <a:pPr algn="ctr">
              <a:spcBef>
                <a:spcPct val="50000"/>
              </a:spcBef>
              <a:defRPr/>
            </a:pPr>
            <a:r>
              <a:rPr lang="en-US" sz="2400" dirty="0"/>
              <a:t>Present value of a Re.1 future payment.</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en-US"/>
              <a:t>Present Value</a:t>
            </a:r>
          </a:p>
        </p:txBody>
      </p:sp>
      <p:graphicFrame>
        <p:nvGraphicFramePr>
          <p:cNvPr id="1026" name="Object 2">
            <a:hlinkClick r:id="" action="ppaction://ole?verb=0"/>
          </p:cNvPr>
          <p:cNvGraphicFramePr>
            <a:graphicFrameLocks/>
          </p:cNvGraphicFramePr>
          <p:nvPr/>
        </p:nvGraphicFramePr>
        <p:xfrm>
          <a:off x="1447800" y="2187575"/>
          <a:ext cx="6096000" cy="2557463"/>
        </p:xfrm>
        <a:graphic>
          <a:graphicData uri="http://schemas.openxmlformats.org/presentationml/2006/ole">
            <mc:AlternateContent xmlns:mc="http://schemas.openxmlformats.org/markup-compatibility/2006">
              <mc:Choice xmlns:v="urn:schemas-microsoft-com:vml" Requires="v">
                <p:oleObj spid="_x0000_s1032" name="Equation" r:id="rId3" imgW="1574800" imgH="660400" progId="Equation.3">
                  <p:embed/>
                </p:oleObj>
              </mc:Choice>
              <mc:Fallback>
                <p:oleObj name="Equation" r:id="rId3" imgW="1574800" imgH="660400" progId="Equation.3">
                  <p:embed/>
                  <p:pic>
                    <p:nvPicPr>
                      <p:cNvPr id="1026" name="Object 2">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187575"/>
                        <a:ext cx="6096000" cy="2557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Rectangle 7"/>
          <p:cNvSpPr>
            <a:spLocks noChangeArrowheads="1"/>
          </p:cNvSpPr>
          <p:nvPr/>
        </p:nvSpPr>
        <p:spPr bwMode="auto">
          <a:xfrm>
            <a:off x="1028700" y="3695700"/>
            <a:ext cx="7010400" cy="1447800"/>
          </a:xfrm>
          <a:prstGeom prst="rect">
            <a:avLst/>
          </a:prstGeom>
          <a:noFill/>
          <a:ln w="76200" cmpd="tri">
            <a:solidFill>
              <a:srgbClr val="FF0066"/>
            </a:solidFill>
            <a:miter lim="800000"/>
            <a:headEnd/>
            <a:tailEnd/>
          </a:ln>
        </p:spPr>
        <p:txBody>
          <a:bodyPr wrap="none" anchor="ctr"/>
          <a:lstStyle/>
          <a:p>
            <a:endParaRPr lang="en-US"/>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948</TotalTime>
  <Words>896</Words>
  <Application>Microsoft Office PowerPoint</Application>
  <PresentationFormat>On-screen Show (4:3)</PresentationFormat>
  <Paragraphs>224</Paragraphs>
  <Slides>44</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1" baseType="lpstr">
      <vt:lpstr>Arial</vt:lpstr>
      <vt:lpstr>Calibri</vt:lpstr>
      <vt:lpstr>Times New Roman</vt:lpstr>
      <vt:lpstr>Wingdings</vt:lpstr>
      <vt:lpstr>Office Theme</vt:lpstr>
      <vt:lpstr>Equation</vt:lpstr>
      <vt:lpstr>Chart</vt:lpstr>
      <vt:lpstr>CAPITAL BUDGETING</vt:lpstr>
      <vt:lpstr>Capital Budgeting</vt:lpstr>
      <vt:lpstr>Capital Budgeting Process</vt:lpstr>
      <vt:lpstr>Project Classification</vt:lpstr>
      <vt:lpstr>Investing Criteria</vt:lpstr>
      <vt:lpstr>Time value of money </vt:lpstr>
      <vt:lpstr>3 Key Concepts</vt:lpstr>
      <vt:lpstr>Present Value</vt:lpstr>
      <vt:lpstr>Present Value</vt:lpstr>
      <vt:lpstr>Present Value</vt:lpstr>
      <vt:lpstr>Example </vt:lpstr>
      <vt:lpstr>Example, cont. </vt:lpstr>
      <vt:lpstr>Valuing an Office Building</vt:lpstr>
      <vt:lpstr>Valuing an Office Building</vt:lpstr>
      <vt:lpstr>Risk and Present Value</vt:lpstr>
      <vt:lpstr>Risk and Present Value</vt:lpstr>
      <vt:lpstr>Fundamental principle </vt:lpstr>
      <vt:lpstr>Applications </vt:lpstr>
      <vt:lpstr>Applications </vt:lpstr>
      <vt:lpstr>Shortcut formulas </vt:lpstr>
      <vt:lpstr>Shortcut formulas </vt:lpstr>
      <vt:lpstr>Example </vt:lpstr>
      <vt:lpstr>PowerPoint Presentation</vt:lpstr>
      <vt:lpstr>Example </vt:lpstr>
      <vt:lpstr>PowerPoint Presentation</vt:lpstr>
      <vt:lpstr>   Why Net Present Value Leads to Better Investment Decisions than Other Criteria</vt:lpstr>
      <vt:lpstr>Properties of NPV </vt:lpstr>
      <vt:lpstr>Payback</vt:lpstr>
      <vt:lpstr>Payback</vt:lpstr>
      <vt:lpstr>Payback</vt:lpstr>
      <vt:lpstr>Internal Rate of Return (IRR)</vt:lpstr>
      <vt:lpstr>Internal Rate of Return</vt:lpstr>
      <vt:lpstr>Internal Rate of Return</vt:lpstr>
      <vt:lpstr>Internal Rate of Return</vt:lpstr>
      <vt:lpstr>Internal Rate of Return</vt:lpstr>
      <vt:lpstr>Internal Rate of Return</vt:lpstr>
      <vt:lpstr>Internal Rate of Return</vt:lpstr>
      <vt:lpstr>PowerPoint Presentation</vt:lpstr>
      <vt:lpstr>  </vt:lpstr>
      <vt:lpstr>IRR on Incremental Cash Flows</vt:lpstr>
      <vt:lpstr>Capital Rationing: Profitability Index</vt:lpstr>
      <vt:lpstr>Profitability Index</vt:lpstr>
      <vt:lpstr>Profitability Index</vt:lpstr>
      <vt:lpstr>Profitability 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c:creator>
  <cp:lastModifiedBy>Admin</cp:lastModifiedBy>
  <cp:revision>64</cp:revision>
  <dcterms:created xsi:type="dcterms:W3CDTF">2006-08-16T00:00:00Z</dcterms:created>
  <dcterms:modified xsi:type="dcterms:W3CDTF">2024-11-04T06:18:12Z</dcterms:modified>
</cp:coreProperties>
</file>