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7" r:id="rId2"/>
    <p:sldId id="259" r:id="rId3"/>
    <p:sldId id="260" r:id="rId4"/>
    <p:sldId id="261" r:id="rId5"/>
    <p:sldId id="262" r:id="rId6"/>
    <p:sldId id="269" r:id="rId7"/>
    <p:sldId id="270" r:id="rId8"/>
    <p:sldId id="271" r:id="rId9"/>
    <p:sldId id="308" r:id="rId10"/>
    <p:sldId id="431" r:id="rId11"/>
    <p:sldId id="273" r:id="rId12"/>
    <p:sldId id="274" r:id="rId13"/>
    <p:sldId id="275" r:id="rId14"/>
    <p:sldId id="321" r:id="rId15"/>
    <p:sldId id="433" r:id="rId16"/>
    <p:sldId id="322" r:id="rId17"/>
    <p:sldId id="442" r:id="rId18"/>
    <p:sldId id="281" r:id="rId19"/>
    <p:sldId id="284" r:id="rId20"/>
    <p:sldId id="434" r:id="rId21"/>
    <p:sldId id="285" r:id="rId22"/>
    <p:sldId id="443" r:id="rId23"/>
    <p:sldId id="312" r:id="rId24"/>
    <p:sldId id="435" r:id="rId25"/>
    <p:sldId id="313" r:id="rId26"/>
    <p:sldId id="444" r:id="rId27"/>
    <p:sldId id="290" r:id="rId28"/>
    <p:sldId id="436" r:id="rId29"/>
    <p:sldId id="441" r:id="rId30"/>
    <p:sldId id="445" r:id="rId31"/>
    <p:sldId id="291" r:id="rId32"/>
    <p:sldId id="359" r:id="rId33"/>
    <p:sldId id="362" r:id="rId34"/>
    <p:sldId id="358" r:id="rId35"/>
    <p:sldId id="294" r:id="rId36"/>
    <p:sldId id="446" r:id="rId37"/>
    <p:sldId id="295" r:id="rId38"/>
    <p:sldId id="296" r:id="rId39"/>
    <p:sldId id="447" r:id="rId40"/>
    <p:sldId id="297" r:id="rId41"/>
    <p:sldId id="448" r:id="rId42"/>
    <p:sldId id="449" r:id="rId43"/>
    <p:sldId id="438" r:id="rId44"/>
    <p:sldId id="437" r:id="rId45"/>
    <p:sldId id="439" r:id="rId46"/>
    <p:sldId id="450" r:id="rId47"/>
    <p:sldId id="43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FF99"/>
    <a:srgbClr val="FDC7EC"/>
    <a:srgbClr val="40F0D7"/>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8" autoAdjust="0"/>
    <p:restoredTop sz="94660"/>
  </p:normalViewPr>
  <p:slideViewPr>
    <p:cSldViewPr snapToGrid="0">
      <p:cViewPr varScale="1">
        <p:scale>
          <a:sx n="71" d="100"/>
          <a:sy n="71" d="100"/>
        </p:scale>
        <p:origin x="86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A36F0-FFBC-4A98-ACF4-46B26D4FC555}" type="doc">
      <dgm:prSet loTypeId="urn:microsoft.com/office/officeart/2005/8/layout/hProcess9" loCatId="process" qsTypeId="urn:microsoft.com/office/officeart/2005/8/quickstyle/simple1" qsCatId="simple" csTypeId="urn:microsoft.com/office/officeart/2005/8/colors/accent1_2" csCatId="accent1" phldr="1"/>
      <dgm:spPr/>
    </dgm:pt>
    <dgm:pt modelId="{8B262B85-303C-4B21-BFD3-01D256585543}">
      <dgm:prSet phldrT="[Text]" custT="1"/>
      <dgm:spPr/>
      <dgm:t>
        <a:bodyPr/>
        <a:lstStyle/>
        <a:p>
          <a:r>
            <a:rPr lang="en-US" sz="1200" b="1" dirty="0">
              <a:solidFill>
                <a:schemeClr val="tx1"/>
              </a:solidFill>
            </a:rPr>
            <a:t>Experiments</a:t>
          </a:r>
        </a:p>
      </dgm:t>
    </dgm:pt>
    <dgm:pt modelId="{E848E847-A590-4C0E-86DB-1B6821558709}" type="parTrans" cxnId="{768FAC39-E963-4AD2-A242-2762C0AD9D00}">
      <dgm:prSet/>
      <dgm:spPr/>
      <dgm:t>
        <a:bodyPr/>
        <a:lstStyle/>
        <a:p>
          <a:endParaRPr lang="en-US"/>
        </a:p>
      </dgm:t>
    </dgm:pt>
    <dgm:pt modelId="{CD31E0D0-8DD9-434C-8B08-4D09AF16B574}" type="sibTrans" cxnId="{768FAC39-E963-4AD2-A242-2762C0AD9D00}">
      <dgm:prSet/>
      <dgm:spPr/>
      <dgm:t>
        <a:bodyPr/>
        <a:lstStyle/>
        <a:p>
          <a:endParaRPr lang="en-US"/>
        </a:p>
      </dgm:t>
    </dgm:pt>
    <dgm:pt modelId="{5C7B1C86-1BD6-456D-A313-153BFDEAB026}">
      <dgm:prSet phldrT="[Text]" custT="1"/>
      <dgm:spPr/>
      <dgm:t>
        <a:bodyPr/>
        <a:lstStyle/>
        <a:p>
          <a:r>
            <a:rPr lang="en-US" sz="1200" b="1" dirty="0">
              <a:solidFill>
                <a:schemeClr val="tx1"/>
              </a:solidFill>
              <a:latin typeface="Arial" panose="020B0604020202020204" pitchFamily="34" charset="0"/>
              <a:cs typeface="Arial" panose="020B0604020202020204" pitchFamily="34" charset="0"/>
            </a:rPr>
            <a:t>Identification of new process/product/both</a:t>
          </a:r>
          <a:endParaRPr lang="en-US" sz="1200" b="1" dirty="0">
            <a:solidFill>
              <a:schemeClr val="tx1"/>
            </a:solidFill>
          </a:endParaRPr>
        </a:p>
      </dgm:t>
    </dgm:pt>
    <dgm:pt modelId="{DE12D97A-703F-46CB-B771-11377DA8A419}" type="parTrans" cxnId="{0960E2F3-38B7-4DBE-9803-CBDF030C62F3}">
      <dgm:prSet/>
      <dgm:spPr/>
      <dgm:t>
        <a:bodyPr/>
        <a:lstStyle/>
        <a:p>
          <a:endParaRPr lang="en-US"/>
        </a:p>
      </dgm:t>
    </dgm:pt>
    <dgm:pt modelId="{6FCA3148-3219-487E-91C9-AA175A9FF01A}" type="sibTrans" cxnId="{0960E2F3-38B7-4DBE-9803-CBDF030C62F3}">
      <dgm:prSet/>
      <dgm:spPr/>
      <dgm:t>
        <a:bodyPr/>
        <a:lstStyle/>
        <a:p>
          <a:endParaRPr lang="en-US"/>
        </a:p>
      </dgm:t>
    </dgm:pt>
    <dgm:pt modelId="{5E141910-42DB-4E8F-805E-2C5FDD46D679}">
      <dgm:prSet phldrT="[Text]"/>
      <dgm:spPr>
        <a:solidFill>
          <a:srgbClr val="FFC000"/>
        </a:solidFill>
      </dgm:spPr>
      <dgm:t>
        <a:bodyPr/>
        <a:lstStyle/>
        <a:p>
          <a:r>
            <a:rPr lang="en-US" dirty="0">
              <a:solidFill>
                <a:schemeClr val="tx1"/>
              </a:solidFill>
            </a:rPr>
            <a:t>Intellectual Property  compliance and building novelty is key for research</a:t>
          </a:r>
        </a:p>
      </dgm:t>
    </dgm:pt>
    <dgm:pt modelId="{2729DEC9-868D-47F3-B1B0-31B37B4785D8}" type="sibTrans" cxnId="{0B435926-87A2-43D8-B80A-F980F910B3BC}">
      <dgm:prSet/>
      <dgm:spPr/>
      <dgm:t>
        <a:bodyPr/>
        <a:lstStyle/>
        <a:p>
          <a:endParaRPr lang="en-US"/>
        </a:p>
      </dgm:t>
    </dgm:pt>
    <dgm:pt modelId="{E8D83945-F565-4717-9BB3-03A1888E68BA}" type="parTrans" cxnId="{0B435926-87A2-43D8-B80A-F980F910B3BC}">
      <dgm:prSet/>
      <dgm:spPr/>
      <dgm:t>
        <a:bodyPr/>
        <a:lstStyle/>
        <a:p>
          <a:endParaRPr lang="en-US"/>
        </a:p>
      </dgm:t>
    </dgm:pt>
    <dgm:pt modelId="{3786F6A7-FD5D-4D14-BEB6-00BCBF74BA02}" type="pres">
      <dgm:prSet presAssocID="{F3EA36F0-FFBC-4A98-ACF4-46B26D4FC555}" presName="CompostProcess" presStyleCnt="0">
        <dgm:presLayoutVars>
          <dgm:dir/>
          <dgm:resizeHandles val="exact"/>
        </dgm:presLayoutVars>
      </dgm:prSet>
      <dgm:spPr/>
    </dgm:pt>
    <dgm:pt modelId="{3B8F3A78-262E-4DC7-B2B9-99B5BC8A4B2A}" type="pres">
      <dgm:prSet presAssocID="{F3EA36F0-FFBC-4A98-ACF4-46B26D4FC555}" presName="arrow" presStyleLbl="bgShp" presStyleIdx="0" presStyleCnt="1" custScaleX="86172" custScaleY="66484" custLinFactNeighborX="-10762" custLinFactNeighborY="-12361"/>
      <dgm:spPr/>
    </dgm:pt>
    <dgm:pt modelId="{CFAA9A50-54FE-4FC7-AED9-C4A1FD1F4A0E}" type="pres">
      <dgm:prSet presAssocID="{F3EA36F0-FFBC-4A98-ACF4-46B26D4FC555}" presName="linearProcess" presStyleCnt="0"/>
      <dgm:spPr/>
    </dgm:pt>
    <dgm:pt modelId="{DCA61621-B068-40EF-8AC5-7FA62B59C4F7}" type="pres">
      <dgm:prSet presAssocID="{8B262B85-303C-4B21-BFD3-01D256585543}" presName="textNode" presStyleLbl="node1" presStyleIdx="0" presStyleCnt="3" custScaleX="49510" custScaleY="42685" custLinFactX="-9682" custLinFactNeighborX="-100000" custLinFactNeighborY="-41913">
        <dgm:presLayoutVars>
          <dgm:bulletEnabled val="1"/>
        </dgm:presLayoutVars>
      </dgm:prSet>
      <dgm:spPr/>
    </dgm:pt>
    <dgm:pt modelId="{BBB7F45D-779D-4D47-A4AC-0FC033EFEAB5}" type="pres">
      <dgm:prSet presAssocID="{CD31E0D0-8DD9-434C-8B08-4D09AF16B574}" presName="sibTrans" presStyleCnt="0"/>
      <dgm:spPr/>
    </dgm:pt>
    <dgm:pt modelId="{FD446C88-26AC-4898-9D63-3F02A8CB06A2}" type="pres">
      <dgm:prSet presAssocID="{5C7B1C86-1BD6-456D-A313-153BFDEAB026}" presName="textNode" presStyleLbl="node1" presStyleIdx="1" presStyleCnt="3" custScaleX="73186" custScaleY="53956" custLinFactX="-15800" custLinFactNeighborX="-100000" custLinFactNeighborY="-34818">
        <dgm:presLayoutVars>
          <dgm:bulletEnabled val="1"/>
        </dgm:presLayoutVars>
      </dgm:prSet>
      <dgm:spPr/>
    </dgm:pt>
    <dgm:pt modelId="{4965790E-7A91-45C3-820F-275AA16D9586}" type="pres">
      <dgm:prSet presAssocID="{6FCA3148-3219-487E-91C9-AA175A9FF01A}" presName="sibTrans" presStyleCnt="0"/>
      <dgm:spPr/>
    </dgm:pt>
    <dgm:pt modelId="{51EE8624-430F-435F-ADF3-9BC3452AE6A3}" type="pres">
      <dgm:prSet presAssocID="{5E141910-42DB-4E8F-805E-2C5FDD46D679}" presName="textNode" presStyleLbl="node1" presStyleIdx="2" presStyleCnt="3" custScaleX="72931" custScaleY="99308" custLinFactX="-164830" custLinFactY="4164" custLinFactNeighborX="-200000" custLinFactNeighborY="100000">
        <dgm:presLayoutVars>
          <dgm:bulletEnabled val="1"/>
        </dgm:presLayoutVars>
      </dgm:prSet>
      <dgm:spPr/>
    </dgm:pt>
  </dgm:ptLst>
  <dgm:cxnLst>
    <dgm:cxn modelId="{58BC5304-97FA-4AD3-A6FA-966475A414C1}" type="presOf" srcId="{F3EA36F0-FFBC-4A98-ACF4-46B26D4FC555}" destId="{3786F6A7-FD5D-4D14-BEB6-00BCBF74BA02}" srcOrd="0" destOrd="0" presId="urn:microsoft.com/office/officeart/2005/8/layout/hProcess9"/>
    <dgm:cxn modelId="{0B435926-87A2-43D8-B80A-F980F910B3BC}" srcId="{F3EA36F0-FFBC-4A98-ACF4-46B26D4FC555}" destId="{5E141910-42DB-4E8F-805E-2C5FDD46D679}" srcOrd="2" destOrd="0" parTransId="{E8D83945-F565-4717-9BB3-03A1888E68BA}" sibTransId="{2729DEC9-868D-47F3-B1B0-31B37B4785D8}"/>
    <dgm:cxn modelId="{768FAC39-E963-4AD2-A242-2762C0AD9D00}" srcId="{F3EA36F0-FFBC-4A98-ACF4-46B26D4FC555}" destId="{8B262B85-303C-4B21-BFD3-01D256585543}" srcOrd="0" destOrd="0" parTransId="{E848E847-A590-4C0E-86DB-1B6821558709}" sibTransId="{CD31E0D0-8DD9-434C-8B08-4D09AF16B574}"/>
    <dgm:cxn modelId="{F0DFA649-BC77-47D6-93F2-E24927AA759F}" type="presOf" srcId="{8B262B85-303C-4B21-BFD3-01D256585543}" destId="{DCA61621-B068-40EF-8AC5-7FA62B59C4F7}" srcOrd="0" destOrd="0" presId="urn:microsoft.com/office/officeart/2005/8/layout/hProcess9"/>
    <dgm:cxn modelId="{51BD45B0-DCF6-4999-9567-E1FCB0CBA1CC}" type="presOf" srcId="{5E141910-42DB-4E8F-805E-2C5FDD46D679}" destId="{51EE8624-430F-435F-ADF3-9BC3452AE6A3}" srcOrd="0" destOrd="0" presId="urn:microsoft.com/office/officeart/2005/8/layout/hProcess9"/>
    <dgm:cxn modelId="{F9C7D6C2-6E2E-441A-9147-E497EFE23D93}" type="presOf" srcId="{5C7B1C86-1BD6-456D-A313-153BFDEAB026}" destId="{FD446C88-26AC-4898-9D63-3F02A8CB06A2}" srcOrd="0" destOrd="0" presId="urn:microsoft.com/office/officeart/2005/8/layout/hProcess9"/>
    <dgm:cxn modelId="{0960E2F3-38B7-4DBE-9803-CBDF030C62F3}" srcId="{F3EA36F0-FFBC-4A98-ACF4-46B26D4FC555}" destId="{5C7B1C86-1BD6-456D-A313-153BFDEAB026}" srcOrd="1" destOrd="0" parTransId="{DE12D97A-703F-46CB-B771-11377DA8A419}" sibTransId="{6FCA3148-3219-487E-91C9-AA175A9FF01A}"/>
    <dgm:cxn modelId="{3CA7D619-3586-49F5-9E07-BBA533515B42}" type="presParOf" srcId="{3786F6A7-FD5D-4D14-BEB6-00BCBF74BA02}" destId="{3B8F3A78-262E-4DC7-B2B9-99B5BC8A4B2A}" srcOrd="0" destOrd="0" presId="urn:microsoft.com/office/officeart/2005/8/layout/hProcess9"/>
    <dgm:cxn modelId="{9686DE58-4530-4034-8A5A-AEB42134EB15}" type="presParOf" srcId="{3786F6A7-FD5D-4D14-BEB6-00BCBF74BA02}" destId="{CFAA9A50-54FE-4FC7-AED9-C4A1FD1F4A0E}" srcOrd="1" destOrd="0" presId="urn:microsoft.com/office/officeart/2005/8/layout/hProcess9"/>
    <dgm:cxn modelId="{34A7D790-3DC7-4C02-80CB-3ACE706762D0}" type="presParOf" srcId="{CFAA9A50-54FE-4FC7-AED9-C4A1FD1F4A0E}" destId="{DCA61621-B068-40EF-8AC5-7FA62B59C4F7}" srcOrd="0" destOrd="0" presId="urn:microsoft.com/office/officeart/2005/8/layout/hProcess9"/>
    <dgm:cxn modelId="{24E26597-CC72-414D-BC19-4F9FCC9BBA7D}" type="presParOf" srcId="{CFAA9A50-54FE-4FC7-AED9-C4A1FD1F4A0E}" destId="{BBB7F45D-779D-4D47-A4AC-0FC033EFEAB5}" srcOrd="1" destOrd="0" presId="urn:microsoft.com/office/officeart/2005/8/layout/hProcess9"/>
    <dgm:cxn modelId="{89016A9E-BD78-43A0-89E6-EC892BF08CAA}" type="presParOf" srcId="{CFAA9A50-54FE-4FC7-AED9-C4A1FD1F4A0E}" destId="{FD446C88-26AC-4898-9D63-3F02A8CB06A2}" srcOrd="2" destOrd="0" presId="urn:microsoft.com/office/officeart/2005/8/layout/hProcess9"/>
    <dgm:cxn modelId="{90C165B9-B462-49F1-A851-ED462C057B97}" type="presParOf" srcId="{CFAA9A50-54FE-4FC7-AED9-C4A1FD1F4A0E}" destId="{4965790E-7A91-45C3-820F-275AA16D9586}" srcOrd="3" destOrd="0" presId="urn:microsoft.com/office/officeart/2005/8/layout/hProcess9"/>
    <dgm:cxn modelId="{984B5C62-9D05-4528-BE55-05E863079661}" type="presParOf" srcId="{CFAA9A50-54FE-4FC7-AED9-C4A1FD1F4A0E}" destId="{51EE8624-430F-435F-ADF3-9BC3452AE6A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87282-DB7A-4568-B8ED-2919FA29FBC7}" type="doc">
      <dgm:prSet loTypeId="urn:microsoft.com/office/officeart/2005/8/layout/chevron1" loCatId="process" qsTypeId="urn:microsoft.com/office/officeart/2005/8/quickstyle/simple1" qsCatId="simple" csTypeId="urn:microsoft.com/office/officeart/2005/8/colors/accent1_2" csCatId="accent1" phldr="1"/>
      <dgm:spPr/>
    </dgm:pt>
    <dgm:pt modelId="{60850A95-2590-4ADA-8B23-F4CEB4557ECB}">
      <dgm:prSet phldrT="[Text]"/>
      <dgm:spPr/>
      <dgm:t>
        <a:bodyPr/>
        <a:lstStyle/>
        <a:p>
          <a:r>
            <a:rPr lang="en-US" dirty="0">
              <a:solidFill>
                <a:schemeClr val="tx1"/>
              </a:solidFill>
            </a:rPr>
            <a:t>Are we creative?</a:t>
          </a:r>
        </a:p>
      </dgm:t>
    </dgm:pt>
    <dgm:pt modelId="{4C677223-D7CE-4E7D-A300-C1E0DF38BF40}" type="parTrans" cxnId="{7534D07D-9E0B-4200-ACAE-9C8396626F9B}">
      <dgm:prSet/>
      <dgm:spPr/>
      <dgm:t>
        <a:bodyPr/>
        <a:lstStyle/>
        <a:p>
          <a:endParaRPr lang="en-US"/>
        </a:p>
      </dgm:t>
    </dgm:pt>
    <dgm:pt modelId="{2F9DE4B4-E431-49FB-92D0-5432C08D6C7F}" type="sibTrans" cxnId="{7534D07D-9E0B-4200-ACAE-9C8396626F9B}">
      <dgm:prSet/>
      <dgm:spPr/>
      <dgm:t>
        <a:bodyPr/>
        <a:lstStyle/>
        <a:p>
          <a:endParaRPr lang="en-US"/>
        </a:p>
      </dgm:t>
    </dgm:pt>
    <dgm:pt modelId="{DE566B95-4B2D-410F-A1E6-51DE95A0CF0C}">
      <dgm:prSet phldrT="[Text]"/>
      <dgm:spPr/>
      <dgm:t>
        <a:bodyPr/>
        <a:lstStyle/>
        <a:p>
          <a:r>
            <a:rPr lang="en-US" dirty="0">
              <a:solidFill>
                <a:schemeClr val="tx1"/>
              </a:solidFill>
            </a:rPr>
            <a:t>Do we understand gaps in research?</a:t>
          </a:r>
        </a:p>
      </dgm:t>
    </dgm:pt>
    <dgm:pt modelId="{2D50BD22-DFFD-43DF-86BA-7CEDE4413B89}" type="parTrans" cxnId="{6745A415-5940-4AED-860C-3E4325DA6FF9}">
      <dgm:prSet/>
      <dgm:spPr/>
      <dgm:t>
        <a:bodyPr/>
        <a:lstStyle/>
        <a:p>
          <a:endParaRPr lang="en-US"/>
        </a:p>
      </dgm:t>
    </dgm:pt>
    <dgm:pt modelId="{45FFA76F-34B6-4025-8F7A-2A425FFF7CA8}" type="sibTrans" cxnId="{6745A415-5940-4AED-860C-3E4325DA6FF9}">
      <dgm:prSet/>
      <dgm:spPr/>
      <dgm:t>
        <a:bodyPr/>
        <a:lstStyle/>
        <a:p>
          <a:endParaRPr lang="en-US"/>
        </a:p>
      </dgm:t>
    </dgm:pt>
    <dgm:pt modelId="{236D3025-A8D3-4271-878B-24AF5CB57605}">
      <dgm:prSet phldrT="[Text]"/>
      <dgm:spPr/>
      <dgm:t>
        <a:bodyPr/>
        <a:lstStyle/>
        <a:p>
          <a:r>
            <a:rPr lang="en-US" dirty="0">
              <a:solidFill>
                <a:schemeClr val="tx1"/>
              </a:solidFill>
            </a:rPr>
            <a:t>How wide is our reading approach?</a:t>
          </a:r>
        </a:p>
      </dgm:t>
    </dgm:pt>
    <dgm:pt modelId="{4B4E66F2-A630-4855-86C7-50A6A6AA186D}" type="parTrans" cxnId="{B36CEA2A-676C-4523-93D8-49D41F527902}">
      <dgm:prSet/>
      <dgm:spPr/>
      <dgm:t>
        <a:bodyPr/>
        <a:lstStyle/>
        <a:p>
          <a:endParaRPr lang="en-US"/>
        </a:p>
      </dgm:t>
    </dgm:pt>
    <dgm:pt modelId="{39DC1628-26D5-405D-BFD5-A705F46E527F}" type="sibTrans" cxnId="{B36CEA2A-676C-4523-93D8-49D41F527902}">
      <dgm:prSet/>
      <dgm:spPr/>
      <dgm:t>
        <a:bodyPr/>
        <a:lstStyle/>
        <a:p>
          <a:endParaRPr lang="en-US"/>
        </a:p>
      </dgm:t>
    </dgm:pt>
    <dgm:pt modelId="{4320797B-59C7-46D5-9283-58FADA06FCD4}">
      <dgm:prSet phldrT="[Text]"/>
      <dgm:spPr/>
      <dgm:t>
        <a:bodyPr/>
        <a:lstStyle/>
        <a:p>
          <a:r>
            <a:rPr lang="en-US" dirty="0">
              <a:solidFill>
                <a:schemeClr val="tx1"/>
              </a:solidFill>
            </a:rPr>
            <a:t>Do we network for research?</a:t>
          </a:r>
        </a:p>
      </dgm:t>
    </dgm:pt>
    <dgm:pt modelId="{5283A5D2-A1C9-4AA4-BA4E-7A94A9959176}" type="parTrans" cxnId="{648D74EF-C77C-44E6-9CDD-31BE1E7667EA}">
      <dgm:prSet/>
      <dgm:spPr/>
      <dgm:t>
        <a:bodyPr/>
        <a:lstStyle/>
        <a:p>
          <a:endParaRPr lang="en-US"/>
        </a:p>
      </dgm:t>
    </dgm:pt>
    <dgm:pt modelId="{4717A7A1-0B81-4BF3-BBBA-63606A92791E}" type="sibTrans" cxnId="{648D74EF-C77C-44E6-9CDD-31BE1E7667EA}">
      <dgm:prSet/>
      <dgm:spPr/>
      <dgm:t>
        <a:bodyPr/>
        <a:lstStyle/>
        <a:p>
          <a:endParaRPr lang="en-US"/>
        </a:p>
      </dgm:t>
    </dgm:pt>
    <dgm:pt modelId="{ABDC7FE1-8711-449B-ACD7-0ADE1E6AAE4F}">
      <dgm:prSet phldrT="[Text]"/>
      <dgm:spPr/>
      <dgm:t>
        <a:bodyPr/>
        <a:lstStyle/>
        <a:p>
          <a:r>
            <a:rPr lang="en-US" dirty="0">
              <a:solidFill>
                <a:schemeClr val="tx1"/>
              </a:solidFill>
            </a:rPr>
            <a:t>What value addition to we want to bring to society?</a:t>
          </a:r>
        </a:p>
      </dgm:t>
    </dgm:pt>
    <dgm:pt modelId="{263FEE07-EE14-4A2A-A556-F46A127F0671}" type="parTrans" cxnId="{C0753DE3-BFEB-4B95-AFE2-A7B14F857AEB}">
      <dgm:prSet/>
      <dgm:spPr/>
      <dgm:t>
        <a:bodyPr/>
        <a:lstStyle/>
        <a:p>
          <a:endParaRPr lang="en-US"/>
        </a:p>
      </dgm:t>
    </dgm:pt>
    <dgm:pt modelId="{64E55DF5-5855-469B-BDEE-A7CB9C9DA795}" type="sibTrans" cxnId="{C0753DE3-BFEB-4B95-AFE2-A7B14F857AEB}">
      <dgm:prSet/>
      <dgm:spPr/>
      <dgm:t>
        <a:bodyPr/>
        <a:lstStyle/>
        <a:p>
          <a:endParaRPr lang="en-US"/>
        </a:p>
      </dgm:t>
    </dgm:pt>
    <dgm:pt modelId="{1F712A5B-578F-47A0-9481-DFF82BFBBF8E}" type="pres">
      <dgm:prSet presAssocID="{28587282-DB7A-4568-B8ED-2919FA29FBC7}" presName="Name0" presStyleCnt="0">
        <dgm:presLayoutVars>
          <dgm:dir/>
          <dgm:animLvl val="lvl"/>
          <dgm:resizeHandles val="exact"/>
        </dgm:presLayoutVars>
      </dgm:prSet>
      <dgm:spPr/>
    </dgm:pt>
    <dgm:pt modelId="{C352252A-7F40-4D13-9B8B-8716BD3069F7}" type="pres">
      <dgm:prSet presAssocID="{60850A95-2590-4ADA-8B23-F4CEB4557ECB}" presName="parTxOnly" presStyleLbl="node1" presStyleIdx="0" presStyleCnt="5">
        <dgm:presLayoutVars>
          <dgm:chMax val="0"/>
          <dgm:chPref val="0"/>
          <dgm:bulletEnabled val="1"/>
        </dgm:presLayoutVars>
      </dgm:prSet>
      <dgm:spPr/>
    </dgm:pt>
    <dgm:pt modelId="{D6D9ACFF-6FBA-4583-9155-442523098897}" type="pres">
      <dgm:prSet presAssocID="{2F9DE4B4-E431-49FB-92D0-5432C08D6C7F}" presName="parTxOnlySpace" presStyleCnt="0"/>
      <dgm:spPr/>
    </dgm:pt>
    <dgm:pt modelId="{BFE88AC1-CEC7-40A5-8DBE-896E005CA4AA}" type="pres">
      <dgm:prSet presAssocID="{DE566B95-4B2D-410F-A1E6-51DE95A0CF0C}" presName="parTxOnly" presStyleLbl="node1" presStyleIdx="1" presStyleCnt="5">
        <dgm:presLayoutVars>
          <dgm:chMax val="0"/>
          <dgm:chPref val="0"/>
          <dgm:bulletEnabled val="1"/>
        </dgm:presLayoutVars>
      </dgm:prSet>
      <dgm:spPr/>
    </dgm:pt>
    <dgm:pt modelId="{B375C2D5-EB0D-4988-9A6A-32EB87A1DB5F}" type="pres">
      <dgm:prSet presAssocID="{45FFA76F-34B6-4025-8F7A-2A425FFF7CA8}" presName="parTxOnlySpace" presStyleCnt="0"/>
      <dgm:spPr/>
    </dgm:pt>
    <dgm:pt modelId="{A7241478-4B22-42AA-8661-B004FC6061DA}" type="pres">
      <dgm:prSet presAssocID="{236D3025-A8D3-4271-878B-24AF5CB57605}" presName="parTxOnly" presStyleLbl="node1" presStyleIdx="2" presStyleCnt="5">
        <dgm:presLayoutVars>
          <dgm:chMax val="0"/>
          <dgm:chPref val="0"/>
          <dgm:bulletEnabled val="1"/>
        </dgm:presLayoutVars>
      </dgm:prSet>
      <dgm:spPr/>
    </dgm:pt>
    <dgm:pt modelId="{507C2221-CCC9-4864-859A-533DFCC3169F}" type="pres">
      <dgm:prSet presAssocID="{39DC1628-26D5-405D-BFD5-A705F46E527F}" presName="parTxOnlySpace" presStyleCnt="0"/>
      <dgm:spPr/>
    </dgm:pt>
    <dgm:pt modelId="{43D41FF1-374C-4DEF-B360-D5E3056258E1}" type="pres">
      <dgm:prSet presAssocID="{4320797B-59C7-46D5-9283-58FADA06FCD4}" presName="parTxOnly" presStyleLbl="node1" presStyleIdx="3" presStyleCnt="5">
        <dgm:presLayoutVars>
          <dgm:chMax val="0"/>
          <dgm:chPref val="0"/>
          <dgm:bulletEnabled val="1"/>
        </dgm:presLayoutVars>
      </dgm:prSet>
      <dgm:spPr/>
    </dgm:pt>
    <dgm:pt modelId="{1B8A0C70-D532-442F-A022-5EE35970CC5E}" type="pres">
      <dgm:prSet presAssocID="{4717A7A1-0B81-4BF3-BBBA-63606A92791E}" presName="parTxOnlySpace" presStyleCnt="0"/>
      <dgm:spPr/>
    </dgm:pt>
    <dgm:pt modelId="{9555FEEB-2CA6-4084-A7BE-C4734CC5AA3B}" type="pres">
      <dgm:prSet presAssocID="{ABDC7FE1-8711-449B-ACD7-0ADE1E6AAE4F}" presName="parTxOnly" presStyleLbl="node1" presStyleIdx="4" presStyleCnt="5">
        <dgm:presLayoutVars>
          <dgm:chMax val="0"/>
          <dgm:chPref val="0"/>
          <dgm:bulletEnabled val="1"/>
        </dgm:presLayoutVars>
      </dgm:prSet>
      <dgm:spPr/>
    </dgm:pt>
  </dgm:ptLst>
  <dgm:cxnLst>
    <dgm:cxn modelId="{6745A415-5940-4AED-860C-3E4325DA6FF9}" srcId="{28587282-DB7A-4568-B8ED-2919FA29FBC7}" destId="{DE566B95-4B2D-410F-A1E6-51DE95A0CF0C}" srcOrd="1" destOrd="0" parTransId="{2D50BD22-DFFD-43DF-86BA-7CEDE4413B89}" sibTransId="{45FFA76F-34B6-4025-8F7A-2A425FFF7CA8}"/>
    <dgm:cxn modelId="{B36CEA2A-676C-4523-93D8-49D41F527902}" srcId="{28587282-DB7A-4568-B8ED-2919FA29FBC7}" destId="{236D3025-A8D3-4271-878B-24AF5CB57605}" srcOrd="2" destOrd="0" parTransId="{4B4E66F2-A630-4855-86C7-50A6A6AA186D}" sibTransId="{39DC1628-26D5-405D-BFD5-A705F46E527F}"/>
    <dgm:cxn modelId="{3A47C540-6FB2-4269-BE79-EB5B4D0777C7}" type="presOf" srcId="{236D3025-A8D3-4271-878B-24AF5CB57605}" destId="{A7241478-4B22-42AA-8661-B004FC6061DA}" srcOrd="0" destOrd="0" presId="urn:microsoft.com/office/officeart/2005/8/layout/chevron1"/>
    <dgm:cxn modelId="{7534D07D-9E0B-4200-ACAE-9C8396626F9B}" srcId="{28587282-DB7A-4568-B8ED-2919FA29FBC7}" destId="{60850A95-2590-4ADA-8B23-F4CEB4557ECB}" srcOrd="0" destOrd="0" parTransId="{4C677223-D7CE-4E7D-A300-C1E0DF38BF40}" sibTransId="{2F9DE4B4-E431-49FB-92D0-5432C08D6C7F}"/>
    <dgm:cxn modelId="{35AD3381-C510-4DC7-AE51-C7BDC2A91AF7}" type="presOf" srcId="{28587282-DB7A-4568-B8ED-2919FA29FBC7}" destId="{1F712A5B-578F-47A0-9481-DFF82BFBBF8E}" srcOrd="0" destOrd="0" presId="urn:microsoft.com/office/officeart/2005/8/layout/chevron1"/>
    <dgm:cxn modelId="{019685A9-B3AD-4D84-88A9-D0FD374EA454}" type="presOf" srcId="{60850A95-2590-4ADA-8B23-F4CEB4557ECB}" destId="{C352252A-7F40-4D13-9B8B-8716BD3069F7}" srcOrd="0" destOrd="0" presId="urn:microsoft.com/office/officeart/2005/8/layout/chevron1"/>
    <dgm:cxn modelId="{1E17C1B0-D820-4C0C-9194-7A9BB2FFA6A3}" type="presOf" srcId="{4320797B-59C7-46D5-9283-58FADA06FCD4}" destId="{43D41FF1-374C-4DEF-B360-D5E3056258E1}" srcOrd="0" destOrd="0" presId="urn:microsoft.com/office/officeart/2005/8/layout/chevron1"/>
    <dgm:cxn modelId="{AC2F39CF-4911-40A4-8B5B-74C322A3E8F4}" type="presOf" srcId="{DE566B95-4B2D-410F-A1E6-51DE95A0CF0C}" destId="{BFE88AC1-CEC7-40A5-8DBE-896E005CA4AA}" srcOrd="0" destOrd="0" presId="urn:microsoft.com/office/officeart/2005/8/layout/chevron1"/>
    <dgm:cxn modelId="{DA94EDDA-A098-4A4C-9E2F-CABE8A946E0C}" type="presOf" srcId="{ABDC7FE1-8711-449B-ACD7-0ADE1E6AAE4F}" destId="{9555FEEB-2CA6-4084-A7BE-C4734CC5AA3B}" srcOrd="0" destOrd="0" presId="urn:microsoft.com/office/officeart/2005/8/layout/chevron1"/>
    <dgm:cxn modelId="{C0753DE3-BFEB-4B95-AFE2-A7B14F857AEB}" srcId="{28587282-DB7A-4568-B8ED-2919FA29FBC7}" destId="{ABDC7FE1-8711-449B-ACD7-0ADE1E6AAE4F}" srcOrd="4" destOrd="0" parTransId="{263FEE07-EE14-4A2A-A556-F46A127F0671}" sibTransId="{64E55DF5-5855-469B-BDEE-A7CB9C9DA795}"/>
    <dgm:cxn modelId="{648D74EF-C77C-44E6-9CDD-31BE1E7667EA}" srcId="{28587282-DB7A-4568-B8ED-2919FA29FBC7}" destId="{4320797B-59C7-46D5-9283-58FADA06FCD4}" srcOrd="3" destOrd="0" parTransId="{5283A5D2-A1C9-4AA4-BA4E-7A94A9959176}" sibTransId="{4717A7A1-0B81-4BF3-BBBA-63606A92791E}"/>
    <dgm:cxn modelId="{EB5DD2E7-11B6-461D-9EB4-D5B3767EA0CA}" type="presParOf" srcId="{1F712A5B-578F-47A0-9481-DFF82BFBBF8E}" destId="{C352252A-7F40-4D13-9B8B-8716BD3069F7}" srcOrd="0" destOrd="0" presId="urn:microsoft.com/office/officeart/2005/8/layout/chevron1"/>
    <dgm:cxn modelId="{C7610204-E907-4DB8-AEFF-D5FD1D1D6CB0}" type="presParOf" srcId="{1F712A5B-578F-47A0-9481-DFF82BFBBF8E}" destId="{D6D9ACFF-6FBA-4583-9155-442523098897}" srcOrd="1" destOrd="0" presId="urn:microsoft.com/office/officeart/2005/8/layout/chevron1"/>
    <dgm:cxn modelId="{489FD55C-A471-4D0D-A30E-10845DC3877B}" type="presParOf" srcId="{1F712A5B-578F-47A0-9481-DFF82BFBBF8E}" destId="{BFE88AC1-CEC7-40A5-8DBE-896E005CA4AA}" srcOrd="2" destOrd="0" presId="urn:microsoft.com/office/officeart/2005/8/layout/chevron1"/>
    <dgm:cxn modelId="{2567F8DA-39F3-4348-AB0F-35BDA23FB3FF}" type="presParOf" srcId="{1F712A5B-578F-47A0-9481-DFF82BFBBF8E}" destId="{B375C2D5-EB0D-4988-9A6A-32EB87A1DB5F}" srcOrd="3" destOrd="0" presId="urn:microsoft.com/office/officeart/2005/8/layout/chevron1"/>
    <dgm:cxn modelId="{3F781446-D0EA-4BC4-862F-C8E601E1D5DD}" type="presParOf" srcId="{1F712A5B-578F-47A0-9481-DFF82BFBBF8E}" destId="{A7241478-4B22-42AA-8661-B004FC6061DA}" srcOrd="4" destOrd="0" presId="urn:microsoft.com/office/officeart/2005/8/layout/chevron1"/>
    <dgm:cxn modelId="{12F85C76-03A9-4F9D-BC21-C6CB3A1509A0}" type="presParOf" srcId="{1F712A5B-578F-47A0-9481-DFF82BFBBF8E}" destId="{507C2221-CCC9-4864-859A-533DFCC3169F}" srcOrd="5" destOrd="0" presId="urn:microsoft.com/office/officeart/2005/8/layout/chevron1"/>
    <dgm:cxn modelId="{C27ADB72-BEB1-4E19-86E0-A51C86CF5BAC}" type="presParOf" srcId="{1F712A5B-578F-47A0-9481-DFF82BFBBF8E}" destId="{43D41FF1-374C-4DEF-B360-D5E3056258E1}" srcOrd="6" destOrd="0" presId="urn:microsoft.com/office/officeart/2005/8/layout/chevron1"/>
    <dgm:cxn modelId="{1CF7B582-A955-44E5-B5F6-745107E99101}" type="presParOf" srcId="{1F712A5B-578F-47A0-9481-DFF82BFBBF8E}" destId="{1B8A0C70-D532-442F-A022-5EE35970CC5E}" srcOrd="7" destOrd="0" presId="urn:microsoft.com/office/officeart/2005/8/layout/chevron1"/>
    <dgm:cxn modelId="{4B1E7978-54A2-455F-8174-7DCA9676FD1D}" type="presParOf" srcId="{1F712A5B-578F-47A0-9481-DFF82BFBBF8E}" destId="{9555FEEB-2CA6-4084-A7BE-C4734CC5AA3B}"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DFEB9-0261-4EC8-BA9F-BCA47048D0B2}" type="doc">
      <dgm:prSet loTypeId="urn:microsoft.com/office/officeart/2009/3/layout/StepUpProcess" loCatId="process" qsTypeId="urn:microsoft.com/office/officeart/2005/8/quickstyle/3d4" qsCatId="3D" csTypeId="urn:microsoft.com/office/officeart/2005/8/colors/accent1_2" csCatId="accent1" phldr="1"/>
      <dgm:spPr/>
      <dgm:t>
        <a:bodyPr/>
        <a:lstStyle/>
        <a:p>
          <a:endParaRPr lang="en-US"/>
        </a:p>
      </dgm:t>
    </dgm:pt>
    <dgm:pt modelId="{F45B25A0-710A-42D1-9B1A-38C562915C46}">
      <dgm:prSet phldrT="[Text]"/>
      <dgm:spPr/>
      <dgm:t>
        <a:bodyPr/>
        <a:lstStyle/>
        <a:p>
          <a:r>
            <a:rPr lang="en-US" dirty="0"/>
            <a:t>To protect against counterfeit</a:t>
          </a:r>
        </a:p>
      </dgm:t>
    </dgm:pt>
    <dgm:pt modelId="{F9084F53-8A5D-46E8-95CC-C8FC1B1ED542}" type="parTrans" cxnId="{844BA0C6-52AC-4493-BF08-50EB72041D46}">
      <dgm:prSet/>
      <dgm:spPr/>
      <dgm:t>
        <a:bodyPr/>
        <a:lstStyle/>
        <a:p>
          <a:endParaRPr lang="en-US"/>
        </a:p>
      </dgm:t>
    </dgm:pt>
    <dgm:pt modelId="{D93E13CF-3245-4635-AF48-7288ED4A525E}" type="sibTrans" cxnId="{844BA0C6-52AC-4493-BF08-50EB72041D46}">
      <dgm:prSet/>
      <dgm:spPr/>
      <dgm:t>
        <a:bodyPr/>
        <a:lstStyle/>
        <a:p>
          <a:endParaRPr lang="en-US"/>
        </a:p>
      </dgm:t>
    </dgm:pt>
    <dgm:pt modelId="{E254FB4C-D192-4228-AFD3-57C736C36F3B}">
      <dgm:prSet phldrT="[Text]"/>
      <dgm:spPr/>
      <dgm:t>
        <a:bodyPr/>
        <a:lstStyle/>
        <a:p>
          <a:r>
            <a:rPr lang="en-US" dirty="0"/>
            <a:t>To obtain economic advantage</a:t>
          </a:r>
        </a:p>
      </dgm:t>
    </dgm:pt>
    <dgm:pt modelId="{FB8484BE-9E35-48B9-B304-AEBAFCCF1E71}" type="parTrans" cxnId="{D6085D7E-B4F8-44C5-AB9D-F2667E90F76E}">
      <dgm:prSet/>
      <dgm:spPr/>
      <dgm:t>
        <a:bodyPr/>
        <a:lstStyle/>
        <a:p>
          <a:endParaRPr lang="en-US"/>
        </a:p>
      </dgm:t>
    </dgm:pt>
    <dgm:pt modelId="{BCCBF9CE-D29B-42C0-93AD-59920B57B82D}" type="sibTrans" cxnId="{D6085D7E-B4F8-44C5-AB9D-F2667E90F76E}">
      <dgm:prSet/>
      <dgm:spPr/>
      <dgm:t>
        <a:bodyPr/>
        <a:lstStyle/>
        <a:p>
          <a:endParaRPr lang="en-US"/>
        </a:p>
      </dgm:t>
    </dgm:pt>
    <dgm:pt modelId="{AAEC66C8-6E39-49FA-A2A2-E87E600E2DC4}">
      <dgm:prSet phldrT="[Text]"/>
      <dgm:spPr/>
      <dgm:t>
        <a:bodyPr/>
        <a:lstStyle/>
        <a:p>
          <a:r>
            <a:rPr lang="en-US" dirty="0"/>
            <a:t>Defensive protection</a:t>
          </a:r>
        </a:p>
      </dgm:t>
    </dgm:pt>
    <dgm:pt modelId="{534D4CF9-A0CD-4453-8E2E-B0271205F437}" type="parTrans" cxnId="{B5DE9568-229B-4A99-A1DA-55E003B022C0}">
      <dgm:prSet/>
      <dgm:spPr/>
      <dgm:t>
        <a:bodyPr/>
        <a:lstStyle/>
        <a:p>
          <a:endParaRPr lang="en-US"/>
        </a:p>
      </dgm:t>
    </dgm:pt>
    <dgm:pt modelId="{6A11C06E-31A2-4732-B5A4-FD097B34A065}" type="sibTrans" cxnId="{B5DE9568-229B-4A99-A1DA-55E003B022C0}">
      <dgm:prSet/>
      <dgm:spPr/>
      <dgm:t>
        <a:bodyPr/>
        <a:lstStyle/>
        <a:p>
          <a:endParaRPr lang="en-US"/>
        </a:p>
      </dgm:t>
    </dgm:pt>
    <dgm:pt modelId="{55C38103-8ABB-4A4C-9CA2-37F0948D25DA}" type="pres">
      <dgm:prSet presAssocID="{6A7DFEB9-0261-4EC8-BA9F-BCA47048D0B2}" presName="rootnode" presStyleCnt="0">
        <dgm:presLayoutVars>
          <dgm:chMax/>
          <dgm:chPref/>
          <dgm:dir/>
          <dgm:animLvl val="lvl"/>
        </dgm:presLayoutVars>
      </dgm:prSet>
      <dgm:spPr/>
    </dgm:pt>
    <dgm:pt modelId="{5E2E973E-31DB-4128-9EEF-1E558BB6736C}" type="pres">
      <dgm:prSet presAssocID="{F45B25A0-710A-42D1-9B1A-38C562915C46}" presName="composite" presStyleCnt="0"/>
      <dgm:spPr/>
    </dgm:pt>
    <dgm:pt modelId="{866C39AB-A500-4986-80F1-E044C35EEC73}" type="pres">
      <dgm:prSet presAssocID="{F45B25A0-710A-42D1-9B1A-38C562915C46}" presName="LShape" presStyleLbl="alignNode1" presStyleIdx="0" presStyleCnt="5"/>
      <dgm:spPr/>
    </dgm:pt>
    <dgm:pt modelId="{D0879BD4-A511-49B6-90F1-EFCD3AE4D04F}" type="pres">
      <dgm:prSet presAssocID="{F45B25A0-710A-42D1-9B1A-38C562915C46}" presName="ParentText" presStyleLbl="revTx" presStyleIdx="0" presStyleCnt="3">
        <dgm:presLayoutVars>
          <dgm:chMax val="0"/>
          <dgm:chPref val="0"/>
          <dgm:bulletEnabled val="1"/>
        </dgm:presLayoutVars>
      </dgm:prSet>
      <dgm:spPr/>
    </dgm:pt>
    <dgm:pt modelId="{B3A94737-7D95-41B2-AA3C-DFB5875158BB}" type="pres">
      <dgm:prSet presAssocID="{F45B25A0-710A-42D1-9B1A-38C562915C46}" presName="Triangle" presStyleLbl="alignNode1" presStyleIdx="1" presStyleCnt="5"/>
      <dgm:spPr/>
    </dgm:pt>
    <dgm:pt modelId="{C3A4F5DD-BFDF-4490-AF23-EDB91D99A896}" type="pres">
      <dgm:prSet presAssocID="{D93E13CF-3245-4635-AF48-7288ED4A525E}" presName="sibTrans" presStyleCnt="0"/>
      <dgm:spPr/>
    </dgm:pt>
    <dgm:pt modelId="{C2BCD66C-F93D-4058-AE02-A10F2B2BF5F3}" type="pres">
      <dgm:prSet presAssocID="{D93E13CF-3245-4635-AF48-7288ED4A525E}" presName="space" presStyleCnt="0"/>
      <dgm:spPr/>
    </dgm:pt>
    <dgm:pt modelId="{E6E3A901-4340-4B0D-84DA-D0A93ADABEE8}" type="pres">
      <dgm:prSet presAssocID="{E254FB4C-D192-4228-AFD3-57C736C36F3B}" presName="composite" presStyleCnt="0"/>
      <dgm:spPr/>
    </dgm:pt>
    <dgm:pt modelId="{DCCA6008-AB0C-42E3-B360-05FAEB728E2D}" type="pres">
      <dgm:prSet presAssocID="{E254FB4C-D192-4228-AFD3-57C736C36F3B}" presName="LShape" presStyleLbl="alignNode1" presStyleIdx="2" presStyleCnt="5"/>
      <dgm:spPr/>
    </dgm:pt>
    <dgm:pt modelId="{998B8FF6-2EEF-440D-A3C5-984BA1A732DA}" type="pres">
      <dgm:prSet presAssocID="{E254FB4C-D192-4228-AFD3-57C736C36F3B}" presName="ParentText" presStyleLbl="revTx" presStyleIdx="1" presStyleCnt="3">
        <dgm:presLayoutVars>
          <dgm:chMax val="0"/>
          <dgm:chPref val="0"/>
          <dgm:bulletEnabled val="1"/>
        </dgm:presLayoutVars>
      </dgm:prSet>
      <dgm:spPr/>
    </dgm:pt>
    <dgm:pt modelId="{90998516-0182-45FA-8EF6-1751C7FE9736}" type="pres">
      <dgm:prSet presAssocID="{E254FB4C-D192-4228-AFD3-57C736C36F3B}" presName="Triangle" presStyleLbl="alignNode1" presStyleIdx="3" presStyleCnt="5"/>
      <dgm:spPr/>
    </dgm:pt>
    <dgm:pt modelId="{EFC81A8F-B34B-45DE-9196-DCB283171C86}" type="pres">
      <dgm:prSet presAssocID="{BCCBF9CE-D29B-42C0-93AD-59920B57B82D}" presName="sibTrans" presStyleCnt="0"/>
      <dgm:spPr/>
    </dgm:pt>
    <dgm:pt modelId="{1614E3CE-260D-430A-8287-954A1F2FDF51}" type="pres">
      <dgm:prSet presAssocID="{BCCBF9CE-D29B-42C0-93AD-59920B57B82D}" presName="space" presStyleCnt="0"/>
      <dgm:spPr/>
    </dgm:pt>
    <dgm:pt modelId="{16B4ABCC-B16C-4CC5-B44F-222D5840DAB0}" type="pres">
      <dgm:prSet presAssocID="{AAEC66C8-6E39-49FA-A2A2-E87E600E2DC4}" presName="composite" presStyleCnt="0"/>
      <dgm:spPr/>
    </dgm:pt>
    <dgm:pt modelId="{4E88F2DC-FABA-46AC-B4BB-13CD2F1F01AB}" type="pres">
      <dgm:prSet presAssocID="{AAEC66C8-6E39-49FA-A2A2-E87E600E2DC4}" presName="LShape" presStyleLbl="alignNode1" presStyleIdx="4" presStyleCnt="5"/>
      <dgm:spPr/>
    </dgm:pt>
    <dgm:pt modelId="{B4ACB080-5998-4250-BD4D-08C4C7FD6859}" type="pres">
      <dgm:prSet presAssocID="{AAEC66C8-6E39-49FA-A2A2-E87E600E2DC4}" presName="ParentText" presStyleLbl="revTx" presStyleIdx="2" presStyleCnt="3">
        <dgm:presLayoutVars>
          <dgm:chMax val="0"/>
          <dgm:chPref val="0"/>
          <dgm:bulletEnabled val="1"/>
        </dgm:presLayoutVars>
      </dgm:prSet>
      <dgm:spPr/>
    </dgm:pt>
  </dgm:ptLst>
  <dgm:cxnLst>
    <dgm:cxn modelId="{4830D01E-22C5-4C77-A1BB-3920F4435B4C}" type="presOf" srcId="{6A7DFEB9-0261-4EC8-BA9F-BCA47048D0B2}" destId="{55C38103-8ABB-4A4C-9CA2-37F0948D25DA}" srcOrd="0" destOrd="0" presId="urn:microsoft.com/office/officeart/2009/3/layout/StepUpProcess"/>
    <dgm:cxn modelId="{B5DE9568-229B-4A99-A1DA-55E003B022C0}" srcId="{6A7DFEB9-0261-4EC8-BA9F-BCA47048D0B2}" destId="{AAEC66C8-6E39-49FA-A2A2-E87E600E2DC4}" srcOrd="2" destOrd="0" parTransId="{534D4CF9-A0CD-4453-8E2E-B0271205F437}" sibTransId="{6A11C06E-31A2-4732-B5A4-FD097B34A065}"/>
    <dgm:cxn modelId="{789BE971-8326-41B9-88CC-7BF6570D7E01}" type="presOf" srcId="{AAEC66C8-6E39-49FA-A2A2-E87E600E2DC4}" destId="{B4ACB080-5998-4250-BD4D-08C4C7FD6859}" srcOrd="0" destOrd="0" presId="urn:microsoft.com/office/officeart/2009/3/layout/StepUpProcess"/>
    <dgm:cxn modelId="{D6085D7E-B4F8-44C5-AB9D-F2667E90F76E}" srcId="{6A7DFEB9-0261-4EC8-BA9F-BCA47048D0B2}" destId="{E254FB4C-D192-4228-AFD3-57C736C36F3B}" srcOrd="1" destOrd="0" parTransId="{FB8484BE-9E35-48B9-B304-AEBAFCCF1E71}" sibTransId="{BCCBF9CE-D29B-42C0-93AD-59920B57B82D}"/>
    <dgm:cxn modelId="{844BA0C6-52AC-4493-BF08-50EB72041D46}" srcId="{6A7DFEB9-0261-4EC8-BA9F-BCA47048D0B2}" destId="{F45B25A0-710A-42D1-9B1A-38C562915C46}" srcOrd="0" destOrd="0" parTransId="{F9084F53-8A5D-46E8-95CC-C8FC1B1ED542}" sibTransId="{D93E13CF-3245-4635-AF48-7288ED4A525E}"/>
    <dgm:cxn modelId="{015EB4E5-5050-4696-AF2D-BE690F88BFDA}" type="presOf" srcId="{F45B25A0-710A-42D1-9B1A-38C562915C46}" destId="{D0879BD4-A511-49B6-90F1-EFCD3AE4D04F}" srcOrd="0" destOrd="0" presId="urn:microsoft.com/office/officeart/2009/3/layout/StepUpProcess"/>
    <dgm:cxn modelId="{E56B8CED-3F52-4EC5-97F1-FCB21CD18EBB}" type="presOf" srcId="{E254FB4C-D192-4228-AFD3-57C736C36F3B}" destId="{998B8FF6-2EEF-440D-A3C5-984BA1A732DA}" srcOrd="0" destOrd="0" presId="urn:microsoft.com/office/officeart/2009/3/layout/StepUpProcess"/>
    <dgm:cxn modelId="{A2C2C3C9-AD13-4BE3-852F-D63904907169}" type="presParOf" srcId="{55C38103-8ABB-4A4C-9CA2-37F0948D25DA}" destId="{5E2E973E-31DB-4128-9EEF-1E558BB6736C}" srcOrd="0" destOrd="0" presId="urn:microsoft.com/office/officeart/2009/3/layout/StepUpProcess"/>
    <dgm:cxn modelId="{9C00774C-37CC-4F93-829D-47668738B254}" type="presParOf" srcId="{5E2E973E-31DB-4128-9EEF-1E558BB6736C}" destId="{866C39AB-A500-4986-80F1-E044C35EEC73}" srcOrd="0" destOrd="0" presId="urn:microsoft.com/office/officeart/2009/3/layout/StepUpProcess"/>
    <dgm:cxn modelId="{440AA025-9191-4F5A-959F-D696DD24F596}" type="presParOf" srcId="{5E2E973E-31DB-4128-9EEF-1E558BB6736C}" destId="{D0879BD4-A511-49B6-90F1-EFCD3AE4D04F}" srcOrd="1" destOrd="0" presId="urn:microsoft.com/office/officeart/2009/3/layout/StepUpProcess"/>
    <dgm:cxn modelId="{02E07BD9-B45C-4AF2-A664-0A6044328664}" type="presParOf" srcId="{5E2E973E-31DB-4128-9EEF-1E558BB6736C}" destId="{B3A94737-7D95-41B2-AA3C-DFB5875158BB}" srcOrd="2" destOrd="0" presId="urn:microsoft.com/office/officeart/2009/3/layout/StepUpProcess"/>
    <dgm:cxn modelId="{ED9B4CB0-2FED-41D5-B205-9E88D6B7644F}" type="presParOf" srcId="{55C38103-8ABB-4A4C-9CA2-37F0948D25DA}" destId="{C3A4F5DD-BFDF-4490-AF23-EDB91D99A896}" srcOrd="1" destOrd="0" presId="urn:microsoft.com/office/officeart/2009/3/layout/StepUpProcess"/>
    <dgm:cxn modelId="{D6244544-47FF-4342-8D5C-2B526BBF6521}" type="presParOf" srcId="{C3A4F5DD-BFDF-4490-AF23-EDB91D99A896}" destId="{C2BCD66C-F93D-4058-AE02-A10F2B2BF5F3}" srcOrd="0" destOrd="0" presId="urn:microsoft.com/office/officeart/2009/3/layout/StepUpProcess"/>
    <dgm:cxn modelId="{EDD29715-160B-4FD9-BE95-7DD26C23C76D}" type="presParOf" srcId="{55C38103-8ABB-4A4C-9CA2-37F0948D25DA}" destId="{E6E3A901-4340-4B0D-84DA-D0A93ADABEE8}" srcOrd="2" destOrd="0" presId="urn:microsoft.com/office/officeart/2009/3/layout/StepUpProcess"/>
    <dgm:cxn modelId="{E997B7FE-214F-43DA-98D7-C1DBF0A611DA}" type="presParOf" srcId="{E6E3A901-4340-4B0D-84DA-D0A93ADABEE8}" destId="{DCCA6008-AB0C-42E3-B360-05FAEB728E2D}" srcOrd="0" destOrd="0" presId="urn:microsoft.com/office/officeart/2009/3/layout/StepUpProcess"/>
    <dgm:cxn modelId="{B1025612-418C-493D-829F-9D532FC56E95}" type="presParOf" srcId="{E6E3A901-4340-4B0D-84DA-D0A93ADABEE8}" destId="{998B8FF6-2EEF-440D-A3C5-984BA1A732DA}" srcOrd="1" destOrd="0" presId="urn:microsoft.com/office/officeart/2009/3/layout/StepUpProcess"/>
    <dgm:cxn modelId="{AC4BFEB0-ADD7-44F3-A29B-FBB9BEA40A8B}" type="presParOf" srcId="{E6E3A901-4340-4B0D-84DA-D0A93ADABEE8}" destId="{90998516-0182-45FA-8EF6-1751C7FE9736}" srcOrd="2" destOrd="0" presId="urn:microsoft.com/office/officeart/2009/3/layout/StepUpProcess"/>
    <dgm:cxn modelId="{7239C019-6C45-4993-A67F-A465F09B09FE}" type="presParOf" srcId="{55C38103-8ABB-4A4C-9CA2-37F0948D25DA}" destId="{EFC81A8F-B34B-45DE-9196-DCB283171C86}" srcOrd="3" destOrd="0" presId="urn:microsoft.com/office/officeart/2009/3/layout/StepUpProcess"/>
    <dgm:cxn modelId="{56307820-D9DC-4092-913B-46E42D221E7D}" type="presParOf" srcId="{EFC81A8F-B34B-45DE-9196-DCB283171C86}" destId="{1614E3CE-260D-430A-8287-954A1F2FDF51}" srcOrd="0" destOrd="0" presId="urn:microsoft.com/office/officeart/2009/3/layout/StepUpProcess"/>
    <dgm:cxn modelId="{49AAE1D1-5AE3-4CB4-A806-49A55ED629AF}" type="presParOf" srcId="{55C38103-8ABB-4A4C-9CA2-37F0948D25DA}" destId="{16B4ABCC-B16C-4CC5-B44F-222D5840DAB0}" srcOrd="4" destOrd="0" presId="urn:microsoft.com/office/officeart/2009/3/layout/StepUpProcess"/>
    <dgm:cxn modelId="{A2637D38-E9B3-46B7-BAA3-3260C4A482AC}" type="presParOf" srcId="{16B4ABCC-B16C-4CC5-B44F-222D5840DAB0}" destId="{4E88F2DC-FABA-46AC-B4BB-13CD2F1F01AB}" srcOrd="0" destOrd="0" presId="urn:microsoft.com/office/officeart/2009/3/layout/StepUpProcess"/>
    <dgm:cxn modelId="{16DB5662-F8EE-49D1-9DC8-977DA5DEA731}" type="presParOf" srcId="{16B4ABCC-B16C-4CC5-B44F-222D5840DAB0}" destId="{B4ACB080-5998-4250-BD4D-08C4C7FD6859}"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364734-0AAE-4F80-8362-27941626195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5817E8E5-E18C-48D4-938C-33BE5B54EB8D}">
      <dgm:prSet phldrT="[Text]"/>
      <dgm:spPr/>
      <dgm:t>
        <a:bodyPr/>
        <a:lstStyle/>
        <a:p>
          <a:r>
            <a:rPr lang="en-US" dirty="0">
              <a:latin typeface="Arial" panose="020B0604020202020204" pitchFamily="34" charset="0"/>
              <a:cs typeface="Arial" panose="020B0604020202020204" pitchFamily="34" charset="0"/>
            </a:rPr>
            <a:t>Journey</a:t>
          </a:r>
        </a:p>
      </dgm:t>
    </dgm:pt>
    <dgm:pt modelId="{59727D3E-BE35-4DD1-B095-3CDE0CEB1E36}" type="parTrans" cxnId="{253B728F-3A88-44C9-8B83-18C636E76C39}">
      <dgm:prSet/>
      <dgm:spPr/>
      <dgm:t>
        <a:bodyPr/>
        <a:lstStyle/>
        <a:p>
          <a:endParaRPr lang="en-US">
            <a:latin typeface="Arial" panose="020B0604020202020204" pitchFamily="34" charset="0"/>
            <a:cs typeface="Arial" panose="020B0604020202020204" pitchFamily="34" charset="0"/>
          </a:endParaRPr>
        </a:p>
      </dgm:t>
    </dgm:pt>
    <dgm:pt modelId="{BAA947A9-B8CA-421D-B131-C61C2AE95559}" type="sibTrans" cxnId="{253B728F-3A88-44C9-8B83-18C636E76C39}">
      <dgm:prSet/>
      <dgm:spPr/>
      <dgm:t>
        <a:bodyPr/>
        <a:lstStyle/>
        <a:p>
          <a:endParaRPr lang="en-US">
            <a:latin typeface="Arial" panose="020B0604020202020204" pitchFamily="34" charset="0"/>
            <a:cs typeface="Arial" panose="020B0604020202020204" pitchFamily="34" charset="0"/>
          </a:endParaRPr>
        </a:p>
      </dgm:t>
    </dgm:pt>
    <dgm:pt modelId="{71D35CE9-E105-4999-A3ED-9022DD50AFF7}">
      <dgm:prSet phldrT="[Text]"/>
      <dgm:spPr/>
      <dgm:t>
        <a:bodyPr/>
        <a:lstStyle/>
        <a:p>
          <a:r>
            <a:rPr lang="en-US" dirty="0">
              <a:latin typeface="Arial" panose="020B0604020202020204" pitchFamily="34" charset="0"/>
              <a:cs typeface="Arial" panose="020B0604020202020204" pitchFamily="34" charset="0"/>
            </a:rPr>
            <a:t>The development of intellectual Property system</a:t>
          </a:r>
        </a:p>
      </dgm:t>
    </dgm:pt>
    <dgm:pt modelId="{3BFCBB7F-7071-471D-A13B-65C5B4D872A2}" type="parTrans" cxnId="{15285987-27FF-4F07-9299-FBC1862F216D}">
      <dgm:prSet/>
      <dgm:spPr/>
      <dgm:t>
        <a:bodyPr/>
        <a:lstStyle/>
        <a:p>
          <a:endParaRPr lang="en-US">
            <a:latin typeface="Arial" panose="020B0604020202020204" pitchFamily="34" charset="0"/>
            <a:cs typeface="Arial" panose="020B0604020202020204" pitchFamily="34" charset="0"/>
          </a:endParaRPr>
        </a:p>
      </dgm:t>
    </dgm:pt>
    <dgm:pt modelId="{6B110D81-E304-44AF-91AB-6A1DA4A0FA2A}" type="sibTrans" cxnId="{15285987-27FF-4F07-9299-FBC1862F216D}">
      <dgm:prSet/>
      <dgm:spPr/>
      <dgm:t>
        <a:bodyPr/>
        <a:lstStyle/>
        <a:p>
          <a:endParaRPr lang="en-US">
            <a:latin typeface="Arial" panose="020B0604020202020204" pitchFamily="34" charset="0"/>
            <a:cs typeface="Arial" panose="020B0604020202020204" pitchFamily="34" charset="0"/>
          </a:endParaRPr>
        </a:p>
      </dgm:t>
    </dgm:pt>
    <dgm:pt modelId="{E5886CC4-D19C-44F2-A148-D90133EF5343}">
      <dgm:prSet phldrT="[Text]" custT="1"/>
      <dgm:spPr/>
      <dgm:t>
        <a:bodyPr/>
        <a:lstStyle/>
        <a:p>
          <a:r>
            <a:rPr lang="en-US" sz="1800" dirty="0">
              <a:latin typeface="Arial" panose="020B0604020202020204" pitchFamily="34" charset="0"/>
              <a:cs typeface="Arial" panose="020B0604020202020204" pitchFamily="34" charset="0"/>
            </a:rPr>
            <a:t>Industrial revolution – First industry to be impacted was agriculture- Agricultural machinery</a:t>
          </a:r>
        </a:p>
      </dgm:t>
    </dgm:pt>
    <dgm:pt modelId="{A27B6DB8-059E-4556-B2C5-0FC630EADD45}" type="parTrans" cxnId="{BC41E543-BF27-4CF6-BBAB-8C99A45AA68B}">
      <dgm:prSet/>
      <dgm:spPr/>
      <dgm:t>
        <a:bodyPr/>
        <a:lstStyle/>
        <a:p>
          <a:endParaRPr lang="en-US">
            <a:latin typeface="Arial" panose="020B0604020202020204" pitchFamily="34" charset="0"/>
            <a:cs typeface="Arial" panose="020B0604020202020204" pitchFamily="34" charset="0"/>
          </a:endParaRPr>
        </a:p>
      </dgm:t>
    </dgm:pt>
    <dgm:pt modelId="{5F105E0E-8D2C-457F-BFB3-27E6A98E3D6D}" type="sibTrans" cxnId="{BC41E543-BF27-4CF6-BBAB-8C99A45AA68B}">
      <dgm:prSet/>
      <dgm:spPr/>
      <dgm:t>
        <a:bodyPr/>
        <a:lstStyle/>
        <a:p>
          <a:endParaRPr lang="en-US">
            <a:latin typeface="Arial" panose="020B0604020202020204" pitchFamily="34" charset="0"/>
            <a:cs typeface="Arial" panose="020B0604020202020204" pitchFamily="34" charset="0"/>
          </a:endParaRPr>
        </a:p>
      </dgm:t>
    </dgm:pt>
    <dgm:pt modelId="{FA3EA62D-59DE-4532-BD9A-B4455320099B}">
      <dgm:prSet phldrT="[Text]"/>
      <dgm:spPr/>
      <dgm:t>
        <a:bodyPr/>
        <a:lstStyle/>
        <a:p>
          <a:r>
            <a:rPr lang="en-US" dirty="0">
              <a:latin typeface="Arial" panose="020B0604020202020204" pitchFamily="34" charset="0"/>
              <a:cs typeface="Arial" panose="020B0604020202020204" pitchFamily="34" charset="0"/>
            </a:rPr>
            <a:t>Development of the IP system and growth</a:t>
          </a:r>
        </a:p>
      </dgm:t>
    </dgm:pt>
    <dgm:pt modelId="{17EBAEB7-9FA3-4B85-A35D-35A409094305}" type="parTrans" cxnId="{763F7887-D2DE-47ED-AB07-99FBBC7B9A09}">
      <dgm:prSet/>
      <dgm:spPr/>
      <dgm:t>
        <a:bodyPr/>
        <a:lstStyle/>
        <a:p>
          <a:endParaRPr lang="en-US">
            <a:latin typeface="Arial" panose="020B0604020202020204" pitchFamily="34" charset="0"/>
            <a:cs typeface="Arial" panose="020B0604020202020204" pitchFamily="34" charset="0"/>
          </a:endParaRPr>
        </a:p>
      </dgm:t>
    </dgm:pt>
    <dgm:pt modelId="{D1E51655-0D98-4ACE-B834-D0D9C83578EA}" type="sibTrans" cxnId="{763F7887-D2DE-47ED-AB07-99FBBC7B9A09}">
      <dgm:prSet/>
      <dgm:spPr/>
      <dgm:t>
        <a:bodyPr/>
        <a:lstStyle/>
        <a:p>
          <a:endParaRPr lang="en-US">
            <a:latin typeface="Arial" panose="020B0604020202020204" pitchFamily="34" charset="0"/>
            <a:cs typeface="Arial" panose="020B0604020202020204" pitchFamily="34" charset="0"/>
          </a:endParaRPr>
        </a:p>
      </dgm:t>
    </dgm:pt>
    <dgm:pt modelId="{931E8232-7275-4EE9-B3AD-C7E4E9EA3C4B}">
      <dgm:prSet phldrT="[Text]"/>
      <dgm:spPr/>
      <dgm:t>
        <a:bodyPr/>
        <a:lstStyle/>
        <a:p>
          <a:r>
            <a:rPr lang="en-US" dirty="0">
              <a:latin typeface="Arial" panose="020B0604020202020204" pitchFamily="34" charset="0"/>
              <a:cs typeface="Arial" panose="020B0604020202020204" pitchFamily="34" charset="0"/>
            </a:rPr>
            <a:t>Intellectual Property – International basis</a:t>
          </a:r>
        </a:p>
      </dgm:t>
    </dgm:pt>
    <dgm:pt modelId="{0ADCD91C-02E8-4A06-B9E0-FE1941640A54}" type="parTrans" cxnId="{B43DA30A-B128-4053-9260-62B40C92AF9E}">
      <dgm:prSet/>
      <dgm:spPr/>
      <dgm:t>
        <a:bodyPr/>
        <a:lstStyle/>
        <a:p>
          <a:endParaRPr lang="en-US">
            <a:latin typeface="Arial" panose="020B0604020202020204" pitchFamily="34" charset="0"/>
            <a:cs typeface="Arial" panose="020B0604020202020204" pitchFamily="34" charset="0"/>
          </a:endParaRPr>
        </a:p>
      </dgm:t>
    </dgm:pt>
    <dgm:pt modelId="{75DB1B8A-81BE-4794-8912-063507854351}" type="sibTrans" cxnId="{B43DA30A-B128-4053-9260-62B40C92AF9E}">
      <dgm:prSet/>
      <dgm:spPr/>
      <dgm:t>
        <a:bodyPr/>
        <a:lstStyle/>
        <a:p>
          <a:endParaRPr lang="en-US">
            <a:latin typeface="Arial" panose="020B0604020202020204" pitchFamily="34" charset="0"/>
            <a:cs typeface="Arial" panose="020B0604020202020204" pitchFamily="34" charset="0"/>
          </a:endParaRPr>
        </a:p>
      </dgm:t>
    </dgm:pt>
    <dgm:pt modelId="{6CC58A1C-22E8-4142-BD08-F25CE4A6481D}">
      <dgm:prSet phldrT="[Text]" custT="1"/>
      <dgm:spPr/>
      <dgm:t>
        <a:bodyPr/>
        <a:lstStyle/>
        <a:p>
          <a:r>
            <a:rPr lang="en-US" sz="1800" dirty="0">
              <a:latin typeface="Arial" panose="020B0604020202020204" pitchFamily="34" charset="0"/>
              <a:cs typeface="Arial" panose="020B0604020202020204" pitchFamily="34" charset="0"/>
            </a:rPr>
            <a:t>Substantive and Procedures for IP vary in different countries</a:t>
          </a:r>
        </a:p>
      </dgm:t>
    </dgm:pt>
    <dgm:pt modelId="{6B81B8FC-74E8-49CC-872C-89FB73F0CC5C}" type="parTrans" cxnId="{4A0AB1C2-6AC8-4EB7-909A-4ECCD135C17F}">
      <dgm:prSet/>
      <dgm:spPr/>
      <dgm:t>
        <a:bodyPr/>
        <a:lstStyle/>
        <a:p>
          <a:endParaRPr lang="en-US">
            <a:latin typeface="Arial" panose="020B0604020202020204" pitchFamily="34" charset="0"/>
            <a:cs typeface="Arial" panose="020B0604020202020204" pitchFamily="34" charset="0"/>
          </a:endParaRPr>
        </a:p>
      </dgm:t>
    </dgm:pt>
    <dgm:pt modelId="{D0714F79-ADAA-4F74-8DAE-14FD3FB694D9}" type="sibTrans" cxnId="{4A0AB1C2-6AC8-4EB7-909A-4ECCD135C17F}">
      <dgm:prSet/>
      <dgm:spPr/>
      <dgm:t>
        <a:bodyPr/>
        <a:lstStyle/>
        <a:p>
          <a:endParaRPr lang="en-US">
            <a:latin typeface="Arial" panose="020B0604020202020204" pitchFamily="34" charset="0"/>
            <a:cs typeface="Arial" panose="020B0604020202020204" pitchFamily="34" charset="0"/>
          </a:endParaRPr>
        </a:p>
      </dgm:t>
    </dgm:pt>
    <dgm:pt modelId="{802F2E87-702B-42F7-A3A3-56EB1E4A36D5}">
      <dgm:prSet phldrT="[Text]" custT="1"/>
      <dgm:spPr/>
      <dgm:t>
        <a:bodyPr/>
        <a:lstStyle/>
        <a:p>
          <a:r>
            <a:rPr lang="en-US" sz="1800" dirty="0">
              <a:latin typeface="Arial" panose="020B0604020202020204" pitchFamily="34" charset="0"/>
              <a:cs typeface="Arial" panose="020B0604020202020204" pitchFamily="34" charset="0"/>
            </a:rPr>
            <a:t>Expansion of the nature and scope of IP </a:t>
          </a:r>
        </a:p>
      </dgm:t>
    </dgm:pt>
    <dgm:pt modelId="{F9CB3EAF-A3EF-45A1-8E91-CFB322514066}" type="parTrans" cxnId="{DCF891AA-C2E5-4CB6-892E-22410F0E6676}">
      <dgm:prSet/>
      <dgm:spPr/>
      <dgm:t>
        <a:bodyPr/>
        <a:lstStyle/>
        <a:p>
          <a:endParaRPr lang="en-US">
            <a:latin typeface="Arial" panose="020B0604020202020204" pitchFamily="34" charset="0"/>
            <a:cs typeface="Arial" panose="020B0604020202020204" pitchFamily="34" charset="0"/>
          </a:endParaRPr>
        </a:p>
      </dgm:t>
    </dgm:pt>
    <dgm:pt modelId="{131BD5D8-693A-4026-BF8E-2C1812B06326}" type="sibTrans" cxnId="{DCF891AA-C2E5-4CB6-892E-22410F0E6676}">
      <dgm:prSet/>
      <dgm:spPr/>
      <dgm:t>
        <a:bodyPr/>
        <a:lstStyle/>
        <a:p>
          <a:endParaRPr lang="en-US">
            <a:latin typeface="Arial" panose="020B0604020202020204" pitchFamily="34" charset="0"/>
            <a:cs typeface="Arial" panose="020B0604020202020204" pitchFamily="34" charset="0"/>
          </a:endParaRPr>
        </a:p>
      </dgm:t>
    </dgm:pt>
    <dgm:pt modelId="{3DA3DB07-2DD9-4135-957E-3167C2DE5FF9}">
      <dgm:prSet phldrT="[Text]" custT="1"/>
      <dgm:spPr/>
      <dgm:t>
        <a:bodyPr/>
        <a:lstStyle/>
        <a:p>
          <a:r>
            <a:rPr lang="en-US" sz="1800" dirty="0">
              <a:latin typeface="Arial" panose="020B0604020202020204" pitchFamily="34" charset="0"/>
              <a:cs typeface="Arial" panose="020B0604020202020204" pitchFamily="34" charset="0"/>
            </a:rPr>
            <a:t>Need for protection of manufactured articles and industrial products outside the territory</a:t>
          </a:r>
        </a:p>
      </dgm:t>
    </dgm:pt>
    <dgm:pt modelId="{D06EE6F4-19E0-4F1B-A54A-C9D706E7EB00}" type="parTrans" cxnId="{D29D66DC-3FC1-4718-B5AE-DB0564B9F93B}">
      <dgm:prSet/>
      <dgm:spPr/>
      <dgm:t>
        <a:bodyPr/>
        <a:lstStyle/>
        <a:p>
          <a:endParaRPr lang="en-US">
            <a:latin typeface="Arial" panose="020B0604020202020204" pitchFamily="34" charset="0"/>
            <a:cs typeface="Arial" panose="020B0604020202020204" pitchFamily="34" charset="0"/>
          </a:endParaRPr>
        </a:p>
      </dgm:t>
    </dgm:pt>
    <dgm:pt modelId="{278FE2BB-D153-4192-A0B7-921A7AA57A76}" type="sibTrans" cxnId="{D29D66DC-3FC1-4718-B5AE-DB0564B9F93B}">
      <dgm:prSet/>
      <dgm:spPr/>
      <dgm:t>
        <a:bodyPr/>
        <a:lstStyle/>
        <a:p>
          <a:endParaRPr lang="en-US">
            <a:latin typeface="Arial" panose="020B0604020202020204" pitchFamily="34" charset="0"/>
            <a:cs typeface="Arial" panose="020B0604020202020204" pitchFamily="34" charset="0"/>
          </a:endParaRPr>
        </a:p>
      </dgm:t>
    </dgm:pt>
    <dgm:pt modelId="{E4101709-E781-4144-963E-5FBFE8D6578F}">
      <dgm:prSet phldrT="[Text]" custT="1"/>
      <dgm:spPr/>
      <dgm:t>
        <a:bodyPr/>
        <a:lstStyle/>
        <a:p>
          <a:r>
            <a:rPr lang="en-US" sz="1800" dirty="0">
              <a:latin typeface="Arial" panose="020B0604020202020204" pitchFamily="34" charset="0"/>
              <a:cs typeface="Arial" panose="020B0604020202020204" pitchFamily="34" charset="0"/>
            </a:rPr>
            <a:t>IP Laws are jurisdiction specific</a:t>
          </a:r>
        </a:p>
      </dgm:t>
    </dgm:pt>
    <dgm:pt modelId="{E6B73CF3-5808-4F4A-9003-903D2E332D1E}" type="parTrans" cxnId="{30361E2F-E2B3-4F97-8B14-56CB1A8B77A5}">
      <dgm:prSet/>
      <dgm:spPr/>
      <dgm:t>
        <a:bodyPr/>
        <a:lstStyle/>
        <a:p>
          <a:endParaRPr lang="en-US">
            <a:latin typeface="Arial" panose="020B0604020202020204" pitchFamily="34" charset="0"/>
            <a:cs typeface="Arial" panose="020B0604020202020204" pitchFamily="34" charset="0"/>
          </a:endParaRPr>
        </a:p>
      </dgm:t>
    </dgm:pt>
    <dgm:pt modelId="{82B68C84-1CA1-4413-9C3A-471889175F97}" type="sibTrans" cxnId="{30361E2F-E2B3-4F97-8B14-56CB1A8B77A5}">
      <dgm:prSet/>
      <dgm:spPr/>
      <dgm:t>
        <a:bodyPr/>
        <a:lstStyle/>
        <a:p>
          <a:endParaRPr lang="en-US">
            <a:latin typeface="Arial" panose="020B0604020202020204" pitchFamily="34" charset="0"/>
            <a:cs typeface="Arial" panose="020B0604020202020204" pitchFamily="34" charset="0"/>
          </a:endParaRPr>
        </a:p>
      </dgm:t>
    </dgm:pt>
    <dgm:pt modelId="{F570ED1B-AE17-46E0-853C-58D143F459C4}">
      <dgm:prSet phldrT="[Text]" custT="1"/>
      <dgm:spPr/>
      <dgm:t>
        <a:bodyPr/>
        <a:lstStyle/>
        <a:p>
          <a:r>
            <a:rPr lang="en-US" sz="1800" dirty="0">
              <a:latin typeface="Arial" panose="020B0604020202020204" pitchFamily="34" charset="0"/>
              <a:cs typeface="Arial" panose="020B0604020202020204" pitchFamily="34" charset="0"/>
            </a:rPr>
            <a:t>Economic and Philosophical justifications</a:t>
          </a:r>
        </a:p>
      </dgm:t>
    </dgm:pt>
    <dgm:pt modelId="{6E852221-FBB8-48AE-8175-F6CE3AA51B1E}" type="parTrans" cxnId="{38B0964B-4F5E-457C-A45D-D0BD86018BD4}">
      <dgm:prSet/>
      <dgm:spPr/>
      <dgm:t>
        <a:bodyPr/>
        <a:lstStyle/>
        <a:p>
          <a:endParaRPr lang="en-US">
            <a:latin typeface="Arial" panose="020B0604020202020204" pitchFamily="34" charset="0"/>
            <a:cs typeface="Arial" panose="020B0604020202020204" pitchFamily="34" charset="0"/>
          </a:endParaRPr>
        </a:p>
      </dgm:t>
    </dgm:pt>
    <dgm:pt modelId="{AF7CEFF3-F3FA-4535-B65F-4C0A57BF6E0E}" type="sibTrans" cxnId="{38B0964B-4F5E-457C-A45D-D0BD86018BD4}">
      <dgm:prSet/>
      <dgm:spPr/>
      <dgm:t>
        <a:bodyPr/>
        <a:lstStyle/>
        <a:p>
          <a:endParaRPr lang="en-US">
            <a:latin typeface="Arial" panose="020B0604020202020204" pitchFamily="34" charset="0"/>
            <a:cs typeface="Arial" panose="020B0604020202020204" pitchFamily="34" charset="0"/>
          </a:endParaRPr>
        </a:p>
      </dgm:t>
    </dgm:pt>
    <dgm:pt modelId="{A22EA1AA-8E5C-4616-BB9C-C3CCA66B2AD3}">
      <dgm:prSet phldrT="[Text]" custT="1"/>
      <dgm:spPr/>
      <dgm:t>
        <a:bodyPr/>
        <a:lstStyle/>
        <a:p>
          <a:r>
            <a:rPr lang="en-US" sz="1800" dirty="0">
              <a:latin typeface="Arial" panose="020B0604020202020204" pitchFamily="34" charset="0"/>
              <a:cs typeface="Arial" panose="020B0604020202020204" pitchFamily="34" charset="0"/>
            </a:rPr>
            <a:t>IP as a tradable good</a:t>
          </a:r>
        </a:p>
      </dgm:t>
    </dgm:pt>
    <dgm:pt modelId="{CF285BAD-481E-48C9-8D2C-9B5D616C97F1}" type="parTrans" cxnId="{67D0C7F1-B42A-4B5B-B682-43E32D419883}">
      <dgm:prSet/>
      <dgm:spPr/>
      <dgm:t>
        <a:bodyPr/>
        <a:lstStyle/>
        <a:p>
          <a:endParaRPr lang="en-US">
            <a:latin typeface="Arial" panose="020B0604020202020204" pitchFamily="34" charset="0"/>
            <a:cs typeface="Arial" panose="020B0604020202020204" pitchFamily="34" charset="0"/>
          </a:endParaRPr>
        </a:p>
      </dgm:t>
    </dgm:pt>
    <dgm:pt modelId="{9728F534-37D9-477B-8F22-A24E346FD707}" type="sibTrans" cxnId="{67D0C7F1-B42A-4B5B-B682-43E32D419883}">
      <dgm:prSet/>
      <dgm:spPr/>
      <dgm:t>
        <a:bodyPr/>
        <a:lstStyle/>
        <a:p>
          <a:endParaRPr lang="en-US">
            <a:latin typeface="Arial" panose="020B0604020202020204" pitchFamily="34" charset="0"/>
            <a:cs typeface="Arial" panose="020B0604020202020204" pitchFamily="34" charset="0"/>
          </a:endParaRPr>
        </a:p>
      </dgm:t>
    </dgm:pt>
    <dgm:pt modelId="{62F85514-3172-4ADA-8885-FD0728B72716}">
      <dgm:prSet phldrT="[Text]" custT="1"/>
      <dgm:spPr/>
      <dgm:t>
        <a:bodyPr/>
        <a:lstStyle/>
        <a:p>
          <a:r>
            <a:rPr lang="en-US" sz="1800" dirty="0">
              <a:latin typeface="Arial" panose="020B0604020202020204" pitchFamily="34" charset="0"/>
              <a:cs typeface="Arial" panose="020B0604020202020204" pitchFamily="34" charset="0"/>
            </a:rPr>
            <a:t>Journey from the 1883 Paris Convention on Industrial Property to the 1994 Trade related aspects of IP Rights</a:t>
          </a:r>
        </a:p>
      </dgm:t>
    </dgm:pt>
    <dgm:pt modelId="{BD48E7F9-E3A4-4D0B-BC64-857AD5855773}" type="parTrans" cxnId="{E10A4C81-DD92-42D4-B82D-0DBEE944A30A}">
      <dgm:prSet/>
      <dgm:spPr/>
      <dgm:t>
        <a:bodyPr/>
        <a:lstStyle/>
        <a:p>
          <a:endParaRPr lang="en-US">
            <a:latin typeface="Arial" panose="020B0604020202020204" pitchFamily="34" charset="0"/>
            <a:cs typeface="Arial" panose="020B0604020202020204" pitchFamily="34" charset="0"/>
          </a:endParaRPr>
        </a:p>
      </dgm:t>
    </dgm:pt>
    <dgm:pt modelId="{1924CE10-BC96-4CBE-9F40-31D95E88F2CD}" type="sibTrans" cxnId="{E10A4C81-DD92-42D4-B82D-0DBEE944A30A}">
      <dgm:prSet/>
      <dgm:spPr/>
      <dgm:t>
        <a:bodyPr/>
        <a:lstStyle/>
        <a:p>
          <a:endParaRPr lang="en-US">
            <a:latin typeface="Arial" panose="020B0604020202020204" pitchFamily="34" charset="0"/>
            <a:cs typeface="Arial" panose="020B0604020202020204" pitchFamily="34" charset="0"/>
          </a:endParaRPr>
        </a:p>
      </dgm:t>
    </dgm:pt>
    <dgm:pt modelId="{45040961-6451-4AAD-93B0-85B60B972C37}">
      <dgm:prSet phldrT="[Text]" custT="1"/>
      <dgm:spPr/>
      <dgm:t>
        <a:bodyPr/>
        <a:lstStyle/>
        <a:p>
          <a:r>
            <a:rPr lang="en-US" sz="1800" dirty="0">
              <a:latin typeface="Arial" panose="020B0604020202020204" pitchFamily="34" charset="0"/>
              <a:cs typeface="Arial" panose="020B0604020202020204" pitchFamily="34" charset="0"/>
            </a:rPr>
            <a:t>Post TRIPS – Inclusion of the ‘development dimension’</a:t>
          </a:r>
        </a:p>
      </dgm:t>
    </dgm:pt>
    <dgm:pt modelId="{5B4B6E3A-DF66-437A-9DF8-FBEAF8F5FB12}" type="parTrans" cxnId="{A4B437B3-7A35-4C43-8A76-79FD6A4A0EBC}">
      <dgm:prSet/>
      <dgm:spPr/>
      <dgm:t>
        <a:bodyPr/>
        <a:lstStyle/>
        <a:p>
          <a:endParaRPr lang="en-US">
            <a:latin typeface="Arial" panose="020B0604020202020204" pitchFamily="34" charset="0"/>
            <a:cs typeface="Arial" panose="020B0604020202020204" pitchFamily="34" charset="0"/>
          </a:endParaRPr>
        </a:p>
      </dgm:t>
    </dgm:pt>
    <dgm:pt modelId="{9ED5EDC4-F68B-4E34-9F41-ED364FBD8364}" type="sibTrans" cxnId="{A4B437B3-7A35-4C43-8A76-79FD6A4A0EBC}">
      <dgm:prSet/>
      <dgm:spPr/>
      <dgm:t>
        <a:bodyPr/>
        <a:lstStyle/>
        <a:p>
          <a:endParaRPr lang="en-US">
            <a:latin typeface="Arial" panose="020B0604020202020204" pitchFamily="34" charset="0"/>
            <a:cs typeface="Arial" panose="020B0604020202020204" pitchFamily="34" charset="0"/>
          </a:endParaRPr>
        </a:p>
      </dgm:t>
    </dgm:pt>
    <dgm:pt modelId="{3C55EEEF-4F6A-40E6-AB2D-C3759E6F37B1}" type="pres">
      <dgm:prSet presAssocID="{41364734-0AAE-4F80-8362-27941626195B}" presName="Name0" presStyleCnt="0">
        <dgm:presLayoutVars>
          <dgm:chMax/>
          <dgm:chPref val="3"/>
          <dgm:dir/>
          <dgm:animOne val="branch"/>
          <dgm:animLvl val="lvl"/>
        </dgm:presLayoutVars>
      </dgm:prSet>
      <dgm:spPr/>
    </dgm:pt>
    <dgm:pt modelId="{E426C76F-CF04-4852-99BB-BEFFB561060A}" type="pres">
      <dgm:prSet presAssocID="{5817E8E5-E18C-48D4-938C-33BE5B54EB8D}" presName="composite" presStyleCnt="0"/>
      <dgm:spPr/>
    </dgm:pt>
    <dgm:pt modelId="{B2D386B2-4595-4E73-A458-7011DE5E095D}" type="pres">
      <dgm:prSet presAssocID="{5817E8E5-E18C-48D4-938C-33BE5B54EB8D}" presName="FirstChild" presStyleLbl="revTx" presStyleIdx="0" presStyleCnt="4">
        <dgm:presLayoutVars>
          <dgm:chMax val="0"/>
          <dgm:chPref val="0"/>
          <dgm:bulletEnabled val="1"/>
        </dgm:presLayoutVars>
      </dgm:prSet>
      <dgm:spPr/>
    </dgm:pt>
    <dgm:pt modelId="{57710032-31D0-4E6F-ADB3-C3B9CBAA037C}" type="pres">
      <dgm:prSet presAssocID="{5817E8E5-E18C-48D4-938C-33BE5B54EB8D}" presName="Parent" presStyleLbl="alignNode1" presStyleIdx="0" presStyleCnt="2">
        <dgm:presLayoutVars>
          <dgm:chMax val="3"/>
          <dgm:chPref val="3"/>
          <dgm:bulletEnabled val="1"/>
        </dgm:presLayoutVars>
      </dgm:prSet>
      <dgm:spPr/>
    </dgm:pt>
    <dgm:pt modelId="{43BF231B-3ABF-41FE-B574-927B5519E77A}" type="pres">
      <dgm:prSet presAssocID="{5817E8E5-E18C-48D4-938C-33BE5B54EB8D}" presName="Accent" presStyleLbl="parChTrans1D1" presStyleIdx="0" presStyleCnt="2"/>
      <dgm:spPr/>
    </dgm:pt>
    <dgm:pt modelId="{C6B88BE4-6B14-4EA5-AE88-494C763536D9}" type="pres">
      <dgm:prSet presAssocID="{5817E8E5-E18C-48D4-938C-33BE5B54EB8D}" presName="Child" presStyleLbl="revTx" presStyleIdx="1" presStyleCnt="4" custScaleY="67026">
        <dgm:presLayoutVars>
          <dgm:chMax val="0"/>
          <dgm:chPref val="0"/>
          <dgm:bulletEnabled val="1"/>
        </dgm:presLayoutVars>
      </dgm:prSet>
      <dgm:spPr/>
    </dgm:pt>
    <dgm:pt modelId="{E6407440-0227-45C3-A4A3-C14E68056F16}" type="pres">
      <dgm:prSet presAssocID="{BAA947A9-B8CA-421D-B131-C61C2AE95559}" presName="sibTrans" presStyleCnt="0"/>
      <dgm:spPr/>
    </dgm:pt>
    <dgm:pt modelId="{1B317C33-9CDB-4D6D-8523-688A7B645691}" type="pres">
      <dgm:prSet presAssocID="{FA3EA62D-59DE-4532-BD9A-B4455320099B}" presName="composite" presStyleCnt="0"/>
      <dgm:spPr/>
    </dgm:pt>
    <dgm:pt modelId="{633E91A3-F2BA-4B5A-BCAA-6DE966931E31}" type="pres">
      <dgm:prSet presAssocID="{FA3EA62D-59DE-4532-BD9A-B4455320099B}" presName="FirstChild" presStyleLbl="revTx" presStyleIdx="2" presStyleCnt="4">
        <dgm:presLayoutVars>
          <dgm:chMax val="0"/>
          <dgm:chPref val="0"/>
          <dgm:bulletEnabled val="1"/>
        </dgm:presLayoutVars>
      </dgm:prSet>
      <dgm:spPr/>
    </dgm:pt>
    <dgm:pt modelId="{1C09F15A-83F9-460E-B97A-FC10220406C9}" type="pres">
      <dgm:prSet presAssocID="{FA3EA62D-59DE-4532-BD9A-B4455320099B}" presName="Parent" presStyleLbl="alignNode1" presStyleIdx="1" presStyleCnt="2">
        <dgm:presLayoutVars>
          <dgm:chMax val="3"/>
          <dgm:chPref val="3"/>
          <dgm:bulletEnabled val="1"/>
        </dgm:presLayoutVars>
      </dgm:prSet>
      <dgm:spPr/>
    </dgm:pt>
    <dgm:pt modelId="{A136E85D-5B32-4CEB-B24A-66785C880EB0}" type="pres">
      <dgm:prSet presAssocID="{FA3EA62D-59DE-4532-BD9A-B4455320099B}" presName="Accent" presStyleLbl="parChTrans1D1" presStyleIdx="1" presStyleCnt="2"/>
      <dgm:spPr/>
    </dgm:pt>
    <dgm:pt modelId="{85B83629-1B35-4399-9B24-126372A9CD8B}" type="pres">
      <dgm:prSet presAssocID="{FA3EA62D-59DE-4532-BD9A-B4455320099B}" presName="Child" presStyleLbl="revTx" presStyleIdx="3" presStyleCnt="4">
        <dgm:presLayoutVars>
          <dgm:chMax val="0"/>
          <dgm:chPref val="0"/>
          <dgm:bulletEnabled val="1"/>
        </dgm:presLayoutVars>
      </dgm:prSet>
      <dgm:spPr/>
    </dgm:pt>
  </dgm:ptLst>
  <dgm:cxnLst>
    <dgm:cxn modelId="{B43DA30A-B128-4053-9260-62B40C92AF9E}" srcId="{FA3EA62D-59DE-4532-BD9A-B4455320099B}" destId="{931E8232-7275-4EE9-B3AD-C7E4E9EA3C4B}" srcOrd="0" destOrd="0" parTransId="{0ADCD91C-02E8-4A06-B9E0-FE1941640A54}" sibTransId="{75DB1B8A-81BE-4794-8912-063507854351}"/>
    <dgm:cxn modelId="{348C7C0D-E14F-4656-88E4-D779496E6843}" type="presOf" srcId="{62F85514-3172-4ADA-8885-FD0728B72716}" destId="{C6B88BE4-6B14-4EA5-AE88-494C763536D9}" srcOrd="0" destOrd="3" presId="urn:microsoft.com/office/officeart/2011/layout/TabList"/>
    <dgm:cxn modelId="{EFF08214-8C78-4AAD-A60C-9E818CAB9DB5}" type="presOf" srcId="{E5886CC4-D19C-44F2-A148-D90133EF5343}" destId="{C6B88BE4-6B14-4EA5-AE88-494C763536D9}" srcOrd="0" destOrd="0" presId="urn:microsoft.com/office/officeart/2011/layout/TabList"/>
    <dgm:cxn modelId="{28EB9E14-54CD-446A-BB24-7B9BEE00125D}" type="presOf" srcId="{6CC58A1C-22E8-4142-BD08-F25CE4A6481D}" destId="{85B83629-1B35-4399-9B24-126372A9CD8B}" srcOrd="0" destOrd="0" presId="urn:microsoft.com/office/officeart/2011/layout/TabList"/>
    <dgm:cxn modelId="{D97B5C20-1B71-4809-A5E2-E70D1F423662}" type="presOf" srcId="{FA3EA62D-59DE-4532-BD9A-B4455320099B}" destId="{1C09F15A-83F9-460E-B97A-FC10220406C9}" srcOrd="0" destOrd="0" presId="urn:microsoft.com/office/officeart/2011/layout/TabList"/>
    <dgm:cxn modelId="{7BEB6820-000A-4146-8673-B0072C95A382}" type="presOf" srcId="{F570ED1B-AE17-46E0-853C-58D143F459C4}" destId="{85B83629-1B35-4399-9B24-126372A9CD8B}" srcOrd="0" destOrd="2" presId="urn:microsoft.com/office/officeart/2011/layout/TabList"/>
    <dgm:cxn modelId="{30361E2F-E2B3-4F97-8B14-56CB1A8B77A5}" srcId="{FA3EA62D-59DE-4532-BD9A-B4455320099B}" destId="{E4101709-E781-4144-963E-5FBFE8D6578F}" srcOrd="2" destOrd="0" parTransId="{E6B73CF3-5808-4F4A-9003-903D2E332D1E}" sibTransId="{82B68C84-1CA1-4413-9C3A-471889175F97}"/>
    <dgm:cxn modelId="{98EF713A-90D0-40B3-B3C5-954F2EFFA3BB}" type="presOf" srcId="{931E8232-7275-4EE9-B3AD-C7E4E9EA3C4B}" destId="{633E91A3-F2BA-4B5A-BCAA-6DE966931E31}" srcOrd="0" destOrd="0" presId="urn:microsoft.com/office/officeart/2011/layout/TabList"/>
    <dgm:cxn modelId="{BC41E543-BF27-4CF6-BBAB-8C99A45AA68B}" srcId="{5817E8E5-E18C-48D4-938C-33BE5B54EB8D}" destId="{E5886CC4-D19C-44F2-A148-D90133EF5343}" srcOrd="1" destOrd="0" parTransId="{A27B6DB8-059E-4556-B2C5-0FC630EADD45}" sibTransId="{5F105E0E-8D2C-457F-BFB3-27E6A98E3D6D}"/>
    <dgm:cxn modelId="{38B0964B-4F5E-457C-A45D-D0BD86018BD4}" srcId="{FA3EA62D-59DE-4532-BD9A-B4455320099B}" destId="{F570ED1B-AE17-46E0-853C-58D143F459C4}" srcOrd="3" destOrd="0" parTransId="{6E852221-FBB8-48AE-8175-F6CE3AA51B1E}" sibTransId="{AF7CEFF3-F3FA-4535-B65F-4C0A57BF6E0E}"/>
    <dgm:cxn modelId="{E10A4C81-DD92-42D4-B82D-0DBEE944A30A}" srcId="{5817E8E5-E18C-48D4-938C-33BE5B54EB8D}" destId="{62F85514-3172-4ADA-8885-FD0728B72716}" srcOrd="4" destOrd="0" parTransId="{BD48E7F9-E3A4-4D0B-BC64-857AD5855773}" sibTransId="{1924CE10-BC96-4CBE-9F40-31D95E88F2CD}"/>
    <dgm:cxn modelId="{763F7887-D2DE-47ED-AB07-99FBBC7B9A09}" srcId="{41364734-0AAE-4F80-8362-27941626195B}" destId="{FA3EA62D-59DE-4532-BD9A-B4455320099B}" srcOrd="1" destOrd="0" parTransId="{17EBAEB7-9FA3-4B85-A35D-35A409094305}" sibTransId="{D1E51655-0D98-4ACE-B834-D0D9C83578EA}"/>
    <dgm:cxn modelId="{15285987-27FF-4F07-9299-FBC1862F216D}" srcId="{5817E8E5-E18C-48D4-938C-33BE5B54EB8D}" destId="{71D35CE9-E105-4999-A3ED-9022DD50AFF7}" srcOrd="0" destOrd="0" parTransId="{3BFCBB7F-7071-471D-A13B-65C5B4D872A2}" sibTransId="{6B110D81-E304-44AF-91AB-6A1DA4A0FA2A}"/>
    <dgm:cxn modelId="{253B728F-3A88-44C9-8B83-18C636E76C39}" srcId="{41364734-0AAE-4F80-8362-27941626195B}" destId="{5817E8E5-E18C-48D4-938C-33BE5B54EB8D}" srcOrd="0" destOrd="0" parTransId="{59727D3E-BE35-4DD1-B095-3CDE0CEB1E36}" sibTransId="{BAA947A9-B8CA-421D-B131-C61C2AE95559}"/>
    <dgm:cxn modelId="{53A55391-787C-44DC-B54C-E6600D7642CF}" type="presOf" srcId="{41364734-0AAE-4F80-8362-27941626195B}" destId="{3C55EEEF-4F6A-40E6-AB2D-C3759E6F37B1}" srcOrd="0" destOrd="0" presId="urn:microsoft.com/office/officeart/2011/layout/TabList"/>
    <dgm:cxn modelId="{6280499F-9006-451D-8D6B-BBE389DA50E4}" type="presOf" srcId="{A22EA1AA-8E5C-4616-BB9C-C3CCA66B2AD3}" destId="{85B83629-1B35-4399-9B24-126372A9CD8B}" srcOrd="0" destOrd="3" presId="urn:microsoft.com/office/officeart/2011/layout/TabList"/>
    <dgm:cxn modelId="{386807A2-2246-46A6-A376-15FDB25CB9C3}" type="presOf" srcId="{45040961-6451-4AAD-93B0-85B60B972C37}" destId="{85B83629-1B35-4399-9B24-126372A9CD8B}" srcOrd="0" destOrd="4" presId="urn:microsoft.com/office/officeart/2011/layout/TabList"/>
    <dgm:cxn modelId="{8D6BF9A3-DB50-4B4F-83E0-77BE4B9B09DE}" type="presOf" srcId="{71D35CE9-E105-4999-A3ED-9022DD50AFF7}" destId="{B2D386B2-4595-4E73-A458-7011DE5E095D}" srcOrd="0" destOrd="0" presId="urn:microsoft.com/office/officeart/2011/layout/TabList"/>
    <dgm:cxn modelId="{DCF891AA-C2E5-4CB6-892E-22410F0E6676}" srcId="{5817E8E5-E18C-48D4-938C-33BE5B54EB8D}" destId="{802F2E87-702B-42F7-A3A3-56EB1E4A36D5}" srcOrd="2" destOrd="0" parTransId="{F9CB3EAF-A3EF-45A1-8E91-CFB322514066}" sibTransId="{131BD5D8-693A-4026-BF8E-2C1812B06326}"/>
    <dgm:cxn modelId="{B8A688B0-F42E-42DE-A17E-E4FE840CE188}" type="presOf" srcId="{E4101709-E781-4144-963E-5FBFE8D6578F}" destId="{85B83629-1B35-4399-9B24-126372A9CD8B}" srcOrd="0" destOrd="1" presId="urn:microsoft.com/office/officeart/2011/layout/TabList"/>
    <dgm:cxn modelId="{A4B437B3-7A35-4C43-8A76-79FD6A4A0EBC}" srcId="{FA3EA62D-59DE-4532-BD9A-B4455320099B}" destId="{45040961-6451-4AAD-93B0-85B60B972C37}" srcOrd="5" destOrd="0" parTransId="{5B4B6E3A-DF66-437A-9DF8-FBEAF8F5FB12}" sibTransId="{9ED5EDC4-F68B-4E34-9F41-ED364FBD8364}"/>
    <dgm:cxn modelId="{0386F1B7-217B-42D5-854F-A5AE69756C79}" type="presOf" srcId="{802F2E87-702B-42F7-A3A3-56EB1E4A36D5}" destId="{C6B88BE4-6B14-4EA5-AE88-494C763536D9}" srcOrd="0" destOrd="1" presId="urn:microsoft.com/office/officeart/2011/layout/TabList"/>
    <dgm:cxn modelId="{4A0AB1C2-6AC8-4EB7-909A-4ECCD135C17F}" srcId="{FA3EA62D-59DE-4532-BD9A-B4455320099B}" destId="{6CC58A1C-22E8-4142-BD08-F25CE4A6481D}" srcOrd="1" destOrd="0" parTransId="{6B81B8FC-74E8-49CC-872C-89FB73F0CC5C}" sibTransId="{D0714F79-ADAA-4F74-8DAE-14FD3FB694D9}"/>
    <dgm:cxn modelId="{CF0238D1-DE13-414D-BFF8-D75F9BAB741F}" type="presOf" srcId="{3DA3DB07-2DD9-4135-957E-3167C2DE5FF9}" destId="{C6B88BE4-6B14-4EA5-AE88-494C763536D9}" srcOrd="0" destOrd="2" presId="urn:microsoft.com/office/officeart/2011/layout/TabList"/>
    <dgm:cxn modelId="{D29D66DC-3FC1-4718-B5AE-DB0564B9F93B}" srcId="{5817E8E5-E18C-48D4-938C-33BE5B54EB8D}" destId="{3DA3DB07-2DD9-4135-957E-3167C2DE5FF9}" srcOrd="3" destOrd="0" parTransId="{D06EE6F4-19E0-4F1B-A54A-C9D706E7EB00}" sibTransId="{278FE2BB-D153-4192-A0B7-921A7AA57A76}"/>
    <dgm:cxn modelId="{648612E8-9166-4719-AD1B-D42F2EC0D4F1}" type="presOf" srcId="{5817E8E5-E18C-48D4-938C-33BE5B54EB8D}" destId="{57710032-31D0-4E6F-ADB3-C3B9CBAA037C}" srcOrd="0" destOrd="0" presId="urn:microsoft.com/office/officeart/2011/layout/TabList"/>
    <dgm:cxn modelId="{67D0C7F1-B42A-4B5B-B682-43E32D419883}" srcId="{FA3EA62D-59DE-4532-BD9A-B4455320099B}" destId="{A22EA1AA-8E5C-4616-BB9C-C3CCA66B2AD3}" srcOrd="4" destOrd="0" parTransId="{CF285BAD-481E-48C9-8D2C-9B5D616C97F1}" sibTransId="{9728F534-37D9-477B-8F22-A24E346FD707}"/>
    <dgm:cxn modelId="{2925C1E7-E46B-4E47-988F-7C8E7A73E997}" type="presParOf" srcId="{3C55EEEF-4F6A-40E6-AB2D-C3759E6F37B1}" destId="{E426C76F-CF04-4852-99BB-BEFFB561060A}" srcOrd="0" destOrd="0" presId="urn:microsoft.com/office/officeart/2011/layout/TabList"/>
    <dgm:cxn modelId="{FA78950E-9354-4BC3-BC4B-321249EA88FB}" type="presParOf" srcId="{E426C76F-CF04-4852-99BB-BEFFB561060A}" destId="{B2D386B2-4595-4E73-A458-7011DE5E095D}" srcOrd="0" destOrd="0" presId="urn:microsoft.com/office/officeart/2011/layout/TabList"/>
    <dgm:cxn modelId="{A3CC217F-688C-4EA1-9599-58B902AD50D4}" type="presParOf" srcId="{E426C76F-CF04-4852-99BB-BEFFB561060A}" destId="{57710032-31D0-4E6F-ADB3-C3B9CBAA037C}" srcOrd="1" destOrd="0" presId="urn:microsoft.com/office/officeart/2011/layout/TabList"/>
    <dgm:cxn modelId="{9FD63B11-0D93-403A-A5DB-5E398FEE6E44}" type="presParOf" srcId="{E426C76F-CF04-4852-99BB-BEFFB561060A}" destId="{43BF231B-3ABF-41FE-B574-927B5519E77A}" srcOrd="2" destOrd="0" presId="urn:microsoft.com/office/officeart/2011/layout/TabList"/>
    <dgm:cxn modelId="{ABE33ACD-2BAE-4C2B-B705-5D4EDCCB1CBD}" type="presParOf" srcId="{3C55EEEF-4F6A-40E6-AB2D-C3759E6F37B1}" destId="{C6B88BE4-6B14-4EA5-AE88-494C763536D9}" srcOrd="1" destOrd="0" presId="urn:microsoft.com/office/officeart/2011/layout/TabList"/>
    <dgm:cxn modelId="{686BBDE6-7049-476E-A133-07CF311E7191}" type="presParOf" srcId="{3C55EEEF-4F6A-40E6-AB2D-C3759E6F37B1}" destId="{E6407440-0227-45C3-A4A3-C14E68056F16}" srcOrd="2" destOrd="0" presId="urn:microsoft.com/office/officeart/2011/layout/TabList"/>
    <dgm:cxn modelId="{330317F2-A990-4973-9141-377A7AEB2E39}" type="presParOf" srcId="{3C55EEEF-4F6A-40E6-AB2D-C3759E6F37B1}" destId="{1B317C33-9CDB-4D6D-8523-688A7B645691}" srcOrd="3" destOrd="0" presId="urn:microsoft.com/office/officeart/2011/layout/TabList"/>
    <dgm:cxn modelId="{BDEAF0F0-D109-4A55-BB0A-9E20265F2EB7}" type="presParOf" srcId="{1B317C33-9CDB-4D6D-8523-688A7B645691}" destId="{633E91A3-F2BA-4B5A-BCAA-6DE966931E31}" srcOrd="0" destOrd="0" presId="urn:microsoft.com/office/officeart/2011/layout/TabList"/>
    <dgm:cxn modelId="{6B039EC9-EE54-40AF-9F08-8771A7116371}" type="presParOf" srcId="{1B317C33-9CDB-4D6D-8523-688A7B645691}" destId="{1C09F15A-83F9-460E-B97A-FC10220406C9}" srcOrd="1" destOrd="0" presId="urn:microsoft.com/office/officeart/2011/layout/TabList"/>
    <dgm:cxn modelId="{313955BA-EAFB-4F6B-BAB5-FC2EA4FC07BD}" type="presParOf" srcId="{1B317C33-9CDB-4D6D-8523-688A7B645691}" destId="{A136E85D-5B32-4CEB-B24A-66785C880EB0}" srcOrd="2" destOrd="0" presId="urn:microsoft.com/office/officeart/2011/layout/TabList"/>
    <dgm:cxn modelId="{B207CBA5-2962-4253-BF9B-E92091313442}" type="presParOf" srcId="{3C55EEEF-4F6A-40E6-AB2D-C3759E6F37B1}" destId="{85B83629-1B35-4399-9B24-126372A9CD8B}"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1B3292-E0AD-4266-8BCF-3B00101172DF}" type="doc">
      <dgm:prSet loTypeId="urn:microsoft.com/office/officeart/2009/3/layout/SubStepProcess" loCatId="process" qsTypeId="urn:microsoft.com/office/officeart/2005/8/quickstyle/simple1" qsCatId="simple" csTypeId="urn:microsoft.com/office/officeart/2005/8/colors/accent1_2" csCatId="accent1" phldr="1"/>
      <dgm:spPr/>
      <dgm:t>
        <a:bodyPr/>
        <a:lstStyle/>
        <a:p>
          <a:endParaRPr lang="en-US"/>
        </a:p>
      </dgm:t>
    </dgm:pt>
    <dgm:pt modelId="{A7EB977E-4DC8-42A9-B2CF-B8B27C7FD9DF}">
      <dgm:prSet phldrT="[Text]" custT="1"/>
      <dgm:spPr/>
      <dgm:t>
        <a:bodyPr/>
        <a:lstStyle/>
        <a:p>
          <a:r>
            <a:rPr lang="en-US" sz="1100" dirty="0">
              <a:solidFill>
                <a:schemeClr val="tx1"/>
              </a:solidFill>
              <a:latin typeface="Arial" panose="020B0604020202020204" pitchFamily="34" charset="0"/>
              <a:cs typeface="Arial" panose="020B0604020202020204" pitchFamily="34" charset="0"/>
            </a:rPr>
            <a:t>Public use</a:t>
          </a:r>
          <a:endParaRPr lang="en-US" sz="1100" dirty="0">
            <a:solidFill>
              <a:schemeClr val="tx1"/>
            </a:solidFill>
          </a:endParaRPr>
        </a:p>
      </dgm:t>
    </dgm:pt>
    <dgm:pt modelId="{078C9DD2-BB88-44D3-913C-4FA667FEC43D}" type="parTrans" cxnId="{E15CEF9A-A3AC-46CE-9307-72B399E7E068}">
      <dgm:prSet/>
      <dgm:spPr/>
      <dgm:t>
        <a:bodyPr/>
        <a:lstStyle/>
        <a:p>
          <a:endParaRPr lang="en-US" sz="1100">
            <a:solidFill>
              <a:schemeClr val="tx1"/>
            </a:solidFill>
          </a:endParaRPr>
        </a:p>
      </dgm:t>
    </dgm:pt>
    <dgm:pt modelId="{2463E5E3-ACB4-49F0-8F7A-46011708E4BC}" type="sibTrans" cxnId="{E15CEF9A-A3AC-46CE-9307-72B399E7E068}">
      <dgm:prSet/>
      <dgm:spPr/>
      <dgm:t>
        <a:bodyPr/>
        <a:lstStyle/>
        <a:p>
          <a:endParaRPr lang="en-US" sz="1100">
            <a:solidFill>
              <a:schemeClr val="tx1"/>
            </a:solidFill>
          </a:endParaRPr>
        </a:p>
      </dgm:t>
    </dgm:pt>
    <dgm:pt modelId="{55EE31AC-54F3-4F13-BF40-2B59DF176A0B}">
      <dgm:prSet custT="1"/>
      <dgm:spPr/>
      <dgm:t>
        <a:bodyPr/>
        <a:lstStyle/>
        <a:p>
          <a:r>
            <a:rPr lang="en-US" sz="1100" dirty="0">
              <a:solidFill>
                <a:schemeClr val="tx1"/>
              </a:solidFill>
              <a:latin typeface="Arial" panose="020B0604020202020204" pitchFamily="34" charset="0"/>
              <a:cs typeface="Arial" panose="020B0604020202020204" pitchFamily="34" charset="0"/>
            </a:rPr>
            <a:t>Publications – Patent, Non Patent Literature</a:t>
          </a:r>
        </a:p>
      </dgm:t>
    </dgm:pt>
    <dgm:pt modelId="{92FC3360-2915-4819-B082-DE3808BB707F}" type="parTrans" cxnId="{5CE72340-72C4-4AFC-951B-2BF1579F712C}">
      <dgm:prSet/>
      <dgm:spPr/>
      <dgm:t>
        <a:bodyPr/>
        <a:lstStyle/>
        <a:p>
          <a:endParaRPr lang="en-US" sz="1100">
            <a:solidFill>
              <a:schemeClr val="tx1"/>
            </a:solidFill>
          </a:endParaRPr>
        </a:p>
      </dgm:t>
    </dgm:pt>
    <dgm:pt modelId="{39210572-9A1A-40EB-A377-1E9B2926C82E}" type="sibTrans" cxnId="{5CE72340-72C4-4AFC-951B-2BF1579F712C}">
      <dgm:prSet/>
      <dgm:spPr/>
      <dgm:t>
        <a:bodyPr/>
        <a:lstStyle/>
        <a:p>
          <a:endParaRPr lang="en-US" sz="1100">
            <a:solidFill>
              <a:schemeClr val="tx1"/>
            </a:solidFill>
          </a:endParaRPr>
        </a:p>
      </dgm:t>
    </dgm:pt>
    <dgm:pt modelId="{E55BA59A-22EB-448B-9695-ACA829CD4033}">
      <dgm:prSet custT="1"/>
      <dgm:spPr/>
      <dgm:t>
        <a:bodyPr/>
        <a:lstStyle/>
        <a:p>
          <a:r>
            <a:rPr lang="en-US" sz="1100">
              <a:solidFill>
                <a:schemeClr val="tx1"/>
              </a:solidFill>
              <a:latin typeface="Arial" panose="020B0604020202020204" pitchFamily="34" charset="0"/>
              <a:cs typeface="Arial" panose="020B0604020202020204" pitchFamily="34" charset="0"/>
            </a:rPr>
            <a:t>Meeting reports</a:t>
          </a:r>
          <a:endParaRPr lang="en-US" sz="1100" dirty="0">
            <a:solidFill>
              <a:schemeClr val="tx1"/>
            </a:solidFill>
            <a:latin typeface="Arial" panose="020B0604020202020204" pitchFamily="34" charset="0"/>
            <a:cs typeface="Arial" panose="020B0604020202020204" pitchFamily="34" charset="0"/>
          </a:endParaRPr>
        </a:p>
      </dgm:t>
    </dgm:pt>
    <dgm:pt modelId="{F27C8F39-2461-4D03-83D0-882778FBE7C5}" type="parTrans" cxnId="{5D138C85-1B08-412C-9FA2-F9AECC96D6D4}">
      <dgm:prSet/>
      <dgm:spPr/>
      <dgm:t>
        <a:bodyPr/>
        <a:lstStyle/>
        <a:p>
          <a:endParaRPr lang="en-US" sz="1100">
            <a:solidFill>
              <a:schemeClr val="tx1"/>
            </a:solidFill>
          </a:endParaRPr>
        </a:p>
      </dgm:t>
    </dgm:pt>
    <dgm:pt modelId="{1076A16B-91FD-48F5-9B18-EB5BA5673217}" type="sibTrans" cxnId="{5D138C85-1B08-412C-9FA2-F9AECC96D6D4}">
      <dgm:prSet/>
      <dgm:spPr/>
      <dgm:t>
        <a:bodyPr/>
        <a:lstStyle/>
        <a:p>
          <a:endParaRPr lang="en-US" sz="1100">
            <a:solidFill>
              <a:schemeClr val="tx1"/>
            </a:solidFill>
          </a:endParaRPr>
        </a:p>
      </dgm:t>
    </dgm:pt>
    <dgm:pt modelId="{5B13ADA9-49F0-4172-9F4E-7A1848830DD0}">
      <dgm:prSet custT="1"/>
      <dgm:spPr/>
      <dgm:t>
        <a:bodyPr/>
        <a:lstStyle/>
        <a:p>
          <a:r>
            <a:rPr lang="en-US" sz="1100">
              <a:solidFill>
                <a:schemeClr val="tx1"/>
              </a:solidFill>
              <a:latin typeface="Arial" panose="020B0604020202020204" pitchFamily="34" charset="0"/>
              <a:cs typeface="Arial" panose="020B0604020202020204" pitchFamily="34" charset="0"/>
            </a:rPr>
            <a:t>Survey reports</a:t>
          </a:r>
          <a:endParaRPr lang="en-US" sz="1100" dirty="0">
            <a:solidFill>
              <a:schemeClr val="tx1"/>
            </a:solidFill>
            <a:latin typeface="Arial" panose="020B0604020202020204" pitchFamily="34" charset="0"/>
            <a:cs typeface="Arial" panose="020B0604020202020204" pitchFamily="34" charset="0"/>
          </a:endParaRPr>
        </a:p>
      </dgm:t>
    </dgm:pt>
    <dgm:pt modelId="{EC76B44D-738E-456F-A1EC-F6113A6459B6}" type="parTrans" cxnId="{B26F542F-147B-4B17-ACE8-3C070C385A26}">
      <dgm:prSet/>
      <dgm:spPr/>
      <dgm:t>
        <a:bodyPr/>
        <a:lstStyle/>
        <a:p>
          <a:endParaRPr lang="en-US" sz="1100">
            <a:solidFill>
              <a:schemeClr val="tx1"/>
            </a:solidFill>
          </a:endParaRPr>
        </a:p>
      </dgm:t>
    </dgm:pt>
    <dgm:pt modelId="{D4BCC30E-C374-4045-8911-BEB2E7883014}" type="sibTrans" cxnId="{B26F542F-147B-4B17-ACE8-3C070C385A26}">
      <dgm:prSet/>
      <dgm:spPr/>
      <dgm:t>
        <a:bodyPr/>
        <a:lstStyle/>
        <a:p>
          <a:endParaRPr lang="en-US" sz="1100">
            <a:solidFill>
              <a:schemeClr val="tx1"/>
            </a:solidFill>
          </a:endParaRPr>
        </a:p>
      </dgm:t>
    </dgm:pt>
    <dgm:pt modelId="{493F0669-D4AB-4D50-B5E2-F6E4153B6E47}">
      <dgm:prSet custT="1"/>
      <dgm:spPr/>
      <dgm:t>
        <a:bodyPr/>
        <a:lstStyle/>
        <a:p>
          <a:r>
            <a:rPr lang="en-US" sz="1100">
              <a:solidFill>
                <a:schemeClr val="tx1"/>
              </a:solidFill>
              <a:latin typeface="Arial" panose="020B0604020202020204" pitchFamily="34" charset="0"/>
              <a:cs typeface="Arial" panose="020B0604020202020204" pitchFamily="34" charset="0"/>
            </a:rPr>
            <a:t>Clinical trial information if not indicated as ‘sample’</a:t>
          </a:r>
          <a:endParaRPr lang="en-US" sz="1100" dirty="0">
            <a:solidFill>
              <a:schemeClr val="tx1"/>
            </a:solidFill>
            <a:latin typeface="Arial" panose="020B0604020202020204" pitchFamily="34" charset="0"/>
            <a:cs typeface="Arial" panose="020B0604020202020204" pitchFamily="34" charset="0"/>
          </a:endParaRPr>
        </a:p>
      </dgm:t>
    </dgm:pt>
    <dgm:pt modelId="{967D80D2-3D27-4AC2-AE11-74D015EEC729}" type="parTrans" cxnId="{9A88B9A0-89D3-414F-8CE4-A19CBC938531}">
      <dgm:prSet/>
      <dgm:spPr/>
      <dgm:t>
        <a:bodyPr/>
        <a:lstStyle/>
        <a:p>
          <a:endParaRPr lang="en-US" sz="1100">
            <a:solidFill>
              <a:schemeClr val="tx1"/>
            </a:solidFill>
          </a:endParaRPr>
        </a:p>
      </dgm:t>
    </dgm:pt>
    <dgm:pt modelId="{7609FBD5-6DF9-4DF3-85AC-E0BAC3764A08}" type="sibTrans" cxnId="{9A88B9A0-89D3-414F-8CE4-A19CBC938531}">
      <dgm:prSet/>
      <dgm:spPr/>
      <dgm:t>
        <a:bodyPr/>
        <a:lstStyle/>
        <a:p>
          <a:endParaRPr lang="en-US" sz="1100">
            <a:solidFill>
              <a:schemeClr val="tx1"/>
            </a:solidFill>
          </a:endParaRPr>
        </a:p>
      </dgm:t>
    </dgm:pt>
    <dgm:pt modelId="{38CA5B52-C6B6-4C16-918E-D5B2D00573E8}">
      <dgm:prSet custT="1"/>
      <dgm:spPr/>
      <dgm:t>
        <a:bodyPr/>
        <a:lstStyle/>
        <a:p>
          <a:r>
            <a:rPr lang="en-US" sz="1100" dirty="0">
              <a:solidFill>
                <a:schemeClr val="tx1"/>
              </a:solidFill>
              <a:latin typeface="Arial" panose="020B0604020202020204" pitchFamily="34" charset="0"/>
              <a:cs typeface="Arial" panose="020B0604020202020204" pitchFamily="34" charset="0"/>
            </a:rPr>
            <a:t>Oral disclosure or TK defensive publications</a:t>
          </a:r>
        </a:p>
      </dgm:t>
    </dgm:pt>
    <dgm:pt modelId="{A53ADB25-0961-4E54-B99D-5EA0C913099B}" type="parTrans" cxnId="{B37E17BE-A898-4DFE-98B1-581916C54C11}">
      <dgm:prSet/>
      <dgm:spPr/>
      <dgm:t>
        <a:bodyPr/>
        <a:lstStyle/>
        <a:p>
          <a:endParaRPr lang="en-US" sz="1100">
            <a:solidFill>
              <a:schemeClr val="tx1"/>
            </a:solidFill>
          </a:endParaRPr>
        </a:p>
      </dgm:t>
    </dgm:pt>
    <dgm:pt modelId="{8C1D2F96-999E-4B11-80A7-E774C20606DE}" type="sibTrans" cxnId="{B37E17BE-A898-4DFE-98B1-581916C54C11}">
      <dgm:prSet/>
      <dgm:spPr/>
      <dgm:t>
        <a:bodyPr/>
        <a:lstStyle/>
        <a:p>
          <a:endParaRPr lang="en-US" sz="1100">
            <a:solidFill>
              <a:schemeClr val="tx1"/>
            </a:solidFill>
          </a:endParaRPr>
        </a:p>
      </dgm:t>
    </dgm:pt>
    <dgm:pt modelId="{EA71AC0C-3E1B-4732-8FE7-245BA9D6F51A}">
      <dgm:prSet custT="1"/>
      <dgm:spPr/>
      <dgm:t>
        <a:bodyPr/>
        <a:lstStyle/>
        <a:p>
          <a:r>
            <a:rPr lang="en-US" sz="1100" dirty="0">
              <a:solidFill>
                <a:schemeClr val="tx1"/>
              </a:solidFill>
              <a:latin typeface="Arial" panose="020B0604020202020204" pitchFamily="34" charset="0"/>
              <a:cs typeface="Arial" panose="020B0604020202020204" pitchFamily="34" charset="0"/>
            </a:rPr>
            <a:t>Prosecution History</a:t>
          </a:r>
        </a:p>
      </dgm:t>
    </dgm:pt>
    <dgm:pt modelId="{FAF1B3AD-66AD-44BF-B4F0-D5106F806311}" type="parTrans" cxnId="{59C354AC-9499-480D-AFB2-64D6FA5C6704}">
      <dgm:prSet/>
      <dgm:spPr/>
      <dgm:t>
        <a:bodyPr/>
        <a:lstStyle/>
        <a:p>
          <a:endParaRPr lang="en-US" sz="1100">
            <a:solidFill>
              <a:schemeClr val="tx1"/>
            </a:solidFill>
          </a:endParaRPr>
        </a:p>
      </dgm:t>
    </dgm:pt>
    <dgm:pt modelId="{766FDA38-5FE9-466D-94B4-7EE47F759A06}" type="sibTrans" cxnId="{59C354AC-9499-480D-AFB2-64D6FA5C6704}">
      <dgm:prSet/>
      <dgm:spPr/>
      <dgm:t>
        <a:bodyPr/>
        <a:lstStyle/>
        <a:p>
          <a:endParaRPr lang="en-US" sz="1100">
            <a:solidFill>
              <a:schemeClr val="tx1"/>
            </a:solidFill>
          </a:endParaRPr>
        </a:p>
      </dgm:t>
    </dgm:pt>
    <dgm:pt modelId="{B27827E5-899C-44AA-AD89-C522DD9A4B87}" type="pres">
      <dgm:prSet presAssocID="{141B3292-E0AD-4266-8BCF-3B00101172DF}" presName="Name0" presStyleCnt="0">
        <dgm:presLayoutVars>
          <dgm:chMax val="7"/>
          <dgm:dir/>
          <dgm:animOne val="branch"/>
        </dgm:presLayoutVars>
      </dgm:prSet>
      <dgm:spPr/>
    </dgm:pt>
    <dgm:pt modelId="{4A7BD4EC-D462-428B-8E88-1F42B0EC0DDE}" type="pres">
      <dgm:prSet presAssocID="{A7EB977E-4DC8-42A9-B2CF-B8B27C7FD9DF}" presName="parTx1" presStyleLbl="node1" presStyleIdx="0" presStyleCnt="7"/>
      <dgm:spPr/>
    </dgm:pt>
    <dgm:pt modelId="{CBA3DC84-5305-4960-8083-7752D0F739E3}" type="pres">
      <dgm:prSet presAssocID="{55EE31AC-54F3-4F13-BF40-2B59DF176A0B}" presName="parTx2" presStyleLbl="node1" presStyleIdx="1" presStyleCnt="7"/>
      <dgm:spPr/>
    </dgm:pt>
    <dgm:pt modelId="{0F36EC6E-C638-481E-A365-CA0A11D36805}" type="pres">
      <dgm:prSet presAssocID="{E55BA59A-22EB-448B-9695-ACA829CD4033}" presName="parTx3" presStyleLbl="node1" presStyleIdx="2" presStyleCnt="7"/>
      <dgm:spPr/>
    </dgm:pt>
    <dgm:pt modelId="{CEBFC890-4ADA-4D7F-97A3-1FCD2BA4F23D}" type="pres">
      <dgm:prSet presAssocID="{5B13ADA9-49F0-4172-9F4E-7A1848830DD0}" presName="parTx4" presStyleLbl="node1" presStyleIdx="3" presStyleCnt="7"/>
      <dgm:spPr/>
    </dgm:pt>
    <dgm:pt modelId="{C0E4ABEF-06A9-4DBE-B759-582E3E8A0981}" type="pres">
      <dgm:prSet presAssocID="{493F0669-D4AB-4D50-B5E2-F6E4153B6E47}" presName="parTx5" presStyleLbl="node1" presStyleIdx="4" presStyleCnt="7"/>
      <dgm:spPr/>
    </dgm:pt>
    <dgm:pt modelId="{860FA66D-7D61-4A53-87EA-48A4A6508F18}" type="pres">
      <dgm:prSet presAssocID="{38CA5B52-C6B6-4C16-918E-D5B2D00573E8}" presName="parTx6" presStyleLbl="node1" presStyleIdx="5" presStyleCnt="7"/>
      <dgm:spPr/>
    </dgm:pt>
    <dgm:pt modelId="{2F2666C2-EDB7-410F-9B18-E5FD06E9A8FA}" type="pres">
      <dgm:prSet presAssocID="{EA71AC0C-3E1B-4732-8FE7-245BA9D6F51A}" presName="parTx7" presStyleLbl="node1" presStyleIdx="6" presStyleCnt="7"/>
      <dgm:spPr/>
    </dgm:pt>
  </dgm:ptLst>
  <dgm:cxnLst>
    <dgm:cxn modelId="{453BC30A-5AD3-46BF-99D2-0E0640FBA821}" type="presOf" srcId="{38CA5B52-C6B6-4C16-918E-D5B2D00573E8}" destId="{860FA66D-7D61-4A53-87EA-48A4A6508F18}" srcOrd="0" destOrd="0" presId="urn:microsoft.com/office/officeart/2009/3/layout/SubStepProcess"/>
    <dgm:cxn modelId="{B26F542F-147B-4B17-ACE8-3C070C385A26}" srcId="{141B3292-E0AD-4266-8BCF-3B00101172DF}" destId="{5B13ADA9-49F0-4172-9F4E-7A1848830DD0}" srcOrd="3" destOrd="0" parTransId="{EC76B44D-738E-456F-A1EC-F6113A6459B6}" sibTransId="{D4BCC30E-C374-4045-8911-BEB2E7883014}"/>
    <dgm:cxn modelId="{926AA235-8C93-4578-8587-DC35931817A9}" type="presOf" srcId="{493F0669-D4AB-4D50-B5E2-F6E4153B6E47}" destId="{C0E4ABEF-06A9-4DBE-B759-582E3E8A0981}" srcOrd="0" destOrd="0" presId="urn:microsoft.com/office/officeart/2009/3/layout/SubStepProcess"/>
    <dgm:cxn modelId="{5CE72340-72C4-4AFC-951B-2BF1579F712C}" srcId="{141B3292-E0AD-4266-8BCF-3B00101172DF}" destId="{55EE31AC-54F3-4F13-BF40-2B59DF176A0B}" srcOrd="1" destOrd="0" parTransId="{92FC3360-2915-4819-B082-DE3808BB707F}" sibTransId="{39210572-9A1A-40EB-A377-1E9B2926C82E}"/>
    <dgm:cxn modelId="{FF50A868-19F6-4397-B358-863DCC1FAB7F}" type="presOf" srcId="{55EE31AC-54F3-4F13-BF40-2B59DF176A0B}" destId="{CBA3DC84-5305-4960-8083-7752D0F739E3}" srcOrd="0" destOrd="0" presId="urn:microsoft.com/office/officeart/2009/3/layout/SubStepProcess"/>
    <dgm:cxn modelId="{BAB1DC52-3AA8-4178-9B48-551ADAF87402}" type="presOf" srcId="{EA71AC0C-3E1B-4732-8FE7-245BA9D6F51A}" destId="{2F2666C2-EDB7-410F-9B18-E5FD06E9A8FA}" srcOrd="0" destOrd="0" presId="urn:microsoft.com/office/officeart/2009/3/layout/SubStepProcess"/>
    <dgm:cxn modelId="{85AB207C-48B0-4ECB-841E-CF7C276440F9}" type="presOf" srcId="{E55BA59A-22EB-448B-9695-ACA829CD4033}" destId="{0F36EC6E-C638-481E-A365-CA0A11D36805}" srcOrd="0" destOrd="0" presId="urn:microsoft.com/office/officeart/2009/3/layout/SubStepProcess"/>
    <dgm:cxn modelId="{5D138C85-1B08-412C-9FA2-F9AECC96D6D4}" srcId="{141B3292-E0AD-4266-8BCF-3B00101172DF}" destId="{E55BA59A-22EB-448B-9695-ACA829CD4033}" srcOrd="2" destOrd="0" parTransId="{F27C8F39-2461-4D03-83D0-882778FBE7C5}" sibTransId="{1076A16B-91FD-48F5-9B18-EB5BA5673217}"/>
    <dgm:cxn modelId="{C0093090-05A1-4377-A999-A8976C1046CC}" type="presOf" srcId="{A7EB977E-4DC8-42A9-B2CF-B8B27C7FD9DF}" destId="{4A7BD4EC-D462-428B-8E88-1F42B0EC0DDE}" srcOrd="0" destOrd="0" presId="urn:microsoft.com/office/officeart/2009/3/layout/SubStepProcess"/>
    <dgm:cxn modelId="{E15CEF9A-A3AC-46CE-9307-72B399E7E068}" srcId="{141B3292-E0AD-4266-8BCF-3B00101172DF}" destId="{A7EB977E-4DC8-42A9-B2CF-B8B27C7FD9DF}" srcOrd="0" destOrd="0" parTransId="{078C9DD2-BB88-44D3-913C-4FA667FEC43D}" sibTransId="{2463E5E3-ACB4-49F0-8F7A-46011708E4BC}"/>
    <dgm:cxn modelId="{9A88B9A0-89D3-414F-8CE4-A19CBC938531}" srcId="{141B3292-E0AD-4266-8BCF-3B00101172DF}" destId="{493F0669-D4AB-4D50-B5E2-F6E4153B6E47}" srcOrd="4" destOrd="0" parTransId="{967D80D2-3D27-4AC2-AE11-74D015EEC729}" sibTransId="{7609FBD5-6DF9-4DF3-85AC-E0BAC3764A08}"/>
    <dgm:cxn modelId="{59C354AC-9499-480D-AFB2-64D6FA5C6704}" srcId="{141B3292-E0AD-4266-8BCF-3B00101172DF}" destId="{EA71AC0C-3E1B-4732-8FE7-245BA9D6F51A}" srcOrd="6" destOrd="0" parTransId="{FAF1B3AD-66AD-44BF-B4F0-D5106F806311}" sibTransId="{766FDA38-5FE9-466D-94B4-7EE47F759A06}"/>
    <dgm:cxn modelId="{E19398AE-0580-4680-B4C9-3EB5EEF07C14}" type="presOf" srcId="{5B13ADA9-49F0-4172-9F4E-7A1848830DD0}" destId="{CEBFC890-4ADA-4D7F-97A3-1FCD2BA4F23D}" srcOrd="0" destOrd="0" presId="urn:microsoft.com/office/officeart/2009/3/layout/SubStepProcess"/>
    <dgm:cxn modelId="{4DEAEAB4-E8DE-44F9-8631-A4D37F500EEB}" type="presOf" srcId="{141B3292-E0AD-4266-8BCF-3B00101172DF}" destId="{B27827E5-899C-44AA-AD89-C522DD9A4B87}" srcOrd="0" destOrd="0" presId="urn:microsoft.com/office/officeart/2009/3/layout/SubStepProcess"/>
    <dgm:cxn modelId="{B37E17BE-A898-4DFE-98B1-581916C54C11}" srcId="{141B3292-E0AD-4266-8BCF-3B00101172DF}" destId="{38CA5B52-C6B6-4C16-918E-D5B2D00573E8}" srcOrd="5" destOrd="0" parTransId="{A53ADB25-0961-4E54-B99D-5EA0C913099B}" sibTransId="{8C1D2F96-999E-4B11-80A7-E774C20606DE}"/>
    <dgm:cxn modelId="{9E1808C3-BC0D-4D71-9869-56ADF24AEBDE}" type="presParOf" srcId="{B27827E5-899C-44AA-AD89-C522DD9A4B87}" destId="{4A7BD4EC-D462-428B-8E88-1F42B0EC0DDE}" srcOrd="0" destOrd="0" presId="urn:microsoft.com/office/officeart/2009/3/layout/SubStepProcess"/>
    <dgm:cxn modelId="{4BC64832-3782-44F2-A43C-0AC52089A6DC}" type="presParOf" srcId="{B27827E5-899C-44AA-AD89-C522DD9A4B87}" destId="{CBA3DC84-5305-4960-8083-7752D0F739E3}" srcOrd="1" destOrd="0" presId="urn:microsoft.com/office/officeart/2009/3/layout/SubStepProcess"/>
    <dgm:cxn modelId="{2E03FDC7-400E-4278-B9A8-742C83AE8447}" type="presParOf" srcId="{B27827E5-899C-44AA-AD89-C522DD9A4B87}" destId="{0F36EC6E-C638-481E-A365-CA0A11D36805}" srcOrd="2" destOrd="0" presId="urn:microsoft.com/office/officeart/2009/3/layout/SubStepProcess"/>
    <dgm:cxn modelId="{4BB80BFD-EFC2-4DD9-93D0-D82BD78548C9}" type="presParOf" srcId="{B27827E5-899C-44AA-AD89-C522DD9A4B87}" destId="{CEBFC890-4ADA-4D7F-97A3-1FCD2BA4F23D}" srcOrd="3" destOrd="0" presId="urn:microsoft.com/office/officeart/2009/3/layout/SubStepProcess"/>
    <dgm:cxn modelId="{0FC3B3B4-E199-4DDB-AFFB-94F5822AB4B8}" type="presParOf" srcId="{B27827E5-899C-44AA-AD89-C522DD9A4B87}" destId="{C0E4ABEF-06A9-4DBE-B759-582E3E8A0981}" srcOrd="4" destOrd="0" presId="urn:microsoft.com/office/officeart/2009/3/layout/SubStepProcess"/>
    <dgm:cxn modelId="{88557A71-97A0-4B16-802E-23545F73B102}" type="presParOf" srcId="{B27827E5-899C-44AA-AD89-C522DD9A4B87}" destId="{860FA66D-7D61-4A53-87EA-48A4A6508F18}" srcOrd="5" destOrd="0" presId="urn:microsoft.com/office/officeart/2009/3/layout/SubStepProcess"/>
    <dgm:cxn modelId="{0443E3A4-7A61-436E-BF8B-0F2BABC4AD4E}" type="presParOf" srcId="{B27827E5-899C-44AA-AD89-C522DD9A4B87}" destId="{2F2666C2-EDB7-410F-9B18-E5FD06E9A8FA}" srcOrd="6"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F3A78-262E-4DC7-B2B9-99B5BC8A4B2A}">
      <dsp:nvSpPr>
        <dsp:cNvPr id="0" name=""/>
        <dsp:cNvSpPr/>
      </dsp:nvSpPr>
      <dsp:spPr>
        <a:xfrm>
          <a:off x="330569" y="468222"/>
          <a:ext cx="4456868" cy="166610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61621-B068-40EF-8AC5-7FA62B59C4F7}">
      <dsp:nvSpPr>
        <dsp:cNvPr id="0" name=""/>
        <dsp:cNvSpPr/>
      </dsp:nvSpPr>
      <dsp:spPr>
        <a:xfrm>
          <a:off x="427676" y="1288981"/>
          <a:ext cx="1271130" cy="643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Experiments</a:t>
          </a:r>
        </a:p>
      </dsp:txBody>
      <dsp:txXfrm>
        <a:off x="459093" y="1320398"/>
        <a:ext cx="1208296" cy="580746"/>
      </dsp:txXfrm>
    </dsp:sp>
    <dsp:sp modelId="{FD446C88-26AC-4898-9D63-3F02A8CB06A2}">
      <dsp:nvSpPr>
        <dsp:cNvPr id="0" name=""/>
        <dsp:cNvSpPr/>
      </dsp:nvSpPr>
      <dsp:spPr>
        <a:xfrm>
          <a:off x="1713262" y="1310987"/>
          <a:ext cx="1878993" cy="8135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latin typeface="Arial" panose="020B0604020202020204" pitchFamily="34" charset="0"/>
              <a:cs typeface="Arial" panose="020B0604020202020204" pitchFamily="34" charset="0"/>
            </a:rPr>
            <a:t>Identification of new process/product/both</a:t>
          </a:r>
          <a:endParaRPr lang="en-US" sz="1200" b="1" kern="1200" dirty="0">
            <a:solidFill>
              <a:schemeClr val="tx1"/>
            </a:solidFill>
          </a:endParaRPr>
        </a:p>
      </dsp:txBody>
      <dsp:txXfrm>
        <a:off x="1752975" y="1350700"/>
        <a:ext cx="1799567" cy="734092"/>
      </dsp:txXfrm>
    </dsp:sp>
    <dsp:sp modelId="{51EE8624-430F-435F-ADF3-9BC3452AE6A3}">
      <dsp:nvSpPr>
        <dsp:cNvPr id="0" name=""/>
        <dsp:cNvSpPr/>
      </dsp:nvSpPr>
      <dsp:spPr>
        <a:xfrm>
          <a:off x="0" y="2272049"/>
          <a:ext cx="1872446" cy="149731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Intellectual Property  compliance and building novelty is key for research</a:t>
          </a:r>
        </a:p>
      </dsp:txBody>
      <dsp:txXfrm>
        <a:off x="73093" y="2345142"/>
        <a:ext cx="1726260" cy="1351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2252A-7F40-4D13-9B8B-8716BD3069F7}">
      <dsp:nvSpPr>
        <dsp:cNvPr id="0" name=""/>
        <dsp:cNvSpPr/>
      </dsp:nvSpPr>
      <dsp:spPr>
        <a:xfrm>
          <a:off x="2078" y="954429"/>
          <a:ext cx="1849493" cy="7397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Are we creative?</a:t>
          </a:r>
        </a:p>
      </dsp:txBody>
      <dsp:txXfrm>
        <a:off x="371977" y="954429"/>
        <a:ext cx="1109696" cy="739797"/>
      </dsp:txXfrm>
    </dsp:sp>
    <dsp:sp modelId="{BFE88AC1-CEC7-40A5-8DBE-896E005CA4AA}">
      <dsp:nvSpPr>
        <dsp:cNvPr id="0" name=""/>
        <dsp:cNvSpPr/>
      </dsp:nvSpPr>
      <dsp:spPr>
        <a:xfrm>
          <a:off x="1666621" y="954429"/>
          <a:ext cx="1849493" cy="7397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Do we understand gaps in research?</a:t>
          </a:r>
        </a:p>
      </dsp:txBody>
      <dsp:txXfrm>
        <a:off x="2036520" y="954429"/>
        <a:ext cx="1109696" cy="739797"/>
      </dsp:txXfrm>
    </dsp:sp>
    <dsp:sp modelId="{A7241478-4B22-42AA-8661-B004FC6061DA}">
      <dsp:nvSpPr>
        <dsp:cNvPr id="0" name=""/>
        <dsp:cNvSpPr/>
      </dsp:nvSpPr>
      <dsp:spPr>
        <a:xfrm>
          <a:off x="3331165" y="954429"/>
          <a:ext cx="1849493" cy="7397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How wide is our reading approach?</a:t>
          </a:r>
        </a:p>
      </dsp:txBody>
      <dsp:txXfrm>
        <a:off x="3701064" y="954429"/>
        <a:ext cx="1109696" cy="739797"/>
      </dsp:txXfrm>
    </dsp:sp>
    <dsp:sp modelId="{43D41FF1-374C-4DEF-B360-D5E3056258E1}">
      <dsp:nvSpPr>
        <dsp:cNvPr id="0" name=""/>
        <dsp:cNvSpPr/>
      </dsp:nvSpPr>
      <dsp:spPr>
        <a:xfrm>
          <a:off x="4995709" y="954429"/>
          <a:ext cx="1849493" cy="7397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Do we network for research?</a:t>
          </a:r>
        </a:p>
      </dsp:txBody>
      <dsp:txXfrm>
        <a:off x="5365608" y="954429"/>
        <a:ext cx="1109696" cy="739797"/>
      </dsp:txXfrm>
    </dsp:sp>
    <dsp:sp modelId="{9555FEEB-2CA6-4084-A7BE-C4734CC5AA3B}">
      <dsp:nvSpPr>
        <dsp:cNvPr id="0" name=""/>
        <dsp:cNvSpPr/>
      </dsp:nvSpPr>
      <dsp:spPr>
        <a:xfrm>
          <a:off x="6660253" y="954429"/>
          <a:ext cx="1849493" cy="73979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What value addition to we want to bring to society?</a:t>
          </a:r>
        </a:p>
      </dsp:txBody>
      <dsp:txXfrm>
        <a:off x="7030152" y="954429"/>
        <a:ext cx="1109696" cy="739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C39AB-A500-4986-80F1-E044C35EEC73}">
      <dsp:nvSpPr>
        <dsp:cNvPr id="0" name=""/>
        <dsp:cNvSpPr/>
      </dsp:nvSpPr>
      <dsp:spPr>
        <a:xfrm rot="5400000">
          <a:off x="507673" y="1770520"/>
          <a:ext cx="1519334" cy="2528139"/>
        </a:xfrm>
        <a:prstGeom prst="corner">
          <a:avLst>
            <a:gd name="adj1" fmla="val 16120"/>
            <a:gd name="adj2" fmla="val 161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0879BD4-A511-49B6-90F1-EFCD3AE4D04F}">
      <dsp:nvSpPr>
        <dsp:cNvPr id="0" name=""/>
        <dsp:cNvSpPr/>
      </dsp:nvSpPr>
      <dsp:spPr>
        <a:xfrm>
          <a:off x="254058" y="2525889"/>
          <a:ext cx="2282418" cy="2000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To protect against counterfeit</a:t>
          </a:r>
        </a:p>
      </dsp:txBody>
      <dsp:txXfrm>
        <a:off x="254058" y="2525889"/>
        <a:ext cx="2282418" cy="2000673"/>
      </dsp:txXfrm>
    </dsp:sp>
    <dsp:sp modelId="{B3A94737-7D95-41B2-AA3C-DFB5875158BB}">
      <dsp:nvSpPr>
        <dsp:cNvPr id="0" name=""/>
        <dsp:cNvSpPr/>
      </dsp:nvSpPr>
      <dsp:spPr>
        <a:xfrm>
          <a:off x="2105832" y="1584396"/>
          <a:ext cx="430644" cy="430644"/>
        </a:xfrm>
        <a:prstGeom prst="triangle">
          <a:avLst>
            <a:gd name="adj" fmla="val 10000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DCCA6008-AB0C-42E3-B360-05FAEB728E2D}">
      <dsp:nvSpPr>
        <dsp:cNvPr id="0" name=""/>
        <dsp:cNvSpPr/>
      </dsp:nvSpPr>
      <dsp:spPr>
        <a:xfrm rot="5400000">
          <a:off x="3301799" y="1079111"/>
          <a:ext cx="1519334" cy="2528139"/>
        </a:xfrm>
        <a:prstGeom prst="corner">
          <a:avLst>
            <a:gd name="adj1" fmla="val 16120"/>
            <a:gd name="adj2" fmla="val 161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998B8FF6-2EEF-440D-A3C5-984BA1A732DA}">
      <dsp:nvSpPr>
        <dsp:cNvPr id="0" name=""/>
        <dsp:cNvSpPr/>
      </dsp:nvSpPr>
      <dsp:spPr>
        <a:xfrm>
          <a:off x="3048184" y="1834480"/>
          <a:ext cx="2282418" cy="2000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To obtain economic advantage</a:t>
          </a:r>
        </a:p>
      </dsp:txBody>
      <dsp:txXfrm>
        <a:off x="3048184" y="1834480"/>
        <a:ext cx="2282418" cy="2000673"/>
      </dsp:txXfrm>
    </dsp:sp>
    <dsp:sp modelId="{90998516-0182-45FA-8EF6-1751C7FE9736}">
      <dsp:nvSpPr>
        <dsp:cNvPr id="0" name=""/>
        <dsp:cNvSpPr/>
      </dsp:nvSpPr>
      <dsp:spPr>
        <a:xfrm>
          <a:off x="4899957" y="892986"/>
          <a:ext cx="430644" cy="430644"/>
        </a:xfrm>
        <a:prstGeom prst="triangle">
          <a:avLst>
            <a:gd name="adj" fmla="val 10000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4E88F2DC-FABA-46AC-B4BB-13CD2F1F01AB}">
      <dsp:nvSpPr>
        <dsp:cNvPr id="0" name=""/>
        <dsp:cNvSpPr/>
      </dsp:nvSpPr>
      <dsp:spPr>
        <a:xfrm rot="5400000">
          <a:off x="6095925" y="387702"/>
          <a:ext cx="1519334" cy="2528139"/>
        </a:xfrm>
        <a:prstGeom prst="corner">
          <a:avLst>
            <a:gd name="adj1" fmla="val 16120"/>
            <a:gd name="adj2" fmla="val 16110"/>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4ACB080-5998-4250-BD4D-08C4C7FD6859}">
      <dsp:nvSpPr>
        <dsp:cNvPr id="0" name=""/>
        <dsp:cNvSpPr/>
      </dsp:nvSpPr>
      <dsp:spPr>
        <a:xfrm>
          <a:off x="5842310" y="1143070"/>
          <a:ext cx="2282418" cy="2000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Defensive protection</a:t>
          </a:r>
        </a:p>
      </dsp:txBody>
      <dsp:txXfrm>
        <a:off x="5842310" y="1143070"/>
        <a:ext cx="2282418" cy="20006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6E85D-5B32-4CEB-B24A-66785C880EB0}">
      <dsp:nvSpPr>
        <dsp:cNvPr id="0" name=""/>
        <dsp:cNvSpPr/>
      </dsp:nvSpPr>
      <dsp:spPr>
        <a:xfrm>
          <a:off x="0" y="3407013"/>
          <a:ext cx="977305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F231B-3ABF-41FE-B574-927B5519E77A}">
      <dsp:nvSpPr>
        <dsp:cNvPr id="0" name=""/>
        <dsp:cNvSpPr/>
      </dsp:nvSpPr>
      <dsp:spPr>
        <a:xfrm>
          <a:off x="0" y="1007799"/>
          <a:ext cx="977305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386B2-4595-4E73-A458-7011DE5E095D}">
      <dsp:nvSpPr>
        <dsp:cNvPr id="0" name=""/>
        <dsp:cNvSpPr/>
      </dsp:nvSpPr>
      <dsp:spPr>
        <a:xfrm>
          <a:off x="2540994" y="4247"/>
          <a:ext cx="7232061" cy="1003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The development of intellectual Property system</a:t>
          </a:r>
        </a:p>
      </dsp:txBody>
      <dsp:txXfrm>
        <a:off x="2540994" y="4247"/>
        <a:ext cx="7232061" cy="1003552"/>
      </dsp:txXfrm>
    </dsp:sp>
    <dsp:sp modelId="{57710032-31D0-4E6F-ADB3-C3B9CBAA037C}">
      <dsp:nvSpPr>
        <dsp:cNvPr id="0" name=""/>
        <dsp:cNvSpPr/>
      </dsp:nvSpPr>
      <dsp:spPr>
        <a:xfrm>
          <a:off x="0" y="4247"/>
          <a:ext cx="2540994" cy="10035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Journey</a:t>
          </a:r>
        </a:p>
      </dsp:txBody>
      <dsp:txXfrm>
        <a:off x="48998" y="53245"/>
        <a:ext cx="2442998" cy="954554"/>
      </dsp:txXfrm>
    </dsp:sp>
    <dsp:sp modelId="{C6B88BE4-6B14-4EA5-AE88-494C763536D9}">
      <dsp:nvSpPr>
        <dsp:cNvPr id="0" name=""/>
        <dsp:cNvSpPr/>
      </dsp:nvSpPr>
      <dsp:spPr>
        <a:xfrm>
          <a:off x="0" y="1007799"/>
          <a:ext cx="9773056" cy="134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Industrial revolution – First industry to be impacted was agriculture- Agricultural machinery</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Expansion of the nature and scope of IP </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Need for protection of manufactured articles and industrial products outside the territory</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Journey from the 1883 Paris Convention on Industrial Property to the 1994 Trade related aspects of IP Rights</a:t>
          </a:r>
        </a:p>
      </dsp:txBody>
      <dsp:txXfrm>
        <a:off x="0" y="1007799"/>
        <a:ext cx="9773056" cy="1345483"/>
      </dsp:txXfrm>
    </dsp:sp>
    <dsp:sp modelId="{633E91A3-F2BA-4B5A-BCAA-6DE966931E31}">
      <dsp:nvSpPr>
        <dsp:cNvPr id="0" name=""/>
        <dsp:cNvSpPr/>
      </dsp:nvSpPr>
      <dsp:spPr>
        <a:xfrm>
          <a:off x="2540994" y="2403461"/>
          <a:ext cx="7232061" cy="1003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Intellectual Property – International basis</a:t>
          </a:r>
        </a:p>
      </dsp:txBody>
      <dsp:txXfrm>
        <a:off x="2540994" y="2403461"/>
        <a:ext cx="7232061" cy="1003552"/>
      </dsp:txXfrm>
    </dsp:sp>
    <dsp:sp modelId="{1C09F15A-83F9-460E-B97A-FC10220406C9}">
      <dsp:nvSpPr>
        <dsp:cNvPr id="0" name=""/>
        <dsp:cNvSpPr/>
      </dsp:nvSpPr>
      <dsp:spPr>
        <a:xfrm>
          <a:off x="0" y="2403461"/>
          <a:ext cx="2540994" cy="10035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Development of the IP system and growth</a:t>
          </a:r>
        </a:p>
      </dsp:txBody>
      <dsp:txXfrm>
        <a:off x="48998" y="2452459"/>
        <a:ext cx="2442998" cy="954554"/>
      </dsp:txXfrm>
    </dsp:sp>
    <dsp:sp modelId="{85B83629-1B35-4399-9B24-126372A9CD8B}">
      <dsp:nvSpPr>
        <dsp:cNvPr id="0" name=""/>
        <dsp:cNvSpPr/>
      </dsp:nvSpPr>
      <dsp:spPr>
        <a:xfrm>
          <a:off x="0" y="3407013"/>
          <a:ext cx="9773056" cy="200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Substantive and Procedures for IP vary in different countries</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IP Laws are jurisdiction specific</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Economic and Philosophical justifications</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IP as a tradable good</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Post TRIPS – Inclusion of the ‘development dimension’</a:t>
          </a:r>
        </a:p>
      </dsp:txBody>
      <dsp:txXfrm>
        <a:off x="0" y="3407013"/>
        <a:ext cx="9773056" cy="2007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BD4EC-D462-428B-8E88-1F42B0EC0DDE}">
      <dsp:nvSpPr>
        <dsp:cNvPr id="0" name=""/>
        <dsp:cNvSpPr/>
      </dsp:nvSpPr>
      <dsp:spPr>
        <a:xfrm>
          <a:off x="914"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Arial" panose="020B0604020202020204" pitchFamily="34" charset="0"/>
              <a:cs typeface="Arial" panose="020B0604020202020204" pitchFamily="34" charset="0"/>
            </a:rPr>
            <a:t>Public use</a:t>
          </a:r>
          <a:endParaRPr lang="en-US" sz="1100" kern="1200" dirty="0">
            <a:solidFill>
              <a:schemeClr val="tx1"/>
            </a:solidFill>
          </a:endParaRPr>
        </a:p>
      </dsp:txBody>
      <dsp:txXfrm>
        <a:off x="157655" y="1479955"/>
        <a:ext cx="756810" cy="756810"/>
      </dsp:txXfrm>
    </dsp:sp>
    <dsp:sp modelId="{CBA3DC84-5305-4960-8083-7752D0F739E3}">
      <dsp:nvSpPr>
        <dsp:cNvPr id="0" name=""/>
        <dsp:cNvSpPr/>
      </dsp:nvSpPr>
      <dsp:spPr>
        <a:xfrm>
          <a:off x="1071206"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Arial" panose="020B0604020202020204" pitchFamily="34" charset="0"/>
              <a:cs typeface="Arial" panose="020B0604020202020204" pitchFamily="34" charset="0"/>
            </a:rPr>
            <a:t>Publications – Patent, Non Patent Literature</a:t>
          </a:r>
        </a:p>
      </dsp:txBody>
      <dsp:txXfrm>
        <a:off x="1227947" y="1479955"/>
        <a:ext cx="756810" cy="756810"/>
      </dsp:txXfrm>
    </dsp:sp>
    <dsp:sp modelId="{0F36EC6E-C638-481E-A365-CA0A11D36805}">
      <dsp:nvSpPr>
        <dsp:cNvPr id="0" name=""/>
        <dsp:cNvSpPr/>
      </dsp:nvSpPr>
      <dsp:spPr>
        <a:xfrm>
          <a:off x="2141499"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tx1"/>
              </a:solidFill>
              <a:latin typeface="Arial" panose="020B0604020202020204" pitchFamily="34" charset="0"/>
              <a:cs typeface="Arial" panose="020B0604020202020204" pitchFamily="34" charset="0"/>
            </a:rPr>
            <a:t>Meeting reports</a:t>
          </a:r>
          <a:endParaRPr lang="en-US" sz="1100" kern="1200" dirty="0">
            <a:solidFill>
              <a:schemeClr val="tx1"/>
            </a:solidFill>
            <a:latin typeface="Arial" panose="020B0604020202020204" pitchFamily="34" charset="0"/>
            <a:cs typeface="Arial" panose="020B0604020202020204" pitchFamily="34" charset="0"/>
          </a:endParaRPr>
        </a:p>
      </dsp:txBody>
      <dsp:txXfrm>
        <a:off x="2298240" y="1479955"/>
        <a:ext cx="756810" cy="756810"/>
      </dsp:txXfrm>
    </dsp:sp>
    <dsp:sp modelId="{CEBFC890-4ADA-4D7F-97A3-1FCD2BA4F23D}">
      <dsp:nvSpPr>
        <dsp:cNvPr id="0" name=""/>
        <dsp:cNvSpPr/>
      </dsp:nvSpPr>
      <dsp:spPr>
        <a:xfrm>
          <a:off x="3211791"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tx1"/>
              </a:solidFill>
              <a:latin typeface="Arial" panose="020B0604020202020204" pitchFamily="34" charset="0"/>
              <a:cs typeface="Arial" panose="020B0604020202020204" pitchFamily="34" charset="0"/>
            </a:rPr>
            <a:t>Survey reports</a:t>
          </a:r>
          <a:endParaRPr lang="en-US" sz="1100" kern="1200" dirty="0">
            <a:solidFill>
              <a:schemeClr val="tx1"/>
            </a:solidFill>
            <a:latin typeface="Arial" panose="020B0604020202020204" pitchFamily="34" charset="0"/>
            <a:cs typeface="Arial" panose="020B0604020202020204" pitchFamily="34" charset="0"/>
          </a:endParaRPr>
        </a:p>
      </dsp:txBody>
      <dsp:txXfrm>
        <a:off x="3368532" y="1479955"/>
        <a:ext cx="756810" cy="756810"/>
      </dsp:txXfrm>
    </dsp:sp>
    <dsp:sp modelId="{C0E4ABEF-06A9-4DBE-B759-582E3E8A0981}">
      <dsp:nvSpPr>
        <dsp:cNvPr id="0" name=""/>
        <dsp:cNvSpPr/>
      </dsp:nvSpPr>
      <dsp:spPr>
        <a:xfrm>
          <a:off x="4282083"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solidFill>
                <a:schemeClr val="tx1"/>
              </a:solidFill>
              <a:latin typeface="Arial" panose="020B0604020202020204" pitchFamily="34" charset="0"/>
              <a:cs typeface="Arial" panose="020B0604020202020204" pitchFamily="34" charset="0"/>
            </a:rPr>
            <a:t>Clinical trial information if not indicated as ‘sample’</a:t>
          </a:r>
          <a:endParaRPr lang="en-US" sz="1100" kern="1200" dirty="0">
            <a:solidFill>
              <a:schemeClr val="tx1"/>
            </a:solidFill>
            <a:latin typeface="Arial" panose="020B0604020202020204" pitchFamily="34" charset="0"/>
            <a:cs typeface="Arial" panose="020B0604020202020204" pitchFamily="34" charset="0"/>
          </a:endParaRPr>
        </a:p>
      </dsp:txBody>
      <dsp:txXfrm>
        <a:off x="4438824" y="1479955"/>
        <a:ext cx="756810" cy="756810"/>
      </dsp:txXfrm>
    </dsp:sp>
    <dsp:sp modelId="{860FA66D-7D61-4A53-87EA-48A4A6508F18}">
      <dsp:nvSpPr>
        <dsp:cNvPr id="0" name=""/>
        <dsp:cNvSpPr/>
      </dsp:nvSpPr>
      <dsp:spPr>
        <a:xfrm>
          <a:off x="5352375"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Arial" panose="020B0604020202020204" pitchFamily="34" charset="0"/>
              <a:cs typeface="Arial" panose="020B0604020202020204" pitchFamily="34" charset="0"/>
            </a:rPr>
            <a:t>Oral disclosure or TK defensive publications</a:t>
          </a:r>
        </a:p>
      </dsp:txBody>
      <dsp:txXfrm>
        <a:off x="5509116" y="1479955"/>
        <a:ext cx="756810" cy="756810"/>
      </dsp:txXfrm>
    </dsp:sp>
    <dsp:sp modelId="{2F2666C2-EDB7-410F-9B18-E5FD06E9A8FA}">
      <dsp:nvSpPr>
        <dsp:cNvPr id="0" name=""/>
        <dsp:cNvSpPr/>
      </dsp:nvSpPr>
      <dsp:spPr>
        <a:xfrm>
          <a:off x="6422668" y="1323214"/>
          <a:ext cx="1070292" cy="10702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Arial" panose="020B0604020202020204" pitchFamily="34" charset="0"/>
              <a:cs typeface="Arial" panose="020B0604020202020204" pitchFamily="34" charset="0"/>
            </a:rPr>
            <a:t>Prosecution History</a:t>
          </a:r>
        </a:p>
      </dsp:txBody>
      <dsp:txXfrm>
        <a:off x="6579409" y="1479955"/>
        <a:ext cx="756810" cy="7568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2CF24-CD55-46CB-8D2B-B513A129E5F1}" type="datetimeFigureOut">
              <a:rPr lang="en-US" smtClean="0"/>
              <a:pPr/>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D01EE-A1C1-41C5-942F-5FC88A1A3DA4}" type="slidenum">
              <a:rPr lang="en-US" smtClean="0"/>
              <a:pPr/>
              <a:t>‹#›</a:t>
            </a:fld>
            <a:endParaRPr lang="en-US"/>
          </a:p>
        </p:txBody>
      </p:sp>
    </p:spTree>
    <p:extLst>
      <p:ext uri="{BB962C8B-B14F-4D97-AF65-F5344CB8AC3E}">
        <p14:creationId xmlns:p14="http://schemas.microsoft.com/office/powerpoint/2010/main" val="1481325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47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60A76AA-2875-4224-9C45-B8613E4DED28}" type="slidenum">
              <a:rPr lang="en-US">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378021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03E0E7-0F37-4240-953E-ED4BD85AB80A}" type="datetime1">
              <a:rPr lang="en-US" smtClean="0"/>
              <a:t>10/6/2023</a:t>
            </a:fld>
            <a:endParaRPr lang="en-US"/>
          </a:p>
        </p:txBody>
      </p:sp>
      <p:sp>
        <p:nvSpPr>
          <p:cNvPr id="5" name="Footer Placeholder 4"/>
          <p:cNvSpPr>
            <a:spLocks noGrp="1"/>
          </p:cNvSpPr>
          <p:nvPr>
            <p:ph type="ftr" sz="quarter" idx="11"/>
          </p:nvPr>
        </p:nvSpPr>
        <p:spPr/>
        <p:txBody>
          <a:bodyPr/>
          <a:lstStyle/>
          <a:p>
            <a:r>
              <a:rPr lang="en-IN"/>
              <a:t>IPR for RMSOE_6Oct2023</a:t>
            </a:r>
            <a:endParaRPr lang="en-US"/>
          </a:p>
        </p:txBody>
      </p:sp>
      <p:sp>
        <p:nvSpPr>
          <p:cNvPr id="6" name="Slide Number Placeholder 5"/>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9251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1E380-F66B-4077-9B3D-F79631E77421}" type="datetime1">
              <a:rPr lang="en-US" smtClean="0"/>
              <a:t>10/6/2023</a:t>
            </a:fld>
            <a:endParaRPr lang="en-US"/>
          </a:p>
        </p:txBody>
      </p:sp>
      <p:sp>
        <p:nvSpPr>
          <p:cNvPr id="5" name="Footer Placeholder 4"/>
          <p:cNvSpPr>
            <a:spLocks noGrp="1"/>
          </p:cNvSpPr>
          <p:nvPr>
            <p:ph type="ftr" sz="quarter" idx="11"/>
          </p:nvPr>
        </p:nvSpPr>
        <p:spPr/>
        <p:txBody>
          <a:bodyPr/>
          <a:lstStyle/>
          <a:p>
            <a:r>
              <a:rPr lang="en-IN"/>
              <a:t>IPR for RMSOE_6Oct2023</a:t>
            </a:r>
            <a:endParaRPr lang="en-US"/>
          </a:p>
        </p:txBody>
      </p:sp>
      <p:sp>
        <p:nvSpPr>
          <p:cNvPr id="6" name="Slide Number Placeholder 5"/>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28442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6BC274-1785-4F35-821E-A7A8E4D36A31}" type="datetime1">
              <a:rPr lang="en-US" smtClean="0"/>
              <a:t>10/6/2023</a:t>
            </a:fld>
            <a:endParaRPr lang="en-US"/>
          </a:p>
        </p:txBody>
      </p:sp>
      <p:sp>
        <p:nvSpPr>
          <p:cNvPr id="5" name="Footer Placeholder 4"/>
          <p:cNvSpPr>
            <a:spLocks noGrp="1"/>
          </p:cNvSpPr>
          <p:nvPr>
            <p:ph type="ftr" sz="quarter" idx="11"/>
          </p:nvPr>
        </p:nvSpPr>
        <p:spPr/>
        <p:txBody>
          <a:bodyPr/>
          <a:lstStyle/>
          <a:p>
            <a:r>
              <a:rPr lang="en-IN"/>
              <a:t>IPR for RMSOE_6Oct2023</a:t>
            </a:r>
            <a:endParaRPr lang="en-US"/>
          </a:p>
        </p:txBody>
      </p:sp>
      <p:sp>
        <p:nvSpPr>
          <p:cNvPr id="6" name="Slide Number Placeholder 5"/>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166842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D97516-0F5A-4862-BAF6-CFB5921CC4E7}" type="datetime1">
              <a:rPr lang="en-US" smtClean="0"/>
              <a:t>10/6/2023</a:t>
            </a:fld>
            <a:endParaRPr lang="en-US"/>
          </a:p>
        </p:txBody>
      </p:sp>
      <p:sp>
        <p:nvSpPr>
          <p:cNvPr id="5" name="Footer Placeholder 4"/>
          <p:cNvSpPr>
            <a:spLocks noGrp="1"/>
          </p:cNvSpPr>
          <p:nvPr>
            <p:ph type="ftr" sz="quarter" idx="11"/>
          </p:nvPr>
        </p:nvSpPr>
        <p:spPr/>
        <p:txBody>
          <a:bodyPr/>
          <a:lstStyle/>
          <a:p>
            <a:r>
              <a:rPr lang="en-IN"/>
              <a:t>IPR for RMSOE_6Oct2023</a:t>
            </a:r>
            <a:endParaRPr lang="en-US"/>
          </a:p>
        </p:txBody>
      </p:sp>
      <p:sp>
        <p:nvSpPr>
          <p:cNvPr id="6" name="Slide Number Placeholder 5"/>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233918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264BEC-E99B-42F1-873D-ACF8D41178DE}" type="datetime1">
              <a:rPr lang="en-US" smtClean="0"/>
              <a:t>10/6/2023</a:t>
            </a:fld>
            <a:endParaRPr lang="en-US"/>
          </a:p>
        </p:txBody>
      </p:sp>
      <p:sp>
        <p:nvSpPr>
          <p:cNvPr id="5" name="Footer Placeholder 4"/>
          <p:cNvSpPr>
            <a:spLocks noGrp="1"/>
          </p:cNvSpPr>
          <p:nvPr>
            <p:ph type="ftr" sz="quarter" idx="11"/>
          </p:nvPr>
        </p:nvSpPr>
        <p:spPr/>
        <p:txBody>
          <a:bodyPr/>
          <a:lstStyle/>
          <a:p>
            <a:r>
              <a:rPr lang="en-IN"/>
              <a:t>IPR for RMSOE_6Oct2023</a:t>
            </a:r>
            <a:endParaRPr lang="en-US"/>
          </a:p>
        </p:txBody>
      </p:sp>
      <p:sp>
        <p:nvSpPr>
          <p:cNvPr id="6" name="Slide Number Placeholder 5"/>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226553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94DEE-9ED7-445E-B643-92367D3B6111}" type="datetime1">
              <a:rPr lang="en-US" smtClean="0"/>
              <a:t>10/6/2023</a:t>
            </a:fld>
            <a:endParaRPr lang="en-US"/>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7" name="Slide Number Placeholder 6"/>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206863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7A6AD-219E-497D-8EB0-A3EFA6AA6723}" type="datetime1">
              <a:rPr lang="en-US" smtClean="0"/>
              <a:t>10/6/2023</a:t>
            </a:fld>
            <a:endParaRPr lang="en-US"/>
          </a:p>
        </p:txBody>
      </p:sp>
      <p:sp>
        <p:nvSpPr>
          <p:cNvPr id="8" name="Footer Placeholder 7"/>
          <p:cNvSpPr>
            <a:spLocks noGrp="1"/>
          </p:cNvSpPr>
          <p:nvPr>
            <p:ph type="ftr" sz="quarter" idx="11"/>
          </p:nvPr>
        </p:nvSpPr>
        <p:spPr/>
        <p:txBody>
          <a:bodyPr/>
          <a:lstStyle/>
          <a:p>
            <a:r>
              <a:rPr lang="en-IN"/>
              <a:t>IPR for RMSOE_6Oct2023</a:t>
            </a:r>
            <a:endParaRPr lang="en-US"/>
          </a:p>
        </p:txBody>
      </p:sp>
      <p:sp>
        <p:nvSpPr>
          <p:cNvPr id="9" name="Slide Number Placeholder 8"/>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389922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8CBD81-D062-4289-B0B8-53D2B0EEDF63}" type="datetime1">
              <a:rPr lang="en-US" smtClean="0"/>
              <a:t>10/6/2023</a:t>
            </a:fld>
            <a:endParaRPr lang="en-US"/>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5" name="Slide Number Placeholder 4"/>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333051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FEAD2-93A2-4D35-AB99-D8237B43EDDC}" type="datetime1">
              <a:rPr lang="en-US" smtClean="0"/>
              <a:t>10/6/2023</a:t>
            </a:fld>
            <a:endParaRPr lang="en-US"/>
          </a:p>
        </p:txBody>
      </p:sp>
      <p:sp>
        <p:nvSpPr>
          <p:cNvPr id="3" name="Footer Placeholder 2"/>
          <p:cNvSpPr>
            <a:spLocks noGrp="1"/>
          </p:cNvSpPr>
          <p:nvPr>
            <p:ph type="ftr" sz="quarter" idx="11"/>
          </p:nvPr>
        </p:nvSpPr>
        <p:spPr/>
        <p:txBody>
          <a:bodyPr/>
          <a:lstStyle/>
          <a:p>
            <a:r>
              <a:rPr lang="en-IN"/>
              <a:t>IPR for RMSOE_6Oct2023</a:t>
            </a:r>
            <a:endParaRPr lang="en-US"/>
          </a:p>
        </p:txBody>
      </p:sp>
      <p:sp>
        <p:nvSpPr>
          <p:cNvPr id="4" name="Slide Number Placeholder 3"/>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97964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E7ECCE-993D-42C1-974E-1C606B244CB4}" type="datetime1">
              <a:rPr lang="en-US" smtClean="0"/>
              <a:t>10/6/2023</a:t>
            </a:fld>
            <a:endParaRPr lang="en-US"/>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7" name="Slide Number Placeholder 6"/>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780111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7BD1FE-4B3C-4331-A24D-009C9E5E5A2D}" type="datetime1">
              <a:rPr lang="en-US" smtClean="0"/>
              <a:t>10/6/2023</a:t>
            </a:fld>
            <a:endParaRPr lang="en-US"/>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7" name="Slide Number Placeholder 6"/>
          <p:cNvSpPr>
            <a:spLocks noGrp="1"/>
          </p:cNvSpPr>
          <p:nvPr>
            <p:ph type="sldNum" sz="quarter" idx="12"/>
          </p:nvPr>
        </p:nvSpPr>
        <p:spPr/>
        <p:txBody>
          <a:bodyPr/>
          <a:lstStyle/>
          <a:p>
            <a:fld id="{ABB8C180-8E67-49F2-A3B3-57E0A771F64A}" type="slidenum">
              <a:rPr lang="en-US" smtClean="0"/>
              <a:pPr/>
              <a:t>‹#›</a:t>
            </a:fld>
            <a:endParaRPr lang="en-US"/>
          </a:p>
        </p:txBody>
      </p:sp>
    </p:spTree>
    <p:extLst>
      <p:ext uri="{BB962C8B-B14F-4D97-AF65-F5344CB8AC3E}">
        <p14:creationId xmlns:p14="http://schemas.microsoft.com/office/powerpoint/2010/main" val="148273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757601-D8C3-43D1-A487-CE1E46874E45}" type="datetime1">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IPR for RMSOE_6Oct2023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8C180-8E67-49F2-A3B3-57E0A771F64A}" type="slidenum">
              <a:rPr lang="en-US" smtClean="0"/>
              <a:pPr/>
              <a:t>‹#›</a:t>
            </a:fld>
            <a:endParaRPr lang="en-US"/>
          </a:p>
        </p:txBody>
      </p:sp>
    </p:spTree>
    <p:extLst>
      <p:ext uri="{BB962C8B-B14F-4D97-AF65-F5344CB8AC3E}">
        <p14:creationId xmlns:p14="http://schemas.microsoft.com/office/powerpoint/2010/main" val="49772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hyperlink" Target="mailto:protection@https://plantauthority.gov.in/trace-application-status"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hyperlink" Target="mailto:padmavati@gmail.com" TargetMode="External"/><Relationship Id="rId2" Type="http://schemas.openxmlformats.org/officeDocument/2006/relationships/hyperlink" Target="mailto:mpadma@rgsoipl.iitkgp.ac.in"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853760" y="1901981"/>
            <a:ext cx="9259177" cy="2364000"/>
          </a:xfrm>
          <a:prstGeom prst="rect">
            <a:avLst/>
          </a:prstGeom>
        </p:spPr>
        <p:txBody>
          <a:bodyPr spcFirstLastPara="1" vert="horz" wrap="square" lIns="121900" tIns="121900" rIns="121900" bIns="121900" rtlCol="0" anchor="ctr" anchorCtr="0">
            <a:noAutofit/>
          </a:bodyPr>
          <a:lstStyle/>
          <a:p>
            <a:pPr algn="r">
              <a:spcBef>
                <a:spcPts val="0"/>
              </a:spcBef>
            </a:pPr>
            <a:r>
              <a:rPr lang="en" sz="2800" b="1" dirty="0">
                <a:latin typeface="Arial" panose="020B0604020202020204" pitchFamily="34" charset="0"/>
                <a:cs typeface="Arial" panose="020B0604020202020204" pitchFamily="34" charset="0"/>
              </a:rPr>
              <a:t>I</a:t>
            </a:r>
            <a:r>
              <a:rPr lang="en-US" sz="2800" b="1" dirty="0" err="1">
                <a:latin typeface="Arial" panose="020B0604020202020204" pitchFamily="34" charset="0"/>
                <a:cs typeface="Arial" panose="020B0604020202020204" pitchFamily="34" charset="0"/>
              </a:rPr>
              <a:t>ntellectual</a:t>
            </a:r>
            <a:r>
              <a:rPr lang="en-US" sz="2800" b="1" dirty="0">
                <a:latin typeface="Arial" panose="020B0604020202020204" pitchFamily="34" charset="0"/>
                <a:cs typeface="Arial" panose="020B0604020202020204" pitchFamily="34" charset="0"/>
              </a:rPr>
              <a:t> Property Rights and their value</a:t>
            </a:r>
            <a:endParaRPr sz="2800" b="1" dirty="0">
              <a:latin typeface="Arial" panose="020B0604020202020204" pitchFamily="34" charset="0"/>
              <a:cs typeface="Arial" panose="020B0604020202020204" pitchFamily="34" charset="0"/>
            </a:endParaRPr>
          </a:p>
        </p:txBody>
      </p:sp>
      <p:sp>
        <p:nvSpPr>
          <p:cNvPr id="52" name="Google Shape;52;p13"/>
          <p:cNvSpPr txBox="1">
            <a:spLocks noGrp="1"/>
          </p:cNvSpPr>
          <p:nvPr>
            <p:ph type="subTitle" idx="1"/>
          </p:nvPr>
        </p:nvSpPr>
        <p:spPr>
          <a:xfrm>
            <a:off x="5012207" y="3025557"/>
            <a:ext cx="6463228" cy="2923444"/>
          </a:xfrm>
          <a:prstGeom prst="rect">
            <a:avLst/>
          </a:prstGeom>
        </p:spPr>
        <p:txBody>
          <a:bodyPr spcFirstLastPara="1" vert="horz" wrap="square" lIns="121900" tIns="121900" rIns="121900" bIns="121900" rtlCol="0" anchor="ctr" anchorCtr="0">
            <a:noAutofit/>
          </a:bodyPr>
          <a:lstStyle/>
          <a:p>
            <a:endParaRPr lang="en-US" b="1" dirty="0"/>
          </a:p>
          <a:p>
            <a:pPr algn="r"/>
            <a:r>
              <a:rPr lang="en-US" b="1" dirty="0"/>
              <a:t>Dr. M. </a:t>
            </a:r>
            <a:r>
              <a:rPr lang="en-US" b="1" dirty="0" err="1"/>
              <a:t>PadmavatI</a:t>
            </a:r>
            <a:endParaRPr lang="en-US" b="1" dirty="0"/>
          </a:p>
          <a:p>
            <a:pPr algn="r"/>
            <a:r>
              <a:rPr lang="en-US" b="1" dirty="0"/>
              <a:t>Professor</a:t>
            </a:r>
          </a:p>
          <a:p>
            <a:pPr algn="r"/>
            <a:r>
              <a:rPr lang="en-US" b="1" dirty="0"/>
              <a:t>Rajiv Gandhi School of Intellectual Property Law</a:t>
            </a:r>
          </a:p>
          <a:p>
            <a:pPr algn="r"/>
            <a:r>
              <a:rPr lang="en-US" b="1" dirty="0"/>
              <a:t>IIT </a:t>
            </a:r>
            <a:r>
              <a:rPr lang="en-US" b="1" dirty="0" err="1"/>
              <a:t>Kharagpur</a:t>
            </a:r>
            <a:endParaRPr lang="en-US" b="1" dirty="0"/>
          </a:p>
          <a:p>
            <a:pPr algn="r">
              <a:spcBef>
                <a:spcPts val="0"/>
              </a:spcBef>
            </a:pPr>
            <a:endParaRPr b="1" dirty="0"/>
          </a:p>
        </p:txBody>
      </p:sp>
      <p:sp>
        <p:nvSpPr>
          <p:cNvPr id="59" name="Google Shape;59;p13"/>
          <p:cNvSpPr/>
          <p:nvPr/>
        </p:nvSpPr>
        <p:spPr>
          <a:xfrm>
            <a:off x="441996" y="5504597"/>
            <a:ext cx="787200" cy="7872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3"/>
          <p:cNvSpPr/>
          <p:nvPr/>
        </p:nvSpPr>
        <p:spPr>
          <a:xfrm>
            <a:off x="573813" y="4717397"/>
            <a:ext cx="787200" cy="787200"/>
          </a:xfrm>
          <a:prstGeom prst="ellipse">
            <a:avLst/>
          </a:prstGeom>
          <a:solidFill>
            <a:schemeClr val="accent3"/>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3"/>
          <p:cNvSpPr/>
          <p:nvPr/>
        </p:nvSpPr>
        <p:spPr>
          <a:xfrm>
            <a:off x="1229196" y="5161801"/>
            <a:ext cx="787200" cy="787200"/>
          </a:xfrm>
          <a:prstGeom prst="ellipse">
            <a:avLst/>
          </a:prstGeom>
          <a:solidFill>
            <a:schemeClr val="accent4"/>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3" name="Picture 10"/>
          <p:cNvPicPr>
            <a:picLocks noChangeAspect="1" noChangeArrowheads="1"/>
          </p:cNvPicPr>
          <p:nvPr/>
        </p:nvPicPr>
        <p:blipFill>
          <a:blip r:embed="rId3"/>
          <a:srcRect/>
          <a:stretch>
            <a:fillRect/>
          </a:stretch>
        </p:blipFill>
        <p:spPr bwMode="auto">
          <a:xfrm>
            <a:off x="8390318" y="5131210"/>
            <a:ext cx="752556" cy="817791"/>
          </a:xfrm>
          <a:prstGeom prst="rect">
            <a:avLst/>
          </a:prstGeom>
          <a:noFill/>
          <a:ln w="9525">
            <a:noFill/>
            <a:miter lim="800000"/>
            <a:headEnd/>
            <a:tailEnd/>
          </a:ln>
        </p:spPr>
      </p:pic>
    </p:spTree>
    <p:extLst>
      <p:ext uri="{BB962C8B-B14F-4D97-AF65-F5344CB8AC3E}">
        <p14:creationId xmlns:p14="http://schemas.microsoft.com/office/powerpoint/2010/main" val="41191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10</a:t>
            </a:fld>
            <a:endParaRPr lang="en-US"/>
          </a:p>
        </p:txBody>
      </p:sp>
      <p:sp>
        <p:nvSpPr>
          <p:cNvPr id="4" name="TextBox 3"/>
          <p:cNvSpPr txBox="1"/>
          <p:nvPr/>
        </p:nvSpPr>
        <p:spPr>
          <a:xfrm rot="20360342">
            <a:off x="3105149" y="2273300"/>
            <a:ext cx="4699000" cy="369332"/>
          </a:xfrm>
          <a:prstGeom prst="rect">
            <a:avLst/>
          </a:prstGeom>
          <a:solidFill>
            <a:srgbClr val="00B0F0"/>
          </a:solidFill>
        </p:spPr>
        <p:txBody>
          <a:bodyPr wrap="square" rtlCol="0">
            <a:spAutoFit/>
          </a:bodyPr>
          <a:lstStyle/>
          <a:p>
            <a:pPr algn="ctr"/>
            <a:r>
              <a:rPr lang="en-US" dirty="0">
                <a:latin typeface="Arial" panose="020B0604020202020204" pitchFamily="34" charset="0"/>
                <a:cs typeface="Arial" panose="020B0604020202020204" pitchFamily="34" charset="0"/>
              </a:rPr>
              <a:t>Forms of Intellectual Property Rights</a:t>
            </a:r>
          </a:p>
        </p:txBody>
      </p:sp>
    </p:spTree>
    <p:extLst>
      <p:ext uri="{BB962C8B-B14F-4D97-AF65-F5344CB8AC3E}">
        <p14:creationId xmlns:p14="http://schemas.microsoft.com/office/powerpoint/2010/main" val="144605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440543" y="945413"/>
            <a:ext cx="7170057" cy="5227524"/>
          </a:xfrm>
        </p:spPr>
        <p:txBody>
          <a:bodyPr>
            <a:noAutofit/>
          </a:bodyPr>
          <a:lstStyle/>
          <a:p>
            <a:pPr eaLnBrk="1" hangingPunct="1">
              <a:lnSpc>
                <a:spcPct val="150000"/>
              </a:lnSpc>
            </a:pPr>
            <a:r>
              <a:rPr lang="en-US" altLang="en-US" sz="1800" b="1" dirty="0">
                <a:latin typeface="Arial" panose="020B0604020202020204" pitchFamily="34" charset="0"/>
                <a:cs typeface="Arial" panose="020B0604020202020204" pitchFamily="34" charset="0"/>
              </a:rPr>
              <a:t>Data compilations, for example lists of customers (the more information a list contains, the more likely it is to qualify for trade secret protection), for example a list of customers ranked by how profitable their business is;</a:t>
            </a:r>
          </a:p>
          <a:p>
            <a:pPr eaLnBrk="1" hangingPunct="1">
              <a:lnSpc>
                <a:spcPct val="150000"/>
              </a:lnSpc>
            </a:pPr>
            <a:r>
              <a:rPr lang="en-US" altLang="en-US" sz="1800" b="1" dirty="0">
                <a:latin typeface="Arial" panose="020B0604020202020204" pitchFamily="34" charset="0"/>
                <a:cs typeface="Arial" panose="020B0604020202020204" pitchFamily="34" charset="0"/>
              </a:rPr>
              <a:t>Designs, drawings, architectural plans, blueprints and maps;</a:t>
            </a:r>
          </a:p>
          <a:p>
            <a:pPr eaLnBrk="1" hangingPunct="1">
              <a:lnSpc>
                <a:spcPct val="150000"/>
              </a:lnSpc>
            </a:pPr>
            <a:r>
              <a:rPr lang="en-US" altLang="en-US" sz="1800" b="1" dirty="0">
                <a:latin typeface="Arial" panose="020B0604020202020204" pitchFamily="34" charset="0"/>
                <a:cs typeface="Arial" panose="020B0604020202020204" pitchFamily="34" charset="0"/>
              </a:rPr>
              <a:t>Valuable business information such as business strategies, methods of doing business and marketing plans, for example a company's plan to launch a new product;</a:t>
            </a:r>
          </a:p>
          <a:p>
            <a:pPr eaLnBrk="1" hangingPunct="1">
              <a:lnSpc>
                <a:spcPct val="150000"/>
              </a:lnSpc>
            </a:pPr>
            <a:r>
              <a:rPr lang="en-US" altLang="en-US" sz="1800" b="1" dirty="0">
                <a:latin typeface="Arial" panose="020B0604020202020204" pitchFamily="34" charset="0"/>
                <a:cs typeface="Arial" panose="020B0604020202020204" pitchFamily="34" charset="0"/>
              </a:rPr>
              <a:t>Costs and price information;</a:t>
            </a:r>
          </a:p>
          <a:p>
            <a:pPr eaLnBrk="1" hangingPunct="1">
              <a:lnSpc>
                <a:spcPct val="150000"/>
              </a:lnSpc>
            </a:pPr>
            <a:r>
              <a:rPr lang="en-US" altLang="en-US" sz="1800" b="1" dirty="0">
                <a:latin typeface="Arial" panose="020B0604020202020204" pitchFamily="34" charset="0"/>
                <a:cs typeface="Arial" panose="020B0604020202020204" pitchFamily="34" charset="0"/>
              </a:rPr>
              <a:t>Information about research and development activities;</a:t>
            </a:r>
          </a:p>
          <a:p>
            <a:pPr eaLnBrk="1" hangingPunct="1">
              <a:lnSpc>
                <a:spcPct val="150000"/>
              </a:lnSpc>
            </a:pPr>
            <a:r>
              <a:rPr lang="en-US" altLang="en-US" sz="1800" b="1" dirty="0">
                <a:latin typeface="Arial" panose="020B0604020202020204" pitchFamily="34" charset="0"/>
                <a:cs typeface="Arial" panose="020B0604020202020204" pitchFamily="34" charset="0"/>
              </a:rPr>
              <a:t>"Negative know-how", for example research revealing that a new type of drug is ineffective;</a:t>
            </a:r>
          </a:p>
          <a:p>
            <a:pPr eaLnBrk="1" hangingPunct="1">
              <a:lnSpc>
                <a:spcPct val="150000"/>
              </a:lnSpc>
            </a:pPr>
            <a:endParaRPr lang="en-US" altLang="en-US" sz="1800" b="1"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5" name="Rectangle 4"/>
          <p:cNvSpPr/>
          <p:nvPr/>
        </p:nvSpPr>
        <p:spPr>
          <a:xfrm>
            <a:off x="1524000" y="381000"/>
            <a:ext cx="35052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Trade Secret</a:t>
            </a:r>
          </a:p>
        </p:txBody>
      </p:sp>
      <p:sp>
        <p:nvSpPr>
          <p:cNvPr id="3" name="Slide Number Placeholder 2"/>
          <p:cNvSpPr>
            <a:spLocks noGrp="1"/>
          </p:cNvSpPr>
          <p:nvPr>
            <p:ph type="sldNum" sz="quarter" idx="12"/>
          </p:nvPr>
        </p:nvSpPr>
        <p:spPr/>
        <p:txBody>
          <a:bodyPr/>
          <a:lstStyle/>
          <a:p>
            <a:fld id="{B8D79EA3-9620-4673-A88C-20A9A7699896}" type="slidenum">
              <a:rPr lang="en-US" smtClean="0"/>
              <a:pPr/>
              <a:t>11</a:t>
            </a:fld>
            <a:endParaRPr lang="en-US"/>
          </a:p>
        </p:txBody>
      </p:sp>
      <p:sp>
        <p:nvSpPr>
          <p:cNvPr id="7" name="Rectangle 6"/>
          <p:cNvSpPr/>
          <p:nvPr/>
        </p:nvSpPr>
        <p:spPr>
          <a:xfrm>
            <a:off x="9034818" y="2388359"/>
            <a:ext cx="2318982" cy="723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Informal IP</a:t>
            </a:r>
          </a:p>
          <a:p>
            <a:pPr algn="ctr"/>
            <a:endParaRPr lang="en-US" sz="2000" dirty="0">
              <a:latin typeface="Arial" panose="020B0604020202020204" pitchFamily="34" charset="0"/>
              <a:cs typeface="Arial" panose="020B0604020202020204" pitchFamily="34" charset="0"/>
            </a:endParaRPr>
          </a:p>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875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1405719" y="602342"/>
            <a:ext cx="8304339" cy="5566445"/>
          </a:xfrm>
        </p:spPr>
        <p:txBody>
          <a:bodyPr>
            <a:noAutofit/>
          </a:bodyPr>
          <a:lstStyle/>
          <a:p>
            <a:pPr eaLnBrk="1" hangingPunct="1">
              <a:lnSpc>
                <a:spcPct val="150000"/>
              </a:lnSpc>
            </a:pPr>
            <a:r>
              <a:rPr lang="en-US" altLang="en-US" sz="2400" b="1" dirty="0"/>
              <a:t>Algorithms and processes that are implemented in computer programs, and the computer programs themselves;</a:t>
            </a:r>
          </a:p>
          <a:p>
            <a:pPr eaLnBrk="1" hangingPunct="1">
              <a:lnSpc>
                <a:spcPct val="150000"/>
              </a:lnSpc>
            </a:pPr>
            <a:r>
              <a:rPr lang="en-US" altLang="en-US" sz="2400" b="1" dirty="0"/>
              <a:t>Manufacturing technology or repair processes and techniques;</a:t>
            </a:r>
          </a:p>
          <a:p>
            <a:pPr eaLnBrk="1" hangingPunct="1">
              <a:lnSpc>
                <a:spcPct val="150000"/>
              </a:lnSpc>
            </a:pPr>
            <a:r>
              <a:rPr lang="en-US" altLang="en-US" sz="2400" b="1" dirty="0"/>
              <a:t>Document tracking processes;</a:t>
            </a:r>
          </a:p>
          <a:p>
            <a:pPr eaLnBrk="1" hangingPunct="1">
              <a:lnSpc>
                <a:spcPct val="150000"/>
              </a:lnSpc>
            </a:pPr>
            <a:r>
              <a:rPr lang="en-US" altLang="en-US" sz="2400" b="1" dirty="0"/>
              <a:t>Schedules, manuals, ingredients;</a:t>
            </a:r>
          </a:p>
          <a:p>
            <a:pPr eaLnBrk="1" hangingPunct="1">
              <a:lnSpc>
                <a:spcPct val="150000"/>
              </a:lnSpc>
            </a:pPr>
            <a:r>
              <a:rPr lang="en-US" altLang="en-US" sz="2400" b="1" dirty="0"/>
              <a:t>Prototypes;</a:t>
            </a:r>
          </a:p>
          <a:p>
            <a:pPr eaLnBrk="1" hangingPunct="1">
              <a:lnSpc>
                <a:spcPct val="150000"/>
              </a:lnSpc>
            </a:pPr>
            <a:r>
              <a:rPr lang="en-US" altLang="en-US" sz="2400" b="1" dirty="0"/>
              <a:t>Formulas, for example the formula of Coca-Cola</a:t>
            </a:r>
            <a:endParaRPr lang="en-US" altLang="en-US" sz="2400" dirty="0"/>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B8D79EA3-9620-4673-A88C-20A9A7699896}" type="slidenum">
              <a:rPr lang="en-US" smtClean="0"/>
              <a:pPr/>
              <a:t>12</a:t>
            </a:fld>
            <a:endParaRPr lang="en-US"/>
          </a:p>
        </p:txBody>
      </p:sp>
    </p:spTree>
    <p:extLst>
      <p:ext uri="{BB962C8B-B14F-4D97-AF65-F5344CB8AC3E}">
        <p14:creationId xmlns:p14="http://schemas.microsoft.com/office/powerpoint/2010/main" val="152347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02791" y="418739"/>
            <a:ext cx="4348005" cy="1599714"/>
          </a:xfrm>
        </p:spPr>
        <p:txBody>
          <a:bodyPr>
            <a:normAutofit/>
          </a:bodyPr>
          <a:lstStyle/>
          <a:p>
            <a:pPr eaLnBrk="1" hangingPunct="1"/>
            <a:r>
              <a:rPr lang="en-US" altLang="en-US" sz="2400" dirty="0"/>
              <a:t>Protection of Trade secrets</a:t>
            </a:r>
          </a:p>
          <a:p>
            <a:pPr lvl="1"/>
            <a:r>
              <a:rPr lang="en-US" altLang="en-US" sz="2000" dirty="0"/>
              <a:t>Non disclosure Agreements</a:t>
            </a:r>
          </a:p>
          <a:p>
            <a:pPr lvl="1"/>
            <a:r>
              <a:rPr lang="en-US" altLang="en-US" sz="2000" dirty="0"/>
              <a:t>Code of compliance</a:t>
            </a:r>
          </a:p>
          <a:p>
            <a:pPr lvl="1"/>
            <a:r>
              <a:rPr lang="en-US" altLang="en-US" sz="2000" dirty="0"/>
              <a:t>Code of conduct </a:t>
            </a:r>
          </a:p>
          <a:p>
            <a:pPr lvl="1"/>
            <a:endParaRPr lang="en-US" altLang="en-US" sz="2000" dirty="0"/>
          </a:p>
          <a:p>
            <a:pPr lvl="1"/>
            <a:endParaRPr lang="en-US" altLang="en-US" sz="2000" dirty="0"/>
          </a:p>
          <a:p>
            <a:pPr lvl="1"/>
            <a:endParaRPr lang="en-US" altLang="en-US" sz="2000" dirty="0"/>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B8D79EA3-9620-4673-A88C-20A9A7699896}" type="slidenum">
              <a:rPr lang="en-US" smtClean="0"/>
              <a:pPr/>
              <a:t>13</a:t>
            </a:fld>
            <a:endParaRPr lang="en-US"/>
          </a:p>
        </p:txBody>
      </p:sp>
      <p:sp>
        <p:nvSpPr>
          <p:cNvPr id="5" name="Rectangle 3"/>
          <p:cNvSpPr txBox="1">
            <a:spLocks noChangeArrowheads="1"/>
          </p:cNvSpPr>
          <p:nvPr/>
        </p:nvSpPr>
        <p:spPr>
          <a:xfrm>
            <a:off x="4524092" y="235396"/>
            <a:ext cx="5958441" cy="406995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Any information, including but not limited to technical or non technical data, a formula, pattern, compilation, </a:t>
            </a:r>
            <a:r>
              <a:rPr lang="en-US" altLang="en-US" sz="2400" dirty="0" err="1"/>
              <a:t>programme</a:t>
            </a:r>
            <a:r>
              <a:rPr lang="en-US" altLang="en-US" sz="2400" dirty="0"/>
              <a:t>, device, method, technique, drawing process, financial data, or a list of actual or potential customers or suppliers that:</a:t>
            </a:r>
          </a:p>
          <a:p>
            <a:pPr>
              <a:buFont typeface="Wingdings" pitchFamily="2" charset="2"/>
              <a:buNone/>
            </a:pPr>
            <a:endParaRPr lang="en-US" altLang="en-US" sz="2400" dirty="0"/>
          </a:p>
          <a:p>
            <a:pPr lvl="1"/>
            <a:r>
              <a:rPr lang="en-US" altLang="en-US" dirty="0"/>
              <a:t> is sufficiently secret to derive economic value, actual or potential, from the fact that it is not generally known to other persons who could obtain economic value from its disclosure or use; and</a:t>
            </a:r>
          </a:p>
          <a:p>
            <a:pPr lvl="1"/>
            <a:endParaRPr lang="en-US" altLang="en-US" dirty="0"/>
          </a:p>
          <a:p>
            <a:pPr lvl="1"/>
            <a:r>
              <a:rPr lang="en-US" altLang="en-US" dirty="0"/>
              <a:t>Keeping it secret for reasonable time</a:t>
            </a:r>
          </a:p>
          <a:p>
            <a:endParaRPr lang="en-US" altLang="en-US" sz="2400" dirty="0"/>
          </a:p>
        </p:txBody>
      </p:sp>
      <p:sp>
        <p:nvSpPr>
          <p:cNvPr id="6" name="Text Placeholder 2"/>
          <p:cNvSpPr txBox="1">
            <a:spLocks/>
          </p:cNvSpPr>
          <p:nvPr/>
        </p:nvSpPr>
        <p:spPr>
          <a:xfrm>
            <a:off x="558999" y="4034387"/>
            <a:ext cx="2199101" cy="35680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p:txBody>
      </p:sp>
      <p:sp>
        <p:nvSpPr>
          <p:cNvPr id="7" name="Content Placeholder 3"/>
          <p:cNvSpPr txBox="1">
            <a:spLocks/>
          </p:cNvSpPr>
          <p:nvPr/>
        </p:nvSpPr>
        <p:spPr>
          <a:xfrm>
            <a:off x="752821" y="4395003"/>
            <a:ext cx="2868583" cy="1787525"/>
          </a:xfrm>
          <a:prstGeom prst="rect">
            <a:avLst/>
          </a:prstGeom>
          <a:solidFill>
            <a:schemeClr val="accent1">
              <a:lumMod val="20000"/>
              <a:lumOff val="80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Greater shelf life</a:t>
            </a:r>
          </a:p>
          <a:p>
            <a:r>
              <a:rPr lang="en-US" dirty="0"/>
              <a:t>No registration requirement</a:t>
            </a:r>
          </a:p>
          <a:p>
            <a:r>
              <a:rPr lang="en-US" dirty="0"/>
              <a:t>High value</a:t>
            </a:r>
          </a:p>
          <a:p>
            <a:endParaRPr lang="en-US" dirty="0"/>
          </a:p>
        </p:txBody>
      </p:sp>
      <p:sp>
        <p:nvSpPr>
          <p:cNvPr id="8" name="Text Placeholder 4"/>
          <p:cNvSpPr txBox="1">
            <a:spLocks/>
          </p:cNvSpPr>
          <p:nvPr/>
        </p:nvSpPr>
        <p:spPr>
          <a:xfrm>
            <a:off x="3703458" y="4034387"/>
            <a:ext cx="2654210" cy="356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Disadvantages</a:t>
            </a:r>
          </a:p>
        </p:txBody>
      </p:sp>
      <p:sp>
        <p:nvSpPr>
          <p:cNvPr id="9" name="Content Placeholder 5"/>
          <p:cNvSpPr txBox="1">
            <a:spLocks/>
          </p:cNvSpPr>
          <p:nvPr/>
        </p:nvSpPr>
        <p:spPr>
          <a:xfrm>
            <a:off x="5984276" y="4412926"/>
            <a:ext cx="3176977" cy="1835853"/>
          </a:xfrm>
          <a:prstGeom prst="rect">
            <a:avLst/>
          </a:prstGeom>
          <a:solidFill>
            <a:schemeClr val="accent4">
              <a:lumMod val="20000"/>
              <a:lumOff val="80000"/>
            </a:schemeClr>
          </a:solid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risk of losing trade secret</a:t>
            </a:r>
          </a:p>
          <a:p>
            <a:r>
              <a:rPr lang="en-US" dirty="0"/>
              <a:t>Enforcement of trade secret difficult</a:t>
            </a:r>
          </a:p>
          <a:p>
            <a:r>
              <a:rPr lang="en-US" dirty="0"/>
              <a:t>Need to develop on existing trade secret</a:t>
            </a:r>
          </a:p>
          <a:p>
            <a:endParaRPr lang="en-US" dirty="0"/>
          </a:p>
        </p:txBody>
      </p:sp>
    </p:spTree>
    <p:extLst>
      <p:ext uri="{BB962C8B-B14F-4D97-AF65-F5344CB8AC3E}">
        <p14:creationId xmlns:p14="http://schemas.microsoft.com/office/powerpoint/2010/main" val="34637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IPR for RMSOE_6Oct2023</a:t>
            </a:r>
            <a:endParaRPr lang="en-US"/>
          </a:p>
        </p:txBody>
      </p:sp>
      <p:sp>
        <p:nvSpPr>
          <p:cNvPr id="4" name="Rectangle 3"/>
          <p:cNvSpPr/>
          <p:nvPr/>
        </p:nvSpPr>
        <p:spPr>
          <a:xfrm>
            <a:off x="1524000" y="228600"/>
            <a:ext cx="3200400" cy="60811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Copyrights</a:t>
            </a:r>
          </a:p>
        </p:txBody>
      </p:sp>
      <p:sp>
        <p:nvSpPr>
          <p:cNvPr id="5" name="Slide Number Placeholder 4"/>
          <p:cNvSpPr>
            <a:spLocks noGrp="1"/>
          </p:cNvSpPr>
          <p:nvPr>
            <p:ph type="sldNum" sz="quarter" idx="12"/>
          </p:nvPr>
        </p:nvSpPr>
        <p:spPr/>
        <p:txBody>
          <a:bodyPr/>
          <a:lstStyle/>
          <a:p>
            <a:fld id="{B8D79EA3-9620-4673-A88C-20A9A7699896}" type="slidenum">
              <a:rPr lang="en-US" smtClean="0"/>
              <a:pPr/>
              <a:t>14</a:t>
            </a:fld>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87197" y="1922849"/>
            <a:ext cx="3028950" cy="1982470"/>
          </a:xfrm>
          <a:prstGeom prst="rect">
            <a:avLst/>
          </a:prstGeom>
        </p:spPr>
      </p:pic>
      <p:sp>
        <p:nvSpPr>
          <p:cNvPr id="10" name="Oval 9"/>
          <p:cNvSpPr/>
          <p:nvPr/>
        </p:nvSpPr>
        <p:spPr>
          <a:xfrm>
            <a:off x="8420669" y="2729552"/>
            <a:ext cx="2224585" cy="1883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Artistic</a:t>
            </a:r>
            <a:r>
              <a:rPr lang="en-US" b="1" dirty="0"/>
              <a:t> </a:t>
            </a:r>
            <a:r>
              <a:rPr lang="en-US" b="1" dirty="0">
                <a:solidFill>
                  <a:schemeClr val="tx1"/>
                </a:solidFill>
              </a:rPr>
              <a:t>works</a:t>
            </a:r>
          </a:p>
        </p:txBody>
      </p:sp>
      <p:sp>
        <p:nvSpPr>
          <p:cNvPr id="11" name="Rectangle 10"/>
          <p:cNvSpPr/>
          <p:nvPr/>
        </p:nvSpPr>
        <p:spPr>
          <a:xfrm rot="10800000" flipH="1" flipV="1">
            <a:off x="5431809" y="1554482"/>
            <a:ext cx="1851320" cy="1373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Literary works</a:t>
            </a:r>
          </a:p>
        </p:txBody>
      </p:sp>
      <p:sp>
        <p:nvSpPr>
          <p:cNvPr id="12" name="Rounded Rectangle 11"/>
          <p:cNvSpPr/>
          <p:nvPr/>
        </p:nvSpPr>
        <p:spPr>
          <a:xfrm>
            <a:off x="5431809" y="4326340"/>
            <a:ext cx="2538484" cy="1255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Box 12"/>
          <p:cNvSpPr txBox="1"/>
          <p:nvPr/>
        </p:nvSpPr>
        <p:spPr>
          <a:xfrm>
            <a:off x="5534168" y="4769471"/>
            <a:ext cx="2661313" cy="369332"/>
          </a:xfrm>
          <a:prstGeom prst="rect">
            <a:avLst/>
          </a:prstGeom>
          <a:noFill/>
        </p:spPr>
        <p:txBody>
          <a:bodyPr wrap="square" rtlCol="0">
            <a:spAutoFit/>
          </a:bodyPr>
          <a:lstStyle/>
          <a:p>
            <a:r>
              <a:rPr lang="en-US" b="1" dirty="0"/>
              <a:t>Computer program</a:t>
            </a:r>
          </a:p>
        </p:txBody>
      </p:sp>
    </p:spTree>
    <p:extLst>
      <p:ext uri="{BB962C8B-B14F-4D97-AF65-F5344CB8AC3E}">
        <p14:creationId xmlns:p14="http://schemas.microsoft.com/office/powerpoint/2010/main" val="257129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15</a:t>
            </a:fld>
            <a:endParaRPr lang="en-US"/>
          </a:p>
        </p:txBody>
      </p:sp>
      <p:pic>
        <p:nvPicPr>
          <p:cNvPr id="5" name="Picture 4"/>
          <p:cNvPicPr>
            <a:picLocks noChangeAspect="1"/>
          </p:cNvPicPr>
          <p:nvPr/>
        </p:nvPicPr>
        <p:blipFill>
          <a:blip r:embed="rId2"/>
          <a:stretch>
            <a:fillRect/>
          </a:stretch>
        </p:blipFill>
        <p:spPr>
          <a:xfrm>
            <a:off x="5891514" y="2306739"/>
            <a:ext cx="6192456" cy="4232173"/>
          </a:xfrm>
          <a:prstGeom prst="rect">
            <a:avLst/>
          </a:prstGeom>
          <a:ln>
            <a:solidFill>
              <a:schemeClr val="tx1"/>
            </a:solidFill>
          </a:ln>
        </p:spPr>
      </p:pic>
      <p:sp>
        <p:nvSpPr>
          <p:cNvPr id="6" name="Rectangle 5"/>
          <p:cNvSpPr/>
          <p:nvPr/>
        </p:nvSpPr>
        <p:spPr>
          <a:xfrm>
            <a:off x="303152" y="130744"/>
            <a:ext cx="3923253" cy="646331"/>
          </a:xfrm>
          <a:prstGeom prst="rect">
            <a:avLst/>
          </a:prstGeom>
        </p:spPr>
        <p:txBody>
          <a:bodyPr wrap="none">
            <a:spAutoFit/>
          </a:bodyPr>
          <a:lstStyle/>
          <a:p>
            <a:r>
              <a:rPr lang="en-IN" dirty="0"/>
              <a:t>Search for copyright:</a:t>
            </a:r>
          </a:p>
          <a:p>
            <a:r>
              <a:rPr lang="en-IN" dirty="0"/>
              <a:t>https://copyright.gov.in/SearchRoc.aspx</a:t>
            </a:r>
          </a:p>
        </p:txBody>
      </p:sp>
      <p:pic>
        <p:nvPicPr>
          <p:cNvPr id="7" name="Picture 6"/>
          <p:cNvPicPr>
            <a:picLocks noChangeAspect="1"/>
          </p:cNvPicPr>
          <p:nvPr/>
        </p:nvPicPr>
        <p:blipFill>
          <a:blip r:embed="rId3"/>
          <a:stretch>
            <a:fillRect/>
          </a:stretch>
        </p:blipFill>
        <p:spPr>
          <a:xfrm>
            <a:off x="349652" y="777075"/>
            <a:ext cx="5145359" cy="4116287"/>
          </a:xfrm>
          <a:prstGeom prst="rect">
            <a:avLst/>
          </a:prstGeom>
          <a:ln>
            <a:solidFill>
              <a:schemeClr val="tx1"/>
            </a:solidFill>
          </a:ln>
        </p:spPr>
      </p:pic>
    </p:spTree>
    <p:extLst>
      <p:ext uri="{BB962C8B-B14F-4D97-AF65-F5344CB8AC3E}">
        <p14:creationId xmlns:p14="http://schemas.microsoft.com/office/powerpoint/2010/main" val="86004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60418" y="685800"/>
            <a:ext cx="4040188" cy="639762"/>
          </a:xfrm>
        </p:spPr>
        <p:txBody>
          <a:bodyPr/>
          <a:lstStyle/>
          <a:p>
            <a:r>
              <a:rPr lang="en-US" dirty="0"/>
              <a:t>Advantages</a:t>
            </a:r>
          </a:p>
        </p:txBody>
      </p:sp>
      <p:sp>
        <p:nvSpPr>
          <p:cNvPr id="4" name="Content Placeholder 3"/>
          <p:cNvSpPr>
            <a:spLocks noGrp="1"/>
          </p:cNvSpPr>
          <p:nvPr>
            <p:ph sz="half" idx="2"/>
          </p:nvPr>
        </p:nvSpPr>
        <p:spPr>
          <a:xfrm>
            <a:off x="1100468" y="1544999"/>
            <a:ext cx="4040188" cy="2884776"/>
          </a:xfrm>
          <a:solidFill>
            <a:schemeClr val="accent1">
              <a:lumMod val="40000"/>
              <a:lumOff val="60000"/>
            </a:schemeClr>
          </a:solidFill>
        </p:spPr>
        <p:txBody>
          <a:bodyPr>
            <a:normAutofit fontScale="85000" lnSpcReduction="10000"/>
          </a:bodyPr>
          <a:lstStyle/>
          <a:p>
            <a:r>
              <a:rPr lang="en-US" dirty="0">
                <a:latin typeface="Arial" panose="020B0604020202020204" pitchFamily="34" charset="0"/>
                <a:cs typeface="Arial" panose="020B0604020202020204" pitchFamily="34" charset="0"/>
              </a:rPr>
              <a:t>Exists by way of creation</a:t>
            </a:r>
          </a:p>
          <a:p>
            <a:r>
              <a:rPr lang="en-US" dirty="0">
                <a:latin typeface="Arial" panose="020B0604020202020204" pitchFamily="34" charset="0"/>
                <a:cs typeface="Arial" panose="020B0604020202020204" pitchFamily="34" charset="0"/>
              </a:rPr>
              <a:t>Registration if necessary</a:t>
            </a:r>
          </a:p>
          <a:p>
            <a:r>
              <a:rPr lang="en-US" dirty="0">
                <a:latin typeface="Arial" panose="020B0604020202020204" pitchFamily="34" charset="0"/>
                <a:cs typeface="Arial" panose="020B0604020202020204" pitchFamily="34" charset="0"/>
              </a:rPr>
              <a:t>Fair use for limited purposes</a:t>
            </a:r>
          </a:p>
          <a:p>
            <a:r>
              <a:rPr lang="en-US" dirty="0">
                <a:latin typeface="Arial" panose="020B0604020202020204" pitchFamily="34" charset="0"/>
                <a:cs typeface="Arial" panose="020B0604020202020204" pitchFamily="34" charset="0"/>
              </a:rPr>
              <a:t>Licensing options</a:t>
            </a:r>
          </a:p>
          <a:p>
            <a:r>
              <a:rPr lang="en-US" dirty="0">
                <a:latin typeface="Arial" panose="020B0604020202020204" pitchFamily="34" charset="0"/>
                <a:cs typeface="Arial" panose="020B0604020202020204" pitchFamily="34" charset="0"/>
              </a:rPr>
              <a:t>Longest term of protection among all IPRs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3"/>
          </p:nvPr>
        </p:nvSpPr>
        <p:spPr/>
        <p:txBody>
          <a:bodyPr/>
          <a:lstStyle/>
          <a:p>
            <a:r>
              <a:rPr lang="en-US" dirty="0"/>
              <a:t>Disadvantages</a:t>
            </a:r>
          </a:p>
        </p:txBody>
      </p:sp>
      <p:sp>
        <p:nvSpPr>
          <p:cNvPr id="6" name="Content Placeholder 5"/>
          <p:cNvSpPr>
            <a:spLocks noGrp="1"/>
          </p:cNvSpPr>
          <p:nvPr>
            <p:ph sz="quarter" idx="4"/>
          </p:nvPr>
        </p:nvSpPr>
        <p:spPr>
          <a:xfrm>
            <a:off x="6414448" y="2762250"/>
            <a:ext cx="4042013" cy="3147231"/>
          </a:xfrm>
          <a:solidFill>
            <a:schemeClr val="accent2">
              <a:lumMod val="20000"/>
              <a:lumOff val="80000"/>
            </a:schemeClr>
          </a:solidFill>
        </p:spPr>
        <p:txBody>
          <a:bodyPr>
            <a:noAutofit/>
          </a:bodyPr>
          <a:lstStyle/>
          <a:p>
            <a:r>
              <a:rPr lang="en-US" sz="2000" dirty="0">
                <a:latin typeface="Arial" panose="020B0604020202020204" pitchFamily="34" charset="0"/>
                <a:cs typeface="Arial" panose="020B0604020202020204" pitchFamily="34" charset="0"/>
              </a:rPr>
              <a:t>Enforcement of copyright</a:t>
            </a:r>
          </a:p>
          <a:p>
            <a:r>
              <a:rPr lang="en-US" sz="2000" dirty="0">
                <a:latin typeface="Arial" panose="020B0604020202020204" pitchFamily="34" charset="0"/>
                <a:cs typeface="Arial" panose="020B0604020202020204" pitchFamily="34" charset="0"/>
              </a:rPr>
              <a:t>Search for copyright registered products not yet available</a:t>
            </a:r>
          </a:p>
          <a:p>
            <a:r>
              <a:rPr lang="en-US" sz="2000" dirty="0">
                <a:latin typeface="Arial" panose="020B0604020202020204" pitchFamily="34" charset="0"/>
                <a:cs typeface="Arial" panose="020B0604020202020204" pitchFamily="34" charset="0"/>
              </a:rPr>
              <a:t>Digital copyright protection measures need to be adopted</a:t>
            </a:r>
          </a:p>
          <a:p>
            <a:r>
              <a:rPr lang="en-US" sz="2000" dirty="0">
                <a:latin typeface="Arial" panose="020B0604020202020204" pitchFamily="34" charset="0"/>
                <a:cs typeface="Arial" panose="020B0604020202020204" pitchFamily="34" charset="0"/>
              </a:rPr>
              <a:t>Enforcement across borders</a:t>
            </a:r>
          </a:p>
          <a:p>
            <a:r>
              <a:rPr lang="en-US" sz="2000" dirty="0">
                <a:latin typeface="Arial" panose="020B0604020202020204" pitchFamily="34" charset="0"/>
                <a:cs typeface="Arial" panose="020B0604020202020204" pitchFamily="34" charset="0"/>
              </a:rPr>
              <a:t>Multiple level of protection in the different forms of the product need to be ensured</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7" name="Footer Placeholder 6"/>
          <p:cNvSpPr>
            <a:spLocks noGrp="1"/>
          </p:cNvSpPr>
          <p:nvPr>
            <p:ph type="ftr" sz="quarter" idx="11"/>
          </p:nvPr>
        </p:nvSpPr>
        <p:spPr/>
        <p:txBody>
          <a:bodyPr/>
          <a:lstStyle/>
          <a:p>
            <a:r>
              <a:rPr lang="en-IN"/>
              <a:t>IPR for RMSOE_6Oct2023</a:t>
            </a:r>
            <a:endParaRPr lang="en-US"/>
          </a:p>
        </p:txBody>
      </p:sp>
      <p:sp>
        <p:nvSpPr>
          <p:cNvPr id="8" name="Slide Number Placeholder 7"/>
          <p:cNvSpPr>
            <a:spLocks noGrp="1"/>
          </p:cNvSpPr>
          <p:nvPr>
            <p:ph type="sldNum" sz="quarter" idx="12"/>
          </p:nvPr>
        </p:nvSpPr>
        <p:spPr/>
        <p:txBody>
          <a:bodyPr/>
          <a:lstStyle/>
          <a:p>
            <a:fld id="{B8D79EA3-9620-4673-A88C-20A9A7699896}" type="slidenum">
              <a:rPr lang="en-US" smtClean="0"/>
              <a:pPr/>
              <a:t>16</a:t>
            </a:fld>
            <a:endParaRPr lang="en-US"/>
          </a:p>
        </p:txBody>
      </p:sp>
    </p:spTree>
    <p:extLst>
      <p:ext uri="{BB962C8B-B14F-4D97-AF65-F5344CB8AC3E}">
        <p14:creationId xmlns:p14="http://schemas.microsoft.com/office/powerpoint/2010/main" val="185860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B108-646E-474F-8A71-F54B80E37235}"/>
              </a:ext>
            </a:extLst>
          </p:cNvPr>
          <p:cNvSpPr>
            <a:spLocks noGrp="1"/>
          </p:cNvSpPr>
          <p:nvPr>
            <p:ph type="title"/>
          </p:nvPr>
        </p:nvSpPr>
        <p:spPr>
          <a:xfrm>
            <a:off x="838200" y="2533743"/>
            <a:ext cx="10515600" cy="1460033"/>
          </a:xfrm>
        </p:spPr>
        <p:txBody>
          <a:bodyPr>
            <a:normAutofit fontScale="90000"/>
          </a:bodyPr>
          <a:lstStyle/>
          <a:p>
            <a:r>
              <a:rPr lang="en-US" b="1" dirty="0">
                <a:solidFill>
                  <a:srgbClr val="CC00CC"/>
                </a:solidFill>
                <a:latin typeface="Arial" panose="020B0604020202020204" pitchFamily="34" charset="0"/>
                <a:cs typeface="Arial" panose="020B0604020202020204" pitchFamily="34" charset="0"/>
              </a:rPr>
              <a:t>Demonstration of Search for Copyright @https://copyright.gov.in/SearchRoc.aspx</a:t>
            </a:r>
          </a:p>
        </p:txBody>
      </p:sp>
      <p:sp>
        <p:nvSpPr>
          <p:cNvPr id="3" name="Footer Placeholder 2">
            <a:extLst>
              <a:ext uri="{FF2B5EF4-FFF2-40B4-BE49-F238E27FC236}">
                <a16:creationId xmlns:a16="http://schemas.microsoft.com/office/drawing/2014/main" id="{0C709797-A3C8-4F83-B292-228E76E2E4F1}"/>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A8AA1392-2D37-4FFD-BC3E-A3165CBA4C2F}"/>
              </a:ext>
            </a:extLst>
          </p:cNvPr>
          <p:cNvSpPr>
            <a:spLocks noGrp="1"/>
          </p:cNvSpPr>
          <p:nvPr>
            <p:ph type="sldNum" sz="quarter" idx="12"/>
          </p:nvPr>
        </p:nvSpPr>
        <p:spPr/>
        <p:txBody>
          <a:bodyPr/>
          <a:lstStyle/>
          <a:p>
            <a:fld id="{ABB8C180-8E67-49F2-A3B3-57E0A771F64A}" type="slidenum">
              <a:rPr lang="en-US" smtClean="0"/>
              <a:pPr/>
              <a:t>17</a:t>
            </a:fld>
            <a:endParaRPr lang="en-US"/>
          </a:p>
        </p:txBody>
      </p:sp>
    </p:spTree>
    <p:extLst>
      <p:ext uri="{BB962C8B-B14F-4D97-AF65-F5344CB8AC3E}">
        <p14:creationId xmlns:p14="http://schemas.microsoft.com/office/powerpoint/2010/main" val="272095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1696" y="2051049"/>
            <a:ext cx="10074647" cy="4052889"/>
          </a:xfrm>
        </p:spPr>
        <p:txBody>
          <a:bodyPr>
            <a:normAutofit fontScale="77500" lnSpcReduction="20000"/>
          </a:bodyPr>
          <a:lstStyle/>
          <a:p>
            <a:r>
              <a:rPr lang="en-US" dirty="0">
                <a:latin typeface="Arial" panose="020B0604020202020204" pitchFamily="34" charset="0"/>
                <a:cs typeface="Arial" panose="020B0604020202020204" pitchFamily="34" charset="0"/>
              </a:rPr>
              <a:t>Image and reputation in any context can be extraordinarily valuable assets. </a:t>
            </a:r>
          </a:p>
          <a:p>
            <a:r>
              <a:rPr lang="en-US" dirty="0">
                <a:latin typeface="Arial" panose="020B0604020202020204" pitchFamily="34" charset="0"/>
                <a:cs typeface="Arial" panose="020B0604020202020204" pitchFamily="34" charset="0"/>
              </a:rPr>
              <a:t>In the business contexts, these assets are embodied in trademarks.</a:t>
            </a:r>
          </a:p>
          <a:p>
            <a:r>
              <a:rPr lang="en-US" dirty="0">
                <a:latin typeface="Arial" panose="020B0604020202020204" pitchFamily="34" charset="0"/>
                <a:cs typeface="Arial" panose="020B0604020202020204" pitchFamily="34" charset="0"/>
              </a:rPr>
              <a:t>Trademarks are distinctive marks of authenticity through which goods or services of a party are offered to the marketplace so as to distinguish them from the goods and services of others, whether competitors or otherwise.</a:t>
            </a:r>
          </a:p>
          <a:p>
            <a:r>
              <a:rPr lang="en-US" dirty="0">
                <a:latin typeface="Arial" panose="020B0604020202020204" pitchFamily="34" charset="0"/>
                <a:cs typeface="Arial" panose="020B0604020202020204" pitchFamily="34" charset="0"/>
              </a:rPr>
              <a:t>Trademarks are the laws recognition of the psychological function of symbols.</a:t>
            </a:r>
          </a:p>
          <a:p>
            <a:r>
              <a:rPr lang="en-US" dirty="0">
                <a:latin typeface="Arial" panose="020B0604020202020204" pitchFamily="34" charset="0"/>
                <a:cs typeface="Arial" panose="020B0604020202020204" pitchFamily="34" charset="0"/>
              </a:rPr>
              <a:t>Though it comes as names, symbols, brands, logos they all serve the fundamental function of acting as “source indicators”</a:t>
            </a:r>
          </a:p>
          <a:p>
            <a:r>
              <a:rPr lang="en-US" dirty="0">
                <a:latin typeface="Arial" panose="020B0604020202020204" pitchFamily="34" charset="0"/>
                <a:cs typeface="Arial" panose="020B0604020202020204" pitchFamily="34" charset="0"/>
              </a:rPr>
              <a:t>Hence it is not only beneficial to TM owners but also consumers in finding their goods and manufacturers with greater ease.</a:t>
            </a:r>
          </a:p>
        </p:txBody>
      </p:sp>
      <p:sp>
        <p:nvSpPr>
          <p:cNvPr id="3" name="Title 2"/>
          <p:cNvSpPr>
            <a:spLocks noGrp="1"/>
          </p:cNvSpPr>
          <p:nvPr>
            <p:ph type="title"/>
          </p:nvPr>
        </p:nvSpPr>
        <p:spPr>
          <a:xfrm>
            <a:off x="1981200" y="1295400"/>
            <a:ext cx="8229600" cy="503238"/>
          </a:xfrm>
        </p:spPr>
        <p:txBody>
          <a:bodyPr>
            <a:normAutofit fontScale="90000"/>
          </a:bodyPr>
          <a:lstStyle/>
          <a:p>
            <a:r>
              <a:rPr lang="en-US" dirty="0"/>
              <a:t>Basics and Basis of TM </a:t>
            </a:r>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7" name="Rectangle 6"/>
          <p:cNvSpPr/>
          <p:nvPr/>
        </p:nvSpPr>
        <p:spPr>
          <a:xfrm>
            <a:off x="1524000" y="457200"/>
            <a:ext cx="35814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Trademark</a:t>
            </a:r>
          </a:p>
        </p:txBody>
      </p:sp>
      <p:sp>
        <p:nvSpPr>
          <p:cNvPr id="5" name="Slide Number Placeholder 4"/>
          <p:cNvSpPr>
            <a:spLocks noGrp="1"/>
          </p:cNvSpPr>
          <p:nvPr>
            <p:ph type="sldNum" sz="quarter" idx="12"/>
          </p:nvPr>
        </p:nvSpPr>
        <p:spPr/>
        <p:txBody>
          <a:bodyPr/>
          <a:lstStyle/>
          <a:p>
            <a:fld id="{B8D79EA3-9620-4673-A88C-20A9A7699896}" type="slidenum">
              <a:rPr lang="en-US" smtClean="0"/>
              <a:pPr/>
              <a:t>18</a:t>
            </a:fld>
            <a:endParaRPr lang="en-US"/>
          </a:p>
        </p:txBody>
      </p:sp>
    </p:spTree>
    <p:extLst>
      <p:ext uri="{BB962C8B-B14F-4D97-AF65-F5344CB8AC3E}">
        <p14:creationId xmlns:p14="http://schemas.microsoft.com/office/powerpoint/2010/main" val="388785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3" descr="nexium-purple-pill-astrazeneca240wy0510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V="1">
            <a:off x="8368352" y="3587500"/>
            <a:ext cx="2057400" cy="106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341660" y="2414516"/>
            <a:ext cx="2819400" cy="685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Trade Dress</a:t>
            </a:r>
          </a:p>
        </p:txBody>
      </p:sp>
      <p:sp>
        <p:nvSpPr>
          <p:cNvPr id="5" name="Content Placeholder 5"/>
          <p:cNvSpPr txBox="1">
            <a:spLocks/>
          </p:cNvSpPr>
          <p:nvPr/>
        </p:nvSpPr>
        <p:spPr>
          <a:xfrm>
            <a:off x="933248" y="623249"/>
            <a:ext cx="4041775" cy="2625725"/>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u="sng" dirty="0"/>
              <a:t>Categories of trademarks</a:t>
            </a:r>
          </a:p>
          <a:p>
            <a:r>
              <a:rPr lang="en-US" dirty="0"/>
              <a:t>Well known trade marks</a:t>
            </a:r>
          </a:p>
          <a:p>
            <a:r>
              <a:rPr lang="en-US" dirty="0"/>
              <a:t>Associated trade marks</a:t>
            </a:r>
          </a:p>
          <a:p>
            <a:r>
              <a:rPr lang="en-US" dirty="0"/>
              <a:t>House marks</a:t>
            </a:r>
          </a:p>
          <a:p>
            <a:r>
              <a:rPr lang="en-US" dirty="0"/>
              <a:t>Non traditional marks</a:t>
            </a:r>
          </a:p>
          <a:p>
            <a:endParaRPr lang="en-US" dirty="0"/>
          </a:p>
          <a:p>
            <a:endParaRPr lang="en-US" dirty="0"/>
          </a:p>
          <a:p>
            <a:endParaRPr lang="en-US" dirty="0"/>
          </a:p>
        </p:txBody>
      </p:sp>
    </p:spTree>
    <p:extLst>
      <p:ext uri="{BB962C8B-B14F-4D97-AF65-F5344CB8AC3E}">
        <p14:creationId xmlns:p14="http://schemas.microsoft.com/office/powerpoint/2010/main" val="273904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895247"/>
            <a:ext cx="10515600" cy="530294"/>
          </a:xfrm>
        </p:spPr>
        <p:txBody>
          <a:bodyPr>
            <a:normAutofit fontScale="90000"/>
          </a:bodyPr>
          <a:lstStyle/>
          <a:p>
            <a:r>
              <a:rPr lang="en-US" dirty="0"/>
              <a:t>Overview</a:t>
            </a:r>
          </a:p>
        </p:txBody>
      </p:sp>
      <p:sp>
        <p:nvSpPr>
          <p:cNvPr id="3" name="Content Placeholder 2"/>
          <p:cNvSpPr>
            <a:spLocks noGrp="1"/>
          </p:cNvSpPr>
          <p:nvPr>
            <p:ph idx="1"/>
          </p:nvPr>
        </p:nvSpPr>
        <p:spPr>
          <a:xfrm>
            <a:off x="1501254" y="2210937"/>
            <a:ext cx="8933597" cy="3439236"/>
          </a:xfrm>
        </p:spPr>
        <p:txBody>
          <a:bodyPr>
            <a:noAutofit/>
          </a:bodyPr>
          <a:lstStyle/>
          <a:p>
            <a:r>
              <a:rPr lang="en-US" sz="2400" dirty="0">
                <a:latin typeface="Arial" panose="020B0604020202020204" pitchFamily="34" charset="0"/>
                <a:cs typeface="Arial" panose="020B0604020202020204" pitchFamily="34" charset="0"/>
              </a:rPr>
              <a:t>Importance of IP </a:t>
            </a:r>
          </a:p>
          <a:p>
            <a:r>
              <a:rPr lang="en-US" sz="2400" dirty="0">
                <a:latin typeface="Arial" panose="020B0604020202020204" pitchFamily="34" charset="0"/>
                <a:cs typeface="Arial" panose="020B0604020202020204" pitchFamily="34" charset="0"/>
              </a:rPr>
              <a:t>Types of IP &amp; their characteristics</a:t>
            </a:r>
          </a:p>
          <a:p>
            <a:pPr lvl="1"/>
            <a:r>
              <a:rPr lang="en-US" sz="2000" dirty="0">
                <a:latin typeface="Arial" panose="020B0604020202020204" pitchFamily="34" charset="0"/>
                <a:cs typeface="Arial" panose="020B0604020202020204" pitchFamily="34" charset="0"/>
              </a:rPr>
              <a:t>Indian IP law</a:t>
            </a:r>
          </a:p>
          <a:p>
            <a:r>
              <a:rPr lang="en-US" sz="2400" dirty="0">
                <a:latin typeface="Arial" panose="020B0604020202020204" pitchFamily="34" charset="0"/>
                <a:cs typeface="Arial" panose="020B0604020202020204" pitchFamily="34" charset="0"/>
              </a:rPr>
              <a:t>IPR Strategy </a:t>
            </a:r>
          </a:p>
          <a:p>
            <a:r>
              <a:rPr lang="en-US" sz="2400" dirty="0">
                <a:latin typeface="Arial" panose="020B0604020202020204" pitchFamily="34" charset="0"/>
                <a:cs typeface="Arial" panose="020B0604020202020204" pitchFamily="34" charset="0"/>
              </a:rPr>
              <a:t>Prior art search- An early run for IP</a:t>
            </a:r>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6" name="Slide Number Placeholder 5"/>
          <p:cNvSpPr>
            <a:spLocks noGrp="1"/>
          </p:cNvSpPr>
          <p:nvPr>
            <p:ph type="sldNum" sz="quarter" idx="12"/>
          </p:nvPr>
        </p:nvSpPr>
        <p:spPr/>
        <p:txBody>
          <a:bodyPr/>
          <a:lstStyle/>
          <a:p>
            <a:fld id="{B8D79EA3-9620-4673-A88C-20A9A7699896}" type="slidenum">
              <a:rPr lang="en-US" smtClean="0"/>
              <a:pPr/>
              <a:t>2</a:t>
            </a:fld>
            <a:endParaRPr lang="en-US"/>
          </a:p>
        </p:txBody>
      </p:sp>
    </p:spTree>
    <p:extLst>
      <p:ext uri="{BB962C8B-B14F-4D97-AF65-F5344CB8AC3E}">
        <p14:creationId xmlns:p14="http://schemas.microsoft.com/office/powerpoint/2010/main" val="151153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20</a:t>
            </a:fld>
            <a:endParaRPr lang="en-US"/>
          </a:p>
        </p:txBody>
      </p:sp>
      <p:pic>
        <p:nvPicPr>
          <p:cNvPr id="5" name="Picture 4"/>
          <p:cNvPicPr>
            <a:picLocks noChangeAspect="1"/>
          </p:cNvPicPr>
          <p:nvPr/>
        </p:nvPicPr>
        <p:blipFill>
          <a:blip r:embed="rId2"/>
          <a:stretch>
            <a:fillRect/>
          </a:stretch>
        </p:blipFill>
        <p:spPr>
          <a:xfrm>
            <a:off x="733786" y="975409"/>
            <a:ext cx="6015030" cy="2624318"/>
          </a:xfrm>
          <a:prstGeom prst="rect">
            <a:avLst/>
          </a:prstGeom>
        </p:spPr>
      </p:pic>
      <p:sp>
        <p:nvSpPr>
          <p:cNvPr id="6" name="Rectangle 5"/>
          <p:cNvSpPr/>
          <p:nvPr/>
        </p:nvSpPr>
        <p:spPr>
          <a:xfrm>
            <a:off x="733786" y="396962"/>
            <a:ext cx="5716693" cy="369332"/>
          </a:xfrm>
          <a:prstGeom prst="rect">
            <a:avLst/>
          </a:prstGeom>
        </p:spPr>
        <p:txBody>
          <a:bodyPr wrap="none">
            <a:spAutoFit/>
          </a:bodyPr>
          <a:lstStyle/>
          <a:p>
            <a:r>
              <a:rPr lang="en-IN" dirty="0"/>
              <a:t>https://ipindiaonline.gov.in/tmrpublicsearch/frmmain.aspx</a:t>
            </a:r>
          </a:p>
        </p:txBody>
      </p:sp>
      <p:pic>
        <p:nvPicPr>
          <p:cNvPr id="7" name="Picture 6"/>
          <p:cNvPicPr>
            <a:picLocks noChangeAspect="1"/>
          </p:cNvPicPr>
          <p:nvPr/>
        </p:nvPicPr>
        <p:blipFill>
          <a:blip r:embed="rId3"/>
          <a:stretch>
            <a:fillRect/>
          </a:stretch>
        </p:blipFill>
        <p:spPr>
          <a:xfrm>
            <a:off x="733786" y="3808842"/>
            <a:ext cx="4726570" cy="2418892"/>
          </a:xfrm>
          <a:prstGeom prst="rect">
            <a:avLst/>
          </a:prstGeom>
        </p:spPr>
      </p:pic>
      <p:pic>
        <p:nvPicPr>
          <p:cNvPr id="9" name="Picture 8"/>
          <p:cNvPicPr>
            <a:picLocks noChangeAspect="1"/>
          </p:cNvPicPr>
          <p:nvPr/>
        </p:nvPicPr>
        <p:blipFill>
          <a:blip r:embed="rId4"/>
          <a:stretch>
            <a:fillRect/>
          </a:stretch>
        </p:blipFill>
        <p:spPr>
          <a:xfrm>
            <a:off x="6911720" y="2476983"/>
            <a:ext cx="5280280" cy="3966700"/>
          </a:xfrm>
          <a:prstGeom prst="rect">
            <a:avLst/>
          </a:prstGeom>
        </p:spPr>
      </p:pic>
    </p:spTree>
    <p:extLst>
      <p:ext uri="{BB962C8B-B14F-4D97-AF65-F5344CB8AC3E}">
        <p14:creationId xmlns:p14="http://schemas.microsoft.com/office/powerpoint/2010/main" val="425930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60418" y="685800"/>
            <a:ext cx="4040188" cy="639762"/>
          </a:xfrm>
        </p:spPr>
        <p:txBody>
          <a:bodyPr/>
          <a:lstStyle/>
          <a:p>
            <a:r>
              <a:rPr lang="en-US" dirty="0"/>
              <a:t>Advantages</a:t>
            </a:r>
          </a:p>
        </p:txBody>
      </p:sp>
      <p:sp>
        <p:nvSpPr>
          <p:cNvPr id="4" name="Content Placeholder 3"/>
          <p:cNvSpPr>
            <a:spLocks noGrp="1"/>
          </p:cNvSpPr>
          <p:nvPr>
            <p:ph sz="half" idx="2"/>
          </p:nvPr>
        </p:nvSpPr>
        <p:spPr>
          <a:xfrm>
            <a:off x="2055812" y="1534824"/>
            <a:ext cx="4040188" cy="2884776"/>
          </a:xfrm>
          <a:solidFill>
            <a:schemeClr val="accent1">
              <a:lumMod val="40000"/>
              <a:lumOff val="60000"/>
            </a:schemeClr>
          </a:solidFill>
        </p:spPr>
        <p:txBody>
          <a:bodyPr>
            <a:normAutofit fontScale="92500" lnSpcReduction="10000"/>
          </a:bodyPr>
          <a:lstStyle/>
          <a:p>
            <a:r>
              <a:rPr lang="en-US" dirty="0"/>
              <a:t>Help in building business brand</a:t>
            </a:r>
          </a:p>
          <a:p>
            <a:r>
              <a:rPr lang="en-US" dirty="0"/>
              <a:t>Licensing options</a:t>
            </a:r>
          </a:p>
          <a:p>
            <a:r>
              <a:rPr lang="en-US" dirty="0"/>
              <a:t>Expansion into different sectors</a:t>
            </a:r>
          </a:p>
          <a:p>
            <a:r>
              <a:rPr lang="en-US" dirty="0"/>
              <a:t>Combining marks</a:t>
            </a:r>
          </a:p>
          <a:p>
            <a:r>
              <a:rPr lang="en-US" dirty="0"/>
              <a:t>Strong enforcement</a:t>
            </a:r>
          </a:p>
          <a:p>
            <a:endParaRPr lang="en-US" dirty="0"/>
          </a:p>
          <a:p>
            <a:endParaRPr lang="en-US" dirty="0"/>
          </a:p>
        </p:txBody>
      </p:sp>
      <p:sp>
        <p:nvSpPr>
          <p:cNvPr id="5" name="Text Placeholder 4"/>
          <p:cNvSpPr>
            <a:spLocks noGrp="1"/>
          </p:cNvSpPr>
          <p:nvPr>
            <p:ph type="body" sz="quarter" idx="3"/>
          </p:nvPr>
        </p:nvSpPr>
        <p:spPr/>
        <p:txBody>
          <a:bodyPr/>
          <a:lstStyle/>
          <a:p>
            <a:r>
              <a:rPr lang="en-US" dirty="0"/>
              <a:t>Disadvantages</a:t>
            </a:r>
          </a:p>
        </p:txBody>
      </p:sp>
      <p:sp>
        <p:nvSpPr>
          <p:cNvPr id="6" name="Content Placeholder 5"/>
          <p:cNvSpPr>
            <a:spLocks noGrp="1"/>
          </p:cNvSpPr>
          <p:nvPr>
            <p:ph sz="quarter" idx="4"/>
          </p:nvPr>
        </p:nvSpPr>
        <p:spPr>
          <a:xfrm>
            <a:off x="6387390" y="2625252"/>
            <a:ext cx="4041775" cy="2625725"/>
          </a:xfrm>
          <a:solidFill>
            <a:schemeClr val="accent2">
              <a:lumMod val="20000"/>
              <a:lumOff val="80000"/>
            </a:schemeClr>
          </a:solidFill>
        </p:spPr>
        <p:txBody>
          <a:bodyPr>
            <a:normAutofit lnSpcReduction="10000"/>
          </a:bodyPr>
          <a:lstStyle/>
          <a:p>
            <a:r>
              <a:rPr lang="en-US" dirty="0"/>
              <a:t>Conditional nature of IPR</a:t>
            </a:r>
          </a:p>
          <a:p>
            <a:r>
              <a:rPr lang="en-US" dirty="0"/>
              <a:t>Enforcement across borders</a:t>
            </a:r>
          </a:p>
          <a:p>
            <a:r>
              <a:rPr lang="en-US" dirty="0"/>
              <a:t>Need to maintain goodwill with brand</a:t>
            </a:r>
          </a:p>
          <a:p>
            <a:r>
              <a:rPr lang="en-US" dirty="0"/>
              <a:t>Genericity</a:t>
            </a:r>
          </a:p>
          <a:p>
            <a:endParaRPr lang="en-US" dirty="0"/>
          </a:p>
          <a:p>
            <a:endParaRPr lang="en-US" dirty="0"/>
          </a:p>
          <a:p>
            <a:endParaRPr lang="en-US" dirty="0"/>
          </a:p>
        </p:txBody>
      </p:sp>
      <p:sp>
        <p:nvSpPr>
          <p:cNvPr id="7" name="Footer Placeholder 6"/>
          <p:cNvSpPr>
            <a:spLocks noGrp="1"/>
          </p:cNvSpPr>
          <p:nvPr>
            <p:ph type="ftr" sz="quarter" idx="11"/>
          </p:nvPr>
        </p:nvSpPr>
        <p:spPr/>
        <p:txBody>
          <a:bodyPr/>
          <a:lstStyle/>
          <a:p>
            <a:r>
              <a:rPr lang="en-IN"/>
              <a:t>IPR for RMSOE_6Oct2023</a:t>
            </a:r>
            <a:endParaRPr lang="en-US"/>
          </a:p>
        </p:txBody>
      </p:sp>
      <p:sp>
        <p:nvSpPr>
          <p:cNvPr id="8" name="Slide Number Placeholder 7"/>
          <p:cNvSpPr>
            <a:spLocks noGrp="1"/>
          </p:cNvSpPr>
          <p:nvPr>
            <p:ph type="sldNum" sz="quarter" idx="12"/>
          </p:nvPr>
        </p:nvSpPr>
        <p:spPr/>
        <p:txBody>
          <a:bodyPr/>
          <a:lstStyle/>
          <a:p>
            <a:fld id="{B8D79EA3-9620-4673-A88C-20A9A7699896}" type="slidenum">
              <a:rPr lang="en-US" smtClean="0"/>
              <a:pPr/>
              <a:t>21</a:t>
            </a:fld>
            <a:endParaRPr lang="en-US"/>
          </a:p>
        </p:txBody>
      </p:sp>
    </p:spTree>
    <p:extLst>
      <p:ext uri="{BB962C8B-B14F-4D97-AF65-F5344CB8AC3E}">
        <p14:creationId xmlns:p14="http://schemas.microsoft.com/office/powerpoint/2010/main" val="113153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B108-646E-474F-8A71-F54B80E37235}"/>
              </a:ext>
            </a:extLst>
          </p:cNvPr>
          <p:cNvSpPr>
            <a:spLocks noGrp="1"/>
          </p:cNvSpPr>
          <p:nvPr>
            <p:ph type="title"/>
          </p:nvPr>
        </p:nvSpPr>
        <p:spPr>
          <a:xfrm>
            <a:off x="838200" y="2533743"/>
            <a:ext cx="10515600" cy="2347539"/>
          </a:xfrm>
        </p:spPr>
        <p:txBody>
          <a:bodyPr>
            <a:normAutofit/>
          </a:bodyPr>
          <a:lstStyle/>
          <a:p>
            <a:r>
              <a:rPr lang="en-US" sz="3200" b="1" dirty="0">
                <a:solidFill>
                  <a:srgbClr val="CC00CC"/>
                </a:solidFill>
                <a:latin typeface="Arial" panose="020B0604020202020204" pitchFamily="34" charset="0"/>
                <a:cs typeface="Arial" panose="020B0604020202020204" pitchFamily="34" charset="0"/>
              </a:rPr>
              <a:t>Demonstration of Search for Trademark@ https://ipindiaservices.gov.in/tmrpublicsearch/frmmain.aspx</a:t>
            </a:r>
          </a:p>
        </p:txBody>
      </p:sp>
      <p:sp>
        <p:nvSpPr>
          <p:cNvPr id="3" name="Footer Placeholder 2">
            <a:extLst>
              <a:ext uri="{FF2B5EF4-FFF2-40B4-BE49-F238E27FC236}">
                <a16:creationId xmlns:a16="http://schemas.microsoft.com/office/drawing/2014/main" id="{0C709797-A3C8-4F83-B292-228E76E2E4F1}"/>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A8AA1392-2D37-4FFD-BC3E-A3165CBA4C2F}"/>
              </a:ext>
            </a:extLst>
          </p:cNvPr>
          <p:cNvSpPr>
            <a:spLocks noGrp="1"/>
          </p:cNvSpPr>
          <p:nvPr>
            <p:ph type="sldNum" sz="quarter" idx="12"/>
          </p:nvPr>
        </p:nvSpPr>
        <p:spPr/>
        <p:txBody>
          <a:bodyPr/>
          <a:lstStyle/>
          <a:p>
            <a:fld id="{ABB8C180-8E67-49F2-A3B3-57E0A771F64A}" type="slidenum">
              <a:rPr lang="en-US" smtClean="0"/>
              <a:pPr/>
              <a:t>22</a:t>
            </a:fld>
            <a:endParaRPr lang="en-US"/>
          </a:p>
        </p:txBody>
      </p:sp>
    </p:spTree>
    <p:extLst>
      <p:ext uri="{BB962C8B-B14F-4D97-AF65-F5344CB8AC3E}">
        <p14:creationId xmlns:p14="http://schemas.microsoft.com/office/powerpoint/2010/main" val="328353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8286" y="2427478"/>
            <a:ext cx="4413913" cy="3928872"/>
          </a:xfrm>
        </p:spPr>
        <p:txBody>
          <a:bodyPr>
            <a:normAutofit fontScale="92500"/>
          </a:bodyPr>
          <a:lstStyle/>
          <a:p>
            <a:r>
              <a:rPr lang="en-US" dirty="0"/>
              <a:t>Criteria for patentability are often difficult to interpret</a:t>
            </a:r>
          </a:p>
          <a:p>
            <a:r>
              <a:rPr lang="en-IN" dirty="0"/>
              <a:t>Multidisciplinary area – issues of resolving eligibility</a:t>
            </a:r>
          </a:p>
          <a:p>
            <a:r>
              <a:rPr lang="en-IN" dirty="0"/>
              <a:t>Prior art considerations</a:t>
            </a:r>
          </a:p>
          <a:p>
            <a:r>
              <a:rPr lang="en-IN" dirty="0"/>
              <a:t>Application of relevant novelty, non-obviousness and utility standards</a:t>
            </a:r>
          </a:p>
          <a:p>
            <a:r>
              <a:rPr lang="en-IN" dirty="0"/>
              <a:t>Enablement issues </a:t>
            </a:r>
            <a:endParaRPr lang="en-US" dirty="0"/>
          </a:p>
          <a:p>
            <a:endParaRPr lang="en-US" dirty="0"/>
          </a:p>
        </p:txBody>
      </p:sp>
      <p:sp>
        <p:nvSpPr>
          <p:cNvPr id="5" name="Title 4"/>
          <p:cNvSpPr>
            <a:spLocks noGrp="1"/>
          </p:cNvSpPr>
          <p:nvPr>
            <p:ph type="title"/>
          </p:nvPr>
        </p:nvSpPr>
        <p:spPr>
          <a:xfrm>
            <a:off x="1600200" y="1252717"/>
            <a:ext cx="7148015" cy="944562"/>
          </a:xfrm>
        </p:spPr>
        <p:txBody>
          <a:bodyPr>
            <a:normAutofit fontScale="90000"/>
          </a:bodyPr>
          <a:lstStyle/>
          <a:p>
            <a:r>
              <a:rPr lang="en-US" sz="2800" b="1" dirty="0">
                <a:latin typeface="Arial" panose="020B0604020202020204" pitchFamily="34" charset="0"/>
                <a:cs typeface="Arial" panose="020B0604020202020204" pitchFamily="34" charset="0"/>
              </a:rPr>
              <a:t>Patents are given to inventions that qualify as per the requirements of Patent Law</a:t>
            </a:r>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4" name="Slide Number Placeholder 3"/>
          <p:cNvSpPr>
            <a:spLocks noGrp="1"/>
          </p:cNvSpPr>
          <p:nvPr>
            <p:ph type="sldNum" sz="quarter" idx="12"/>
          </p:nvPr>
        </p:nvSpPr>
        <p:spPr/>
        <p:txBody>
          <a:bodyPr/>
          <a:lstStyle/>
          <a:p>
            <a:fld id="{B8D79EA3-9620-4673-A88C-20A9A7699896}" type="slidenum">
              <a:rPr lang="en-US" smtClean="0"/>
              <a:pPr/>
              <a:t>23</a:t>
            </a:fld>
            <a:endParaRPr lang="en-US"/>
          </a:p>
        </p:txBody>
      </p:sp>
      <p:sp>
        <p:nvSpPr>
          <p:cNvPr id="7" name="Rectangle 6"/>
          <p:cNvSpPr/>
          <p:nvPr/>
        </p:nvSpPr>
        <p:spPr>
          <a:xfrm>
            <a:off x="0" y="12509"/>
            <a:ext cx="3200400" cy="47883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Patents</a:t>
            </a:r>
          </a:p>
        </p:txBody>
      </p:sp>
      <p:sp>
        <p:nvSpPr>
          <p:cNvPr id="8" name="Content Placeholder 1"/>
          <p:cNvSpPr txBox="1">
            <a:spLocks/>
          </p:cNvSpPr>
          <p:nvPr/>
        </p:nvSpPr>
        <p:spPr>
          <a:xfrm>
            <a:off x="862083" y="2312378"/>
            <a:ext cx="4413913" cy="2723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Subject Matter of Protection</a:t>
            </a:r>
          </a:p>
          <a:p>
            <a:pPr lvl="1"/>
            <a:r>
              <a:rPr lang="en-US" dirty="0"/>
              <a:t>Products</a:t>
            </a:r>
          </a:p>
          <a:p>
            <a:pPr lvl="1"/>
            <a:r>
              <a:rPr lang="en-US" dirty="0"/>
              <a:t>Processes</a:t>
            </a:r>
          </a:p>
          <a:p>
            <a:pPr lvl="1"/>
            <a:r>
              <a:rPr lang="en-US" dirty="0"/>
              <a:t>System</a:t>
            </a:r>
          </a:p>
          <a:p>
            <a:pPr lvl="1"/>
            <a:r>
              <a:rPr lang="en-US" dirty="0"/>
              <a:t>Composition of matter</a:t>
            </a:r>
          </a:p>
          <a:p>
            <a:pPr lvl="1"/>
            <a:endParaRPr lang="en-US" dirty="0"/>
          </a:p>
          <a:p>
            <a:endParaRPr lang="en-US" dirty="0"/>
          </a:p>
        </p:txBody>
      </p:sp>
    </p:spTree>
    <p:extLst>
      <p:ext uri="{BB962C8B-B14F-4D97-AF65-F5344CB8AC3E}">
        <p14:creationId xmlns:p14="http://schemas.microsoft.com/office/powerpoint/2010/main" val="35851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24</a:t>
            </a:fld>
            <a:endParaRPr lang="en-US"/>
          </a:p>
        </p:txBody>
      </p:sp>
      <p:pic>
        <p:nvPicPr>
          <p:cNvPr id="4" name="Picture 3"/>
          <p:cNvPicPr>
            <a:picLocks noChangeAspect="1"/>
          </p:cNvPicPr>
          <p:nvPr/>
        </p:nvPicPr>
        <p:blipFill>
          <a:blip r:embed="rId2"/>
          <a:stretch>
            <a:fillRect/>
          </a:stretch>
        </p:blipFill>
        <p:spPr>
          <a:xfrm>
            <a:off x="5745866" y="2502514"/>
            <a:ext cx="5729468" cy="3853836"/>
          </a:xfrm>
          <a:prstGeom prst="rect">
            <a:avLst/>
          </a:prstGeom>
        </p:spPr>
      </p:pic>
      <p:pic>
        <p:nvPicPr>
          <p:cNvPr id="6" name="Picture 5"/>
          <p:cNvPicPr>
            <a:picLocks noChangeAspect="1"/>
          </p:cNvPicPr>
          <p:nvPr/>
        </p:nvPicPr>
        <p:blipFill>
          <a:blip r:embed="rId3"/>
          <a:stretch>
            <a:fillRect/>
          </a:stretch>
        </p:blipFill>
        <p:spPr>
          <a:xfrm>
            <a:off x="111070" y="0"/>
            <a:ext cx="5651735" cy="3449256"/>
          </a:xfrm>
          <a:prstGeom prst="rect">
            <a:avLst/>
          </a:prstGeom>
        </p:spPr>
      </p:pic>
    </p:spTree>
    <p:extLst>
      <p:ext uri="{BB962C8B-B14F-4D97-AF65-F5344CB8AC3E}">
        <p14:creationId xmlns:p14="http://schemas.microsoft.com/office/powerpoint/2010/main" val="642967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60418" y="685800"/>
            <a:ext cx="4040188" cy="639762"/>
          </a:xfrm>
        </p:spPr>
        <p:txBody>
          <a:bodyPr/>
          <a:lstStyle/>
          <a:p>
            <a:r>
              <a:rPr lang="en-US" dirty="0"/>
              <a:t>Advantages</a:t>
            </a:r>
          </a:p>
        </p:txBody>
      </p:sp>
      <p:sp>
        <p:nvSpPr>
          <p:cNvPr id="4" name="Content Placeholder 3"/>
          <p:cNvSpPr>
            <a:spLocks noGrp="1"/>
          </p:cNvSpPr>
          <p:nvPr>
            <p:ph sz="half" idx="2"/>
          </p:nvPr>
        </p:nvSpPr>
        <p:spPr>
          <a:xfrm>
            <a:off x="1431698" y="1545937"/>
            <a:ext cx="4040188" cy="2884776"/>
          </a:xfrm>
          <a:solidFill>
            <a:schemeClr val="accent1">
              <a:lumMod val="20000"/>
              <a:lumOff val="80000"/>
            </a:schemeClr>
          </a:solidFill>
        </p:spPr>
        <p:txBody>
          <a:bodyPr>
            <a:normAutofit fontScale="85000" lnSpcReduction="20000"/>
          </a:bodyPr>
          <a:lstStyle/>
          <a:p>
            <a:r>
              <a:rPr lang="en-US" dirty="0"/>
              <a:t>Negative rights</a:t>
            </a:r>
          </a:p>
          <a:p>
            <a:r>
              <a:rPr lang="en-US" dirty="0"/>
              <a:t>Licensing options</a:t>
            </a:r>
          </a:p>
          <a:p>
            <a:r>
              <a:rPr lang="en-US" dirty="0"/>
              <a:t>Defensive protection</a:t>
            </a:r>
          </a:p>
          <a:p>
            <a:r>
              <a:rPr lang="en-US" dirty="0"/>
              <a:t>Improvement Patents can be filed – Patent of addition</a:t>
            </a:r>
          </a:p>
          <a:p>
            <a:r>
              <a:rPr lang="en-US" dirty="0"/>
              <a:t>International Patent filing – single filing window</a:t>
            </a:r>
          </a:p>
          <a:p>
            <a:r>
              <a:rPr lang="en-US" dirty="0"/>
              <a:t>Strong enforcement</a:t>
            </a:r>
          </a:p>
          <a:p>
            <a:endParaRPr lang="en-US" dirty="0"/>
          </a:p>
          <a:p>
            <a:endParaRPr lang="en-US" dirty="0"/>
          </a:p>
        </p:txBody>
      </p:sp>
      <p:sp>
        <p:nvSpPr>
          <p:cNvPr id="5" name="Text Placeholder 4"/>
          <p:cNvSpPr>
            <a:spLocks noGrp="1"/>
          </p:cNvSpPr>
          <p:nvPr>
            <p:ph type="body" sz="quarter" idx="3"/>
          </p:nvPr>
        </p:nvSpPr>
        <p:spPr/>
        <p:txBody>
          <a:bodyPr/>
          <a:lstStyle/>
          <a:p>
            <a:r>
              <a:rPr lang="en-US" dirty="0"/>
              <a:t>Disadvantages</a:t>
            </a:r>
          </a:p>
        </p:txBody>
      </p:sp>
      <p:sp>
        <p:nvSpPr>
          <p:cNvPr id="6" name="Content Placeholder 5"/>
          <p:cNvSpPr>
            <a:spLocks noGrp="1"/>
          </p:cNvSpPr>
          <p:nvPr>
            <p:ph sz="quarter" idx="4"/>
          </p:nvPr>
        </p:nvSpPr>
        <p:spPr>
          <a:xfrm>
            <a:off x="6372226" y="2767806"/>
            <a:ext cx="4041775" cy="2625725"/>
          </a:xfrm>
          <a:solidFill>
            <a:schemeClr val="accent4">
              <a:lumMod val="20000"/>
              <a:lumOff val="80000"/>
            </a:schemeClr>
          </a:solidFill>
        </p:spPr>
        <p:txBody>
          <a:bodyPr>
            <a:normAutofit lnSpcReduction="10000"/>
          </a:bodyPr>
          <a:lstStyle/>
          <a:p>
            <a:r>
              <a:rPr lang="en-US" dirty="0"/>
              <a:t>Market conditions</a:t>
            </a:r>
          </a:p>
          <a:p>
            <a:r>
              <a:rPr lang="en-US" dirty="0"/>
              <a:t>In certain areas- fast technology </a:t>
            </a:r>
            <a:r>
              <a:rPr lang="en-US" dirty="0" err="1"/>
              <a:t>obsoletion</a:t>
            </a:r>
            <a:endParaRPr lang="en-US" dirty="0"/>
          </a:p>
          <a:p>
            <a:r>
              <a:rPr lang="en-US" dirty="0"/>
              <a:t>Conditional nature of IPR</a:t>
            </a:r>
          </a:p>
          <a:p>
            <a:r>
              <a:rPr lang="en-US" dirty="0"/>
              <a:t>Costs for patent protection</a:t>
            </a:r>
          </a:p>
          <a:p>
            <a:endParaRPr lang="en-US" dirty="0"/>
          </a:p>
          <a:p>
            <a:endParaRPr lang="en-US" dirty="0"/>
          </a:p>
          <a:p>
            <a:endParaRPr lang="en-US" dirty="0"/>
          </a:p>
        </p:txBody>
      </p:sp>
      <p:sp>
        <p:nvSpPr>
          <p:cNvPr id="7" name="Footer Placeholder 6"/>
          <p:cNvSpPr>
            <a:spLocks noGrp="1"/>
          </p:cNvSpPr>
          <p:nvPr>
            <p:ph type="ftr" sz="quarter" idx="11"/>
          </p:nvPr>
        </p:nvSpPr>
        <p:spPr/>
        <p:txBody>
          <a:bodyPr/>
          <a:lstStyle/>
          <a:p>
            <a:r>
              <a:rPr lang="en-IN"/>
              <a:t>IPR for RMSOE_6Oct2023</a:t>
            </a:r>
            <a:endParaRPr lang="en-US"/>
          </a:p>
        </p:txBody>
      </p:sp>
      <p:sp>
        <p:nvSpPr>
          <p:cNvPr id="8" name="Slide Number Placeholder 7"/>
          <p:cNvSpPr>
            <a:spLocks noGrp="1"/>
          </p:cNvSpPr>
          <p:nvPr>
            <p:ph type="sldNum" sz="quarter" idx="12"/>
          </p:nvPr>
        </p:nvSpPr>
        <p:spPr/>
        <p:txBody>
          <a:bodyPr/>
          <a:lstStyle/>
          <a:p>
            <a:fld id="{B8D79EA3-9620-4673-A88C-20A9A7699896}" type="slidenum">
              <a:rPr lang="en-US" smtClean="0"/>
              <a:pPr/>
              <a:t>25</a:t>
            </a:fld>
            <a:endParaRPr lang="en-US"/>
          </a:p>
        </p:txBody>
      </p:sp>
    </p:spTree>
    <p:extLst>
      <p:ext uri="{BB962C8B-B14F-4D97-AF65-F5344CB8AC3E}">
        <p14:creationId xmlns:p14="http://schemas.microsoft.com/office/powerpoint/2010/main" val="1241538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B108-646E-474F-8A71-F54B80E37235}"/>
              </a:ext>
            </a:extLst>
          </p:cNvPr>
          <p:cNvSpPr>
            <a:spLocks noGrp="1"/>
          </p:cNvSpPr>
          <p:nvPr>
            <p:ph type="title"/>
          </p:nvPr>
        </p:nvSpPr>
        <p:spPr>
          <a:xfrm>
            <a:off x="838200" y="2533743"/>
            <a:ext cx="10515600" cy="2347539"/>
          </a:xfrm>
        </p:spPr>
        <p:txBody>
          <a:bodyPr>
            <a:normAutofit/>
          </a:bodyPr>
          <a:lstStyle/>
          <a:p>
            <a:r>
              <a:rPr lang="en-US" sz="3200" b="1" dirty="0">
                <a:solidFill>
                  <a:srgbClr val="CC00CC"/>
                </a:solidFill>
                <a:latin typeface="Arial" panose="020B0604020202020204" pitchFamily="34" charset="0"/>
                <a:cs typeface="Arial" panose="020B0604020202020204" pitchFamily="34" charset="0"/>
              </a:rPr>
              <a:t>Demonstration of Search for </a:t>
            </a:r>
            <a:r>
              <a:rPr lang="en-US" sz="3200" b="1" dirty="0" err="1">
                <a:solidFill>
                  <a:srgbClr val="CC00CC"/>
                </a:solidFill>
                <a:latin typeface="Arial" panose="020B0604020202020204" pitchFamily="34" charset="0"/>
                <a:cs typeface="Arial" panose="020B0604020202020204" pitchFamily="34" charset="0"/>
              </a:rPr>
              <a:t>patents@https</a:t>
            </a:r>
            <a:r>
              <a:rPr lang="en-US" sz="3200" b="1" dirty="0">
                <a:solidFill>
                  <a:srgbClr val="CC00CC"/>
                </a:solidFill>
                <a:latin typeface="Arial" panose="020B0604020202020204" pitchFamily="34" charset="0"/>
                <a:cs typeface="Arial" panose="020B0604020202020204" pitchFamily="34" charset="0"/>
              </a:rPr>
              <a:t>://iprsearch.ipindia.gov.in/</a:t>
            </a:r>
            <a:r>
              <a:rPr lang="en-US" sz="3200" b="1" dirty="0" err="1">
                <a:solidFill>
                  <a:srgbClr val="CC00CC"/>
                </a:solidFill>
                <a:latin typeface="Arial" panose="020B0604020202020204" pitchFamily="34" charset="0"/>
                <a:cs typeface="Arial" panose="020B0604020202020204" pitchFamily="34" charset="0"/>
              </a:rPr>
              <a:t>publicsearch</a:t>
            </a:r>
            <a:endParaRPr lang="en-US" sz="3200" b="1" dirty="0">
              <a:solidFill>
                <a:srgbClr val="CC00CC"/>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0C709797-A3C8-4F83-B292-228E76E2E4F1}"/>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A8AA1392-2D37-4FFD-BC3E-A3165CBA4C2F}"/>
              </a:ext>
            </a:extLst>
          </p:cNvPr>
          <p:cNvSpPr>
            <a:spLocks noGrp="1"/>
          </p:cNvSpPr>
          <p:nvPr>
            <p:ph type="sldNum" sz="quarter" idx="12"/>
          </p:nvPr>
        </p:nvSpPr>
        <p:spPr/>
        <p:txBody>
          <a:bodyPr/>
          <a:lstStyle/>
          <a:p>
            <a:fld id="{ABB8C180-8E67-49F2-A3B3-57E0A771F64A}" type="slidenum">
              <a:rPr lang="en-US" smtClean="0"/>
              <a:pPr/>
              <a:t>26</a:t>
            </a:fld>
            <a:endParaRPr lang="en-US"/>
          </a:p>
        </p:txBody>
      </p:sp>
    </p:spTree>
    <p:extLst>
      <p:ext uri="{BB962C8B-B14F-4D97-AF65-F5344CB8AC3E}">
        <p14:creationId xmlns:p14="http://schemas.microsoft.com/office/powerpoint/2010/main" val="3557940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6068" y="1447801"/>
            <a:ext cx="7408333" cy="4052889"/>
          </a:xfrm>
        </p:spPr>
        <p:txBody>
          <a:bodyPr>
            <a:normAutofit/>
          </a:bodyPr>
          <a:lstStyle/>
          <a:p>
            <a:r>
              <a:rPr lang="en-US" dirty="0"/>
              <a:t>Articles of manufacture with industrial value</a:t>
            </a:r>
          </a:p>
          <a:p>
            <a:r>
              <a:rPr lang="en-US" dirty="0"/>
              <a:t>Ornamental features protection</a:t>
            </a:r>
          </a:p>
          <a:p>
            <a:r>
              <a:rPr lang="en-US" dirty="0"/>
              <a:t>Non functional aspects of protection</a:t>
            </a:r>
          </a:p>
          <a:p>
            <a:r>
              <a:rPr lang="en-US" dirty="0"/>
              <a:t>Registration of Design much simpler</a:t>
            </a:r>
          </a:p>
          <a:p>
            <a:r>
              <a:rPr lang="en-US" dirty="0"/>
              <a:t>Great value to manufacturing industry</a:t>
            </a:r>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7" name="Rectangle 6"/>
          <p:cNvSpPr/>
          <p:nvPr/>
        </p:nvSpPr>
        <p:spPr>
          <a:xfrm>
            <a:off x="1524000" y="457200"/>
            <a:ext cx="35814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Industrial Design</a:t>
            </a:r>
          </a:p>
        </p:txBody>
      </p:sp>
      <p:sp>
        <p:nvSpPr>
          <p:cNvPr id="5" name="Slide Number Placeholder 4"/>
          <p:cNvSpPr>
            <a:spLocks noGrp="1"/>
          </p:cNvSpPr>
          <p:nvPr>
            <p:ph type="sldNum" sz="quarter" idx="12"/>
          </p:nvPr>
        </p:nvSpPr>
        <p:spPr/>
        <p:txBody>
          <a:bodyPr/>
          <a:lstStyle/>
          <a:p>
            <a:fld id="{B8D79EA3-9620-4673-A88C-20A9A7699896}" type="slidenum">
              <a:rPr lang="en-US" smtClean="0"/>
              <a:pPr/>
              <a:t>27</a:t>
            </a:fld>
            <a:endParaRPr lang="en-US"/>
          </a:p>
        </p:txBody>
      </p:sp>
    </p:spTree>
    <p:extLst>
      <p:ext uri="{BB962C8B-B14F-4D97-AF65-F5344CB8AC3E}">
        <p14:creationId xmlns:p14="http://schemas.microsoft.com/office/powerpoint/2010/main" val="2252769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28</a:t>
            </a:fld>
            <a:endParaRPr lang="en-US"/>
          </a:p>
        </p:txBody>
      </p:sp>
      <p:pic>
        <p:nvPicPr>
          <p:cNvPr id="4" name="Picture 3"/>
          <p:cNvPicPr>
            <a:picLocks noChangeAspect="1"/>
          </p:cNvPicPr>
          <p:nvPr/>
        </p:nvPicPr>
        <p:blipFill>
          <a:blip r:embed="rId2"/>
          <a:stretch>
            <a:fillRect/>
          </a:stretch>
        </p:blipFill>
        <p:spPr>
          <a:xfrm>
            <a:off x="636608" y="3001287"/>
            <a:ext cx="5611672" cy="3687286"/>
          </a:xfrm>
          <a:prstGeom prst="rect">
            <a:avLst/>
          </a:prstGeom>
        </p:spPr>
      </p:pic>
      <p:pic>
        <p:nvPicPr>
          <p:cNvPr id="5" name="Picture 4"/>
          <p:cNvPicPr>
            <a:picLocks noChangeAspect="1"/>
          </p:cNvPicPr>
          <p:nvPr/>
        </p:nvPicPr>
        <p:blipFill>
          <a:blip r:embed="rId3"/>
          <a:stretch>
            <a:fillRect/>
          </a:stretch>
        </p:blipFill>
        <p:spPr>
          <a:xfrm>
            <a:off x="180975" y="0"/>
            <a:ext cx="7063663" cy="3333509"/>
          </a:xfrm>
          <a:prstGeom prst="rect">
            <a:avLst/>
          </a:prstGeom>
        </p:spPr>
      </p:pic>
      <p:pic>
        <p:nvPicPr>
          <p:cNvPr id="6" name="Picture 5"/>
          <p:cNvPicPr>
            <a:picLocks noChangeAspect="1"/>
          </p:cNvPicPr>
          <p:nvPr/>
        </p:nvPicPr>
        <p:blipFill>
          <a:blip r:embed="rId4"/>
          <a:stretch>
            <a:fillRect/>
          </a:stretch>
        </p:blipFill>
        <p:spPr>
          <a:xfrm>
            <a:off x="7376179" y="1729440"/>
            <a:ext cx="4604038" cy="2726811"/>
          </a:xfrm>
          <a:prstGeom prst="rect">
            <a:avLst/>
          </a:prstGeom>
        </p:spPr>
      </p:pic>
      <p:cxnSp>
        <p:nvCxnSpPr>
          <p:cNvPr id="8" name="Straight Arrow Connector 7"/>
          <p:cNvCxnSpPr/>
          <p:nvPr/>
        </p:nvCxnSpPr>
        <p:spPr>
          <a:xfrm flipV="1">
            <a:off x="3183038" y="3842795"/>
            <a:ext cx="4061600" cy="879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787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5522976" y="981980"/>
            <a:ext cx="44098" cy="55011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extLst/>
          </p:nvPr>
        </p:nvGraphicFramePr>
        <p:xfrm>
          <a:off x="5767465" y="1773936"/>
          <a:ext cx="6332925" cy="3584448"/>
        </p:xfrm>
        <a:graphic>
          <a:graphicData uri="http://schemas.openxmlformats.org/presentationml/2006/ole">
            <mc:AlternateContent xmlns:mc="http://schemas.openxmlformats.org/markup-compatibility/2006">
              <mc:Choice xmlns:v="urn:schemas-microsoft-com:vml" Requires="v">
                <p:oleObj spid="_x0000_s1053" name="Bitmap Image" r:id="rId3" imgW="10029960" imgH="5676840" progId="Paint.Picture">
                  <p:embed/>
                </p:oleObj>
              </mc:Choice>
              <mc:Fallback>
                <p:oleObj name="Bitmap Image" r:id="rId3" imgW="10029960" imgH="5676840" progId="Paint.Picture">
                  <p:embed/>
                  <p:pic>
                    <p:nvPicPr>
                      <p:cNvPr id="5" name="Object 4"/>
                      <p:cNvPicPr/>
                      <p:nvPr/>
                    </p:nvPicPr>
                    <p:blipFill>
                      <a:blip r:embed="rId4"/>
                      <a:stretch>
                        <a:fillRect/>
                      </a:stretch>
                    </p:blipFill>
                    <p:spPr>
                      <a:xfrm>
                        <a:off x="5767465" y="1773936"/>
                        <a:ext cx="6332925" cy="3584448"/>
                      </a:xfrm>
                      <a:prstGeom prst="rect">
                        <a:avLst/>
                      </a:prstGeom>
                    </p:spPr>
                  </p:pic>
                </p:oleObj>
              </mc:Fallback>
            </mc:AlternateContent>
          </a:graphicData>
        </a:graphic>
      </p:graphicFrame>
      <p:sp>
        <p:nvSpPr>
          <p:cNvPr id="7" name="Rectangle 6"/>
          <p:cNvSpPr/>
          <p:nvPr/>
        </p:nvSpPr>
        <p:spPr>
          <a:xfrm>
            <a:off x="104832" y="4688175"/>
            <a:ext cx="5318760" cy="2169825"/>
          </a:xfrm>
          <a:prstGeom prst="rect">
            <a:avLst/>
          </a:prstGeom>
        </p:spPr>
        <p:txBody>
          <a:bodyPr wrap="square">
            <a:spAutoFit/>
          </a:bodyPr>
          <a:lstStyle/>
          <a:p>
            <a:r>
              <a:rPr lang="en-US" sz="900" dirty="0"/>
              <a:t>WE CLAIM:</a:t>
            </a:r>
          </a:p>
          <a:p>
            <a:r>
              <a:rPr lang="en-US" sz="900" dirty="0"/>
              <a:t>[Claim 1]</a:t>
            </a:r>
          </a:p>
          <a:p>
            <a:r>
              <a:rPr lang="en-US" sz="900" dirty="0"/>
              <a:t>A propeller fan comprising:</a:t>
            </a:r>
          </a:p>
          <a:p>
            <a:r>
              <a:rPr lang="en-US" sz="900" dirty="0"/>
              <a:t>a shaft provided on a rotation axis; and</a:t>
            </a:r>
          </a:p>
          <a:p>
            <a:r>
              <a:rPr lang="en-US" sz="900" dirty="0"/>
              <a:t>a blade provided on an outer peripheral side of the shaft,</a:t>
            </a:r>
          </a:p>
          <a:p>
            <a:r>
              <a:rPr lang="en-US" sz="900" dirty="0"/>
              <a:t>wherein the blade has a trailing edge on a rear side of the blade in a rotation direction of the propeller fan, and</a:t>
            </a:r>
          </a:p>
          <a:p>
            <a:r>
              <a:rPr lang="en-US" sz="900" dirty="0"/>
              <a:t>wherein the trailing edge includes</a:t>
            </a:r>
          </a:p>
          <a:p>
            <a:r>
              <a:rPr lang="en-US" sz="900" dirty="0"/>
              <a:t>a first trailing edge located on an innermost side of the trailing edge, and</a:t>
            </a:r>
          </a:p>
          <a:p>
            <a:r>
              <a:rPr lang="en-US" sz="900" dirty="0"/>
              <a:t>a second trailing edge adjacent to and outward of the first trailing edge,</a:t>
            </a:r>
          </a:p>
          <a:p>
            <a:r>
              <a:rPr lang="en-US" sz="900" dirty="0"/>
              <a:t>wherein where an innermost point of the first trailing edge is a first connection point, a connection point between the first trailing edge and the second trailing edge is a second connection point, and a straight line that extends through the rotation axis and the first connection point is a reference line, the second connection point is located forward of the reference line in the rotation direction, or located on the reference line, and the second trailing edge is located rearward of the second connection point in the rotation direction</a:t>
            </a:r>
            <a:endParaRPr lang="en-IN" sz="900" dirty="0"/>
          </a:p>
        </p:txBody>
      </p:sp>
      <p:sp>
        <p:nvSpPr>
          <p:cNvPr id="8" name="Rectangle 7"/>
          <p:cNvSpPr/>
          <p:nvPr/>
        </p:nvSpPr>
        <p:spPr>
          <a:xfrm>
            <a:off x="2630190" y="2926954"/>
            <a:ext cx="2892786" cy="553998"/>
          </a:xfrm>
          <a:prstGeom prst="rect">
            <a:avLst/>
          </a:prstGeom>
        </p:spPr>
        <p:txBody>
          <a:bodyPr wrap="square">
            <a:spAutoFit/>
          </a:bodyPr>
          <a:lstStyle/>
          <a:p>
            <a:r>
              <a:rPr lang="en-US" sz="1000" dirty="0"/>
              <a:t>Fig. 1 schematically illustrates a perspective view of a configuration of a propeller fan according to Embodiment 1.</a:t>
            </a:r>
            <a:endParaRPr lang="en-IN" sz="1000" dirty="0"/>
          </a:p>
        </p:txBody>
      </p:sp>
      <p:graphicFrame>
        <p:nvGraphicFramePr>
          <p:cNvPr id="9" name="Object 8"/>
          <p:cNvGraphicFramePr>
            <a:graphicFrameLocks noChangeAspect="1"/>
          </p:cNvGraphicFramePr>
          <p:nvPr>
            <p:extLst/>
          </p:nvPr>
        </p:nvGraphicFramePr>
        <p:xfrm>
          <a:off x="3137828" y="3567499"/>
          <a:ext cx="2077754" cy="1790885"/>
        </p:xfrm>
        <a:graphic>
          <a:graphicData uri="http://schemas.openxmlformats.org/presentationml/2006/ole">
            <mc:AlternateContent xmlns:mc="http://schemas.openxmlformats.org/markup-compatibility/2006">
              <mc:Choice xmlns:v="urn:schemas-microsoft-com:vml" Requires="v">
                <p:oleObj spid="_x0000_s1054" name="Bitmap Image" r:id="rId5" imgW="4829040" imgH="4162320" progId="Paint.Picture">
                  <p:embed/>
                </p:oleObj>
              </mc:Choice>
              <mc:Fallback>
                <p:oleObj name="Bitmap Image" r:id="rId5" imgW="4829040" imgH="4162320" progId="Paint.Picture">
                  <p:embed/>
                  <p:pic>
                    <p:nvPicPr>
                      <p:cNvPr id="9" name="Object 8"/>
                      <p:cNvPicPr/>
                      <p:nvPr/>
                    </p:nvPicPr>
                    <p:blipFill>
                      <a:blip r:embed="rId6"/>
                      <a:stretch>
                        <a:fillRect/>
                      </a:stretch>
                    </p:blipFill>
                    <p:spPr>
                      <a:xfrm>
                        <a:off x="3137828" y="3567499"/>
                        <a:ext cx="2077754" cy="1790885"/>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358520" y="1508760"/>
          <a:ext cx="4955473" cy="1331647"/>
        </p:xfrm>
        <a:graphic>
          <a:graphicData uri="http://schemas.openxmlformats.org/presentationml/2006/ole">
            <mc:AlternateContent xmlns:mc="http://schemas.openxmlformats.org/markup-compatibility/2006">
              <mc:Choice xmlns:v="urn:schemas-microsoft-com:vml" Requires="v">
                <p:oleObj spid="_x0000_s1055" name="Bitmap Image" r:id="rId7" imgW="4324320" imgH="1162080" progId="Paint.Picture">
                  <p:embed/>
                </p:oleObj>
              </mc:Choice>
              <mc:Fallback>
                <p:oleObj name="Bitmap Image" r:id="rId7" imgW="4324320" imgH="1162080" progId="Paint.Picture">
                  <p:embed/>
                  <p:pic>
                    <p:nvPicPr>
                      <p:cNvPr id="10" name="Object 9"/>
                      <p:cNvPicPr/>
                      <p:nvPr/>
                    </p:nvPicPr>
                    <p:blipFill>
                      <a:blip r:embed="rId8"/>
                      <a:stretch>
                        <a:fillRect/>
                      </a:stretch>
                    </p:blipFill>
                    <p:spPr>
                      <a:xfrm>
                        <a:off x="358520" y="1508760"/>
                        <a:ext cx="4955473" cy="1331647"/>
                      </a:xfrm>
                      <a:prstGeom prst="rect">
                        <a:avLst/>
                      </a:prstGeom>
                    </p:spPr>
                  </p:pic>
                </p:oleObj>
              </mc:Fallback>
            </mc:AlternateContent>
          </a:graphicData>
        </a:graphic>
      </p:graphicFrame>
      <p:sp>
        <p:nvSpPr>
          <p:cNvPr id="11" name="TextBox 10"/>
          <p:cNvSpPr txBox="1"/>
          <p:nvPr/>
        </p:nvSpPr>
        <p:spPr>
          <a:xfrm>
            <a:off x="2916936" y="941832"/>
            <a:ext cx="887038" cy="369332"/>
          </a:xfrm>
          <a:prstGeom prst="rect">
            <a:avLst/>
          </a:prstGeom>
          <a:noFill/>
        </p:spPr>
        <p:txBody>
          <a:bodyPr wrap="none" rtlCol="0">
            <a:spAutoFit/>
          </a:bodyPr>
          <a:lstStyle/>
          <a:p>
            <a:r>
              <a:rPr lang="en-IN" dirty="0"/>
              <a:t>PATENT</a:t>
            </a:r>
          </a:p>
        </p:txBody>
      </p:sp>
      <p:sp>
        <p:nvSpPr>
          <p:cNvPr id="12" name="TextBox 11"/>
          <p:cNvSpPr txBox="1"/>
          <p:nvPr/>
        </p:nvSpPr>
        <p:spPr>
          <a:xfrm>
            <a:off x="8284464" y="981980"/>
            <a:ext cx="895758" cy="369332"/>
          </a:xfrm>
          <a:prstGeom prst="rect">
            <a:avLst/>
          </a:prstGeom>
          <a:noFill/>
        </p:spPr>
        <p:txBody>
          <a:bodyPr wrap="none" rtlCol="0">
            <a:spAutoFit/>
          </a:bodyPr>
          <a:lstStyle/>
          <a:p>
            <a:r>
              <a:rPr lang="en-IN" dirty="0"/>
              <a:t>DESIGN</a:t>
            </a:r>
          </a:p>
        </p:txBody>
      </p:sp>
      <p:sp>
        <p:nvSpPr>
          <p:cNvPr id="13" name="TextBox 12"/>
          <p:cNvSpPr txBox="1"/>
          <p:nvPr/>
        </p:nvSpPr>
        <p:spPr>
          <a:xfrm>
            <a:off x="4764024" y="329184"/>
            <a:ext cx="1814792" cy="369332"/>
          </a:xfrm>
          <a:prstGeom prst="rect">
            <a:avLst/>
          </a:prstGeom>
          <a:solidFill>
            <a:srgbClr val="FFC000"/>
          </a:solidFill>
        </p:spPr>
        <p:txBody>
          <a:bodyPr wrap="none" rtlCol="0">
            <a:spAutoFit/>
          </a:bodyPr>
          <a:lstStyle/>
          <a:p>
            <a:r>
              <a:rPr lang="en-IN" dirty="0"/>
              <a:t>EXAMPLE OF FAN</a:t>
            </a:r>
          </a:p>
        </p:txBody>
      </p:sp>
      <p:sp>
        <p:nvSpPr>
          <p:cNvPr id="15" name="Footer Placeholder 14"/>
          <p:cNvSpPr>
            <a:spLocks noGrp="1"/>
          </p:cNvSpPr>
          <p:nvPr>
            <p:ph type="ftr" sz="quarter" idx="11"/>
          </p:nvPr>
        </p:nvSpPr>
        <p:spPr/>
        <p:txBody>
          <a:bodyPr/>
          <a:lstStyle/>
          <a:p>
            <a:r>
              <a:rPr lang="en-IN"/>
              <a:t>IPR for RMSOE_6Oct2023</a:t>
            </a:r>
          </a:p>
        </p:txBody>
      </p:sp>
      <p:sp>
        <p:nvSpPr>
          <p:cNvPr id="16" name="Slide Number Placeholder 15"/>
          <p:cNvSpPr>
            <a:spLocks noGrp="1"/>
          </p:cNvSpPr>
          <p:nvPr>
            <p:ph type="sldNum" sz="quarter" idx="12"/>
          </p:nvPr>
        </p:nvSpPr>
        <p:spPr/>
        <p:txBody>
          <a:bodyPr/>
          <a:lstStyle/>
          <a:p>
            <a:fld id="{8A66ECDE-9944-4195-B68A-C436B4E22ACC}" type="slidenum">
              <a:rPr lang="en-IN" smtClean="0"/>
              <a:t>29</a:t>
            </a:fld>
            <a:endParaRPr lang="en-IN"/>
          </a:p>
        </p:txBody>
      </p:sp>
    </p:spTree>
    <p:extLst>
      <p:ext uri="{BB962C8B-B14F-4D97-AF65-F5344CB8AC3E}">
        <p14:creationId xmlns:p14="http://schemas.microsoft.com/office/powerpoint/2010/main" val="349029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25" y="1266826"/>
            <a:ext cx="8229600" cy="537876"/>
          </a:xfrm>
        </p:spPr>
        <p:txBody>
          <a:bodyPr>
            <a:normAutofit fontScale="90000"/>
          </a:bodyPr>
          <a:lstStyle/>
          <a:p>
            <a:r>
              <a:rPr lang="en-US" dirty="0"/>
              <a:t>Research and Development </a:t>
            </a:r>
          </a:p>
        </p:txBody>
      </p:sp>
      <p:graphicFrame>
        <p:nvGraphicFramePr>
          <p:cNvPr id="3" name="Diagram 2"/>
          <p:cNvGraphicFramePr/>
          <p:nvPr>
            <p:extLst/>
          </p:nvPr>
        </p:nvGraphicFramePr>
        <p:xfrm>
          <a:off x="2387601" y="1638964"/>
          <a:ext cx="7061201" cy="3769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Isosceles Triangle 3"/>
          <p:cNvSpPr/>
          <p:nvPr/>
        </p:nvSpPr>
        <p:spPr>
          <a:xfrm>
            <a:off x="6126399" y="2296599"/>
            <a:ext cx="1877423" cy="907976"/>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chemeClr val="bg1"/>
                </a:solidFill>
                <a:latin typeface="Arial" panose="020B0604020202020204" pitchFamily="34" charset="0"/>
                <a:cs typeface="Arial" panose="020B0604020202020204" pitchFamily="34" charset="0"/>
              </a:rPr>
              <a:t>Prototype</a:t>
            </a:r>
            <a:endParaRPr lang="en-US" sz="1200" b="1" dirty="0">
              <a:solidFill>
                <a:schemeClr val="bg1"/>
              </a:solidFill>
              <a:latin typeface="Arial" panose="020B0604020202020204" pitchFamily="34" charset="0"/>
              <a:cs typeface="Arial" panose="020B0604020202020204" pitchFamily="34" charset="0"/>
            </a:endParaRPr>
          </a:p>
        </p:txBody>
      </p:sp>
      <p:sp>
        <p:nvSpPr>
          <p:cNvPr id="5" name="Oval 4"/>
          <p:cNvSpPr/>
          <p:nvPr/>
        </p:nvSpPr>
        <p:spPr>
          <a:xfrm>
            <a:off x="5198793" y="4018856"/>
            <a:ext cx="1706703" cy="74814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Arial" panose="020B0604020202020204" pitchFamily="34" charset="0"/>
                <a:cs typeface="Arial" panose="020B0604020202020204" pitchFamily="34" charset="0"/>
              </a:rPr>
              <a:t>Technology transfer</a:t>
            </a:r>
          </a:p>
        </p:txBody>
      </p:sp>
      <p:sp>
        <p:nvSpPr>
          <p:cNvPr id="6" name="Oval 5"/>
          <p:cNvSpPr/>
          <p:nvPr/>
        </p:nvSpPr>
        <p:spPr>
          <a:xfrm>
            <a:off x="7115678" y="3978694"/>
            <a:ext cx="1471732" cy="78256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latin typeface="Arial" panose="020B0604020202020204" pitchFamily="34" charset="0"/>
              <a:cs typeface="Arial" panose="020B0604020202020204" pitchFamily="34" charset="0"/>
            </a:endParaRPr>
          </a:p>
        </p:txBody>
      </p:sp>
      <p:sp>
        <p:nvSpPr>
          <p:cNvPr id="7" name="Oval 6"/>
          <p:cNvSpPr/>
          <p:nvPr/>
        </p:nvSpPr>
        <p:spPr>
          <a:xfrm>
            <a:off x="7226085" y="5094167"/>
            <a:ext cx="1465020" cy="709551"/>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rial" panose="020B0604020202020204" pitchFamily="34" charset="0"/>
                <a:cs typeface="Arial" panose="020B0604020202020204" pitchFamily="34" charset="0"/>
              </a:rPr>
              <a:t>Technology transfer</a:t>
            </a:r>
          </a:p>
        </p:txBody>
      </p:sp>
      <p:cxnSp>
        <p:nvCxnSpPr>
          <p:cNvPr id="8" name="Straight Arrow Connector 7"/>
          <p:cNvCxnSpPr/>
          <p:nvPr/>
        </p:nvCxnSpPr>
        <p:spPr>
          <a:xfrm flipH="1">
            <a:off x="6587441" y="3282131"/>
            <a:ext cx="636111" cy="696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26085" y="3244737"/>
            <a:ext cx="668271" cy="7235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851543" y="4731739"/>
            <a:ext cx="13856" cy="404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80775" y="4192659"/>
            <a:ext cx="135564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Patent filing</a:t>
            </a:r>
          </a:p>
        </p:txBody>
      </p:sp>
      <p:sp>
        <p:nvSpPr>
          <p:cNvPr id="11" name="Footer Placeholder 10"/>
          <p:cNvSpPr>
            <a:spLocks noGrp="1"/>
          </p:cNvSpPr>
          <p:nvPr>
            <p:ph type="ftr" sz="quarter" idx="11"/>
          </p:nvPr>
        </p:nvSpPr>
        <p:spPr/>
        <p:txBody>
          <a:bodyPr/>
          <a:lstStyle/>
          <a:p>
            <a:r>
              <a:rPr lang="en-IN"/>
              <a:t>IPR for RMSOE_6Oct2023</a:t>
            </a:r>
          </a:p>
        </p:txBody>
      </p:sp>
      <p:sp>
        <p:nvSpPr>
          <p:cNvPr id="12" name="Slide Number Placeholder 11"/>
          <p:cNvSpPr>
            <a:spLocks noGrp="1"/>
          </p:cNvSpPr>
          <p:nvPr>
            <p:ph type="sldNum" sz="quarter" idx="12"/>
          </p:nvPr>
        </p:nvSpPr>
        <p:spPr/>
        <p:txBody>
          <a:bodyPr/>
          <a:lstStyle/>
          <a:p>
            <a:fld id="{8A66ECDE-9944-4195-B68A-C436B4E22ACC}" type="slidenum">
              <a:rPr lang="en-IN" smtClean="0"/>
              <a:t>3</a:t>
            </a:fld>
            <a:endParaRPr lang="en-IN"/>
          </a:p>
        </p:txBody>
      </p:sp>
    </p:spTree>
    <p:extLst>
      <p:ext uri="{BB962C8B-B14F-4D97-AF65-F5344CB8AC3E}">
        <p14:creationId xmlns:p14="http://schemas.microsoft.com/office/powerpoint/2010/main" val="355453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B108-646E-474F-8A71-F54B80E37235}"/>
              </a:ext>
            </a:extLst>
          </p:cNvPr>
          <p:cNvSpPr>
            <a:spLocks noGrp="1"/>
          </p:cNvSpPr>
          <p:nvPr>
            <p:ph type="title"/>
          </p:nvPr>
        </p:nvSpPr>
        <p:spPr>
          <a:xfrm>
            <a:off x="838200" y="2533743"/>
            <a:ext cx="10515600" cy="2347539"/>
          </a:xfrm>
        </p:spPr>
        <p:txBody>
          <a:bodyPr>
            <a:normAutofit/>
          </a:bodyPr>
          <a:lstStyle/>
          <a:p>
            <a:r>
              <a:rPr lang="en-US" sz="3200" b="1" dirty="0">
                <a:solidFill>
                  <a:srgbClr val="CC00CC"/>
                </a:solidFill>
                <a:latin typeface="Arial" panose="020B0604020202020204" pitchFamily="34" charset="0"/>
                <a:cs typeface="Arial" panose="020B0604020202020204" pitchFamily="34" charset="0"/>
              </a:rPr>
              <a:t>Demonstration of Search for </a:t>
            </a:r>
            <a:r>
              <a:rPr lang="en-US" sz="3200" b="1" dirty="0" err="1">
                <a:solidFill>
                  <a:srgbClr val="CC00CC"/>
                </a:solidFill>
                <a:latin typeface="Arial" panose="020B0604020202020204" pitchFamily="34" charset="0"/>
                <a:cs typeface="Arial" panose="020B0604020202020204" pitchFamily="34" charset="0"/>
              </a:rPr>
              <a:t>Designs@https</a:t>
            </a:r>
            <a:r>
              <a:rPr lang="en-US" sz="3200" b="1" dirty="0">
                <a:solidFill>
                  <a:srgbClr val="CC00CC"/>
                </a:solidFill>
                <a:latin typeface="Arial" panose="020B0604020202020204" pitchFamily="34" charset="0"/>
                <a:cs typeface="Arial" panose="020B0604020202020204" pitchFamily="34" charset="0"/>
              </a:rPr>
              <a:t>://search.ipindia.gov.in/</a:t>
            </a:r>
            <a:r>
              <a:rPr lang="en-US" sz="3200" b="1" dirty="0" err="1">
                <a:solidFill>
                  <a:srgbClr val="CC00CC"/>
                </a:solidFill>
                <a:latin typeface="Arial" panose="020B0604020202020204" pitchFamily="34" charset="0"/>
                <a:cs typeface="Arial" panose="020B0604020202020204" pitchFamily="34" charset="0"/>
              </a:rPr>
              <a:t>designsearch</a:t>
            </a:r>
            <a:endParaRPr lang="en-US" sz="3200" b="1" dirty="0">
              <a:solidFill>
                <a:srgbClr val="CC00CC"/>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0C709797-A3C8-4F83-B292-228E76E2E4F1}"/>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A8AA1392-2D37-4FFD-BC3E-A3165CBA4C2F}"/>
              </a:ext>
            </a:extLst>
          </p:cNvPr>
          <p:cNvSpPr>
            <a:spLocks noGrp="1"/>
          </p:cNvSpPr>
          <p:nvPr>
            <p:ph type="sldNum" sz="quarter" idx="12"/>
          </p:nvPr>
        </p:nvSpPr>
        <p:spPr/>
        <p:txBody>
          <a:bodyPr/>
          <a:lstStyle/>
          <a:p>
            <a:fld id="{ABB8C180-8E67-49F2-A3B3-57E0A771F64A}" type="slidenum">
              <a:rPr lang="en-US" smtClean="0"/>
              <a:pPr/>
              <a:t>30</a:t>
            </a:fld>
            <a:endParaRPr lang="en-US"/>
          </a:p>
        </p:txBody>
      </p:sp>
    </p:spTree>
    <p:extLst>
      <p:ext uri="{BB962C8B-B14F-4D97-AF65-F5344CB8AC3E}">
        <p14:creationId xmlns:p14="http://schemas.microsoft.com/office/powerpoint/2010/main" val="1417947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642441" y="1000125"/>
            <a:ext cx="3857625" cy="5414962"/>
          </a:xfrm>
        </p:spPr>
        <p:txBody>
          <a:bodyPr>
            <a:noAutofit/>
          </a:bodyPr>
          <a:lstStyle/>
          <a:p>
            <a:pPr marL="274320" indent="-274320">
              <a:buClr>
                <a:schemeClr val="accent3">
                  <a:lumMod val="75000"/>
                </a:schemeClr>
              </a:buClr>
              <a:buSzPct val="90000"/>
              <a:buFont typeface="Wingdings 2" pitchFamily="18" charset="2"/>
              <a:buChar char=""/>
              <a:defRPr/>
            </a:pPr>
            <a:r>
              <a:rPr lang="en-US" sz="2000" b="1" dirty="0"/>
              <a:t>IP protection  to plant varieties?</a:t>
            </a:r>
          </a:p>
          <a:p>
            <a:pPr marL="274320" indent="-274320">
              <a:buClr>
                <a:schemeClr val="accent3">
                  <a:lumMod val="75000"/>
                </a:schemeClr>
              </a:buClr>
              <a:buFont typeface="Wingdings" panose="05000000000000000000" pitchFamily="2" charset="2"/>
              <a:buChar char="Ø"/>
              <a:defRPr/>
            </a:pPr>
            <a:r>
              <a:rPr lang="en-US" sz="2000" b="1" i="1" dirty="0">
                <a:solidFill>
                  <a:srgbClr val="C00000"/>
                </a:solidFill>
              </a:rPr>
              <a:t>Economic benefits</a:t>
            </a:r>
            <a:r>
              <a:rPr lang="en-US" sz="2000" dirty="0"/>
              <a:t>,  </a:t>
            </a:r>
          </a:p>
          <a:p>
            <a:pPr marL="274320" indent="-274320">
              <a:buClr>
                <a:schemeClr val="accent3">
                  <a:lumMod val="75000"/>
                </a:schemeClr>
              </a:buClr>
              <a:buNone/>
              <a:defRPr/>
            </a:pPr>
            <a:r>
              <a:rPr lang="en-US" sz="2000" dirty="0"/>
              <a:t>NEW varieties with improved yields lead to reduction in price of end-products for consumers.</a:t>
            </a:r>
          </a:p>
          <a:p>
            <a:pPr marL="274320" indent="-274320">
              <a:buClr>
                <a:schemeClr val="accent3">
                  <a:lumMod val="75000"/>
                </a:schemeClr>
              </a:buClr>
              <a:buNone/>
              <a:defRPr/>
            </a:pPr>
            <a:r>
              <a:rPr lang="en-US" sz="2000" dirty="0"/>
              <a:t> NEW varieties with improved quality lead to higher value products.</a:t>
            </a:r>
          </a:p>
          <a:p>
            <a:pPr marL="274320" indent="-274320">
              <a:buClr>
                <a:schemeClr val="accent3">
                  <a:lumMod val="75000"/>
                </a:schemeClr>
              </a:buClr>
              <a:buFont typeface="Wingdings" panose="05000000000000000000" pitchFamily="2" charset="2"/>
              <a:buChar char="Ø"/>
              <a:defRPr/>
            </a:pPr>
            <a:r>
              <a:rPr lang="en-US" sz="2000" b="1" i="1" dirty="0">
                <a:solidFill>
                  <a:srgbClr val="C00000"/>
                </a:solidFill>
              </a:rPr>
              <a:t>Health benefits</a:t>
            </a:r>
            <a:r>
              <a:rPr lang="en-US" sz="2000" dirty="0">
                <a:solidFill>
                  <a:srgbClr val="C00000"/>
                </a:solidFill>
              </a:rPr>
              <a:t> </a:t>
            </a:r>
          </a:p>
          <a:p>
            <a:pPr marL="274320" indent="-274320">
              <a:buClr>
                <a:schemeClr val="accent3">
                  <a:lumMod val="75000"/>
                </a:schemeClr>
              </a:buClr>
              <a:buNone/>
              <a:defRPr/>
            </a:pPr>
            <a:r>
              <a:rPr lang="en-US" sz="2000" dirty="0"/>
              <a:t>NEW varieties with improved nutritional content.</a:t>
            </a:r>
          </a:p>
          <a:p>
            <a:pPr marL="274320" indent="-274320">
              <a:buClr>
                <a:schemeClr val="accent3">
                  <a:lumMod val="75000"/>
                </a:schemeClr>
              </a:buClr>
              <a:buFont typeface="Wingdings" panose="05000000000000000000" pitchFamily="2" charset="2"/>
              <a:buChar char="Ø"/>
              <a:defRPr/>
            </a:pPr>
            <a:r>
              <a:rPr lang="en-US" sz="2000" b="1" i="1" dirty="0">
                <a:solidFill>
                  <a:srgbClr val="C00000"/>
                </a:solidFill>
              </a:rPr>
              <a:t>Environmental benefits</a:t>
            </a:r>
            <a:r>
              <a:rPr lang="en-US" sz="2000" dirty="0">
                <a:solidFill>
                  <a:srgbClr val="C00000"/>
                </a:solidFill>
              </a:rPr>
              <a:t> </a:t>
            </a:r>
            <a:r>
              <a:rPr lang="en-US" sz="2000" dirty="0"/>
              <a:t>NEW varieties which are disease resistant.</a:t>
            </a:r>
            <a:endParaRPr lang="en-US" dirty="0"/>
          </a:p>
          <a:p>
            <a:pPr marL="274320" indent="-274320">
              <a:buClr>
                <a:schemeClr val="accent3">
                  <a:lumMod val="75000"/>
                </a:schemeClr>
              </a:buClr>
              <a:buSzPct val="90000"/>
              <a:buFont typeface="Wingdings 2" pitchFamily="18" charset="2"/>
              <a:buChar char=""/>
              <a:defRPr/>
            </a:pPr>
            <a:endParaRPr lang="en-US" sz="2000" dirty="0"/>
          </a:p>
          <a:p>
            <a:pPr marL="274320" indent="-274320">
              <a:buClr>
                <a:schemeClr val="accent3">
                  <a:lumMod val="75000"/>
                </a:schemeClr>
              </a:buClr>
              <a:buSzPct val="90000"/>
              <a:buFont typeface="Wingdings 2" pitchFamily="18" charset="2"/>
              <a:buChar char=""/>
              <a:defRPr/>
            </a:pPr>
            <a:endParaRPr lang="en-US" sz="2000" dirty="0"/>
          </a:p>
        </p:txBody>
      </p:sp>
      <p:pic>
        <p:nvPicPr>
          <p:cNvPr id="17414" name="Picture 5" descr="All-types-of-Brinja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000125"/>
            <a:ext cx="51435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a:t>IPR for RMSOE_6Oct2023</a:t>
            </a:r>
            <a:endParaRPr lang="en-US"/>
          </a:p>
        </p:txBody>
      </p:sp>
      <p:sp>
        <p:nvSpPr>
          <p:cNvPr id="4" name="Rectangle 3"/>
          <p:cNvSpPr/>
          <p:nvPr/>
        </p:nvSpPr>
        <p:spPr>
          <a:xfrm>
            <a:off x="1524000" y="228600"/>
            <a:ext cx="4572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Plant Variety Protection</a:t>
            </a:r>
          </a:p>
        </p:txBody>
      </p:sp>
      <p:sp>
        <p:nvSpPr>
          <p:cNvPr id="6" name="Slide Number Placeholder 5"/>
          <p:cNvSpPr>
            <a:spLocks noGrp="1"/>
          </p:cNvSpPr>
          <p:nvPr>
            <p:ph type="sldNum" sz="quarter" idx="12"/>
          </p:nvPr>
        </p:nvSpPr>
        <p:spPr/>
        <p:txBody>
          <a:bodyPr/>
          <a:lstStyle/>
          <a:p>
            <a:fld id="{B8D79EA3-9620-4673-A88C-20A9A7699896}" type="slidenum">
              <a:rPr lang="en-US" smtClean="0"/>
              <a:pPr/>
              <a:t>31</a:t>
            </a:fld>
            <a:endParaRPr lang="en-US"/>
          </a:p>
        </p:txBody>
      </p:sp>
    </p:spTree>
    <p:extLst>
      <p:ext uri="{BB962C8B-B14F-4D97-AF65-F5344CB8AC3E}">
        <p14:creationId xmlns:p14="http://schemas.microsoft.com/office/powerpoint/2010/main" val="1154498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233" y="533399"/>
            <a:ext cx="7024744" cy="838200"/>
          </a:xfrm>
        </p:spPr>
        <p:txBody>
          <a:bodyPr/>
          <a:lstStyle/>
          <a:p>
            <a:r>
              <a:rPr lang="en-US" b="1" dirty="0"/>
              <a:t>Section 2 (</a:t>
            </a:r>
            <a:r>
              <a:rPr lang="en-US" b="1" i="1" dirty="0"/>
              <a:t>za</a:t>
            </a:r>
            <a:r>
              <a:rPr lang="en-US" b="1" dirty="0"/>
              <a:t>) “variety”</a:t>
            </a:r>
          </a:p>
        </p:txBody>
      </p:sp>
      <p:sp>
        <p:nvSpPr>
          <p:cNvPr id="3" name="Content Placeholder 2"/>
          <p:cNvSpPr>
            <a:spLocks noGrp="1"/>
          </p:cNvSpPr>
          <p:nvPr>
            <p:ph idx="1"/>
          </p:nvPr>
        </p:nvSpPr>
        <p:spPr>
          <a:xfrm>
            <a:off x="714233" y="1438076"/>
            <a:ext cx="6273421" cy="4101152"/>
          </a:xfrm>
        </p:spPr>
        <p:txBody>
          <a:bodyPr>
            <a:noAutofit/>
          </a:bodyPr>
          <a:lstStyle/>
          <a:p>
            <a:pPr marL="68580" indent="0" algn="just">
              <a:lnSpc>
                <a:spcPct val="160000"/>
              </a:lnSpc>
              <a:buNone/>
            </a:pPr>
            <a:r>
              <a:rPr lang="en-US" sz="1600" dirty="0">
                <a:latin typeface="Arial" panose="020B0604020202020204" pitchFamily="34" charset="0"/>
                <a:cs typeface="Arial" panose="020B0604020202020204" pitchFamily="34" charset="0"/>
              </a:rPr>
              <a:t>means a plant grouping </a:t>
            </a:r>
            <a:r>
              <a:rPr lang="en-US" sz="1600" b="1" dirty="0">
                <a:latin typeface="Arial" panose="020B0604020202020204" pitchFamily="34" charset="0"/>
                <a:cs typeface="Arial" panose="020B0604020202020204" pitchFamily="34" charset="0"/>
              </a:rPr>
              <a:t>except micro organism</a:t>
            </a:r>
            <a:r>
              <a:rPr lang="en-US" sz="1600" dirty="0">
                <a:latin typeface="Arial" panose="020B0604020202020204" pitchFamily="34" charset="0"/>
                <a:cs typeface="Arial" panose="020B0604020202020204" pitchFamily="34" charset="0"/>
              </a:rPr>
              <a:t> within a single botanical taxon of the lowest known rank, which can be -</a:t>
            </a:r>
          </a:p>
          <a:p>
            <a:pPr marL="68580" indent="0" algn="just">
              <a:lnSpc>
                <a:spcPct val="160000"/>
              </a:lnSpc>
              <a:buNone/>
            </a:pPr>
            <a:r>
              <a:rPr lang="en-US" sz="1600" dirty="0">
                <a:latin typeface="Arial" panose="020B0604020202020204" pitchFamily="34" charset="0"/>
                <a:cs typeface="Arial" panose="020B0604020202020204" pitchFamily="34" charset="0"/>
              </a:rPr>
              <a:t>(i) defined by the expression of the characteristics resulting from a given genotype of that plant grouping;</a:t>
            </a:r>
          </a:p>
          <a:p>
            <a:pPr marL="68580" indent="0" algn="just">
              <a:lnSpc>
                <a:spcPct val="160000"/>
              </a:lnSpc>
              <a:buNone/>
            </a:pPr>
            <a:r>
              <a:rPr lang="en-US" sz="1600" dirty="0">
                <a:latin typeface="Arial" panose="020B0604020202020204" pitchFamily="34" charset="0"/>
                <a:cs typeface="Arial" panose="020B0604020202020204" pitchFamily="34" charset="0"/>
              </a:rPr>
              <a:t>(ii) distinguished from any other plant grouping by expression of at least one of the said characteristics;</a:t>
            </a:r>
          </a:p>
          <a:p>
            <a:pPr marL="68580" indent="0" algn="just">
              <a:lnSpc>
                <a:spcPct val="160000"/>
              </a:lnSpc>
              <a:buNone/>
            </a:pPr>
            <a:r>
              <a:rPr lang="en-US" sz="1600" dirty="0">
                <a:latin typeface="Arial" panose="020B0604020202020204" pitchFamily="34" charset="0"/>
                <a:cs typeface="Arial" panose="020B0604020202020204" pitchFamily="34" charset="0"/>
              </a:rPr>
              <a:t>(iii) considered as a unit with regard to its suitability for being propagated, which remains unchanged after such propagation, and includes propagating material of such variety, extant variety, transgenic variety, farmers’ variety and essentially derived variety.</a:t>
            </a:r>
          </a:p>
          <a:p>
            <a:pPr marL="68580" indent="0" algn="just">
              <a:lnSpc>
                <a:spcPct val="160000"/>
              </a:lnSpc>
              <a:buNone/>
            </a:pPr>
            <a:endParaRPr lang="en-US" sz="1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5" name="Slide Number Placeholder 4"/>
          <p:cNvSpPr>
            <a:spLocks noGrp="1"/>
          </p:cNvSpPr>
          <p:nvPr>
            <p:ph type="sldNum" sz="quarter" idx="12"/>
          </p:nvPr>
        </p:nvSpPr>
        <p:spPr/>
        <p:txBody>
          <a:bodyPr/>
          <a:lstStyle/>
          <a:p>
            <a:fld id="{ABB8C180-8E67-49F2-A3B3-57E0A771F64A}" type="slidenum">
              <a:rPr lang="en-US" smtClean="0"/>
              <a:pPr/>
              <a:t>32</a:t>
            </a:fld>
            <a:endParaRPr lang="en-US"/>
          </a:p>
        </p:txBody>
      </p:sp>
      <p:sp>
        <p:nvSpPr>
          <p:cNvPr id="6" name="Title 1"/>
          <p:cNvSpPr txBox="1">
            <a:spLocks/>
          </p:cNvSpPr>
          <p:nvPr/>
        </p:nvSpPr>
        <p:spPr>
          <a:xfrm>
            <a:off x="7915701" y="1290849"/>
            <a:ext cx="3575713" cy="71423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2 (</a:t>
            </a:r>
            <a:r>
              <a:rPr lang="en-US" b="1" i="1" dirty="0"/>
              <a:t>l</a:t>
            </a:r>
            <a:r>
              <a:rPr lang="en-US" b="1" dirty="0"/>
              <a:t>) “farmers’ variety” </a:t>
            </a:r>
          </a:p>
        </p:txBody>
      </p:sp>
      <p:sp>
        <p:nvSpPr>
          <p:cNvPr id="7" name="Content Placeholder 2"/>
          <p:cNvSpPr txBox="1">
            <a:spLocks/>
          </p:cNvSpPr>
          <p:nvPr/>
        </p:nvSpPr>
        <p:spPr>
          <a:xfrm>
            <a:off x="7915701" y="2115403"/>
            <a:ext cx="3575714" cy="241565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 indent="0">
              <a:lnSpc>
                <a:spcPct val="110000"/>
              </a:lnSpc>
              <a:buFont typeface="Arial" panose="020B0604020202020204" pitchFamily="34" charset="0"/>
              <a:buNone/>
            </a:pPr>
            <a:r>
              <a:rPr lang="en-US"/>
              <a:t>means a variety which –</a:t>
            </a:r>
          </a:p>
          <a:p>
            <a:pPr marL="68580" indent="0">
              <a:lnSpc>
                <a:spcPct val="110000"/>
              </a:lnSpc>
              <a:buFont typeface="Arial" panose="020B0604020202020204" pitchFamily="34" charset="0"/>
              <a:buNone/>
            </a:pPr>
            <a:r>
              <a:rPr lang="en-US"/>
              <a:t>(i) has been traditionally cultivated and evolved by the farmers in their fields; or</a:t>
            </a:r>
          </a:p>
          <a:p>
            <a:pPr marL="68580" indent="0">
              <a:lnSpc>
                <a:spcPct val="110000"/>
              </a:lnSpc>
              <a:buFont typeface="Arial" panose="020B0604020202020204" pitchFamily="34" charset="0"/>
              <a:buNone/>
            </a:pPr>
            <a:r>
              <a:rPr lang="en-US"/>
              <a:t>( i i) is a wild relative or land race or a variety about which the farmers possess the common knowledge;</a:t>
            </a:r>
            <a:endParaRPr lang="en-US" dirty="0"/>
          </a:p>
        </p:txBody>
      </p:sp>
    </p:spTree>
    <p:extLst>
      <p:ext uri="{BB962C8B-B14F-4D97-AF65-F5344CB8AC3E}">
        <p14:creationId xmlns:p14="http://schemas.microsoft.com/office/powerpoint/2010/main" val="1371017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28" y="304800"/>
            <a:ext cx="5710799" cy="1035050"/>
          </a:xfrm>
        </p:spPr>
        <p:txBody>
          <a:bodyPr>
            <a:normAutofit fontScale="90000"/>
          </a:bodyPr>
          <a:lstStyle/>
          <a:p>
            <a:r>
              <a:rPr lang="en-US" b="1" i="1" dirty="0"/>
              <a:t>Section 2 (i) </a:t>
            </a:r>
            <a:r>
              <a:rPr lang="en-US" b="1" dirty="0"/>
              <a:t>“essentially derived variety”</a:t>
            </a:r>
          </a:p>
        </p:txBody>
      </p:sp>
      <p:sp>
        <p:nvSpPr>
          <p:cNvPr id="3" name="Content Placeholder 2"/>
          <p:cNvSpPr>
            <a:spLocks noGrp="1"/>
          </p:cNvSpPr>
          <p:nvPr>
            <p:ph idx="1"/>
          </p:nvPr>
        </p:nvSpPr>
        <p:spPr>
          <a:xfrm>
            <a:off x="916674" y="1600200"/>
            <a:ext cx="5798024" cy="4495800"/>
          </a:xfrm>
        </p:spPr>
        <p:txBody>
          <a:bodyPr>
            <a:normAutofit/>
          </a:bodyPr>
          <a:lstStyle/>
          <a:p>
            <a:pPr marL="640080" indent="-571500">
              <a:lnSpc>
                <a:spcPct val="120000"/>
              </a:lnSpc>
              <a:buAutoNum type="romanLcParenBoth"/>
            </a:pPr>
            <a:r>
              <a:rPr lang="en-US" dirty="0"/>
              <a:t>is predominantly derived ……</a:t>
            </a:r>
          </a:p>
          <a:p>
            <a:pPr marL="640080" indent="-571500">
              <a:lnSpc>
                <a:spcPct val="120000"/>
              </a:lnSpc>
              <a:buAutoNum type="romanLcParenBoth"/>
            </a:pPr>
            <a:r>
              <a:rPr lang="en-US" dirty="0"/>
              <a:t>is clearly distinguishable from such initial variety;</a:t>
            </a:r>
          </a:p>
          <a:p>
            <a:pPr marL="68580" indent="0">
              <a:lnSpc>
                <a:spcPct val="120000"/>
              </a:lnSpc>
              <a:buNone/>
            </a:pPr>
            <a:r>
              <a:rPr lang="en-US" dirty="0"/>
              <a:t>(iii) conforms to such initial variety in the expression of the essential characteristics that result from the genotype or combination of genotype of such initial variety;</a:t>
            </a:r>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5" name="Slide Number Placeholder 4"/>
          <p:cNvSpPr>
            <a:spLocks noGrp="1"/>
          </p:cNvSpPr>
          <p:nvPr>
            <p:ph type="sldNum" sz="quarter" idx="12"/>
          </p:nvPr>
        </p:nvSpPr>
        <p:spPr/>
        <p:txBody>
          <a:bodyPr/>
          <a:lstStyle/>
          <a:p>
            <a:fld id="{ABB8C180-8E67-49F2-A3B3-57E0A771F64A}" type="slidenum">
              <a:rPr lang="en-US" smtClean="0"/>
              <a:pPr/>
              <a:t>33</a:t>
            </a:fld>
            <a:endParaRPr lang="en-US"/>
          </a:p>
        </p:txBody>
      </p:sp>
      <p:sp>
        <p:nvSpPr>
          <p:cNvPr id="6" name="Title 1"/>
          <p:cNvSpPr txBox="1">
            <a:spLocks/>
          </p:cNvSpPr>
          <p:nvPr/>
        </p:nvSpPr>
        <p:spPr>
          <a:xfrm>
            <a:off x="7201469" y="501034"/>
            <a:ext cx="4152331" cy="642582"/>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Section 2 (</a:t>
            </a:r>
            <a:r>
              <a:rPr lang="en-US" b="1" i="1"/>
              <a:t>j</a:t>
            </a:r>
            <a:r>
              <a:rPr lang="en-US" b="1"/>
              <a:t>) “extant variety”</a:t>
            </a:r>
            <a:endParaRPr lang="en-US" b="1" dirty="0"/>
          </a:p>
        </p:txBody>
      </p:sp>
      <p:sp>
        <p:nvSpPr>
          <p:cNvPr id="7" name="Content Placeholder 2"/>
          <p:cNvSpPr txBox="1">
            <a:spLocks/>
          </p:cNvSpPr>
          <p:nvPr/>
        </p:nvSpPr>
        <p:spPr>
          <a:xfrm>
            <a:off x="7083188" y="1600200"/>
            <a:ext cx="4394579" cy="325840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 indent="0">
              <a:buFont typeface="Arial" panose="020B0604020202020204" pitchFamily="34" charset="0"/>
              <a:buNone/>
            </a:pPr>
            <a:r>
              <a:rPr lang="en-US" dirty="0"/>
              <a:t>    means a variety available in India which is -</a:t>
            </a:r>
          </a:p>
          <a:p>
            <a:pPr marL="68580" indent="0">
              <a:buFont typeface="Arial" panose="020B0604020202020204" pitchFamily="34" charset="0"/>
              <a:buNone/>
            </a:pPr>
            <a:r>
              <a:rPr lang="en-US" dirty="0"/>
              <a:t>(i) notified under section 5 of the Seeds Act, 1966; or</a:t>
            </a:r>
          </a:p>
          <a:p>
            <a:pPr marL="68580" indent="0">
              <a:buFont typeface="Arial" panose="020B0604020202020204" pitchFamily="34" charset="0"/>
              <a:buNone/>
            </a:pPr>
            <a:r>
              <a:rPr lang="en-US" dirty="0"/>
              <a:t>(ii) farmers variety; or</a:t>
            </a:r>
          </a:p>
          <a:p>
            <a:pPr marL="68580" indent="0">
              <a:buFont typeface="Arial" panose="020B0604020202020204" pitchFamily="34" charset="0"/>
              <a:buNone/>
            </a:pPr>
            <a:r>
              <a:rPr lang="en-US" dirty="0"/>
              <a:t>(iii) a variety about which there is common knowledge; or</a:t>
            </a:r>
          </a:p>
          <a:p>
            <a:pPr marL="68580" indent="0">
              <a:buFont typeface="Arial" panose="020B0604020202020204" pitchFamily="34" charset="0"/>
              <a:buNone/>
            </a:pPr>
            <a:r>
              <a:rPr lang="en-US" dirty="0"/>
              <a:t>(iv) any other variety which is in public domain;</a:t>
            </a:r>
          </a:p>
        </p:txBody>
      </p:sp>
    </p:spTree>
    <p:extLst>
      <p:ext uri="{BB962C8B-B14F-4D97-AF65-F5344CB8AC3E}">
        <p14:creationId xmlns:p14="http://schemas.microsoft.com/office/powerpoint/2010/main" val="311595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A58028-8380-4B13-A399-37F1B78B9C4B}" type="slidenum">
              <a:rPr lang="en-IN" altLang="en-US">
                <a:solidFill>
                  <a:srgbClr val="88A44D"/>
                </a:solidFill>
                <a:latin typeface="Georgia" panose="02040502050405020303" pitchFamily="18" charset="0"/>
              </a:rPr>
              <a:pPr/>
              <a:t>34</a:t>
            </a:fld>
            <a:endParaRPr lang="en-IN" altLang="en-US">
              <a:solidFill>
                <a:srgbClr val="88A44D"/>
              </a:solidFill>
              <a:latin typeface="Georgia" panose="02040502050405020303" pitchFamily="18" charset="0"/>
            </a:endParaRPr>
          </a:p>
        </p:txBody>
      </p:sp>
      <p:sp>
        <p:nvSpPr>
          <p:cNvPr id="5" name="Content Placeholder 4"/>
          <p:cNvSpPr>
            <a:spLocks noGrp="1"/>
          </p:cNvSpPr>
          <p:nvPr>
            <p:ph sz="quarter" idx="1"/>
          </p:nvPr>
        </p:nvSpPr>
        <p:spPr>
          <a:xfrm>
            <a:off x="1993900" y="836613"/>
            <a:ext cx="3602038" cy="5700712"/>
          </a:xfrm>
        </p:spPr>
        <p:txBody>
          <a:bodyPr>
            <a:noAutofit/>
          </a:bodyPr>
          <a:lstStyle/>
          <a:p>
            <a:pPr marL="0" indent="0">
              <a:buClr>
                <a:schemeClr val="accent3">
                  <a:lumMod val="75000"/>
                </a:schemeClr>
              </a:buClr>
              <a:buSzPct val="90000"/>
              <a:buNone/>
              <a:defRPr/>
            </a:pPr>
            <a:endParaRPr lang="en-US" sz="2000" dirty="0"/>
          </a:p>
          <a:p>
            <a:pPr marL="274320" indent="-274320">
              <a:buClr>
                <a:schemeClr val="accent3">
                  <a:lumMod val="75000"/>
                </a:schemeClr>
              </a:buClr>
              <a:buSzPct val="90000"/>
              <a:buFont typeface="Wingdings 2" panose="05020102010507070707" pitchFamily="18" charset="2"/>
              <a:buChar char=""/>
              <a:defRPr/>
            </a:pPr>
            <a:r>
              <a:rPr lang="en-US" sz="2000" b="1" dirty="0">
                <a:solidFill>
                  <a:srgbClr val="C00000"/>
                </a:solidFill>
              </a:rPr>
              <a:t>How is IP protection given to NEW plant varieties?</a:t>
            </a:r>
          </a:p>
          <a:p>
            <a:pPr marL="274320" indent="-274320">
              <a:buClr>
                <a:schemeClr val="accent3">
                  <a:lumMod val="75000"/>
                </a:schemeClr>
              </a:buClr>
              <a:buSzPct val="90000"/>
              <a:buFont typeface="Wingdings 2" panose="05020102010507070707" pitchFamily="18" charset="2"/>
              <a:buChar char=""/>
              <a:defRPr/>
            </a:pPr>
            <a:endParaRPr lang="en-US" sz="900" b="1" dirty="0">
              <a:solidFill>
                <a:srgbClr val="C00000"/>
              </a:solidFill>
            </a:endParaRPr>
          </a:p>
          <a:p>
            <a:pPr marL="274320" indent="-274320">
              <a:buClr>
                <a:schemeClr val="accent3">
                  <a:lumMod val="75000"/>
                </a:schemeClr>
              </a:buClr>
              <a:buFont typeface="Wingdings" panose="05000000000000000000" pitchFamily="2" charset="2"/>
              <a:buChar char="Ø"/>
              <a:defRPr/>
            </a:pPr>
            <a:r>
              <a:rPr lang="en-US" sz="2000" dirty="0"/>
              <a:t>Protection is by registration of the NEW variety  </a:t>
            </a:r>
          </a:p>
          <a:p>
            <a:pPr marL="274320" indent="-274320">
              <a:buClr>
                <a:schemeClr val="accent3">
                  <a:lumMod val="75000"/>
                </a:schemeClr>
              </a:buClr>
              <a:buFont typeface="Wingdings" panose="05000000000000000000" pitchFamily="2" charset="2"/>
              <a:buChar char="Ø"/>
              <a:defRPr/>
            </a:pPr>
            <a:r>
              <a:rPr lang="en-US" sz="2000" dirty="0"/>
              <a:t>Registration is given to Breeders who developed the NEW variety  </a:t>
            </a:r>
          </a:p>
          <a:p>
            <a:pPr marL="274320" indent="-274320">
              <a:buClr>
                <a:schemeClr val="accent3">
                  <a:lumMod val="75000"/>
                </a:schemeClr>
              </a:buClr>
              <a:buFont typeface="Wingdings" panose="05000000000000000000" pitchFamily="2" charset="2"/>
              <a:buChar char="Ø"/>
              <a:defRPr/>
            </a:pPr>
            <a:r>
              <a:rPr lang="en-US" sz="2000" dirty="0"/>
              <a:t>Breeders get exclusive rights to produce, sell, market, import, export the registered variety</a:t>
            </a:r>
          </a:p>
          <a:p>
            <a:pPr marL="274320" indent="-274320">
              <a:buClr>
                <a:schemeClr val="accent3">
                  <a:lumMod val="75000"/>
                </a:schemeClr>
              </a:buClr>
              <a:buFont typeface="Wingdings" panose="05000000000000000000" pitchFamily="2" charset="2"/>
              <a:buChar char="Ø"/>
              <a:defRPr/>
            </a:pPr>
            <a:r>
              <a:rPr lang="en-US" sz="2000" dirty="0"/>
              <a:t>Plant Breeders Rights (PBR)   is alternative to patents</a:t>
            </a:r>
          </a:p>
          <a:p>
            <a:pPr marL="274320" indent="-274320">
              <a:buClr>
                <a:schemeClr val="accent3">
                  <a:lumMod val="75000"/>
                </a:schemeClr>
              </a:buClr>
              <a:buFont typeface="Wingdings" panose="05000000000000000000" pitchFamily="2" charset="2"/>
              <a:buChar char="Ø"/>
              <a:defRPr/>
            </a:pPr>
            <a:endParaRPr lang="en-US" sz="2000" b="1" i="1" dirty="0">
              <a:solidFill>
                <a:srgbClr val="C00000"/>
              </a:solidFill>
            </a:endParaRPr>
          </a:p>
          <a:p>
            <a:pPr marL="274320" indent="-274320">
              <a:buClr>
                <a:schemeClr val="accent3">
                  <a:lumMod val="75000"/>
                </a:schemeClr>
              </a:buClr>
              <a:buSzPct val="90000"/>
              <a:buFont typeface="Wingdings 2" panose="05020102010507070707" pitchFamily="18" charset="2"/>
              <a:buChar char=""/>
              <a:defRPr/>
            </a:pPr>
            <a:endParaRPr lang="en-US" sz="2000" b="1" dirty="0"/>
          </a:p>
          <a:p>
            <a:pPr marL="0" indent="0">
              <a:buClr>
                <a:schemeClr val="accent3">
                  <a:lumMod val="75000"/>
                </a:schemeClr>
              </a:buClr>
              <a:buSzPct val="90000"/>
              <a:buNone/>
              <a:defRPr/>
            </a:pPr>
            <a:endParaRPr lang="en-US" sz="2000" dirty="0"/>
          </a:p>
          <a:p>
            <a:pPr marL="274320" indent="-274320">
              <a:buClr>
                <a:schemeClr val="accent3">
                  <a:lumMod val="75000"/>
                </a:schemeClr>
              </a:buClr>
              <a:buSzPct val="90000"/>
              <a:buFont typeface="Wingdings 2" panose="05020102010507070707" pitchFamily="18" charset="2"/>
              <a:buChar char=""/>
              <a:defRPr/>
            </a:pPr>
            <a:endParaRPr lang="en-US" sz="2000" dirty="0"/>
          </a:p>
        </p:txBody>
      </p:sp>
      <p:pic>
        <p:nvPicPr>
          <p:cNvPr id="22534" name="Picture 6" descr="bananas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000125"/>
            <a:ext cx="51435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IN"/>
              <a:t>IPR for RMSOE_6Oct2023</a:t>
            </a:r>
            <a:endParaRPr lang="en-US"/>
          </a:p>
        </p:txBody>
      </p:sp>
    </p:spTree>
    <p:extLst>
      <p:ext uri="{BB962C8B-B14F-4D97-AF65-F5344CB8AC3E}">
        <p14:creationId xmlns:p14="http://schemas.microsoft.com/office/powerpoint/2010/main" val="1183482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60418" y="685800"/>
            <a:ext cx="4040188" cy="639762"/>
          </a:xfrm>
        </p:spPr>
        <p:txBody>
          <a:bodyPr/>
          <a:lstStyle/>
          <a:p>
            <a:r>
              <a:rPr lang="en-US" dirty="0"/>
              <a:t>Advantages</a:t>
            </a:r>
          </a:p>
        </p:txBody>
      </p:sp>
      <p:sp>
        <p:nvSpPr>
          <p:cNvPr id="4" name="Content Placeholder 3"/>
          <p:cNvSpPr>
            <a:spLocks noGrp="1"/>
          </p:cNvSpPr>
          <p:nvPr>
            <p:ph sz="half" idx="2"/>
          </p:nvPr>
        </p:nvSpPr>
        <p:spPr>
          <a:xfrm>
            <a:off x="2055812" y="1534824"/>
            <a:ext cx="4040188" cy="2884776"/>
          </a:xfrm>
          <a:solidFill>
            <a:schemeClr val="accent1">
              <a:lumMod val="40000"/>
              <a:lumOff val="60000"/>
            </a:schemeClr>
          </a:solidFill>
        </p:spPr>
        <p:txBody>
          <a:bodyPr>
            <a:normAutofit/>
          </a:bodyPr>
          <a:lstStyle/>
          <a:p>
            <a:r>
              <a:rPr lang="en-US" dirty="0"/>
              <a:t>Breeder rights recognition</a:t>
            </a:r>
          </a:p>
          <a:p>
            <a:r>
              <a:rPr lang="en-US" dirty="0"/>
              <a:t>Farmer varieties registration</a:t>
            </a:r>
          </a:p>
          <a:p>
            <a:r>
              <a:rPr lang="en-US" dirty="0"/>
              <a:t>Expansion of farmer rights</a:t>
            </a:r>
          </a:p>
          <a:p>
            <a:endParaRPr lang="en-US" dirty="0"/>
          </a:p>
          <a:p>
            <a:endParaRPr lang="en-US" dirty="0"/>
          </a:p>
        </p:txBody>
      </p:sp>
      <p:sp>
        <p:nvSpPr>
          <p:cNvPr id="5" name="Text Placeholder 4"/>
          <p:cNvSpPr>
            <a:spLocks noGrp="1"/>
          </p:cNvSpPr>
          <p:nvPr>
            <p:ph type="body" sz="quarter" idx="3"/>
          </p:nvPr>
        </p:nvSpPr>
        <p:spPr/>
        <p:txBody>
          <a:bodyPr/>
          <a:lstStyle/>
          <a:p>
            <a:r>
              <a:rPr lang="en-US" dirty="0"/>
              <a:t>Disadvantages</a:t>
            </a:r>
          </a:p>
        </p:txBody>
      </p:sp>
      <p:sp>
        <p:nvSpPr>
          <p:cNvPr id="6" name="Content Placeholder 5"/>
          <p:cNvSpPr>
            <a:spLocks noGrp="1"/>
          </p:cNvSpPr>
          <p:nvPr>
            <p:ph sz="quarter" idx="4"/>
          </p:nvPr>
        </p:nvSpPr>
        <p:spPr>
          <a:xfrm>
            <a:off x="6868236" y="2505075"/>
            <a:ext cx="4041775" cy="2625725"/>
          </a:xfrm>
          <a:solidFill>
            <a:schemeClr val="accent2">
              <a:lumMod val="20000"/>
              <a:lumOff val="80000"/>
            </a:schemeClr>
          </a:solidFill>
        </p:spPr>
        <p:txBody>
          <a:bodyPr>
            <a:normAutofit fontScale="92500" lnSpcReduction="20000"/>
          </a:bodyPr>
          <a:lstStyle/>
          <a:p>
            <a:r>
              <a:rPr lang="en-US" dirty="0"/>
              <a:t>DUS criteria and testing very elaborate and tedious</a:t>
            </a:r>
          </a:p>
          <a:p>
            <a:r>
              <a:rPr lang="en-US" dirty="0"/>
              <a:t>Farmer rights enforcement aspects not yet </a:t>
            </a:r>
            <a:r>
              <a:rPr lang="en-US" dirty="0" err="1"/>
              <a:t>realised</a:t>
            </a:r>
            <a:endParaRPr lang="en-US" dirty="0"/>
          </a:p>
          <a:p>
            <a:r>
              <a:rPr lang="en-US" dirty="0"/>
              <a:t>Multiple level of protection in the different forms of the product need to be ensured</a:t>
            </a:r>
          </a:p>
          <a:p>
            <a:endParaRPr lang="en-US" dirty="0"/>
          </a:p>
          <a:p>
            <a:endParaRPr lang="en-US" dirty="0"/>
          </a:p>
        </p:txBody>
      </p:sp>
      <p:sp>
        <p:nvSpPr>
          <p:cNvPr id="7" name="Footer Placeholder 6"/>
          <p:cNvSpPr>
            <a:spLocks noGrp="1"/>
          </p:cNvSpPr>
          <p:nvPr>
            <p:ph type="ftr" sz="quarter" idx="11"/>
          </p:nvPr>
        </p:nvSpPr>
        <p:spPr/>
        <p:txBody>
          <a:bodyPr/>
          <a:lstStyle/>
          <a:p>
            <a:r>
              <a:rPr lang="en-IN"/>
              <a:t>IPR for RMSOE_6Oct2023</a:t>
            </a:r>
            <a:endParaRPr lang="en-US"/>
          </a:p>
        </p:txBody>
      </p:sp>
      <p:sp>
        <p:nvSpPr>
          <p:cNvPr id="8" name="Slide Number Placeholder 7"/>
          <p:cNvSpPr>
            <a:spLocks noGrp="1"/>
          </p:cNvSpPr>
          <p:nvPr>
            <p:ph type="sldNum" sz="quarter" idx="12"/>
          </p:nvPr>
        </p:nvSpPr>
        <p:spPr/>
        <p:txBody>
          <a:bodyPr/>
          <a:lstStyle/>
          <a:p>
            <a:fld id="{B8D79EA3-9620-4673-A88C-20A9A7699896}" type="slidenum">
              <a:rPr lang="en-US" smtClean="0"/>
              <a:pPr/>
              <a:t>35</a:t>
            </a:fld>
            <a:endParaRPr lang="en-US"/>
          </a:p>
        </p:txBody>
      </p:sp>
    </p:spTree>
    <p:extLst>
      <p:ext uri="{BB962C8B-B14F-4D97-AF65-F5344CB8AC3E}">
        <p14:creationId xmlns:p14="http://schemas.microsoft.com/office/powerpoint/2010/main" val="1720182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B108-646E-474F-8A71-F54B80E37235}"/>
              </a:ext>
            </a:extLst>
          </p:cNvPr>
          <p:cNvSpPr>
            <a:spLocks noGrp="1"/>
          </p:cNvSpPr>
          <p:nvPr>
            <p:ph type="title"/>
          </p:nvPr>
        </p:nvSpPr>
        <p:spPr>
          <a:xfrm>
            <a:off x="672352" y="1297641"/>
            <a:ext cx="10560424" cy="4262717"/>
          </a:xfrm>
        </p:spPr>
        <p:txBody>
          <a:bodyPr>
            <a:normAutofit fontScale="90000"/>
          </a:bodyPr>
          <a:lstStyle/>
          <a:p>
            <a:r>
              <a:rPr lang="en-US" sz="3200" b="1" dirty="0">
                <a:solidFill>
                  <a:srgbClr val="CC00CC"/>
                </a:solidFill>
                <a:latin typeface="Arial" panose="020B0604020202020204" pitchFamily="34" charset="0"/>
                <a:cs typeface="Arial" panose="020B0604020202020204" pitchFamily="34" charset="0"/>
              </a:rPr>
              <a:t>Demonstration of Search for plant variety </a:t>
            </a:r>
            <a:r>
              <a:rPr lang="en-US" sz="3200" b="1" dirty="0" err="1">
                <a:solidFill>
                  <a:srgbClr val="CC00CC"/>
                </a:solidFill>
                <a:latin typeface="Arial" panose="020B0604020202020204" pitchFamily="34" charset="0"/>
                <a:cs typeface="Arial" panose="020B0604020202020204" pitchFamily="34" charset="0"/>
                <a:hlinkClick r:id="rId2"/>
              </a:rPr>
              <a:t>protection@https</a:t>
            </a:r>
            <a:r>
              <a:rPr lang="en-US" sz="3200" b="1" dirty="0">
                <a:solidFill>
                  <a:srgbClr val="CC00CC"/>
                </a:solidFill>
                <a:latin typeface="Arial" panose="020B0604020202020204" pitchFamily="34" charset="0"/>
                <a:cs typeface="Arial" panose="020B0604020202020204" pitchFamily="34" charset="0"/>
                <a:hlinkClick r:id="rId2"/>
              </a:rPr>
              <a:t>://plantauthority.gov.in/trace-application-status</a:t>
            </a:r>
            <a:br>
              <a:rPr lang="en-US" sz="3200" b="1" dirty="0">
                <a:solidFill>
                  <a:srgbClr val="CC00CC"/>
                </a:solidFill>
                <a:latin typeface="Arial" panose="020B0604020202020204" pitchFamily="34" charset="0"/>
                <a:cs typeface="Arial" panose="020B0604020202020204" pitchFamily="34" charset="0"/>
              </a:rPr>
            </a:br>
            <a:br>
              <a:rPr lang="en-US" sz="3200" b="1" dirty="0">
                <a:solidFill>
                  <a:srgbClr val="CC00CC"/>
                </a:solidFill>
                <a:latin typeface="Arial" panose="020B0604020202020204" pitchFamily="34" charset="0"/>
                <a:cs typeface="Arial" panose="020B0604020202020204" pitchFamily="34" charset="0"/>
              </a:rPr>
            </a:br>
            <a:r>
              <a:rPr lang="en-US" sz="3200" b="1" dirty="0">
                <a:solidFill>
                  <a:srgbClr val="CC00CC"/>
                </a:solidFill>
                <a:latin typeface="Arial" panose="020B0604020202020204" pitchFamily="34" charset="0"/>
                <a:cs typeface="Arial" panose="020B0604020202020204" pitchFamily="34" charset="0"/>
              </a:rPr>
              <a:t>Plant Variety Journal: https://plantauthority.gov.in/sites/default/files/pvjseptember2023signed.pdf</a:t>
            </a:r>
            <a:br>
              <a:rPr lang="en-US" sz="3200" b="1" dirty="0">
                <a:solidFill>
                  <a:srgbClr val="CC00CC"/>
                </a:solidFill>
                <a:latin typeface="Arial" panose="020B0604020202020204" pitchFamily="34" charset="0"/>
                <a:cs typeface="Arial" panose="020B0604020202020204" pitchFamily="34" charset="0"/>
              </a:rPr>
            </a:br>
            <a:br>
              <a:rPr lang="en-US" sz="3200" b="1" dirty="0">
                <a:solidFill>
                  <a:srgbClr val="CC00CC"/>
                </a:solidFill>
                <a:latin typeface="Arial" panose="020B0604020202020204" pitchFamily="34" charset="0"/>
                <a:cs typeface="Arial" panose="020B0604020202020204" pitchFamily="34" charset="0"/>
              </a:rPr>
            </a:br>
            <a:r>
              <a:rPr lang="en-US" sz="3200" b="1" dirty="0">
                <a:solidFill>
                  <a:srgbClr val="CC00CC"/>
                </a:solidFill>
                <a:latin typeface="Arial" panose="020B0604020202020204" pitchFamily="34" charset="0"/>
                <a:cs typeface="Arial" panose="020B0604020202020204" pitchFamily="34" charset="0"/>
              </a:rPr>
              <a:t>List of Certificates issued:</a:t>
            </a:r>
            <a:br>
              <a:rPr lang="en-US" sz="3200" b="1" dirty="0">
                <a:solidFill>
                  <a:srgbClr val="CC00CC"/>
                </a:solidFill>
                <a:latin typeface="Arial" panose="020B0604020202020204" pitchFamily="34" charset="0"/>
                <a:cs typeface="Arial" panose="020B0604020202020204" pitchFamily="34" charset="0"/>
              </a:rPr>
            </a:br>
            <a:r>
              <a:rPr lang="en-US" sz="3200" b="1" dirty="0">
                <a:solidFill>
                  <a:srgbClr val="CC00CC"/>
                </a:solidFill>
                <a:latin typeface="Arial" panose="020B0604020202020204" pitchFamily="34" charset="0"/>
                <a:cs typeface="Arial" panose="020B0604020202020204" pitchFamily="34" charset="0"/>
              </a:rPr>
              <a:t>https://plantauthority.gov.in/node/3182</a:t>
            </a:r>
          </a:p>
        </p:txBody>
      </p:sp>
      <p:sp>
        <p:nvSpPr>
          <p:cNvPr id="3" name="Footer Placeholder 2">
            <a:extLst>
              <a:ext uri="{FF2B5EF4-FFF2-40B4-BE49-F238E27FC236}">
                <a16:creationId xmlns:a16="http://schemas.microsoft.com/office/drawing/2014/main" id="{0C709797-A3C8-4F83-B292-228E76E2E4F1}"/>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A8AA1392-2D37-4FFD-BC3E-A3165CBA4C2F}"/>
              </a:ext>
            </a:extLst>
          </p:cNvPr>
          <p:cNvSpPr>
            <a:spLocks noGrp="1"/>
          </p:cNvSpPr>
          <p:nvPr>
            <p:ph type="sldNum" sz="quarter" idx="12"/>
          </p:nvPr>
        </p:nvSpPr>
        <p:spPr/>
        <p:txBody>
          <a:bodyPr/>
          <a:lstStyle/>
          <a:p>
            <a:fld id="{ABB8C180-8E67-49F2-A3B3-57E0A771F64A}" type="slidenum">
              <a:rPr lang="en-US" smtClean="0"/>
              <a:pPr/>
              <a:t>36</a:t>
            </a:fld>
            <a:endParaRPr lang="en-US"/>
          </a:p>
        </p:txBody>
      </p:sp>
    </p:spTree>
    <p:extLst>
      <p:ext uri="{BB962C8B-B14F-4D97-AF65-F5344CB8AC3E}">
        <p14:creationId xmlns:p14="http://schemas.microsoft.com/office/powerpoint/2010/main" val="3923467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108842" y="1044575"/>
            <a:ext cx="10399986" cy="5105400"/>
          </a:xfrm>
          <a:prstGeom prst="rect">
            <a:avLst/>
          </a:prstGeom>
          <a:ln>
            <a:solidFill>
              <a:schemeClr val="accent1"/>
            </a:solidFill>
          </a:ln>
        </p:spPr>
        <p:txBody>
          <a:bodyPr>
            <a:noAutofit/>
          </a:bodyPr>
          <a:lstStyle/>
          <a:p>
            <a:r>
              <a:rPr lang="en-US" sz="2400" dirty="0">
                <a:latin typeface="Arial" panose="020B0604020202020204" pitchFamily="34" charset="0"/>
                <a:cs typeface="Arial" panose="020B0604020202020204" pitchFamily="34" charset="0"/>
              </a:rPr>
              <a:t>In the semiconductor industry IP is in relation to a semiconductor Intellectual Property core. This is also called an  IP core or IP block</a:t>
            </a:r>
          </a:p>
          <a:p>
            <a:r>
              <a:rPr lang="en-US" sz="2400" dirty="0">
                <a:latin typeface="Arial" panose="020B0604020202020204" pitchFamily="34" charset="0"/>
                <a:cs typeface="Arial" panose="020B0604020202020204" pitchFamily="34" charset="0"/>
              </a:rPr>
              <a:t>IP core or IP block is a reusable unit of logic, cell, or chip layout design that is the intellectual property of one party. </a:t>
            </a:r>
          </a:p>
          <a:p>
            <a:r>
              <a:rPr lang="en-US" sz="2400" dirty="0">
                <a:latin typeface="Arial" panose="020B0604020202020204" pitchFamily="34" charset="0"/>
                <a:cs typeface="Arial" panose="020B0604020202020204" pitchFamily="34" charset="0"/>
              </a:rPr>
              <a:t>IP cores may be licensed to another party or can be owned and used by a single party alone. </a:t>
            </a:r>
          </a:p>
          <a:p>
            <a:r>
              <a:rPr lang="en-US" sz="2400" dirty="0">
                <a:latin typeface="Arial" panose="020B0604020202020204" pitchFamily="34" charset="0"/>
                <a:cs typeface="Arial" panose="020B0604020202020204" pitchFamily="34" charset="0"/>
              </a:rPr>
              <a:t>This term is derived from the licensing of the patent and/or source code copyright that exist in the design. </a:t>
            </a:r>
          </a:p>
          <a:p>
            <a:r>
              <a:rPr lang="en-US" sz="2400" b="1" dirty="0">
                <a:latin typeface="Arial" panose="020B0604020202020204" pitchFamily="34" charset="0"/>
                <a:cs typeface="Arial" panose="020B0604020202020204" pitchFamily="34" charset="0"/>
              </a:rPr>
              <a:t>Due to the limitations of subject matter protection under Copyright/Design/Patents there was a need for separate legislation for SCLD Chips protection</a:t>
            </a:r>
          </a:p>
        </p:txBody>
      </p:sp>
      <p:sp>
        <p:nvSpPr>
          <p:cNvPr id="2" name="Footer Placeholder 1"/>
          <p:cNvSpPr>
            <a:spLocks noGrp="1"/>
          </p:cNvSpPr>
          <p:nvPr>
            <p:ph type="ftr" sz="quarter" idx="11"/>
          </p:nvPr>
        </p:nvSpPr>
        <p:spPr/>
        <p:txBody>
          <a:bodyPr/>
          <a:lstStyle/>
          <a:p>
            <a:r>
              <a:rPr lang="en-IN"/>
              <a:t>IPR for RMSOE_6Oct2023</a:t>
            </a:r>
            <a:endParaRPr lang="en-US"/>
          </a:p>
        </p:txBody>
      </p:sp>
      <p:sp>
        <p:nvSpPr>
          <p:cNvPr id="4" name="Rectangle 3"/>
          <p:cNvSpPr/>
          <p:nvPr/>
        </p:nvSpPr>
        <p:spPr>
          <a:xfrm>
            <a:off x="1524000" y="228600"/>
            <a:ext cx="6222124" cy="609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Semi Conductor Lay out Chip  (SCLD) Protection</a:t>
            </a:r>
          </a:p>
        </p:txBody>
      </p:sp>
      <p:sp>
        <p:nvSpPr>
          <p:cNvPr id="6" name="Slide Number Placeholder 5"/>
          <p:cNvSpPr>
            <a:spLocks noGrp="1"/>
          </p:cNvSpPr>
          <p:nvPr>
            <p:ph type="sldNum" sz="quarter" idx="12"/>
          </p:nvPr>
        </p:nvSpPr>
        <p:spPr/>
        <p:txBody>
          <a:bodyPr/>
          <a:lstStyle/>
          <a:p>
            <a:fld id="{B8D79EA3-9620-4673-A88C-20A9A7699896}" type="slidenum">
              <a:rPr lang="en-US" smtClean="0"/>
              <a:pPr/>
              <a:t>37</a:t>
            </a:fld>
            <a:endParaRPr lang="en-US"/>
          </a:p>
        </p:txBody>
      </p:sp>
    </p:spTree>
    <p:extLst>
      <p:ext uri="{BB962C8B-B14F-4D97-AF65-F5344CB8AC3E}">
        <p14:creationId xmlns:p14="http://schemas.microsoft.com/office/powerpoint/2010/main" val="144241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676402"/>
            <a:ext cx="2971800" cy="3505199"/>
          </a:xfrm>
          <a:ln w="38100">
            <a:solidFill>
              <a:schemeClr val="tx1"/>
            </a:solidFill>
          </a:ln>
        </p:spPr>
        <p:txBody>
          <a:bodyPr>
            <a:normAutofit fontScale="25000" lnSpcReduction="20000"/>
          </a:bodyPr>
          <a:lstStyle/>
          <a:p>
            <a:pPr>
              <a:lnSpc>
                <a:spcPct val="150000"/>
              </a:lnSpc>
            </a:pPr>
            <a:r>
              <a:rPr lang="en-US" sz="6400" dirty="0">
                <a:latin typeface="Arial" pitchFamily="34" charset="0"/>
                <a:cs typeface="Arial" pitchFamily="34" charset="0"/>
              </a:rPr>
              <a:t>‘Geographical indications’ are </a:t>
            </a:r>
            <a:r>
              <a:rPr lang="en-US" sz="6400" dirty="0">
                <a:solidFill>
                  <a:srgbClr val="00B0F0"/>
                </a:solidFill>
                <a:latin typeface="Arial" pitchFamily="34" charset="0"/>
                <a:cs typeface="Arial" pitchFamily="34" charset="0"/>
              </a:rPr>
              <a:t>indications</a:t>
            </a:r>
            <a:r>
              <a:rPr lang="en-US" sz="6400" dirty="0">
                <a:latin typeface="Arial" pitchFamily="34" charset="0"/>
                <a:cs typeface="Arial" pitchFamily="34" charset="0"/>
              </a:rPr>
              <a:t> identifying a good as </a:t>
            </a:r>
            <a:r>
              <a:rPr lang="en-US" sz="6400" dirty="0">
                <a:solidFill>
                  <a:srgbClr val="00B0F0"/>
                </a:solidFill>
                <a:latin typeface="Arial" pitchFamily="34" charset="0"/>
                <a:cs typeface="Arial" pitchFamily="34" charset="0"/>
              </a:rPr>
              <a:t>originating in the country, region or locality</a:t>
            </a:r>
            <a:r>
              <a:rPr lang="en-US" sz="6400" dirty="0">
                <a:latin typeface="Arial" pitchFamily="34" charset="0"/>
                <a:cs typeface="Arial" pitchFamily="34" charset="0"/>
              </a:rPr>
              <a:t>  in that country. </a:t>
            </a:r>
          </a:p>
          <a:p>
            <a:pPr>
              <a:lnSpc>
                <a:spcPct val="150000"/>
              </a:lnSpc>
            </a:pPr>
            <a:r>
              <a:rPr lang="en-US" sz="6400" dirty="0">
                <a:latin typeface="Arial" pitchFamily="34" charset="0"/>
                <a:cs typeface="Arial" pitchFamily="34" charset="0"/>
              </a:rPr>
              <a:t> The quality, characteristics or reputation of such good must be essentially attributable to its geographical origin</a:t>
            </a:r>
            <a:r>
              <a:rPr lang="en-US" dirty="0">
                <a:latin typeface="Arial" pitchFamily="34" charset="0"/>
                <a:cs typeface="Arial" pitchFamily="34" charset="0"/>
              </a:rPr>
              <a:t>.</a:t>
            </a:r>
          </a:p>
          <a:p>
            <a:endParaRPr lang="en-US" dirty="0"/>
          </a:p>
        </p:txBody>
      </p:sp>
      <p:cxnSp>
        <p:nvCxnSpPr>
          <p:cNvPr id="5" name="Straight Arrow Connector 4"/>
          <p:cNvCxnSpPr/>
          <p:nvPr/>
        </p:nvCxnSpPr>
        <p:spPr>
          <a:xfrm>
            <a:off x="5029200" y="3505200"/>
            <a:ext cx="990600" cy="0"/>
          </a:xfrm>
          <a:prstGeom prst="straightConnector1">
            <a:avLst/>
          </a:prstGeom>
          <a:ln w="38100">
            <a:solidFill>
              <a:schemeClr val="tx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6096000" y="2438400"/>
            <a:ext cx="3581400" cy="3048000"/>
          </a:xfrm>
          <a:prstGeom prst="rect">
            <a:avLst/>
          </a:prstGeom>
          <a:ln w="3810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100" dirty="0">
                <a:latin typeface="Arial" pitchFamily="34" charset="0"/>
                <a:cs typeface="Arial" pitchFamily="34" charset="0"/>
              </a:rPr>
              <a:t>The product must necessarily have its </a:t>
            </a:r>
            <a:r>
              <a:rPr lang="en-US" sz="2100" dirty="0">
                <a:solidFill>
                  <a:srgbClr val="0070C0"/>
                </a:solidFill>
                <a:latin typeface="Arial" pitchFamily="34" charset="0"/>
                <a:cs typeface="Arial" pitchFamily="34" charset="0"/>
              </a:rPr>
              <a:t>characteristics and quality linked with the geography of the place </a:t>
            </a:r>
            <a:r>
              <a:rPr lang="en-US" sz="2100" dirty="0">
                <a:latin typeface="Arial" pitchFamily="34" charset="0"/>
                <a:cs typeface="Arial" pitchFamily="34" charset="0"/>
              </a:rPr>
              <a:t>by way of, for instance, the </a:t>
            </a:r>
            <a:r>
              <a:rPr lang="en-US" sz="2100" dirty="0">
                <a:solidFill>
                  <a:srgbClr val="0070C0"/>
                </a:solidFill>
                <a:latin typeface="Arial" pitchFamily="34" charset="0"/>
                <a:cs typeface="Arial" pitchFamily="34" charset="0"/>
              </a:rPr>
              <a:t>agro-climatic conditions, soil, human factors</a:t>
            </a:r>
            <a:endParaRPr lang="en-US" sz="2100" dirty="0">
              <a:solidFill>
                <a:srgbClr val="0070C0"/>
              </a:solidFill>
            </a:endParaRPr>
          </a:p>
        </p:txBody>
      </p:sp>
      <p:sp>
        <p:nvSpPr>
          <p:cNvPr id="8" name="TextBox 7"/>
          <p:cNvSpPr txBox="1"/>
          <p:nvPr/>
        </p:nvSpPr>
        <p:spPr>
          <a:xfrm>
            <a:off x="2590801" y="5802868"/>
            <a:ext cx="6300363" cy="369332"/>
          </a:xfrm>
          <a:prstGeom prst="rect">
            <a:avLst/>
          </a:prstGeom>
          <a:solidFill>
            <a:srgbClr val="FFC000"/>
          </a:solidFill>
        </p:spPr>
        <p:txBody>
          <a:bodyPr wrap="square" rtlCol="0">
            <a:spAutoFit/>
          </a:bodyPr>
          <a:lstStyle/>
          <a:p>
            <a:r>
              <a:rPr lang="en-US" b="1" dirty="0"/>
              <a:t>Product-Place Link is a key factor in the determination of GI</a:t>
            </a:r>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10" name="Rectangle 9"/>
          <p:cNvSpPr/>
          <p:nvPr/>
        </p:nvSpPr>
        <p:spPr>
          <a:xfrm>
            <a:off x="1524000" y="381000"/>
            <a:ext cx="3886200" cy="609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Geographical Indications</a:t>
            </a:r>
          </a:p>
        </p:txBody>
      </p:sp>
      <p:sp>
        <p:nvSpPr>
          <p:cNvPr id="7" name="Slide Number Placeholder 6"/>
          <p:cNvSpPr>
            <a:spLocks noGrp="1"/>
          </p:cNvSpPr>
          <p:nvPr>
            <p:ph type="sldNum" sz="quarter" idx="12"/>
          </p:nvPr>
        </p:nvSpPr>
        <p:spPr/>
        <p:txBody>
          <a:bodyPr/>
          <a:lstStyle/>
          <a:p>
            <a:fld id="{B8D79EA3-9620-4673-A88C-20A9A7699896}" type="slidenum">
              <a:rPr lang="en-US" smtClean="0"/>
              <a:pPr/>
              <a:t>38</a:t>
            </a:fld>
            <a:endParaRPr lang="en-US"/>
          </a:p>
        </p:txBody>
      </p:sp>
    </p:spTree>
    <p:extLst>
      <p:ext uri="{BB962C8B-B14F-4D97-AF65-F5344CB8AC3E}">
        <p14:creationId xmlns:p14="http://schemas.microsoft.com/office/powerpoint/2010/main" val="3090756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4542-422F-4148-AEFA-1BB1EBC1BD1E}"/>
              </a:ext>
            </a:extLst>
          </p:cNvPr>
          <p:cNvSpPr>
            <a:spLocks noGrp="1"/>
          </p:cNvSpPr>
          <p:nvPr>
            <p:ph type="title"/>
          </p:nvPr>
        </p:nvSpPr>
        <p:spPr>
          <a:xfrm>
            <a:off x="672353" y="2460696"/>
            <a:ext cx="10587318" cy="2531922"/>
          </a:xfrm>
        </p:spPr>
        <p:txBody>
          <a:bodyPr>
            <a:normAutofit fontScale="90000"/>
          </a:bodyPr>
          <a:lstStyle/>
          <a:p>
            <a:r>
              <a:rPr lang="en-US" sz="3600" dirty="0">
                <a:solidFill>
                  <a:srgbClr val="CC00CC"/>
                </a:solidFill>
                <a:latin typeface="Arial" panose="020B0604020202020204" pitchFamily="34" charset="0"/>
                <a:cs typeface="Arial" panose="020B0604020202020204" pitchFamily="34" charset="0"/>
              </a:rPr>
              <a:t>SICLD </a:t>
            </a:r>
            <a:r>
              <a:rPr lang="en-US" sz="3600" dirty="0" err="1">
                <a:solidFill>
                  <a:srgbClr val="CC00CC"/>
                </a:solidFill>
                <a:latin typeface="Arial" panose="020B0604020202020204" pitchFamily="34" charset="0"/>
                <a:cs typeface="Arial" panose="020B0604020202020204" pitchFamily="34" charset="0"/>
              </a:rPr>
              <a:t>registry@https</a:t>
            </a:r>
            <a:r>
              <a:rPr lang="en-US" sz="3600" dirty="0">
                <a:solidFill>
                  <a:srgbClr val="CC00CC"/>
                </a:solidFill>
                <a:latin typeface="Arial" panose="020B0604020202020204" pitchFamily="34" charset="0"/>
                <a:cs typeface="Arial" panose="020B0604020202020204" pitchFamily="34" charset="0"/>
              </a:rPr>
              <a:t>://sicldr.gov.in/</a:t>
            </a:r>
            <a:br>
              <a:rPr lang="en-US" sz="3600" dirty="0">
                <a:solidFill>
                  <a:srgbClr val="CC00CC"/>
                </a:solidFill>
                <a:latin typeface="Arial" panose="020B0604020202020204" pitchFamily="34" charset="0"/>
                <a:cs typeface="Arial" panose="020B0604020202020204" pitchFamily="34" charset="0"/>
              </a:rPr>
            </a:br>
            <a:br>
              <a:rPr lang="en-US" sz="3600" dirty="0">
                <a:solidFill>
                  <a:srgbClr val="CC00CC"/>
                </a:solidFill>
                <a:latin typeface="Arial" panose="020B0604020202020204" pitchFamily="34" charset="0"/>
                <a:cs typeface="Arial" panose="020B0604020202020204" pitchFamily="34" charset="0"/>
              </a:rPr>
            </a:br>
            <a:r>
              <a:rPr lang="en-US" sz="3600" dirty="0">
                <a:solidFill>
                  <a:srgbClr val="CC00CC"/>
                </a:solidFill>
                <a:latin typeface="Arial" panose="020B0604020202020204" pitchFamily="34" charset="0"/>
                <a:cs typeface="Arial" panose="020B0604020202020204" pitchFamily="34" charset="0"/>
              </a:rPr>
              <a:t>SICLD Journal: https://sicldr.gov.in/Resources/journal/journal_july_2023.pdf</a:t>
            </a:r>
          </a:p>
        </p:txBody>
      </p:sp>
      <p:sp>
        <p:nvSpPr>
          <p:cNvPr id="3" name="Footer Placeholder 2">
            <a:extLst>
              <a:ext uri="{FF2B5EF4-FFF2-40B4-BE49-F238E27FC236}">
                <a16:creationId xmlns:a16="http://schemas.microsoft.com/office/drawing/2014/main" id="{BA75AC60-2FA1-407E-B2EE-1DA5EB23951E}"/>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515699A1-FA00-40A4-A915-5DE2919A9ECE}"/>
              </a:ext>
            </a:extLst>
          </p:cNvPr>
          <p:cNvSpPr>
            <a:spLocks noGrp="1"/>
          </p:cNvSpPr>
          <p:nvPr>
            <p:ph type="sldNum" sz="quarter" idx="12"/>
          </p:nvPr>
        </p:nvSpPr>
        <p:spPr/>
        <p:txBody>
          <a:bodyPr/>
          <a:lstStyle/>
          <a:p>
            <a:fld id="{ABB8C180-8E67-49F2-A3B3-57E0A771F64A}" type="slidenum">
              <a:rPr lang="en-US" smtClean="0"/>
              <a:pPr/>
              <a:t>39</a:t>
            </a:fld>
            <a:endParaRPr lang="en-US"/>
          </a:p>
        </p:txBody>
      </p:sp>
    </p:spTree>
    <p:extLst>
      <p:ext uri="{BB962C8B-B14F-4D97-AF65-F5344CB8AC3E}">
        <p14:creationId xmlns:p14="http://schemas.microsoft.com/office/powerpoint/2010/main" val="423909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develop an innovative mind set</a:t>
            </a:r>
          </a:p>
        </p:txBody>
      </p:sp>
      <p:pic>
        <p:nvPicPr>
          <p:cNvPr id="3" name="Picture 2" descr="Hatena Think About Question The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0445" y="2096998"/>
            <a:ext cx="2596356" cy="2018765"/>
          </a:xfrm>
          <a:prstGeom prst="rect">
            <a:avLst/>
          </a:prstGeom>
        </p:spPr>
      </p:pic>
      <p:graphicFrame>
        <p:nvGraphicFramePr>
          <p:cNvPr id="4" name="Diagram 3"/>
          <p:cNvGraphicFramePr/>
          <p:nvPr>
            <p:extLst/>
          </p:nvPr>
        </p:nvGraphicFramePr>
        <p:xfrm>
          <a:off x="1783642" y="3431116"/>
          <a:ext cx="8511825" cy="2648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p:cNvSpPr/>
          <p:nvPr/>
        </p:nvSpPr>
        <p:spPr>
          <a:xfrm>
            <a:off x="7902223" y="2629607"/>
            <a:ext cx="1986845" cy="133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Is IP search compulsory in your research methodology?</a:t>
            </a:r>
          </a:p>
        </p:txBody>
      </p:sp>
      <p:sp>
        <p:nvSpPr>
          <p:cNvPr id="5" name="Footer Placeholder 4"/>
          <p:cNvSpPr>
            <a:spLocks noGrp="1"/>
          </p:cNvSpPr>
          <p:nvPr>
            <p:ph type="ftr" sz="quarter" idx="11"/>
          </p:nvPr>
        </p:nvSpPr>
        <p:spPr/>
        <p:txBody>
          <a:bodyPr/>
          <a:lstStyle/>
          <a:p>
            <a:r>
              <a:rPr lang="en-IN"/>
              <a:t>IPR for RMSOE_6Oct2023</a:t>
            </a:r>
          </a:p>
        </p:txBody>
      </p:sp>
      <p:sp>
        <p:nvSpPr>
          <p:cNvPr id="7" name="Slide Number Placeholder 6"/>
          <p:cNvSpPr>
            <a:spLocks noGrp="1"/>
          </p:cNvSpPr>
          <p:nvPr>
            <p:ph type="sldNum" sz="quarter" idx="12"/>
          </p:nvPr>
        </p:nvSpPr>
        <p:spPr/>
        <p:txBody>
          <a:bodyPr/>
          <a:lstStyle/>
          <a:p>
            <a:fld id="{8A66ECDE-9944-4195-B68A-C436B4E22ACC}" type="slidenum">
              <a:rPr lang="en-IN" smtClean="0"/>
              <a:t>4</a:t>
            </a:fld>
            <a:endParaRPr lang="en-IN"/>
          </a:p>
        </p:txBody>
      </p:sp>
    </p:spTree>
    <p:extLst>
      <p:ext uri="{BB962C8B-B14F-4D97-AF65-F5344CB8AC3E}">
        <p14:creationId xmlns:p14="http://schemas.microsoft.com/office/powerpoint/2010/main" val="61842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08880" y="2331871"/>
            <a:ext cx="7239000" cy="1754326"/>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The use of GI enable producers to obtain market recognition and often a premium price. In internationalization product markets, GI have become a key source of niche marketing (Tea and Textiles from India)</a:t>
            </a:r>
          </a:p>
        </p:txBody>
      </p:sp>
      <p:sp>
        <p:nvSpPr>
          <p:cNvPr id="12" name="Rectangle 11"/>
          <p:cNvSpPr/>
          <p:nvPr/>
        </p:nvSpPr>
        <p:spPr>
          <a:xfrm>
            <a:off x="1008880" y="993043"/>
            <a:ext cx="7086600" cy="1338828"/>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Protection of GI helps preserving the ability of the product to be made in the traditional manner by preventing the development of generics</a:t>
            </a:r>
          </a:p>
        </p:txBody>
      </p:sp>
      <p:sp>
        <p:nvSpPr>
          <p:cNvPr id="13" name="Rectangle 12"/>
          <p:cNvSpPr/>
          <p:nvPr/>
        </p:nvSpPr>
        <p:spPr>
          <a:xfrm>
            <a:off x="1008880" y="126795"/>
            <a:ext cx="6705600" cy="923330"/>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Geographical indications are understood by consumers to denote the origin and quality of the products. </a:t>
            </a:r>
          </a:p>
        </p:txBody>
      </p:sp>
      <p:sp>
        <p:nvSpPr>
          <p:cNvPr id="18" name="Flowchart: Connector 17"/>
          <p:cNvSpPr/>
          <p:nvPr/>
        </p:nvSpPr>
        <p:spPr>
          <a:xfrm>
            <a:off x="310208" y="285480"/>
            <a:ext cx="457200" cy="4572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19" name="Flowchart: Connector 18"/>
          <p:cNvSpPr/>
          <p:nvPr/>
        </p:nvSpPr>
        <p:spPr>
          <a:xfrm>
            <a:off x="310208" y="1205257"/>
            <a:ext cx="457200" cy="4572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348684" y="2331871"/>
            <a:ext cx="457200" cy="457200"/>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IN"/>
              <a:t>IPR for RMSOE_6Oct2023</a:t>
            </a:r>
            <a:endParaRPr lang="en-US"/>
          </a:p>
        </p:txBody>
      </p:sp>
      <p:sp>
        <p:nvSpPr>
          <p:cNvPr id="4" name="Slide Number Placeholder 3"/>
          <p:cNvSpPr>
            <a:spLocks noGrp="1"/>
          </p:cNvSpPr>
          <p:nvPr>
            <p:ph type="sldNum" sz="quarter" idx="12"/>
          </p:nvPr>
        </p:nvSpPr>
        <p:spPr/>
        <p:txBody>
          <a:bodyPr/>
          <a:lstStyle/>
          <a:p>
            <a:fld id="{B8D79EA3-9620-4673-A88C-20A9A7699896}" type="slidenum">
              <a:rPr lang="en-US" smtClean="0"/>
              <a:pPr/>
              <a:t>40</a:t>
            </a:fld>
            <a:endParaRPr lang="en-US"/>
          </a:p>
        </p:txBody>
      </p:sp>
      <p:sp>
        <p:nvSpPr>
          <p:cNvPr id="10" name="Text Placeholder 2"/>
          <p:cNvSpPr txBox="1">
            <a:spLocks/>
          </p:cNvSpPr>
          <p:nvPr/>
        </p:nvSpPr>
        <p:spPr>
          <a:xfrm>
            <a:off x="3393038" y="3895913"/>
            <a:ext cx="2318284" cy="465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Advantages</a:t>
            </a:r>
          </a:p>
        </p:txBody>
      </p:sp>
      <p:sp>
        <p:nvSpPr>
          <p:cNvPr id="14" name="Content Placeholder 3"/>
          <p:cNvSpPr txBox="1">
            <a:spLocks/>
          </p:cNvSpPr>
          <p:nvPr/>
        </p:nvSpPr>
        <p:spPr>
          <a:xfrm>
            <a:off x="3528204" y="4436053"/>
            <a:ext cx="2757577" cy="1730640"/>
          </a:xfrm>
          <a:prstGeom prst="rect">
            <a:avLst/>
          </a:prstGeom>
          <a:solidFill>
            <a:schemeClr val="accent1">
              <a:lumMod val="40000"/>
              <a:lumOff val="60000"/>
            </a:schemeClr>
          </a:solid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Socio-economic right</a:t>
            </a:r>
          </a:p>
          <a:p>
            <a:r>
              <a:rPr lang="en-US" dirty="0"/>
              <a:t>Community right</a:t>
            </a:r>
          </a:p>
          <a:p>
            <a:r>
              <a:rPr lang="en-US" dirty="0"/>
              <a:t>Benefit sharing </a:t>
            </a:r>
          </a:p>
          <a:p>
            <a:r>
              <a:rPr lang="en-US" dirty="0"/>
              <a:t>Helps in increase of market value</a:t>
            </a:r>
          </a:p>
          <a:p>
            <a:endParaRPr lang="en-US" dirty="0"/>
          </a:p>
          <a:p>
            <a:endParaRPr lang="en-US" dirty="0"/>
          </a:p>
        </p:txBody>
      </p:sp>
      <p:sp>
        <p:nvSpPr>
          <p:cNvPr id="15" name="Text Placeholder 4"/>
          <p:cNvSpPr txBox="1">
            <a:spLocks/>
          </p:cNvSpPr>
          <p:nvPr/>
        </p:nvSpPr>
        <p:spPr>
          <a:xfrm>
            <a:off x="7633972" y="3630278"/>
            <a:ext cx="2780730" cy="5312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Disadvantages</a:t>
            </a:r>
          </a:p>
        </p:txBody>
      </p:sp>
      <p:sp>
        <p:nvSpPr>
          <p:cNvPr id="16" name="Content Placeholder 5"/>
          <p:cNvSpPr txBox="1">
            <a:spLocks/>
          </p:cNvSpPr>
          <p:nvPr/>
        </p:nvSpPr>
        <p:spPr>
          <a:xfrm>
            <a:off x="7633972" y="4372345"/>
            <a:ext cx="3719828" cy="1794347"/>
          </a:xfrm>
          <a:prstGeom prst="rect">
            <a:avLst/>
          </a:prstGeom>
          <a:solidFill>
            <a:schemeClr val="accent2">
              <a:lumMod val="20000"/>
              <a:lumOff val="80000"/>
            </a:schemeClr>
          </a:solidFill>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Enforcement of GI</a:t>
            </a:r>
          </a:p>
          <a:p>
            <a:r>
              <a:rPr lang="en-US" dirty="0"/>
              <a:t>Need for authorized user registration</a:t>
            </a:r>
          </a:p>
          <a:p>
            <a:r>
              <a:rPr lang="en-US" dirty="0"/>
              <a:t>Origin of GI – transboundary aspects of GI</a:t>
            </a:r>
          </a:p>
          <a:p>
            <a:r>
              <a:rPr lang="en-US" dirty="0"/>
              <a:t>Enforcement across borders</a:t>
            </a:r>
          </a:p>
          <a:p>
            <a:r>
              <a:rPr lang="en-US" dirty="0"/>
              <a:t>Genericity</a:t>
            </a:r>
          </a:p>
          <a:p>
            <a:endParaRPr lang="en-US" dirty="0"/>
          </a:p>
          <a:p>
            <a:endParaRPr lang="en-US" dirty="0"/>
          </a:p>
        </p:txBody>
      </p:sp>
    </p:spTree>
    <p:extLst>
      <p:ext uri="{BB962C8B-B14F-4D97-AF65-F5344CB8AC3E}">
        <p14:creationId xmlns:p14="http://schemas.microsoft.com/office/powerpoint/2010/main" val="2103506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3FEF27-365E-4BC3-B274-A0568FA65555}"/>
              </a:ext>
            </a:extLst>
          </p:cNvPr>
          <p:cNvSpPr>
            <a:spLocks noGrp="1"/>
          </p:cNvSpPr>
          <p:nvPr>
            <p:ph type="ftr" sz="quarter" idx="11"/>
          </p:nvPr>
        </p:nvSpPr>
        <p:spPr/>
        <p:txBody>
          <a:bodyPr/>
          <a:lstStyle/>
          <a:p>
            <a:r>
              <a:rPr lang="en-IN"/>
              <a:t>IPR for RMSOE_6Oct2023</a:t>
            </a:r>
            <a:endParaRPr lang="en-US"/>
          </a:p>
        </p:txBody>
      </p:sp>
      <p:sp>
        <p:nvSpPr>
          <p:cNvPr id="3" name="Slide Number Placeholder 2">
            <a:extLst>
              <a:ext uri="{FF2B5EF4-FFF2-40B4-BE49-F238E27FC236}">
                <a16:creationId xmlns:a16="http://schemas.microsoft.com/office/drawing/2014/main" id="{240B798F-C98A-4B85-990F-05E0EE23A8FC}"/>
              </a:ext>
            </a:extLst>
          </p:cNvPr>
          <p:cNvSpPr>
            <a:spLocks noGrp="1"/>
          </p:cNvSpPr>
          <p:nvPr>
            <p:ph type="sldNum" sz="quarter" idx="12"/>
          </p:nvPr>
        </p:nvSpPr>
        <p:spPr/>
        <p:txBody>
          <a:bodyPr/>
          <a:lstStyle/>
          <a:p>
            <a:fld id="{ABB8C180-8E67-49F2-A3B3-57E0A771F64A}" type="slidenum">
              <a:rPr lang="en-US" smtClean="0"/>
              <a:pPr/>
              <a:t>41</a:t>
            </a:fld>
            <a:endParaRPr lang="en-US"/>
          </a:p>
        </p:txBody>
      </p:sp>
      <p:pic>
        <p:nvPicPr>
          <p:cNvPr id="4" name="Picture 3">
            <a:extLst>
              <a:ext uri="{FF2B5EF4-FFF2-40B4-BE49-F238E27FC236}">
                <a16:creationId xmlns:a16="http://schemas.microsoft.com/office/drawing/2014/main" id="{94737024-986D-4F1D-9533-CFF177E4CAA0}"/>
              </a:ext>
            </a:extLst>
          </p:cNvPr>
          <p:cNvPicPr>
            <a:picLocks noChangeAspect="1"/>
          </p:cNvPicPr>
          <p:nvPr/>
        </p:nvPicPr>
        <p:blipFill>
          <a:blip r:embed="rId2"/>
          <a:stretch>
            <a:fillRect/>
          </a:stretch>
        </p:blipFill>
        <p:spPr>
          <a:xfrm>
            <a:off x="177053" y="96185"/>
            <a:ext cx="6165089" cy="3991722"/>
          </a:xfrm>
          <a:prstGeom prst="rect">
            <a:avLst/>
          </a:prstGeom>
          <a:ln>
            <a:solidFill>
              <a:schemeClr val="tx1"/>
            </a:solidFill>
          </a:ln>
        </p:spPr>
      </p:pic>
      <p:pic>
        <p:nvPicPr>
          <p:cNvPr id="5" name="Picture 4">
            <a:extLst>
              <a:ext uri="{FF2B5EF4-FFF2-40B4-BE49-F238E27FC236}">
                <a16:creationId xmlns:a16="http://schemas.microsoft.com/office/drawing/2014/main" id="{8DF3A9DE-0CED-446B-9AE6-7BF60102498D}"/>
              </a:ext>
            </a:extLst>
          </p:cNvPr>
          <p:cNvPicPr>
            <a:picLocks noChangeAspect="1"/>
          </p:cNvPicPr>
          <p:nvPr/>
        </p:nvPicPr>
        <p:blipFill>
          <a:blip r:embed="rId3"/>
          <a:stretch>
            <a:fillRect/>
          </a:stretch>
        </p:blipFill>
        <p:spPr>
          <a:xfrm>
            <a:off x="6342142" y="2780553"/>
            <a:ext cx="5348149" cy="3575797"/>
          </a:xfrm>
          <a:prstGeom prst="rect">
            <a:avLst/>
          </a:prstGeom>
          <a:ln>
            <a:solidFill>
              <a:schemeClr val="tx1"/>
            </a:solidFill>
          </a:ln>
        </p:spPr>
      </p:pic>
      <p:sp>
        <p:nvSpPr>
          <p:cNvPr id="6" name="Rectangle 5">
            <a:extLst>
              <a:ext uri="{FF2B5EF4-FFF2-40B4-BE49-F238E27FC236}">
                <a16:creationId xmlns:a16="http://schemas.microsoft.com/office/drawing/2014/main" id="{0FC46B2D-96FD-456D-85DB-49AB423973E7}"/>
              </a:ext>
            </a:extLst>
          </p:cNvPr>
          <p:cNvSpPr/>
          <p:nvPr/>
        </p:nvSpPr>
        <p:spPr>
          <a:xfrm>
            <a:off x="501709" y="5203577"/>
            <a:ext cx="5348149" cy="923330"/>
          </a:xfrm>
          <a:prstGeom prst="rect">
            <a:avLst/>
          </a:prstGeom>
        </p:spPr>
        <p:txBody>
          <a:bodyPr wrap="square">
            <a:spAutoFit/>
          </a:bodyPr>
          <a:lstStyle/>
          <a:p>
            <a:r>
              <a:rPr lang="en-US" dirty="0"/>
              <a:t>Source: https://ipindia.gov.in/writereaddata/Portal/Images/pdf/Year_wise_GI_Application_Register_-_31-08-2023.pdf</a:t>
            </a:r>
          </a:p>
        </p:txBody>
      </p:sp>
    </p:spTree>
    <p:extLst>
      <p:ext uri="{BB962C8B-B14F-4D97-AF65-F5344CB8AC3E}">
        <p14:creationId xmlns:p14="http://schemas.microsoft.com/office/powerpoint/2010/main" val="3858295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7DD111-5110-4ACE-9277-6DC72AD6B9D4}"/>
              </a:ext>
            </a:extLst>
          </p:cNvPr>
          <p:cNvSpPr>
            <a:spLocks noGrp="1"/>
          </p:cNvSpPr>
          <p:nvPr>
            <p:ph type="ftr" sz="quarter" idx="11"/>
          </p:nvPr>
        </p:nvSpPr>
        <p:spPr/>
        <p:txBody>
          <a:bodyPr/>
          <a:lstStyle/>
          <a:p>
            <a:r>
              <a:rPr lang="en-IN"/>
              <a:t>IPR for RMSOE_6Oct2023</a:t>
            </a:r>
            <a:endParaRPr lang="en-US"/>
          </a:p>
        </p:txBody>
      </p:sp>
      <p:sp>
        <p:nvSpPr>
          <p:cNvPr id="3" name="Slide Number Placeholder 2">
            <a:extLst>
              <a:ext uri="{FF2B5EF4-FFF2-40B4-BE49-F238E27FC236}">
                <a16:creationId xmlns:a16="http://schemas.microsoft.com/office/drawing/2014/main" id="{12C8F68B-0D51-4F2D-BD47-C9A0939CAA60}"/>
              </a:ext>
            </a:extLst>
          </p:cNvPr>
          <p:cNvSpPr>
            <a:spLocks noGrp="1"/>
          </p:cNvSpPr>
          <p:nvPr>
            <p:ph type="sldNum" sz="quarter" idx="12"/>
          </p:nvPr>
        </p:nvSpPr>
        <p:spPr/>
        <p:txBody>
          <a:bodyPr/>
          <a:lstStyle/>
          <a:p>
            <a:fld id="{ABB8C180-8E67-49F2-A3B3-57E0A771F64A}" type="slidenum">
              <a:rPr lang="en-US" smtClean="0"/>
              <a:pPr/>
              <a:t>42</a:t>
            </a:fld>
            <a:endParaRPr lang="en-US"/>
          </a:p>
        </p:txBody>
      </p:sp>
      <p:pic>
        <p:nvPicPr>
          <p:cNvPr id="4" name="Picture 3">
            <a:extLst>
              <a:ext uri="{FF2B5EF4-FFF2-40B4-BE49-F238E27FC236}">
                <a16:creationId xmlns:a16="http://schemas.microsoft.com/office/drawing/2014/main" id="{CB7123F2-6E44-4B9A-BE1E-0E243C051532}"/>
              </a:ext>
            </a:extLst>
          </p:cNvPr>
          <p:cNvPicPr>
            <a:picLocks noChangeAspect="1"/>
          </p:cNvPicPr>
          <p:nvPr/>
        </p:nvPicPr>
        <p:blipFill>
          <a:blip r:embed="rId2"/>
          <a:stretch>
            <a:fillRect/>
          </a:stretch>
        </p:blipFill>
        <p:spPr>
          <a:xfrm>
            <a:off x="2087096" y="293781"/>
            <a:ext cx="9266704" cy="6062569"/>
          </a:xfrm>
          <a:prstGeom prst="rect">
            <a:avLst/>
          </a:prstGeom>
        </p:spPr>
      </p:pic>
      <p:sp>
        <p:nvSpPr>
          <p:cNvPr id="5" name="TextBox 4">
            <a:extLst>
              <a:ext uri="{FF2B5EF4-FFF2-40B4-BE49-F238E27FC236}">
                <a16:creationId xmlns:a16="http://schemas.microsoft.com/office/drawing/2014/main" id="{B46D0D5E-5FC2-41DD-97FD-2E5D3E9EC237}"/>
              </a:ext>
            </a:extLst>
          </p:cNvPr>
          <p:cNvSpPr txBox="1"/>
          <p:nvPr/>
        </p:nvSpPr>
        <p:spPr>
          <a:xfrm>
            <a:off x="161365" y="3173506"/>
            <a:ext cx="1189108" cy="369332"/>
          </a:xfrm>
          <a:prstGeom prst="rect">
            <a:avLst/>
          </a:prstGeom>
          <a:noFill/>
        </p:spPr>
        <p:txBody>
          <a:bodyPr wrap="none" rtlCol="0">
            <a:spAutoFit/>
          </a:bodyPr>
          <a:lstStyle/>
          <a:p>
            <a:r>
              <a:rPr lang="en-US" dirty="0"/>
              <a:t>GI Registry</a:t>
            </a:r>
          </a:p>
        </p:txBody>
      </p:sp>
    </p:spTree>
    <p:extLst>
      <p:ext uri="{BB962C8B-B14F-4D97-AF65-F5344CB8AC3E}">
        <p14:creationId xmlns:p14="http://schemas.microsoft.com/office/powerpoint/2010/main" val="690514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43</a:t>
            </a:fld>
            <a:endParaRPr lang="en-US"/>
          </a:p>
        </p:txBody>
      </p:sp>
      <p:sp>
        <p:nvSpPr>
          <p:cNvPr id="4" name="TextBox 3"/>
          <p:cNvSpPr txBox="1"/>
          <p:nvPr/>
        </p:nvSpPr>
        <p:spPr>
          <a:xfrm>
            <a:off x="1319362" y="355252"/>
            <a:ext cx="4699000" cy="461665"/>
          </a:xfrm>
          <a:prstGeom prst="rect">
            <a:avLst/>
          </a:prstGeom>
          <a:solidFill>
            <a:srgbClr val="00B0F0"/>
          </a:solidFill>
        </p:spPr>
        <p:txBody>
          <a:bodyPr wrap="square" rtlCol="0">
            <a:spAutoFit/>
          </a:bodyPr>
          <a:lstStyle/>
          <a:p>
            <a:pPr algn="ctr"/>
            <a:r>
              <a:rPr lang="en-US" sz="2400" dirty="0">
                <a:latin typeface="Arial" panose="020B0604020202020204" pitchFamily="34" charset="0"/>
                <a:cs typeface="Arial" panose="020B0604020202020204" pitchFamily="34" charset="0"/>
              </a:rPr>
              <a:t>IP Strategy for Start Ups</a:t>
            </a:r>
          </a:p>
        </p:txBody>
      </p:sp>
      <p:sp>
        <p:nvSpPr>
          <p:cNvPr id="5" name="Flowchart: Connector 4"/>
          <p:cNvSpPr/>
          <p:nvPr/>
        </p:nvSpPr>
        <p:spPr>
          <a:xfrm>
            <a:off x="1897811" y="1276709"/>
            <a:ext cx="198408" cy="23746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6" name="Rectangle 5"/>
          <p:cNvSpPr/>
          <p:nvPr/>
        </p:nvSpPr>
        <p:spPr>
          <a:xfrm>
            <a:off x="2330365" y="1120618"/>
            <a:ext cx="7531270" cy="456535"/>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Intellectual Property Rights help in providing exclusivity in market</a:t>
            </a:r>
          </a:p>
        </p:txBody>
      </p:sp>
      <p:sp>
        <p:nvSpPr>
          <p:cNvPr id="8" name="Flowchart: Connector 7"/>
          <p:cNvSpPr/>
          <p:nvPr/>
        </p:nvSpPr>
        <p:spPr>
          <a:xfrm>
            <a:off x="1897811" y="1938067"/>
            <a:ext cx="198408" cy="23746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9" name="Rectangle 8"/>
          <p:cNvSpPr/>
          <p:nvPr/>
        </p:nvSpPr>
        <p:spPr>
          <a:xfrm>
            <a:off x="2450930" y="1802884"/>
            <a:ext cx="7531270" cy="507831"/>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Ability to transact with the Property rights – license, rent out, sell</a:t>
            </a:r>
          </a:p>
        </p:txBody>
      </p:sp>
      <p:sp>
        <p:nvSpPr>
          <p:cNvPr id="10" name="Rectangle 9"/>
          <p:cNvSpPr/>
          <p:nvPr/>
        </p:nvSpPr>
        <p:spPr>
          <a:xfrm>
            <a:off x="2450930" y="2508891"/>
            <a:ext cx="7531270" cy="456535"/>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Intellectual Property Rights provide investment opportunity</a:t>
            </a:r>
          </a:p>
        </p:txBody>
      </p:sp>
      <p:sp>
        <p:nvSpPr>
          <p:cNvPr id="11" name="Flowchart: Connector 10"/>
          <p:cNvSpPr/>
          <p:nvPr/>
        </p:nvSpPr>
        <p:spPr>
          <a:xfrm>
            <a:off x="1871932" y="2618426"/>
            <a:ext cx="198408" cy="23746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12" name="Flowchart: Connector 11"/>
          <p:cNvSpPr/>
          <p:nvPr/>
        </p:nvSpPr>
        <p:spPr>
          <a:xfrm>
            <a:off x="1897811" y="3343593"/>
            <a:ext cx="198408" cy="23746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13" name="Rectangle 12"/>
          <p:cNvSpPr/>
          <p:nvPr/>
        </p:nvSpPr>
        <p:spPr>
          <a:xfrm>
            <a:off x="2450930" y="3169936"/>
            <a:ext cx="7531270" cy="456535"/>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Intellectual Property Rights can assist in global reach of markets</a:t>
            </a:r>
          </a:p>
        </p:txBody>
      </p:sp>
      <p:sp>
        <p:nvSpPr>
          <p:cNvPr id="14" name="Rectangle 13"/>
          <p:cNvSpPr/>
          <p:nvPr/>
        </p:nvSpPr>
        <p:spPr>
          <a:xfrm>
            <a:off x="2450930" y="3830981"/>
            <a:ext cx="7531270" cy="456535"/>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Intellectual Property Rights provide investment opportunity</a:t>
            </a:r>
          </a:p>
        </p:txBody>
      </p:sp>
      <p:sp>
        <p:nvSpPr>
          <p:cNvPr id="16" name="Flowchart: Connector 15"/>
          <p:cNvSpPr/>
          <p:nvPr/>
        </p:nvSpPr>
        <p:spPr>
          <a:xfrm>
            <a:off x="1897811" y="4023952"/>
            <a:ext cx="198408" cy="23746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17" name="Flowchart: Connector 16"/>
          <p:cNvSpPr/>
          <p:nvPr/>
        </p:nvSpPr>
        <p:spPr>
          <a:xfrm>
            <a:off x="1881072" y="4704311"/>
            <a:ext cx="198408" cy="237466"/>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dirty="0">
              <a:solidFill>
                <a:schemeClr val="accent6">
                  <a:lumMod val="75000"/>
                </a:schemeClr>
              </a:solidFill>
            </a:endParaRPr>
          </a:p>
        </p:txBody>
      </p:sp>
      <p:sp>
        <p:nvSpPr>
          <p:cNvPr id="19" name="Rectangle 18"/>
          <p:cNvSpPr/>
          <p:nvPr/>
        </p:nvSpPr>
        <p:spPr>
          <a:xfrm>
            <a:off x="2450930" y="4534875"/>
            <a:ext cx="7531270" cy="456535"/>
          </a:xfrm>
          <a:prstGeom prst="rect">
            <a:avLst/>
          </a:prstGeom>
        </p:spPr>
        <p:txBody>
          <a:bodyPr wrap="square">
            <a:spAutoFit/>
          </a:bodyPr>
          <a:lstStyle/>
          <a:p>
            <a:pPr algn="just">
              <a:lnSpc>
                <a:spcPct val="150000"/>
              </a:lnSpc>
            </a:pPr>
            <a:r>
              <a:rPr lang="en-US" b="1" dirty="0">
                <a:solidFill>
                  <a:srgbClr val="0070C0"/>
                </a:solidFill>
                <a:latin typeface="Arial" pitchFamily="34" charset="0"/>
                <a:cs typeface="Arial" pitchFamily="34" charset="0"/>
              </a:rPr>
              <a:t>Intellectual Property Rights provide collaborative opportunities</a:t>
            </a:r>
          </a:p>
        </p:txBody>
      </p:sp>
      <p:sp>
        <p:nvSpPr>
          <p:cNvPr id="20" name="TextBox 19"/>
          <p:cNvSpPr txBox="1"/>
          <p:nvPr/>
        </p:nvSpPr>
        <p:spPr>
          <a:xfrm>
            <a:off x="6604958" y="5325973"/>
            <a:ext cx="4146648" cy="369332"/>
          </a:xfrm>
          <a:prstGeom prst="rect">
            <a:avLst/>
          </a:prstGeom>
          <a:noFill/>
        </p:spPr>
        <p:txBody>
          <a:bodyPr wrap="none" rtlCol="0">
            <a:spAutoFit/>
          </a:bodyPr>
          <a:lstStyle/>
          <a:p>
            <a:r>
              <a:rPr lang="en-IN" dirty="0"/>
              <a:t>So, how do you develop a good IP strategy</a:t>
            </a:r>
          </a:p>
        </p:txBody>
      </p:sp>
      <p:sp>
        <p:nvSpPr>
          <p:cNvPr id="21" name="TextBox 20"/>
          <p:cNvSpPr txBox="1"/>
          <p:nvPr/>
        </p:nvSpPr>
        <p:spPr>
          <a:xfrm>
            <a:off x="5742317" y="5895498"/>
            <a:ext cx="6393482" cy="369332"/>
          </a:xfrm>
          <a:prstGeom prst="rect">
            <a:avLst/>
          </a:prstGeom>
          <a:noFill/>
        </p:spPr>
        <p:txBody>
          <a:bodyPr wrap="none" rtlCol="0">
            <a:spAutoFit/>
          </a:bodyPr>
          <a:lstStyle/>
          <a:p>
            <a:r>
              <a:rPr lang="en-IN" dirty="0">
                <a:solidFill>
                  <a:srgbClr val="00B050"/>
                </a:solidFill>
              </a:rPr>
              <a:t>Live discussion with one </a:t>
            </a:r>
            <a:r>
              <a:rPr lang="en-IN" dirty="0" err="1">
                <a:solidFill>
                  <a:srgbClr val="00B050"/>
                </a:solidFill>
              </a:rPr>
              <a:t>Agri</a:t>
            </a:r>
            <a:r>
              <a:rPr lang="en-IN" dirty="0">
                <a:solidFill>
                  <a:srgbClr val="00B050"/>
                </a:solidFill>
              </a:rPr>
              <a:t>-Start up participating in the webinar</a:t>
            </a:r>
          </a:p>
        </p:txBody>
      </p:sp>
    </p:spTree>
    <p:extLst>
      <p:ext uri="{BB962C8B-B14F-4D97-AF65-F5344CB8AC3E}">
        <p14:creationId xmlns:p14="http://schemas.microsoft.com/office/powerpoint/2010/main" val="2920486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44</a:t>
            </a:fld>
            <a:endParaRPr lang="en-US"/>
          </a:p>
        </p:txBody>
      </p:sp>
      <p:sp>
        <p:nvSpPr>
          <p:cNvPr id="4" name="TextBox 3"/>
          <p:cNvSpPr txBox="1"/>
          <p:nvPr/>
        </p:nvSpPr>
        <p:spPr>
          <a:xfrm>
            <a:off x="1086928" y="534838"/>
            <a:ext cx="7443576" cy="369332"/>
          </a:xfrm>
          <a:prstGeom prst="rect">
            <a:avLst/>
          </a:prstGeom>
          <a:noFill/>
        </p:spPr>
        <p:txBody>
          <a:bodyPr wrap="none" rtlCol="0">
            <a:spAutoFit/>
          </a:bodyPr>
          <a:lstStyle/>
          <a:p>
            <a:r>
              <a:rPr lang="en-IN" dirty="0"/>
              <a:t>Early capture of IP is possible with a good prior art search and a filing strategy</a:t>
            </a:r>
          </a:p>
        </p:txBody>
      </p:sp>
      <p:sp>
        <p:nvSpPr>
          <p:cNvPr id="5" name="TextBox 4"/>
          <p:cNvSpPr txBox="1"/>
          <p:nvPr/>
        </p:nvSpPr>
        <p:spPr>
          <a:xfrm>
            <a:off x="3674854" y="1354347"/>
            <a:ext cx="1830437" cy="369332"/>
          </a:xfrm>
          <a:prstGeom prst="rect">
            <a:avLst/>
          </a:prstGeom>
          <a:noFill/>
        </p:spPr>
        <p:txBody>
          <a:bodyPr wrap="none" rtlCol="0">
            <a:spAutoFit/>
          </a:bodyPr>
          <a:lstStyle/>
          <a:p>
            <a:r>
              <a:rPr lang="en-IN" dirty="0"/>
              <a:t>What is prior art?</a:t>
            </a:r>
          </a:p>
        </p:txBody>
      </p:sp>
      <p:sp>
        <p:nvSpPr>
          <p:cNvPr id="6" name="Rectangle 2"/>
          <p:cNvSpPr txBox="1">
            <a:spLocks noChangeArrowheads="1"/>
          </p:cNvSpPr>
          <p:nvPr/>
        </p:nvSpPr>
        <p:spPr>
          <a:xfrm>
            <a:off x="215979" y="2577992"/>
            <a:ext cx="5772151" cy="496792"/>
          </a:xfrm>
          <a:prstGeom prst="rect">
            <a:avLst/>
          </a:prstGeom>
          <a:solidFill>
            <a:srgbClr val="FFC000"/>
          </a:solidFill>
          <a:ln>
            <a:solidFill>
              <a:schemeClr val="tx1"/>
            </a:solidFill>
          </a:ln>
        </p:spPr>
        <p:txBody>
          <a:bodyP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100" b="1">
                <a:latin typeface="Arial" panose="020B0604020202020204" pitchFamily="34" charset="0"/>
                <a:cs typeface="Arial" panose="020B0604020202020204" pitchFamily="34" charset="0"/>
              </a:rPr>
            </a:br>
            <a:r>
              <a:rPr lang="en-US" sz="2100" b="1">
                <a:latin typeface="Arial" panose="020B0604020202020204" pitchFamily="34" charset="0"/>
                <a:cs typeface="Arial" panose="020B0604020202020204" pitchFamily="34" charset="0"/>
              </a:rPr>
              <a:t>An invention must be new and not obvious</a:t>
            </a:r>
            <a:br>
              <a:rPr lang="en-US" sz="2100" b="1">
                <a:latin typeface="Arial" panose="020B0604020202020204" pitchFamily="34" charset="0"/>
                <a:cs typeface="Arial" panose="020B0604020202020204" pitchFamily="34" charset="0"/>
              </a:rPr>
            </a:br>
            <a:endParaRPr lang="en-US" sz="2100" b="1" dirty="0">
              <a:latin typeface="Arial" panose="020B0604020202020204" pitchFamily="34" charset="0"/>
              <a:cs typeface="Arial" panose="020B0604020202020204" pitchFamily="34" charset="0"/>
            </a:endParaRPr>
          </a:p>
        </p:txBody>
      </p:sp>
      <p:sp>
        <p:nvSpPr>
          <p:cNvPr id="7" name="TextBox 6"/>
          <p:cNvSpPr txBox="1"/>
          <p:nvPr/>
        </p:nvSpPr>
        <p:spPr>
          <a:xfrm>
            <a:off x="2096343" y="4189051"/>
            <a:ext cx="1672937"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Prior art relation  </a:t>
            </a:r>
          </a:p>
        </p:txBody>
      </p:sp>
      <p:sp>
        <p:nvSpPr>
          <p:cNvPr id="8" name="Oval 7"/>
          <p:cNvSpPr/>
          <p:nvPr/>
        </p:nvSpPr>
        <p:spPr>
          <a:xfrm>
            <a:off x="286051" y="3120151"/>
            <a:ext cx="1028700" cy="7930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9" name="TextBox 8"/>
          <p:cNvSpPr txBox="1"/>
          <p:nvPr/>
        </p:nvSpPr>
        <p:spPr>
          <a:xfrm>
            <a:off x="373341" y="3335330"/>
            <a:ext cx="1087149"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Novelty</a:t>
            </a:r>
          </a:p>
        </p:txBody>
      </p:sp>
      <p:sp>
        <p:nvSpPr>
          <p:cNvPr id="10" name="Oval 9"/>
          <p:cNvSpPr/>
          <p:nvPr/>
        </p:nvSpPr>
        <p:spPr>
          <a:xfrm>
            <a:off x="3551903" y="4946841"/>
            <a:ext cx="1773383" cy="8191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11" name="TextBox 10"/>
          <p:cNvSpPr txBox="1"/>
          <p:nvPr/>
        </p:nvSpPr>
        <p:spPr>
          <a:xfrm>
            <a:off x="3606449" y="5140546"/>
            <a:ext cx="2034024"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Non-obviousness</a:t>
            </a:r>
          </a:p>
        </p:txBody>
      </p:sp>
      <p:cxnSp>
        <p:nvCxnSpPr>
          <p:cNvPr id="12" name="Straight Arrow Connector 11"/>
          <p:cNvCxnSpPr/>
          <p:nvPr/>
        </p:nvCxnSpPr>
        <p:spPr>
          <a:xfrm flipH="1" flipV="1">
            <a:off x="1314751" y="3844006"/>
            <a:ext cx="758536" cy="4206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02055" y="4695934"/>
            <a:ext cx="572799" cy="4024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979" y="2226505"/>
            <a:ext cx="2044470" cy="369332"/>
          </a:xfrm>
          <a:prstGeom prst="rect">
            <a:avLst/>
          </a:prstGeom>
          <a:noFill/>
        </p:spPr>
        <p:txBody>
          <a:bodyPr wrap="none" rtlCol="0">
            <a:spAutoFit/>
          </a:bodyPr>
          <a:lstStyle/>
          <a:p>
            <a:r>
              <a:rPr lang="en-IN" dirty="0"/>
              <a:t>Example of patents:</a:t>
            </a:r>
          </a:p>
        </p:txBody>
      </p:sp>
      <p:sp>
        <p:nvSpPr>
          <p:cNvPr id="15" name="TextBox 14"/>
          <p:cNvSpPr txBox="1"/>
          <p:nvPr/>
        </p:nvSpPr>
        <p:spPr>
          <a:xfrm flipH="1">
            <a:off x="5883317" y="1580938"/>
            <a:ext cx="5357247" cy="323165"/>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Difference between the invention and what is already known </a:t>
            </a:r>
          </a:p>
        </p:txBody>
      </p:sp>
      <p:graphicFrame>
        <p:nvGraphicFramePr>
          <p:cNvPr id="17" name="Diagram 16"/>
          <p:cNvGraphicFramePr/>
          <p:nvPr>
            <p:extLst>
              <p:ext uri="{D42A27DB-BD31-4B8C-83A1-F6EECF244321}">
                <p14:modId xmlns:p14="http://schemas.microsoft.com/office/powerpoint/2010/main" val="2957369606"/>
              </p:ext>
            </p:extLst>
          </p:nvPr>
        </p:nvGraphicFramePr>
        <p:xfrm>
          <a:off x="4219128" y="1985645"/>
          <a:ext cx="7493875" cy="3716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Straight Arrow Connector 18"/>
          <p:cNvCxnSpPr/>
          <p:nvPr/>
        </p:nvCxnSpPr>
        <p:spPr>
          <a:xfrm flipV="1">
            <a:off x="3252158" y="3913190"/>
            <a:ext cx="905774" cy="351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66626" y="5027457"/>
            <a:ext cx="4129977" cy="646331"/>
          </a:xfrm>
          <a:prstGeom prst="rect">
            <a:avLst/>
          </a:prstGeom>
          <a:noFill/>
        </p:spPr>
        <p:txBody>
          <a:bodyPr wrap="none" rtlCol="0">
            <a:spAutoFit/>
          </a:bodyPr>
          <a:lstStyle/>
          <a:p>
            <a:r>
              <a:rPr lang="en-IN" dirty="0"/>
              <a:t>One to one – Identity – Novelty</a:t>
            </a:r>
          </a:p>
          <a:p>
            <a:r>
              <a:rPr lang="en-IN" dirty="0"/>
              <a:t>One to many- Mosaic – Non-obviousness</a:t>
            </a:r>
          </a:p>
        </p:txBody>
      </p:sp>
    </p:spTree>
    <p:extLst>
      <p:ext uri="{BB962C8B-B14F-4D97-AF65-F5344CB8AC3E}">
        <p14:creationId xmlns:p14="http://schemas.microsoft.com/office/powerpoint/2010/main" val="242792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ABB8C180-8E67-49F2-A3B3-57E0A771F64A}" type="slidenum">
              <a:rPr lang="en-US" smtClean="0"/>
              <a:pPr/>
              <a:t>45</a:t>
            </a:fld>
            <a:endParaRPr lang="en-US"/>
          </a:p>
        </p:txBody>
      </p:sp>
      <p:sp>
        <p:nvSpPr>
          <p:cNvPr id="4" name="Content Placeholder 2"/>
          <p:cNvSpPr txBox="1">
            <a:spLocks/>
          </p:cNvSpPr>
          <p:nvPr/>
        </p:nvSpPr>
        <p:spPr>
          <a:xfrm>
            <a:off x="7358331" y="272786"/>
            <a:ext cx="4485737" cy="2931870"/>
          </a:xfrm>
          <a:prstGeom prst="rect">
            <a:avLst/>
          </a:prstGeom>
          <a:ln>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endParaRPr lang="en-US" sz="1400" dirty="0"/>
          </a:p>
          <a:p>
            <a:pPr marL="0" indent="0">
              <a:lnSpc>
                <a:spcPct val="100000"/>
              </a:lnSpc>
              <a:buFont typeface="Arial" panose="020B0604020202020204" pitchFamily="34" charset="0"/>
              <a:buNone/>
            </a:pPr>
            <a:r>
              <a:rPr lang="en-US" sz="1400" dirty="0"/>
              <a:t>In India a patent application will be anticipated:</a:t>
            </a:r>
          </a:p>
          <a:p>
            <a:pPr>
              <a:lnSpc>
                <a:spcPct val="100000"/>
              </a:lnSpc>
            </a:pPr>
            <a:r>
              <a:rPr lang="en-US" sz="1400" dirty="0"/>
              <a:t>Prior publication in a publication (with exceptions)</a:t>
            </a:r>
          </a:p>
          <a:p>
            <a:pPr>
              <a:lnSpc>
                <a:spcPct val="100000"/>
              </a:lnSpc>
            </a:pPr>
            <a:r>
              <a:rPr lang="en-US" sz="1400" dirty="0"/>
              <a:t>Prior publication in a claim of a complete specification</a:t>
            </a:r>
          </a:p>
          <a:p>
            <a:pPr>
              <a:lnSpc>
                <a:spcPct val="100000"/>
              </a:lnSpc>
            </a:pPr>
            <a:r>
              <a:rPr lang="en-US" sz="1400" dirty="0"/>
              <a:t>Prior display (with exceptions)</a:t>
            </a:r>
          </a:p>
          <a:p>
            <a:pPr>
              <a:lnSpc>
                <a:spcPct val="100000"/>
              </a:lnSpc>
            </a:pPr>
            <a:r>
              <a:rPr lang="en-US" sz="1400" dirty="0"/>
              <a:t>Prior communication to Government (with exceptions)</a:t>
            </a:r>
          </a:p>
          <a:p>
            <a:pPr>
              <a:lnSpc>
                <a:spcPct val="100000"/>
              </a:lnSpc>
            </a:pPr>
            <a:r>
              <a:rPr lang="en-US" sz="1400" dirty="0"/>
              <a:t>Public working</a:t>
            </a:r>
          </a:p>
          <a:p>
            <a:pPr>
              <a:lnSpc>
                <a:spcPct val="100000"/>
              </a:lnSpc>
            </a:pPr>
            <a:r>
              <a:rPr lang="en-US" sz="1400" dirty="0"/>
              <a:t>Public knowledge</a:t>
            </a:r>
          </a:p>
          <a:p>
            <a:pPr>
              <a:lnSpc>
                <a:spcPct val="100000"/>
              </a:lnSpc>
            </a:pPr>
            <a:endParaRPr lang="en-US" sz="1400" dirty="0"/>
          </a:p>
        </p:txBody>
      </p:sp>
      <p:sp>
        <p:nvSpPr>
          <p:cNvPr id="5" name="Title 1"/>
          <p:cNvSpPr txBox="1">
            <a:spLocks/>
          </p:cNvSpPr>
          <p:nvPr/>
        </p:nvSpPr>
        <p:spPr>
          <a:xfrm>
            <a:off x="495121" y="2426301"/>
            <a:ext cx="2290763" cy="4151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a:latin typeface="Arial" panose="020B0604020202020204" pitchFamily="34" charset="0"/>
                <a:cs typeface="Arial" panose="020B0604020202020204" pitchFamily="34" charset="0"/>
              </a:rPr>
              <a:t>Novelty is lost when</a:t>
            </a:r>
            <a:endParaRPr lang="en-US" sz="1800" dirty="0">
              <a:latin typeface="Arial" panose="020B0604020202020204" pitchFamily="34" charset="0"/>
              <a:cs typeface="Arial" panose="020B0604020202020204" pitchFamily="34" charset="0"/>
            </a:endParaRPr>
          </a:p>
        </p:txBody>
      </p:sp>
      <p:sp>
        <p:nvSpPr>
          <p:cNvPr id="6" name="Oval 5"/>
          <p:cNvSpPr/>
          <p:nvPr/>
        </p:nvSpPr>
        <p:spPr>
          <a:xfrm>
            <a:off x="1076145" y="388736"/>
            <a:ext cx="1395413"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7" name="TextBox 6"/>
          <p:cNvSpPr txBox="1"/>
          <p:nvPr/>
        </p:nvSpPr>
        <p:spPr>
          <a:xfrm>
            <a:off x="1261884" y="653760"/>
            <a:ext cx="120967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Prior art</a:t>
            </a:r>
          </a:p>
        </p:txBody>
      </p:sp>
      <p:sp>
        <p:nvSpPr>
          <p:cNvPr id="8" name="Oval 7"/>
          <p:cNvSpPr/>
          <p:nvPr/>
        </p:nvSpPr>
        <p:spPr>
          <a:xfrm>
            <a:off x="3995557" y="418985"/>
            <a:ext cx="1395413" cy="876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solidFill>
                <a:srgbClr val="FF0000"/>
              </a:solidFill>
            </a:endParaRPr>
          </a:p>
        </p:txBody>
      </p:sp>
      <p:sp>
        <p:nvSpPr>
          <p:cNvPr id="9" name="TextBox 8"/>
          <p:cNvSpPr txBox="1"/>
          <p:nvPr/>
        </p:nvSpPr>
        <p:spPr>
          <a:xfrm>
            <a:off x="4181296" y="684009"/>
            <a:ext cx="120967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Invention</a:t>
            </a:r>
          </a:p>
        </p:txBody>
      </p:sp>
      <p:sp>
        <p:nvSpPr>
          <p:cNvPr id="10" name="TextBox 9"/>
          <p:cNvSpPr txBox="1"/>
          <p:nvPr/>
        </p:nvSpPr>
        <p:spPr>
          <a:xfrm flipH="1">
            <a:off x="4306073" y="2456548"/>
            <a:ext cx="212312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Identity is met</a:t>
            </a:r>
          </a:p>
        </p:txBody>
      </p:sp>
      <p:sp>
        <p:nvSpPr>
          <p:cNvPr id="11" name="Oval 10"/>
          <p:cNvSpPr/>
          <p:nvPr/>
        </p:nvSpPr>
        <p:spPr>
          <a:xfrm>
            <a:off x="2839223" y="2112277"/>
            <a:ext cx="1395413"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12" name="Oval 11"/>
          <p:cNvSpPr/>
          <p:nvPr/>
        </p:nvSpPr>
        <p:spPr>
          <a:xfrm>
            <a:off x="2757309" y="2106693"/>
            <a:ext cx="1509713" cy="876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solidFill>
                <a:srgbClr val="FF0000"/>
              </a:solidFill>
            </a:endParaRPr>
          </a:p>
        </p:txBody>
      </p:sp>
      <p:sp>
        <p:nvSpPr>
          <p:cNvPr id="29" name="Title 1"/>
          <p:cNvSpPr txBox="1">
            <a:spLocks/>
          </p:cNvSpPr>
          <p:nvPr/>
        </p:nvSpPr>
        <p:spPr>
          <a:xfrm>
            <a:off x="4108529" y="5951145"/>
            <a:ext cx="2290763" cy="4151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a:latin typeface="Arial" panose="020B0604020202020204" pitchFamily="34" charset="0"/>
                <a:cs typeface="Arial" panose="020B0604020202020204" pitchFamily="34" charset="0"/>
              </a:rPr>
              <a:t>Obviousness is met</a:t>
            </a:r>
            <a:endParaRPr lang="en-US" sz="1800" dirty="0">
              <a:latin typeface="Arial" panose="020B0604020202020204" pitchFamily="34" charset="0"/>
              <a:cs typeface="Arial" panose="020B0604020202020204" pitchFamily="34" charset="0"/>
            </a:endParaRPr>
          </a:p>
        </p:txBody>
      </p:sp>
      <p:sp>
        <p:nvSpPr>
          <p:cNvPr id="30" name="Oval 29"/>
          <p:cNvSpPr/>
          <p:nvPr/>
        </p:nvSpPr>
        <p:spPr>
          <a:xfrm>
            <a:off x="920869" y="3261386"/>
            <a:ext cx="1395413" cy="8195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31" name="TextBox 30"/>
          <p:cNvSpPr txBox="1"/>
          <p:nvPr/>
        </p:nvSpPr>
        <p:spPr>
          <a:xfrm>
            <a:off x="1106608" y="3469680"/>
            <a:ext cx="120967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Prior art 1</a:t>
            </a:r>
          </a:p>
        </p:txBody>
      </p:sp>
      <p:sp>
        <p:nvSpPr>
          <p:cNvPr id="32" name="Oval 31"/>
          <p:cNvSpPr/>
          <p:nvPr/>
        </p:nvSpPr>
        <p:spPr>
          <a:xfrm>
            <a:off x="4026020" y="3856148"/>
            <a:ext cx="1395413" cy="876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solidFill>
                <a:srgbClr val="FF0000"/>
              </a:solidFill>
            </a:endParaRPr>
          </a:p>
        </p:txBody>
      </p:sp>
      <p:sp>
        <p:nvSpPr>
          <p:cNvPr id="33" name="TextBox 32"/>
          <p:cNvSpPr txBox="1"/>
          <p:nvPr/>
        </p:nvSpPr>
        <p:spPr>
          <a:xfrm>
            <a:off x="4211758" y="4121172"/>
            <a:ext cx="120967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Invention</a:t>
            </a:r>
          </a:p>
        </p:txBody>
      </p:sp>
      <p:sp>
        <p:nvSpPr>
          <p:cNvPr id="34" name="TextBox 33"/>
          <p:cNvSpPr txBox="1"/>
          <p:nvPr/>
        </p:nvSpPr>
        <p:spPr>
          <a:xfrm flipH="1">
            <a:off x="307460" y="5720588"/>
            <a:ext cx="2123123" cy="784830"/>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When multiple prior arts can be combined to reach the invention</a:t>
            </a:r>
          </a:p>
        </p:txBody>
      </p:sp>
      <p:sp>
        <p:nvSpPr>
          <p:cNvPr id="35" name="Oval 34"/>
          <p:cNvSpPr/>
          <p:nvPr/>
        </p:nvSpPr>
        <p:spPr>
          <a:xfrm>
            <a:off x="2888020" y="5845175"/>
            <a:ext cx="989648" cy="876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solidFill>
                <a:srgbClr val="FF0000"/>
              </a:solidFill>
            </a:endParaRPr>
          </a:p>
        </p:txBody>
      </p:sp>
      <p:sp>
        <p:nvSpPr>
          <p:cNvPr id="36" name="Oval 35"/>
          <p:cNvSpPr/>
          <p:nvPr/>
        </p:nvSpPr>
        <p:spPr>
          <a:xfrm>
            <a:off x="985164" y="4047306"/>
            <a:ext cx="1395413" cy="90922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37" name="Oval 36"/>
          <p:cNvSpPr/>
          <p:nvPr/>
        </p:nvSpPr>
        <p:spPr>
          <a:xfrm>
            <a:off x="1035169" y="4806939"/>
            <a:ext cx="1395413" cy="78789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38" name="TextBox 37"/>
          <p:cNvSpPr txBox="1"/>
          <p:nvPr/>
        </p:nvSpPr>
        <p:spPr>
          <a:xfrm>
            <a:off x="1106608" y="4259281"/>
            <a:ext cx="120967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Prior art 2</a:t>
            </a:r>
          </a:p>
        </p:txBody>
      </p:sp>
      <p:sp>
        <p:nvSpPr>
          <p:cNvPr id="39" name="TextBox 38"/>
          <p:cNvSpPr txBox="1"/>
          <p:nvPr/>
        </p:nvSpPr>
        <p:spPr>
          <a:xfrm>
            <a:off x="1170901" y="5014747"/>
            <a:ext cx="1209675" cy="369332"/>
          </a:xfrm>
          <a:prstGeom prst="rect">
            <a:avLst/>
          </a:prstGeom>
          <a:solidFill>
            <a:schemeClr val="accent4">
              <a:lumMod val="60000"/>
              <a:lumOff val="40000"/>
            </a:schemeClr>
          </a:solidFill>
        </p:spPr>
        <p:txBody>
          <a:bodyPr wrap="square" rtlCol="0">
            <a:spAutoFit/>
          </a:bodyPr>
          <a:lstStyle/>
          <a:p>
            <a:r>
              <a:rPr lang="en-US" dirty="0">
                <a:latin typeface="Arial" panose="020B0604020202020204" pitchFamily="34" charset="0"/>
                <a:cs typeface="Arial" panose="020B0604020202020204" pitchFamily="34" charset="0"/>
              </a:rPr>
              <a:t>Prior art 3</a:t>
            </a:r>
          </a:p>
        </p:txBody>
      </p:sp>
      <p:sp>
        <p:nvSpPr>
          <p:cNvPr id="40" name="Oval 39"/>
          <p:cNvSpPr/>
          <p:nvPr/>
        </p:nvSpPr>
        <p:spPr>
          <a:xfrm>
            <a:off x="2719190" y="5747981"/>
            <a:ext cx="919163" cy="876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41" name="Oval 40"/>
          <p:cNvSpPr/>
          <p:nvPr/>
        </p:nvSpPr>
        <p:spPr>
          <a:xfrm>
            <a:off x="3014465" y="5693196"/>
            <a:ext cx="919163" cy="93108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42" name="Oval 41"/>
          <p:cNvSpPr/>
          <p:nvPr/>
        </p:nvSpPr>
        <p:spPr>
          <a:xfrm>
            <a:off x="2797295" y="5720589"/>
            <a:ext cx="1024415" cy="8763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cxnSp>
        <p:nvCxnSpPr>
          <p:cNvPr id="43" name="Straight Arrow Connector 42"/>
          <p:cNvCxnSpPr/>
          <p:nvPr/>
        </p:nvCxnSpPr>
        <p:spPr>
          <a:xfrm flipV="1">
            <a:off x="2544883" y="4375505"/>
            <a:ext cx="1388745" cy="95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flipH="1">
            <a:off x="6573750" y="4291478"/>
            <a:ext cx="2272861" cy="1547731"/>
          </a:xfrm>
          <a:prstGeom prst="rect">
            <a:avLst/>
          </a:prstGeom>
          <a:noFill/>
          <a:ln>
            <a:solidFill>
              <a:schemeClr val="tx1"/>
            </a:solidFill>
          </a:ln>
        </p:spPr>
        <p:txBody>
          <a:bodyPr wrap="square" rtlCol="0">
            <a:spAutoFit/>
          </a:bodyPr>
          <a:lstStyle/>
          <a:p>
            <a:r>
              <a:rPr lang="en-US" sz="1051" dirty="0" err="1">
                <a:solidFill>
                  <a:srgbClr val="C00000"/>
                </a:solidFill>
                <a:latin typeface="Arial" panose="020B0604020202020204" pitchFamily="34" charset="0"/>
                <a:cs typeface="Arial" panose="020B0604020202020204" pitchFamily="34" charset="0"/>
              </a:rPr>
              <a:t>Utilising</a:t>
            </a:r>
            <a:r>
              <a:rPr lang="en-US" sz="1051" dirty="0">
                <a:solidFill>
                  <a:srgbClr val="C00000"/>
                </a:solidFill>
                <a:latin typeface="Arial" panose="020B0604020202020204" pitchFamily="34" charset="0"/>
                <a:cs typeface="Arial" panose="020B0604020202020204" pitchFamily="34" charset="0"/>
              </a:rPr>
              <a:t> the ‘economic significance’ approach:</a:t>
            </a:r>
          </a:p>
          <a:p>
            <a:pPr marL="214308" indent="-214308">
              <a:buFont typeface="Arial" panose="020B0604020202020204" pitchFamily="34" charset="0"/>
              <a:buChar char="•"/>
            </a:pPr>
            <a:r>
              <a:rPr lang="en-US" sz="1051" dirty="0">
                <a:solidFill>
                  <a:srgbClr val="C00000"/>
                </a:solidFill>
                <a:latin typeface="Arial" panose="020B0604020202020204" pitchFamily="34" charset="0"/>
                <a:cs typeface="Arial" panose="020B0604020202020204" pitchFamily="34" charset="0"/>
              </a:rPr>
              <a:t>Reduced number of steps</a:t>
            </a:r>
          </a:p>
          <a:p>
            <a:pPr marL="214308" indent="-214308">
              <a:buFont typeface="Arial" panose="020B0604020202020204" pitchFamily="34" charset="0"/>
              <a:buChar char="•"/>
            </a:pPr>
            <a:r>
              <a:rPr lang="en-US" sz="1051" dirty="0">
                <a:solidFill>
                  <a:srgbClr val="C00000"/>
                </a:solidFill>
                <a:latin typeface="Arial" panose="020B0604020202020204" pitchFamily="34" charset="0"/>
                <a:cs typeface="Arial" panose="020B0604020202020204" pitchFamily="34" charset="0"/>
              </a:rPr>
              <a:t>Low cost</a:t>
            </a:r>
          </a:p>
          <a:p>
            <a:pPr marL="214308" indent="-214308">
              <a:buFont typeface="Arial" panose="020B0604020202020204" pitchFamily="34" charset="0"/>
              <a:buChar char="•"/>
            </a:pPr>
            <a:r>
              <a:rPr lang="en-US" sz="1051" dirty="0">
                <a:solidFill>
                  <a:srgbClr val="C00000"/>
                </a:solidFill>
                <a:latin typeface="Arial" panose="020B0604020202020204" pitchFamily="34" charset="0"/>
                <a:cs typeface="Arial" panose="020B0604020202020204" pitchFamily="34" charset="0"/>
              </a:rPr>
              <a:t>Biodegradable</a:t>
            </a:r>
          </a:p>
          <a:p>
            <a:pPr marL="214308" indent="-214308">
              <a:buFont typeface="Arial" panose="020B0604020202020204" pitchFamily="34" charset="0"/>
              <a:buChar char="•"/>
            </a:pPr>
            <a:r>
              <a:rPr lang="en-US" sz="1051" dirty="0">
                <a:solidFill>
                  <a:srgbClr val="C00000"/>
                </a:solidFill>
                <a:latin typeface="Arial" panose="020B0604020202020204" pitchFamily="34" charset="0"/>
                <a:cs typeface="Arial" panose="020B0604020202020204" pitchFamily="34" charset="0"/>
              </a:rPr>
              <a:t>Environmentally safe process/product</a:t>
            </a:r>
          </a:p>
          <a:p>
            <a:pPr marL="214308" indent="-214308">
              <a:buFont typeface="Arial" panose="020B0604020202020204" pitchFamily="34" charset="0"/>
              <a:buChar char="•"/>
            </a:pPr>
            <a:r>
              <a:rPr lang="en-US" sz="1051" dirty="0">
                <a:solidFill>
                  <a:srgbClr val="C00000"/>
                </a:solidFill>
                <a:latin typeface="Arial" panose="020B0604020202020204" pitchFamily="34" charset="0"/>
                <a:cs typeface="Arial" panose="020B0604020202020204" pitchFamily="34" charset="0"/>
              </a:rPr>
              <a:t>Ease of use</a:t>
            </a:r>
          </a:p>
          <a:p>
            <a:pPr marL="214308" indent="-214308">
              <a:buFont typeface="Arial" panose="020B0604020202020204" pitchFamily="34" charset="0"/>
              <a:buChar char="•"/>
            </a:pPr>
            <a:r>
              <a:rPr lang="en-US" sz="1051" dirty="0">
                <a:solidFill>
                  <a:srgbClr val="C00000"/>
                </a:solidFill>
                <a:latin typeface="Arial" panose="020B0604020202020204" pitchFamily="34" charset="0"/>
                <a:cs typeface="Arial" panose="020B0604020202020204" pitchFamily="34" charset="0"/>
              </a:rPr>
              <a:t>Non toxic approaches</a:t>
            </a:r>
          </a:p>
        </p:txBody>
      </p:sp>
      <p:cxnSp>
        <p:nvCxnSpPr>
          <p:cNvPr id="46" name="Straight Connector 45"/>
          <p:cNvCxnSpPr/>
          <p:nvPr/>
        </p:nvCxnSpPr>
        <p:spPr>
          <a:xfrm>
            <a:off x="241540" y="3191287"/>
            <a:ext cx="6400800" cy="13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7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par>
                                <p:cTn id="17" presetID="45"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000"/>
                                        <p:tgtEl>
                                          <p:spTgt spid="41"/>
                                        </p:tgtEl>
                                      </p:cBhvr>
                                    </p:animEffect>
                                    <p:anim calcmode="lin" valueType="num">
                                      <p:cBhvr>
                                        <p:cTn id="20" dur="2000" fill="hold"/>
                                        <p:tgtEl>
                                          <p:spTgt spid="41"/>
                                        </p:tgtEl>
                                        <p:attrNameLst>
                                          <p:attrName>ppt_w</p:attrName>
                                        </p:attrNameLst>
                                      </p:cBhvr>
                                      <p:tavLst>
                                        <p:tav tm="0" fmla="#ppt_w*sin(2.5*pi*$)">
                                          <p:val>
                                            <p:fltVal val="0"/>
                                          </p:val>
                                        </p:tav>
                                        <p:tav tm="100000">
                                          <p:val>
                                            <p:fltVal val="1"/>
                                          </p:val>
                                        </p:tav>
                                      </p:tavLst>
                                    </p:anim>
                                    <p:anim calcmode="lin" valueType="num">
                                      <p:cBhvr>
                                        <p:cTn id="21" dur="2000" fill="hold"/>
                                        <p:tgtEl>
                                          <p:spTgt spid="41"/>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2000"/>
                                        <p:tgtEl>
                                          <p:spTgt spid="35"/>
                                        </p:tgtEl>
                                      </p:cBhvr>
                                    </p:animEffect>
                                    <p:anim calcmode="lin" valueType="num">
                                      <p:cBhvr>
                                        <p:cTn id="25" dur="2000" fill="hold"/>
                                        <p:tgtEl>
                                          <p:spTgt spid="35"/>
                                        </p:tgtEl>
                                        <p:attrNameLst>
                                          <p:attrName>ppt_w</p:attrName>
                                        </p:attrNameLst>
                                      </p:cBhvr>
                                      <p:tavLst>
                                        <p:tav tm="0" fmla="#ppt_w*sin(2.5*pi*$)">
                                          <p:val>
                                            <p:fltVal val="0"/>
                                          </p:val>
                                        </p:tav>
                                        <p:tav tm="100000">
                                          <p:val>
                                            <p:fltVal val="1"/>
                                          </p:val>
                                        </p:tav>
                                      </p:tavLst>
                                    </p:anim>
                                    <p:anim calcmode="lin" valueType="num">
                                      <p:cBhvr>
                                        <p:cTn id="26" dur="2000" fill="hold"/>
                                        <p:tgtEl>
                                          <p:spTgt spid="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5" grpId="0" animBg="1"/>
      <p:bldP spid="41" grpId="0" animBg="1"/>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D736-77AE-426A-A98B-31C04EE21386}"/>
              </a:ext>
            </a:extLst>
          </p:cNvPr>
          <p:cNvSpPr>
            <a:spLocks noGrp="1"/>
          </p:cNvSpPr>
          <p:nvPr>
            <p:ph type="title"/>
          </p:nvPr>
        </p:nvSpPr>
        <p:spPr>
          <a:xfrm>
            <a:off x="1013012" y="2935567"/>
            <a:ext cx="10515600" cy="1325563"/>
          </a:xfrm>
        </p:spPr>
        <p:txBody>
          <a:bodyPr/>
          <a:lstStyle/>
          <a:p>
            <a:r>
              <a:rPr lang="en-US" dirty="0">
                <a:latin typeface="Arial" panose="020B0604020202020204" pitchFamily="34" charset="0"/>
                <a:cs typeface="Arial" panose="020B0604020202020204" pitchFamily="34" charset="0"/>
              </a:rPr>
              <a:t>Class exercise of Product to IP mapping – Individual student exercise</a:t>
            </a:r>
          </a:p>
        </p:txBody>
      </p:sp>
      <p:sp>
        <p:nvSpPr>
          <p:cNvPr id="3" name="Footer Placeholder 2">
            <a:extLst>
              <a:ext uri="{FF2B5EF4-FFF2-40B4-BE49-F238E27FC236}">
                <a16:creationId xmlns:a16="http://schemas.microsoft.com/office/drawing/2014/main" id="{8AEF6EB0-4243-4B5A-B334-3BB3CE6A2515}"/>
              </a:ext>
            </a:extLst>
          </p:cNvPr>
          <p:cNvSpPr>
            <a:spLocks noGrp="1"/>
          </p:cNvSpPr>
          <p:nvPr>
            <p:ph type="ftr" sz="quarter" idx="11"/>
          </p:nvPr>
        </p:nvSpPr>
        <p:spPr/>
        <p:txBody>
          <a:bodyPr/>
          <a:lstStyle/>
          <a:p>
            <a:r>
              <a:rPr lang="en-IN"/>
              <a:t>IPR for RMSOE_6Oct2023</a:t>
            </a:r>
            <a:endParaRPr lang="en-US"/>
          </a:p>
        </p:txBody>
      </p:sp>
      <p:sp>
        <p:nvSpPr>
          <p:cNvPr id="4" name="Slide Number Placeholder 3">
            <a:extLst>
              <a:ext uri="{FF2B5EF4-FFF2-40B4-BE49-F238E27FC236}">
                <a16:creationId xmlns:a16="http://schemas.microsoft.com/office/drawing/2014/main" id="{B2A8628C-6DFD-4840-A8E9-36D7EB782C19}"/>
              </a:ext>
            </a:extLst>
          </p:cNvPr>
          <p:cNvSpPr>
            <a:spLocks noGrp="1"/>
          </p:cNvSpPr>
          <p:nvPr>
            <p:ph type="sldNum" sz="quarter" idx="12"/>
          </p:nvPr>
        </p:nvSpPr>
        <p:spPr/>
        <p:txBody>
          <a:bodyPr/>
          <a:lstStyle/>
          <a:p>
            <a:fld id="{ABB8C180-8E67-49F2-A3B3-57E0A771F64A}" type="slidenum">
              <a:rPr lang="en-US" smtClean="0"/>
              <a:pPr/>
              <a:t>46</a:t>
            </a:fld>
            <a:endParaRPr lang="en-US"/>
          </a:p>
        </p:txBody>
      </p:sp>
    </p:spTree>
    <p:extLst>
      <p:ext uri="{BB962C8B-B14F-4D97-AF65-F5344CB8AC3E}">
        <p14:creationId xmlns:p14="http://schemas.microsoft.com/office/powerpoint/2010/main" val="1776079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226423" y="5670550"/>
            <a:ext cx="8229600" cy="1371600"/>
          </a:xfrm>
          <a:prstGeom prst="rect">
            <a:avLst/>
          </a:prstGeom>
        </p:spPr>
        <p:txBody>
          <a:bodyPr vert="horz" lIns="91440" tIns="45720" rIns="91440" bIns="45720" rtlCol="0" anchor="ctr">
            <a:normAutofit/>
          </a:bodyPr>
          <a:lstStyle/>
          <a:p>
            <a:pPr algn="ctr">
              <a:spcBef>
                <a:spcPct val="0"/>
              </a:spcBef>
              <a:defRPr/>
            </a:pPr>
            <a:r>
              <a:rPr lang="en-US" i="1" dirty="0">
                <a:latin typeface="Arial" pitchFamily="34" charset="0"/>
                <a:ea typeface="+mj-ea"/>
                <a:cs typeface="Arial" pitchFamily="34" charset="0"/>
              </a:rPr>
              <a:t>Thank you for the attention!</a:t>
            </a:r>
            <a:br>
              <a:rPr lang="en-US" i="1" dirty="0">
                <a:latin typeface="Arial" pitchFamily="34" charset="0"/>
                <a:ea typeface="+mj-ea"/>
                <a:cs typeface="Arial" pitchFamily="34" charset="0"/>
              </a:rPr>
            </a:br>
            <a:r>
              <a:rPr lang="en-US" i="1" dirty="0">
                <a:latin typeface="Arial" pitchFamily="34" charset="0"/>
                <a:ea typeface="+mj-ea"/>
                <a:cs typeface="Arial" pitchFamily="34" charset="0"/>
              </a:rPr>
              <a:t>Email: </a:t>
            </a:r>
            <a:r>
              <a:rPr lang="en-US" i="1" dirty="0">
                <a:latin typeface="Arial" pitchFamily="34" charset="0"/>
                <a:ea typeface="+mj-ea"/>
                <a:cs typeface="Arial" pitchFamily="34" charset="0"/>
                <a:hlinkClick r:id="rId2"/>
              </a:rPr>
              <a:t>mpadma@rgsoipl.iitkgp.ac.in</a:t>
            </a:r>
            <a:endParaRPr lang="en-US" i="1" dirty="0">
              <a:latin typeface="Arial" pitchFamily="34" charset="0"/>
              <a:ea typeface="+mj-ea"/>
              <a:cs typeface="Arial" pitchFamily="34" charset="0"/>
            </a:endParaRPr>
          </a:p>
          <a:p>
            <a:pPr algn="ctr">
              <a:spcBef>
                <a:spcPct val="0"/>
              </a:spcBef>
              <a:defRPr/>
            </a:pPr>
            <a:r>
              <a:rPr lang="en-US" i="1" dirty="0">
                <a:latin typeface="Arial" pitchFamily="34" charset="0"/>
                <a:ea typeface="+mj-ea"/>
                <a:cs typeface="Arial" pitchFamily="34" charset="0"/>
                <a:hlinkClick r:id="rId3"/>
              </a:rPr>
              <a:t>padmavati@gmail.com</a:t>
            </a:r>
            <a:endParaRPr lang="en-US" i="1" dirty="0">
              <a:latin typeface="Arial" pitchFamily="34" charset="0"/>
              <a:ea typeface="+mj-ea"/>
              <a:cs typeface="Arial" pitchFamily="34" charset="0"/>
            </a:endParaRPr>
          </a:p>
          <a:p>
            <a:pPr algn="ctr">
              <a:spcBef>
                <a:spcPct val="0"/>
              </a:spcBef>
              <a:defRPr/>
            </a:pPr>
            <a:endParaRPr lang="en-US" i="1" dirty="0">
              <a:latin typeface="Arial" pitchFamily="34" charset="0"/>
              <a:ea typeface="+mj-ea"/>
              <a:cs typeface="Arial" pitchFamily="34" charset="0"/>
            </a:endParaRPr>
          </a:p>
        </p:txBody>
      </p:sp>
      <p:pic>
        <p:nvPicPr>
          <p:cNvPr id="7" name="Picture 2" descr="School Image"/>
          <p:cNvPicPr>
            <a:picLocks noChangeAspect="1" noChangeArrowheads="1"/>
          </p:cNvPicPr>
          <p:nvPr/>
        </p:nvPicPr>
        <p:blipFill>
          <a:blip r:embed="rId4"/>
          <a:srcRect/>
          <a:stretch>
            <a:fillRect/>
          </a:stretch>
        </p:blipFill>
        <p:spPr bwMode="auto">
          <a:xfrm>
            <a:off x="394447" y="1627094"/>
            <a:ext cx="8001000" cy="4191000"/>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IN"/>
              <a:t>IPR for RMSOE_6Oct2023</a:t>
            </a:r>
            <a:endParaRPr lang="en-US"/>
          </a:p>
        </p:txBody>
      </p:sp>
      <p:sp>
        <p:nvSpPr>
          <p:cNvPr id="4" name="Slide Number Placeholder 3"/>
          <p:cNvSpPr>
            <a:spLocks noGrp="1"/>
          </p:cNvSpPr>
          <p:nvPr>
            <p:ph type="sldNum" sz="quarter" idx="12"/>
          </p:nvPr>
        </p:nvSpPr>
        <p:spPr/>
        <p:txBody>
          <a:bodyPr/>
          <a:lstStyle/>
          <a:p>
            <a:fld id="{B8D79EA3-9620-4673-A88C-20A9A7699896}" type="slidenum">
              <a:rPr lang="en-US" smtClean="0"/>
              <a:pPr/>
              <a:t>47</a:t>
            </a:fld>
            <a:endParaRPr lang="en-US"/>
          </a:p>
        </p:txBody>
      </p:sp>
      <p:sp>
        <p:nvSpPr>
          <p:cNvPr id="6" name="Content Placeholder 2">
            <a:extLst>
              <a:ext uri="{FF2B5EF4-FFF2-40B4-BE49-F238E27FC236}">
                <a16:creationId xmlns:a16="http://schemas.microsoft.com/office/drawing/2014/main" id="{3E0C72DD-A5A0-4EF8-A52F-9DD6D06BBFE9}"/>
              </a:ext>
            </a:extLst>
          </p:cNvPr>
          <p:cNvSpPr>
            <a:spLocks noGrp="1"/>
          </p:cNvSpPr>
          <p:nvPr>
            <p:ph idx="1"/>
          </p:nvPr>
        </p:nvSpPr>
        <p:spPr>
          <a:xfrm>
            <a:off x="154641" y="153521"/>
            <a:ext cx="11463618" cy="1473573"/>
          </a:xfrm>
        </p:spPr>
        <p:txBody>
          <a:bodyPr>
            <a:noAutofit/>
          </a:bodyPr>
          <a:lstStyle/>
          <a:p>
            <a:r>
              <a:rPr lang="en-US" sz="2000" dirty="0">
                <a:latin typeface="Arial" panose="020B0604020202020204" pitchFamily="34" charset="0"/>
                <a:cs typeface="Arial" panose="020B0604020202020204" pitchFamily="34" charset="0"/>
              </a:rPr>
              <a:t>NPTEL Courses:</a:t>
            </a:r>
          </a:p>
          <a:p>
            <a:r>
              <a:rPr lang="en-US" sz="2000" dirty="0">
                <a:latin typeface="Arial" panose="020B0604020202020204" pitchFamily="34" charset="0"/>
                <a:cs typeface="Arial" panose="020B0604020202020204" pitchFamily="34" charset="0"/>
              </a:rPr>
              <a:t>Patent Search for Engineers and lawyers-https://onlinecourses.nptel.ac.in/noc23_mg99/preview</a:t>
            </a:r>
          </a:p>
          <a:p>
            <a:r>
              <a:rPr lang="en-US" sz="2000" dirty="0">
                <a:latin typeface="Arial" panose="020B0604020202020204" pitchFamily="34" charset="0"/>
                <a:cs typeface="Arial" panose="020B0604020202020204" pitchFamily="34" charset="0"/>
              </a:rPr>
              <a:t>Biodiversity Protection, Breeder Rights and Farmer Rights-https://onlinecourses.nptel.ac.in/noc23_lw06/preview</a:t>
            </a:r>
          </a:p>
        </p:txBody>
      </p:sp>
    </p:spTree>
    <p:extLst>
      <p:ext uri="{BB962C8B-B14F-4D97-AF65-F5344CB8AC3E}">
        <p14:creationId xmlns:p14="http://schemas.microsoft.com/office/powerpoint/2010/main" val="85484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3074063" y="2130893"/>
            <a:ext cx="2397184"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What is the problem to be solved?</a:t>
            </a:r>
          </a:p>
        </p:txBody>
      </p:sp>
      <p:sp>
        <p:nvSpPr>
          <p:cNvPr id="6" name="TextBox 5"/>
          <p:cNvSpPr txBox="1"/>
          <p:nvPr/>
        </p:nvSpPr>
        <p:spPr>
          <a:xfrm flipH="1">
            <a:off x="6324600" y="4234302"/>
            <a:ext cx="239718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What is the solution?/What are the solutions?</a:t>
            </a:r>
          </a:p>
        </p:txBody>
      </p:sp>
      <p:cxnSp>
        <p:nvCxnSpPr>
          <p:cNvPr id="7" name="Straight Arrow Connector 6"/>
          <p:cNvCxnSpPr/>
          <p:nvPr/>
        </p:nvCxnSpPr>
        <p:spPr>
          <a:xfrm>
            <a:off x="4630882" y="2886740"/>
            <a:ext cx="1693719" cy="1513811"/>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22991" y="2253849"/>
            <a:ext cx="2210148" cy="134042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1"/>
          </a:p>
        </p:txBody>
      </p:sp>
      <p:sp>
        <p:nvSpPr>
          <p:cNvPr id="12" name="TextBox 11"/>
          <p:cNvSpPr txBox="1"/>
          <p:nvPr/>
        </p:nvSpPr>
        <p:spPr>
          <a:xfrm flipH="1">
            <a:off x="5829473" y="2736701"/>
            <a:ext cx="2397184" cy="323165"/>
          </a:xfrm>
          <a:prstGeom prst="rect">
            <a:avLst/>
          </a:prstGeom>
          <a:noFill/>
        </p:spPr>
        <p:txBody>
          <a:bodyPr wrap="square" rtlCol="0">
            <a:spAutoFit/>
          </a:bodyPr>
          <a:lstStyle/>
          <a:p>
            <a:pPr algn="ctr"/>
            <a:r>
              <a:rPr lang="en-US" sz="1500" dirty="0">
                <a:latin typeface="Arial" panose="020B0604020202020204" pitchFamily="34" charset="0"/>
                <a:cs typeface="Arial" panose="020B0604020202020204" pitchFamily="34" charset="0"/>
              </a:rPr>
              <a:t>Inventive step</a:t>
            </a:r>
          </a:p>
        </p:txBody>
      </p:sp>
      <p:sp>
        <p:nvSpPr>
          <p:cNvPr id="2" name="Footer Placeholder 1"/>
          <p:cNvSpPr>
            <a:spLocks noGrp="1"/>
          </p:cNvSpPr>
          <p:nvPr>
            <p:ph type="ftr" sz="quarter" idx="11"/>
          </p:nvPr>
        </p:nvSpPr>
        <p:spPr/>
        <p:txBody>
          <a:bodyPr/>
          <a:lstStyle/>
          <a:p>
            <a:r>
              <a:rPr lang="en-US"/>
              <a:t>IPR for RMSOE_6Oct2023</a:t>
            </a:r>
          </a:p>
        </p:txBody>
      </p:sp>
      <p:sp>
        <p:nvSpPr>
          <p:cNvPr id="3" name="Slide Number Placeholder 2"/>
          <p:cNvSpPr>
            <a:spLocks noGrp="1"/>
          </p:cNvSpPr>
          <p:nvPr>
            <p:ph type="sldNum" sz="quarter" idx="12"/>
          </p:nvPr>
        </p:nvSpPr>
        <p:spPr/>
        <p:txBody>
          <a:bodyPr/>
          <a:lstStyle/>
          <a:p>
            <a:fld id="{8A66ECDE-9944-4195-B68A-C436B4E22ACC}" type="slidenum">
              <a:rPr lang="en-IN" smtClean="0"/>
              <a:t>5</a:t>
            </a:fld>
            <a:endParaRPr lang="en-IN"/>
          </a:p>
        </p:txBody>
      </p:sp>
    </p:spTree>
    <p:extLst>
      <p:ext uri="{BB962C8B-B14F-4D97-AF65-F5344CB8AC3E}">
        <p14:creationId xmlns:p14="http://schemas.microsoft.com/office/powerpoint/2010/main" val="23429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0"/>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 calcmode="lin" valueType="num">
                                      <p:cBhvr additive="base">
                                        <p:cTn id="9" dur="500" fill="hold"/>
                                        <p:tgtEl>
                                          <p:spTgt spid="12"/>
                                        </p:tgtEl>
                                        <p:attrNameLst>
                                          <p:attrName>ppt_x</p:attrName>
                                        </p:attrNameLst>
                                      </p:cBhvr>
                                      <p:tavLst>
                                        <p:tav tm="0">
                                          <p:val>
                                            <p:strVal val="#ppt_x"/>
                                          </p:val>
                                        </p:tav>
                                        <p:tav tm="100000">
                                          <p:val>
                                            <p:strVal val="#ppt_x"/>
                                          </p:val>
                                        </p:tav>
                                      </p:tavLst>
                                    </p:anim>
                                    <p:anim calcmode="lin" valueType="num">
                                      <p:cBhvr additive="base">
                                        <p:cTn id="1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762000"/>
            <a:ext cx="8229600" cy="868362"/>
          </a:xfrm>
        </p:spPr>
        <p:txBody>
          <a:bodyPr>
            <a:noAutofit/>
          </a:bodyPr>
          <a:lstStyle/>
          <a:p>
            <a:pPr algn="ctr"/>
            <a:r>
              <a:rPr lang="en-US" sz="2800" dirty="0">
                <a:latin typeface="Arial" pitchFamily="34" charset="0"/>
                <a:cs typeface="Arial" pitchFamily="34" charset="0"/>
              </a:rPr>
              <a:t> Why are Intellectual Property Rights important?</a:t>
            </a:r>
          </a:p>
        </p:txBody>
      </p:sp>
      <p:sp>
        <p:nvSpPr>
          <p:cNvPr id="5" name="Footer Placeholder 4"/>
          <p:cNvSpPr>
            <a:spLocks noGrp="1"/>
          </p:cNvSpPr>
          <p:nvPr>
            <p:ph type="ftr" sz="quarter" idx="11"/>
          </p:nvPr>
        </p:nvSpPr>
        <p:spPr/>
        <p:txBody>
          <a:bodyPr/>
          <a:lstStyle/>
          <a:p>
            <a:r>
              <a:rPr lang="en-IN"/>
              <a:t>IPR for RMSOE_6Oct2023</a:t>
            </a:r>
            <a:endParaRPr lang="en-US"/>
          </a:p>
        </p:txBody>
      </p:sp>
      <p:sp>
        <p:nvSpPr>
          <p:cNvPr id="3" name="Slide Number Placeholder 2"/>
          <p:cNvSpPr>
            <a:spLocks noGrp="1"/>
          </p:cNvSpPr>
          <p:nvPr>
            <p:ph type="sldNum" sz="quarter" idx="12"/>
          </p:nvPr>
        </p:nvSpPr>
        <p:spPr/>
        <p:txBody>
          <a:bodyPr/>
          <a:lstStyle/>
          <a:p>
            <a:fld id="{B8D79EA3-9620-4673-A88C-20A9A7699896}" type="slidenum">
              <a:rPr lang="en-US" smtClean="0"/>
              <a:pPr/>
              <a:t>6</a:t>
            </a:fld>
            <a:endParaRPr lang="en-US"/>
          </a:p>
        </p:txBody>
      </p:sp>
      <p:graphicFrame>
        <p:nvGraphicFramePr>
          <p:cNvPr id="7" name="Diagram 6"/>
          <p:cNvGraphicFramePr/>
          <p:nvPr>
            <p:extLst>
              <p:ext uri="{D42A27DB-BD31-4B8C-83A1-F6EECF244321}">
                <p14:modId xmlns:p14="http://schemas.microsoft.com/office/powerpoint/2010/main" val="528454395"/>
              </p:ext>
            </p:extLst>
          </p:nvPr>
        </p:nvGraphicFramePr>
        <p:xfrm>
          <a:off x="2032000" y="112024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6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868362"/>
          </a:xfrm>
        </p:spPr>
        <p:txBody>
          <a:bodyPr>
            <a:normAutofit/>
          </a:bodyPr>
          <a:lstStyle/>
          <a:p>
            <a:r>
              <a:rPr lang="en-US" sz="2800" dirty="0">
                <a:latin typeface="Arial" pitchFamily="34" charset="0"/>
                <a:cs typeface="Arial" pitchFamily="34" charset="0"/>
              </a:rPr>
              <a:t>Some aspects of IP </a:t>
            </a:r>
          </a:p>
        </p:txBody>
      </p:sp>
      <p:sp>
        <p:nvSpPr>
          <p:cNvPr id="6" name="Footer Placeholder 5"/>
          <p:cNvSpPr>
            <a:spLocks noGrp="1"/>
          </p:cNvSpPr>
          <p:nvPr>
            <p:ph type="ftr" sz="quarter" idx="11"/>
          </p:nvPr>
        </p:nvSpPr>
        <p:spPr/>
        <p:txBody>
          <a:bodyPr/>
          <a:lstStyle/>
          <a:p>
            <a:r>
              <a:rPr lang="en-IN"/>
              <a:t>IPR for RMSOE_6Oct2023</a:t>
            </a:r>
            <a:endParaRPr lang="en-US"/>
          </a:p>
        </p:txBody>
      </p:sp>
      <p:sp>
        <p:nvSpPr>
          <p:cNvPr id="5" name="Slide Number Placeholder 4"/>
          <p:cNvSpPr>
            <a:spLocks noGrp="1"/>
          </p:cNvSpPr>
          <p:nvPr>
            <p:ph type="sldNum" sz="quarter" idx="12"/>
          </p:nvPr>
        </p:nvSpPr>
        <p:spPr/>
        <p:txBody>
          <a:bodyPr/>
          <a:lstStyle/>
          <a:p>
            <a:fld id="{B8D79EA3-9620-4673-A88C-20A9A7699896}" type="slidenum">
              <a:rPr lang="en-US" smtClean="0"/>
              <a:pPr/>
              <a:t>7</a:t>
            </a:fld>
            <a:endParaRPr lang="en-US"/>
          </a:p>
        </p:txBody>
      </p:sp>
      <p:graphicFrame>
        <p:nvGraphicFramePr>
          <p:cNvPr id="7" name="Diagram 6"/>
          <p:cNvGraphicFramePr/>
          <p:nvPr>
            <p:extLst>
              <p:ext uri="{D42A27DB-BD31-4B8C-83A1-F6EECF244321}">
                <p14:modId xmlns:p14="http://schemas.microsoft.com/office/powerpoint/2010/main" val="83456938"/>
              </p:ext>
            </p:extLst>
          </p:nvPr>
        </p:nvGraphicFramePr>
        <p:xfrm>
          <a:off x="1209472" y="1143000"/>
          <a:ext cx="977305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82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rogram Files\Microsoft Office\MEDIA\CAGCAT10\j0299125.wmf"/>
          <p:cNvPicPr>
            <a:picLocks noGrp="1" noChangeAspect="1" noChangeArrowheads="1"/>
          </p:cNvPicPr>
          <p:nvPr>
            <p:ph idx="1"/>
          </p:nvPr>
        </p:nvPicPr>
        <p:blipFill>
          <a:blip r:embed="rId2"/>
          <a:srcRect/>
          <a:stretch>
            <a:fillRect/>
          </a:stretch>
        </p:blipFill>
        <p:spPr bwMode="auto">
          <a:xfrm>
            <a:off x="2514600" y="1600200"/>
            <a:ext cx="835884" cy="1295400"/>
          </a:xfrm>
          <a:prstGeom prst="rect">
            <a:avLst/>
          </a:prstGeom>
          <a:noFill/>
        </p:spPr>
      </p:pic>
      <p:sp>
        <p:nvSpPr>
          <p:cNvPr id="2" name="Title 1"/>
          <p:cNvSpPr>
            <a:spLocks noGrp="1"/>
          </p:cNvSpPr>
          <p:nvPr>
            <p:ph type="title"/>
          </p:nvPr>
        </p:nvSpPr>
        <p:spPr>
          <a:xfrm>
            <a:off x="1981200" y="274638"/>
            <a:ext cx="8686800" cy="868362"/>
          </a:xfrm>
        </p:spPr>
        <p:txBody>
          <a:bodyPr>
            <a:noAutofit/>
          </a:bodyPr>
          <a:lstStyle/>
          <a:p>
            <a:r>
              <a:rPr lang="en-US" sz="3600" dirty="0">
                <a:latin typeface="Arial" pitchFamily="34" charset="0"/>
                <a:cs typeface="Arial" pitchFamily="34" charset="0"/>
              </a:rPr>
              <a:t>TRIPS has made IP a global obligation</a:t>
            </a:r>
          </a:p>
        </p:txBody>
      </p:sp>
      <p:pic>
        <p:nvPicPr>
          <p:cNvPr id="6" name="Picture 2" descr="C:\Program Files\Microsoft Office\MEDIA\CAGCAT10\j0299125.wmf"/>
          <p:cNvPicPr>
            <a:picLocks noChangeAspect="1" noChangeArrowheads="1"/>
          </p:cNvPicPr>
          <p:nvPr/>
        </p:nvPicPr>
        <p:blipFill>
          <a:blip r:embed="rId2"/>
          <a:srcRect/>
          <a:stretch>
            <a:fillRect/>
          </a:stretch>
        </p:blipFill>
        <p:spPr bwMode="auto">
          <a:xfrm>
            <a:off x="4191000" y="1600200"/>
            <a:ext cx="743008" cy="1295400"/>
          </a:xfrm>
          <a:prstGeom prst="rect">
            <a:avLst/>
          </a:prstGeom>
          <a:solidFill>
            <a:srgbClr val="FFFF00"/>
          </a:solidFill>
        </p:spPr>
      </p:pic>
      <p:pic>
        <p:nvPicPr>
          <p:cNvPr id="7" name="Picture 2" descr="C:\Program Files\Microsoft Office\MEDIA\CAGCAT10\j0299125.wmf"/>
          <p:cNvPicPr>
            <a:picLocks noChangeAspect="1" noChangeArrowheads="1"/>
          </p:cNvPicPr>
          <p:nvPr/>
        </p:nvPicPr>
        <p:blipFill>
          <a:blip r:embed="rId2"/>
          <a:srcRect/>
          <a:stretch>
            <a:fillRect/>
          </a:stretch>
        </p:blipFill>
        <p:spPr bwMode="auto">
          <a:xfrm>
            <a:off x="3276600" y="1600200"/>
            <a:ext cx="835884" cy="1295400"/>
          </a:xfrm>
          <a:prstGeom prst="rect">
            <a:avLst/>
          </a:prstGeom>
          <a:solidFill>
            <a:srgbClr val="FFC000"/>
          </a:solidFill>
        </p:spPr>
      </p:pic>
      <p:cxnSp>
        <p:nvCxnSpPr>
          <p:cNvPr id="10" name="Straight Arrow Connector 9"/>
          <p:cNvCxnSpPr/>
          <p:nvPr/>
        </p:nvCxnSpPr>
        <p:spPr>
          <a:xfrm>
            <a:off x="5029200" y="2743200"/>
            <a:ext cx="914400" cy="609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05000" y="3124201"/>
            <a:ext cx="3352800" cy="646331"/>
          </a:xfrm>
          <a:prstGeom prst="rect">
            <a:avLst/>
          </a:prstGeom>
          <a:noFill/>
        </p:spPr>
        <p:txBody>
          <a:bodyPr wrap="square" rtlCol="0">
            <a:spAutoFit/>
          </a:bodyPr>
          <a:lstStyle/>
          <a:p>
            <a:r>
              <a:rPr lang="en-US" i="1" u="sng" dirty="0"/>
              <a:t>Differential treatment of patents </a:t>
            </a:r>
          </a:p>
          <a:p>
            <a:r>
              <a:rPr lang="en-US" i="1" u="sng" dirty="0"/>
              <a:t>In individual countries </a:t>
            </a:r>
          </a:p>
        </p:txBody>
      </p:sp>
      <p:grpSp>
        <p:nvGrpSpPr>
          <p:cNvPr id="3" name="Group 14"/>
          <p:cNvGrpSpPr/>
          <p:nvPr/>
        </p:nvGrpSpPr>
        <p:grpSpPr>
          <a:xfrm>
            <a:off x="6019800" y="3048000"/>
            <a:ext cx="2419408" cy="1295400"/>
            <a:chOff x="5181600" y="3733800"/>
            <a:chExt cx="2419408" cy="1295400"/>
          </a:xfrm>
        </p:grpSpPr>
        <p:pic>
          <p:nvPicPr>
            <p:cNvPr id="12" name="Picture 2" descr="C:\Program Files\Microsoft Office\MEDIA\CAGCAT10\j0299125.wmf"/>
            <p:cNvPicPr>
              <a:picLocks noChangeAspect="1" noChangeArrowheads="1"/>
            </p:cNvPicPr>
            <p:nvPr/>
          </p:nvPicPr>
          <p:blipFill>
            <a:blip r:embed="rId2"/>
            <a:srcRect/>
            <a:stretch>
              <a:fillRect/>
            </a:stretch>
          </p:blipFill>
          <p:spPr bwMode="auto">
            <a:xfrm>
              <a:off x="5181600" y="3733800"/>
              <a:ext cx="835884" cy="1295400"/>
            </a:xfrm>
            <a:prstGeom prst="rect">
              <a:avLst/>
            </a:prstGeom>
            <a:noFill/>
            <a:ln>
              <a:solidFill>
                <a:schemeClr val="tx1"/>
              </a:solidFill>
            </a:ln>
          </p:spPr>
        </p:pic>
        <p:pic>
          <p:nvPicPr>
            <p:cNvPr id="13" name="Picture 2" descr="C:\Program Files\Microsoft Office\MEDIA\CAGCAT10\j0299125.wmf"/>
            <p:cNvPicPr>
              <a:picLocks noChangeAspect="1" noChangeArrowheads="1"/>
            </p:cNvPicPr>
            <p:nvPr/>
          </p:nvPicPr>
          <p:blipFill>
            <a:blip r:embed="rId2"/>
            <a:srcRect/>
            <a:stretch>
              <a:fillRect/>
            </a:stretch>
          </p:blipFill>
          <p:spPr bwMode="auto">
            <a:xfrm>
              <a:off x="6858000" y="3733800"/>
              <a:ext cx="743008" cy="1295400"/>
            </a:xfrm>
            <a:prstGeom prst="rect">
              <a:avLst/>
            </a:prstGeom>
            <a:solidFill>
              <a:schemeClr val="bg1"/>
            </a:solidFill>
            <a:ln>
              <a:solidFill>
                <a:schemeClr val="tx1"/>
              </a:solidFill>
            </a:ln>
          </p:spPr>
        </p:pic>
        <p:pic>
          <p:nvPicPr>
            <p:cNvPr id="14" name="Picture 2" descr="C:\Program Files\Microsoft Office\MEDIA\CAGCAT10\j0299125.wmf"/>
            <p:cNvPicPr>
              <a:picLocks noChangeAspect="1" noChangeArrowheads="1"/>
            </p:cNvPicPr>
            <p:nvPr/>
          </p:nvPicPr>
          <p:blipFill>
            <a:blip r:embed="rId2"/>
            <a:srcRect/>
            <a:stretch>
              <a:fillRect/>
            </a:stretch>
          </p:blipFill>
          <p:spPr bwMode="auto">
            <a:xfrm>
              <a:off x="6019801" y="3733800"/>
              <a:ext cx="835884" cy="1295400"/>
            </a:xfrm>
            <a:prstGeom prst="rect">
              <a:avLst/>
            </a:prstGeom>
            <a:solidFill>
              <a:schemeClr val="bg1"/>
            </a:solidFill>
            <a:ln>
              <a:solidFill>
                <a:schemeClr val="tx1"/>
              </a:solidFill>
            </a:ln>
          </p:spPr>
        </p:pic>
      </p:grpSp>
      <p:sp>
        <p:nvSpPr>
          <p:cNvPr id="16" name="TextBox 15"/>
          <p:cNvSpPr txBox="1"/>
          <p:nvPr/>
        </p:nvSpPr>
        <p:spPr>
          <a:xfrm>
            <a:off x="4114800" y="4419600"/>
            <a:ext cx="6553200" cy="1477328"/>
          </a:xfrm>
          <a:prstGeom prst="rect">
            <a:avLst/>
          </a:prstGeom>
          <a:noFill/>
        </p:spPr>
        <p:txBody>
          <a:bodyPr wrap="square" rtlCol="0">
            <a:spAutoFit/>
          </a:bodyPr>
          <a:lstStyle/>
          <a:p>
            <a:r>
              <a:rPr lang="en-US" dirty="0"/>
              <a:t>Post TRIPS agreement member countries </a:t>
            </a:r>
          </a:p>
          <a:p>
            <a:r>
              <a:rPr lang="en-US" dirty="0"/>
              <a:t>Agree ‘</a:t>
            </a:r>
            <a:r>
              <a:rPr lang="en-US" b="1" dirty="0"/>
              <a:t>shall be available for any inventions, </a:t>
            </a:r>
          </a:p>
          <a:p>
            <a:r>
              <a:rPr lang="en-US" b="1" dirty="0"/>
              <a:t>whether products or processes, in all fields of </a:t>
            </a:r>
          </a:p>
          <a:p>
            <a:r>
              <a:rPr lang="en-US" b="1" dirty="0"/>
              <a:t>technology, provided that they are new, involve </a:t>
            </a:r>
          </a:p>
          <a:p>
            <a:r>
              <a:rPr lang="en-US" b="1" dirty="0"/>
              <a:t>an inventive step and are capable of industrial application</a:t>
            </a:r>
            <a:endParaRPr lang="en-US" dirty="0"/>
          </a:p>
        </p:txBody>
      </p:sp>
      <p:sp>
        <p:nvSpPr>
          <p:cNvPr id="8" name="Footer Placeholder 7"/>
          <p:cNvSpPr>
            <a:spLocks noGrp="1"/>
          </p:cNvSpPr>
          <p:nvPr>
            <p:ph type="ftr" sz="quarter" idx="11"/>
          </p:nvPr>
        </p:nvSpPr>
        <p:spPr/>
        <p:txBody>
          <a:bodyPr/>
          <a:lstStyle/>
          <a:p>
            <a:r>
              <a:rPr lang="en-IN"/>
              <a:t>IPR for RMSOE_6Oct2023</a:t>
            </a:r>
            <a:endParaRPr lang="en-US"/>
          </a:p>
        </p:txBody>
      </p:sp>
      <p:sp>
        <p:nvSpPr>
          <p:cNvPr id="5" name="Slide Number Placeholder 4"/>
          <p:cNvSpPr>
            <a:spLocks noGrp="1"/>
          </p:cNvSpPr>
          <p:nvPr>
            <p:ph type="sldNum" sz="quarter" idx="12"/>
          </p:nvPr>
        </p:nvSpPr>
        <p:spPr/>
        <p:txBody>
          <a:bodyPr/>
          <a:lstStyle/>
          <a:p>
            <a:fld id="{B8D79EA3-9620-4673-A88C-20A9A7699896}" type="slidenum">
              <a:rPr lang="en-US" smtClean="0"/>
              <a:pPr/>
              <a:t>8</a:t>
            </a:fld>
            <a:endParaRPr lang="en-US"/>
          </a:p>
        </p:txBody>
      </p:sp>
    </p:spTree>
    <p:extLst>
      <p:ext uri="{BB962C8B-B14F-4D97-AF65-F5344CB8AC3E}">
        <p14:creationId xmlns:p14="http://schemas.microsoft.com/office/powerpoint/2010/main" val="134129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7415" y="407766"/>
            <a:ext cx="3632389" cy="2667000"/>
          </a:xfrm>
          <a:solidFill>
            <a:srgbClr val="00B0F0"/>
          </a:solidFill>
        </p:spPr>
        <p:txBody>
          <a:bodyPr>
            <a:normAutofit fontScale="85000" lnSpcReduction="20000"/>
          </a:bodyPr>
          <a:lstStyle/>
          <a:p>
            <a:r>
              <a:rPr lang="en-US" dirty="0"/>
              <a:t>Firms are only into technology transfer</a:t>
            </a:r>
          </a:p>
          <a:p>
            <a:r>
              <a:rPr lang="en-US" dirty="0"/>
              <a:t>Firms participate in joint manufacturing</a:t>
            </a:r>
          </a:p>
          <a:p>
            <a:r>
              <a:rPr lang="en-US" dirty="0"/>
              <a:t>Firms are set up for new manufacturing</a:t>
            </a:r>
          </a:p>
          <a:p>
            <a:r>
              <a:rPr lang="en-US" dirty="0"/>
              <a:t>Firms enable technology development</a:t>
            </a:r>
          </a:p>
          <a:p>
            <a:endParaRPr lang="en-US" dirty="0"/>
          </a:p>
        </p:txBody>
      </p:sp>
      <p:sp>
        <p:nvSpPr>
          <p:cNvPr id="6" name="Content Placeholder 2"/>
          <p:cNvSpPr txBox="1">
            <a:spLocks/>
          </p:cNvSpPr>
          <p:nvPr/>
        </p:nvSpPr>
        <p:spPr>
          <a:xfrm>
            <a:off x="6591300" y="3689508"/>
            <a:ext cx="5067300" cy="1524000"/>
          </a:xfrm>
          <a:prstGeom prst="rect">
            <a:avLst/>
          </a:prstGeom>
          <a:solidFill>
            <a:srgbClr val="FFC000"/>
          </a:solidFill>
        </p:spPr>
        <p:txBody>
          <a:bodyPr vert="horz" lIns="91440" tIns="45720" rIns="91440" bIns="45720" rtlCol="0">
            <a:normAutofit fontScale="62500" lnSpcReduction="20000"/>
          </a:bodyPr>
          <a:lstStyle/>
          <a:p>
            <a:pPr marL="342900" indent="-342900">
              <a:spcBef>
                <a:spcPct val="20000"/>
              </a:spcBef>
              <a:buFont typeface="Arial" pitchFamily="34" charset="0"/>
              <a:buChar char="•"/>
              <a:defRPr/>
            </a:pPr>
            <a:r>
              <a:rPr lang="en-US" sz="3200" b="1" dirty="0"/>
              <a:t>Understanding the legal and regulatory regime is essential for firms who are </a:t>
            </a:r>
          </a:p>
          <a:p>
            <a:pPr marL="800100" lvl="1" indent="-342900">
              <a:spcBef>
                <a:spcPct val="20000"/>
              </a:spcBef>
              <a:defRPr/>
            </a:pPr>
            <a:r>
              <a:rPr lang="en-US" sz="3200" b="1" dirty="0"/>
              <a:t>- Exporting to India</a:t>
            </a:r>
          </a:p>
          <a:p>
            <a:pPr marL="800100" lvl="1" indent="-342900">
              <a:spcBef>
                <a:spcPct val="20000"/>
              </a:spcBef>
              <a:defRPr/>
            </a:pPr>
            <a:r>
              <a:rPr lang="en-US" sz="3200" b="1" dirty="0"/>
              <a:t>- Manufacturing products in India</a:t>
            </a:r>
          </a:p>
          <a:p>
            <a:pPr marL="800100" lvl="1" indent="-342900">
              <a:spcBef>
                <a:spcPct val="20000"/>
              </a:spcBef>
              <a:defRPr/>
            </a:pPr>
            <a:r>
              <a:rPr lang="en-US" sz="3200" b="1" dirty="0"/>
              <a:t>- Licensing IP in India</a:t>
            </a:r>
          </a:p>
          <a:p>
            <a:pPr marL="342900" indent="-342900">
              <a:spcBef>
                <a:spcPct val="20000"/>
              </a:spcBef>
              <a:buFont typeface="Arial" pitchFamily="34" charset="0"/>
              <a:buChar char="•"/>
              <a:defRPr/>
            </a:pPr>
            <a:endParaRPr lang="en-US" sz="3200" b="1" dirty="0"/>
          </a:p>
          <a:p>
            <a:pPr marL="342900" indent="-342900">
              <a:spcBef>
                <a:spcPct val="20000"/>
              </a:spcBef>
              <a:defRPr/>
            </a:pPr>
            <a:endParaRPr lang="en-US" sz="3200" b="1" dirty="0"/>
          </a:p>
          <a:p>
            <a:pPr marL="342900" indent="-342900">
              <a:spcBef>
                <a:spcPct val="20000"/>
              </a:spcBef>
              <a:buFont typeface="Arial" pitchFamily="34" charset="0"/>
              <a:buChar char="•"/>
              <a:defRPr/>
            </a:pPr>
            <a:endParaRPr lang="en-US" sz="3200" b="1" dirty="0"/>
          </a:p>
        </p:txBody>
      </p:sp>
      <p:sp>
        <p:nvSpPr>
          <p:cNvPr id="4" name="Footer Placeholder 3"/>
          <p:cNvSpPr>
            <a:spLocks noGrp="1"/>
          </p:cNvSpPr>
          <p:nvPr>
            <p:ph type="ftr" sz="quarter" idx="11"/>
          </p:nvPr>
        </p:nvSpPr>
        <p:spPr/>
        <p:txBody>
          <a:bodyPr/>
          <a:lstStyle/>
          <a:p>
            <a:r>
              <a:rPr lang="en-IN"/>
              <a:t>IPR for RMSOE_6Oct2023</a:t>
            </a:r>
            <a:endParaRPr lang="en-US"/>
          </a:p>
        </p:txBody>
      </p:sp>
      <p:sp>
        <p:nvSpPr>
          <p:cNvPr id="5" name="Slide Number Placeholder 4"/>
          <p:cNvSpPr>
            <a:spLocks noGrp="1"/>
          </p:cNvSpPr>
          <p:nvPr>
            <p:ph type="sldNum" sz="quarter" idx="12"/>
          </p:nvPr>
        </p:nvSpPr>
        <p:spPr/>
        <p:txBody>
          <a:bodyPr/>
          <a:lstStyle/>
          <a:p>
            <a:fld id="{ABB8C180-8E67-49F2-A3B3-57E0A771F64A}" type="slidenum">
              <a:rPr lang="en-US" smtClean="0"/>
              <a:pPr/>
              <a:t>9</a:t>
            </a:fld>
            <a:endParaRPr lang="en-US"/>
          </a:p>
        </p:txBody>
      </p:sp>
      <p:sp>
        <p:nvSpPr>
          <p:cNvPr id="8" name="TextBox 7"/>
          <p:cNvSpPr txBox="1"/>
          <p:nvPr/>
        </p:nvSpPr>
        <p:spPr>
          <a:xfrm>
            <a:off x="304800" y="5344288"/>
            <a:ext cx="11582399" cy="400110"/>
          </a:xfrm>
          <a:prstGeom prst="rect">
            <a:avLst/>
          </a:prstGeom>
          <a:solidFill>
            <a:srgbClr val="92D050"/>
          </a:solidFill>
        </p:spPr>
        <p:txBody>
          <a:bodyPr wrap="square" rtlCol="0">
            <a:spAutoFit/>
          </a:bodyPr>
          <a:lstStyle/>
          <a:p>
            <a:r>
              <a:rPr lang="en-US" sz="2000" b="1" dirty="0">
                <a:latin typeface="Arial" panose="020B0604020202020204" pitchFamily="34" charset="0"/>
                <a:cs typeface="Arial" panose="020B0604020202020204" pitchFamily="34" charset="0"/>
              </a:rPr>
              <a:t>Key to </a:t>
            </a:r>
            <a:r>
              <a:rPr lang="en-US" sz="2000" b="1" dirty="0" err="1">
                <a:latin typeface="Arial" panose="020B0604020202020204" pitchFamily="34" charset="0"/>
                <a:cs typeface="Arial" panose="020B0604020202020204" pitchFamily="34" charset="0"/>
              </a:rPr>
              <a:t>Atmanirbhar</a:t>
            </a:r>
            <a:r>
              <a:rPr lang="en-US" sz="2000" b="1" dirty="0">
                <a:latin typeface="Arial" panose="020B0604020202020204" pitchFamily="34" charset="0"/>
                <a:cs typeface="Arial" panose="020B0604020202020204" pitchFamily="34" charset="0"/>
              </a:rPr>
              <a:t> Bharat- Reduce imports and depend on indigenously developed products</a:t>
            </a:r>
          </a:p>
        </p:txBody>
      </p:sp>
      <p:sp>
        <p:nvSpPr>
          <p:cNvPr id="2" name="Rectangle 1"/>
          <p:cNvSpPr/>
          <p:nvPr/>
        </p:nvSpPr>
        <p:spPr>
          <a:xfrm>
            <a:off x="729204" y="1741266"/>
            <a:ext cx="4125893" cy="2129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Indian Start Up Scenario</a:t>
            </a:r>
          </a:p>
        </p:txBody>
      </p:sp>
    </p:spTree>
    <p:extLst>
      <p:ext uri="{BB962C8B-B14F-4D97-AF65-F5344CB8AC3E}">
        <p14:creationId xmlns:p14="http://schemas.microsoft.com/office/powerpoint/2010/main" val="197135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1976</TotalTime>
  <Words>2868</Words>
  <Application>Microsoft Office PowerPoint</Application>
  <PresentationFormat>Widescreen</PresentationFormat>
  <Paragraphs>418</Paragraphs>
  <Slides>47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Calibri Light</vt:lpstr>
      <vt:lpstr>Georgia</vt:lpstr>
      <vt:lpstr>Wingdings</vt:lpstr>
      <vt:lpstr>Wingdings 2</vt:lpstr>
      <vt:lpstr>Office Theme</vt:lpstr>
      <vt:lpstr>Bitmap Image</vt:lpstr>
      <vt:lpstr>Intellectual Property Rights and their value</vt:lpstr>
      <vt:lpstr>Overview</vt:lpstr>
      <vt:lpstr>Research and Development </vt:lpstr>
      <vt:lpstr>Ways to develop an innovative mind set</vt:lpstr>
      <vt:lpstr>PowerPoint Presentation</vt:lpstr>
      <vt:lpstr> Why are Intellectual Property Rights important?</vt:lpstr>
      <vt:lpstr>Some aspects of IP </vt:lpstr>
      <vt:lpstr>TRIPS has made IP a global obligation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 of Search for Copyright @https://copyright.gov.in/SearchRoc.aspx</vt:lpstr>
      <vt:lpstr>Basics and Basis of TM </vt:lpstr>
      <vt:lpstr>PowerPoint Presentation</vt:lpstr>
      <vt:lpstr>PowerPoint Presentation</vt:lpstr>
      <vt:lpstr>PowerPoint Presentation</vt:lpstr>
      <vt:lpstr>Demonstration of Search for Trademark@ https://ipindiaservices.gov.in/tmrpublicsearch/frmmain.aspx</vt:lpstr>
      <vt:lpstr>Patents are given to inventions that qualify as per the requirements of Patent Law</vt:lpstr>
      <vt:lpstr>PowerPoint Presentation</vt:lpstr>
      <vt:lpstr>PowerPoint Presentation</vt:lpstr>
      <vt:lpstr>Demonstration of Search for patents@https://iprsearch.ipindia.gov.in/publicsearch</vt:lpstr>
      <vt:lpstr>PowerPoint Presentation</vt:lpstr>
      <vt:lpstr>PowerPoint Presentation</vt:lpstr>
      <vt:lpstr>PowerPoint Presentation</vt:lpstr>
      <vt:lpstr>Demonstration of Search for Designs@https://search.ipindia.gov.in/designsearch</vt:lpstr>
      <vt:lpstr>PowerPoint Presentation</vt:lpstr>
      <vt:lpstr>Section 2 (za) “variety”</vt:lpstr>
      <vt:lpstr>Section 2 (i) “essentially derived variety”</vt:lpstr>
      <vt:lpstr>PowerPoint Presentation</vt:lpstr>
      <vt:lpstr>PowerPoint Presentation</vt:lpstr>
      <vt:lpstr>Demonstration of Search for plant variety protection@https://plantauthority.gov.in/trace-application-status  Plant Variety Journal: https://plantauthority.gov.in/sites/default/files/pvjseptember2023signed.pdf  List of Certificates issued: https://plantauthority.gov.in/node/3182</vt:lpstr>
      <vt:lpstr>PowerPoint Presentation</vt:lpstr>
      <vt:lpstr>PowerPoint Presentation</vt:lpstr>
      <vt:lpstr>SICLD registry@https://sicldr.gov.in/  SICLD Journal: https://sicldr.gov.in/Resources/journal/journal_july_2023.pdf</vt:lpstr>
      <vt:lpstr>PowerPoint Presentation</vt:lpstr>
      <vt:lpstr>PowerPoint Presentation</vt:lpstr>
      <vt:lpstr>PowerPoint Presentation</vt:lpstr>
      <vt:lpstr>PowerPoint Presentation</vt:lpstr>
      <vt:lpstr>PowerPoint Presentation</vt:lpstr>
      <vt:lpstr>PowerPoint Presentation</vt:lpstr>
      <vt:lpstr>Class exercise of Product to IP mapping – Individual student 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IP Rights and Forms of IP</dc:title>
  <dc:creator>Nandini 17</dc:creator>
  <cp:lastModifiedBy>M PADMAVATI</cp:lastModifiedBy>
  <cp:revision>292</cp:revision>
  <dcterms:created xsi:type="dcterms:W3CDTF">2021-01-22T02:33:22Z</dcterms:created>
  <dcterms:modified xsi:type="dcterms:W3CDTF">2023-10-06T02:44:57Z</dcterms:modified>
</cp:coreProperties>
</file>