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8" r:id="rId6"/>
    <p:sldMasterId id="2147483660" r:id="rId7"/>
    <p:sldMasterId id="2147483662" r:id="rId8"/>
    <p:sldMasterId id="2147483664" r:id="rId9"/>
    <p:sldMasterId id="2147483666" r:id="rId10"/>
    <p:sldMasterId id="2147483667"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Lst>
  <p:sldSz cx="6400800" cy="64008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0" name="PlaceHolder 2"/>
          <p:cNvSpPr>
            <a:spLocks noGrp="1"/>
          </p:cNvSpPr>
          <p:nvPr>
            <p:ph type="subTitle"/>
          </p:nvPr>
        </p:nvSpPr>
        <p:spPr>
          <a:xfrm>
            <a:off x="320040" y="1497600"/>
            <a:ext cx="5760360" cy="37119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8AB9BF2-068F-432B-A4C5-A867B7E52BD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9A2FC79-CC8F-4519-BC64-89726C5C868E}"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692DF3E-1787-42DC-A38F-CF7C8AC3761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and Vertical Text">
    <p:spTree>
      <p:nvGrpSpPr>
        <p:cNvPr id="1" name=""/>
        <p:cNvGrpSpPr/>
        <p:nvPr/>
      </p:nvGrpSpPr>
      <p:grpSpPr>
        <a:xfrm>
          <a:off x="0" y="0"/>
          <a:ext cx="0" cy="0"/>
          <a:chOff x="0" y="0"/>
          <a:chExt cx="0" cy="0"/>
        </a:xfrm>
      </p:grpSpPr>
      <p:sp>
        <p:nvSpPr>
          <p:cNvPr id="32"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B1FCEE-4CDF-47F3-A605-345A27775F2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Vertical Title and Text">
    <p:spTree>
      <p:nvGrpSpPr>
        <p:cNvPr id="1" name=""/>
        <p:cNvGrpSpPr/>
        <p:nvPr/>
      </p:nvGrpSpPr>
      <p:grpSpPr>
        <a:xfrm>
          <a:off x="0" y="0"/>
          <a:ext cx="0" cy="0"/>
          <a:chOff x="0" y="0"/>
          <a:chExt cx="0" cy="0"/>
        </a:xfrm>
      </p:grpSpPr>
      <p:sp>
        <p:nvSpPr>
          <p:cNvPr id="50"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C95F5BE-5B81-42AC-A20A-CC573457736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8E7F7E0-D05E-41E4-9B45-39CD5729FDE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5" name="PlaceHolder 2"/>
          <p:cNvSpPr>
            <a:spLocks noGrp="1"/>
          </p:cNvSpPr>
          <p:nvPr>
            <p:ph/>
          </p:nvPr>
        </p:nvSpPr>
        <p:spPr>
          <a:xfrm>
            <a:off x="320040" y="1497600"/>
            <a:ext cx="5760360" cy="3711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1A79820-F3BF-4299-A91F-DE0695012D7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ection Header">
    <p:spTree>
      <p:nvGrpSpPr>
        <p:cNvPr id="1" name=""/>
        <p:cNvGrpSpPr/>
        <p:nvPr/>
      </p:nvGrpSpPr>
      <p:grpSpPr>
        <a:xfrm>
          <a:off x="0" y="0"/>
          <a:ext cx="0" cy="0"/>
          <a:chOff x="0" y="0"/>
          <a:chExt cx="0" cy="0"/>
        </a:xfrm>
      </p:grpSpPr>
      <p:sp>
        <p:nvSpPr>
          <p:cNvPr id="82"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B53C619-43AA-4D3C-8940-51A26E7BBAA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wo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B5602922-2305-4890-A436-C3F850D4B257}"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omparison">
    <p:spTree>
      <p:nvGrpSpPr>
        <p:cNvPr id="1" name=""/>
        <p:cNvGrpSpPr/>
        <p:nvPr/>
      </p:nvGrpSpPr>
      <p:grpSpPr>
        <a:xfrm>
          <a:off x="0" y="0"/>
          <a:ext cx="0" cy="0"/>
          <a:chOff x="0" y="0"/>
          <a:chExt cx="0" cy="0"/>
        </a:xfrm>
      </p:grpSpPr>
      <p:sp>
        <p:nvSpPr>
          <p:cNvPr id="107"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A69D2C89-7F33-4D41-81A5-90EC021A0327}" type="slidenum">
              <a:t>&lt;#&gt;</a:t>
            </a:fld>
          </a:p>
        </p:txBody>
      </p:sp>
      <p:sp>
        <p:nvSpPr>
          <p:cNvPr id="5" name="PlaceHolder 4"/>
          <p:cNvSpPr>
            <a:spLocks noGrp="1"/>
          </p:cNvSpPr>
          <p:nvPr>
            <p:ph type="dt" idx="2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Relationship Id="rId3" Type="http://schemas.openxmlformats.org/officeDocument/2006/relationships/slideLayout" Target="../slideLayouts/slideLayout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7.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8.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0.xml"/>
</Relationships>
</file>

<file path=ppt/slideMasters/_rels/slideMaster9.xml.rels><?xml version="1.0" encoding="UTF-8"?>
<Relationships xmlns="http://schemas.openxmlformats.org/package/2006/relationships"><Relationship Id="rId1" Type="http://schemas.openxmlformats.org/officeDocument/2006/relationships/theme" Target="../theme/theme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ounded Rectangle 13" hidden="1"/>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 name="Group 15"/>
          <p:cNvGrpSpPr/>
          <p:nvPr/>
        </p:nvGrpSpPr>
        <p:grpSpPr>
          <a:xfrm>
            <a:off x="148320" y="1567440"/>
            <a:ext cx="6105600" cy="1240560"/>
            <a:chOff x="148320" y="1567440"/>
            <a:chExt cx="6105600" cy="1240560"/>
          </a:xfrm>
        </p:grpSpPr>
        <p:sp>
          <p:nvSpPr>
            <p:cNvPr id="2"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3"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4"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5"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6"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7" name="Rounded Rectangle 15"/>
          <p:cNvSpPr/>
          <p:nvPr/>
        </p:nvSpPr>
        <p:spPr>
          <a:xfrm>
            <a:off x="160200" y="213480"/>
            <a:ext cx="6086520" cy="5631840"/>
          </a:xfrm>
          <a:prstGeom prst="roundRect">
            <a:avLst>
              <a:gd name="adj" fmla="val 1272"/>
            </a:avLst>
          </a:prstGeom>
          <a:gradFill rotWithShape="0">
            <a:gsLst>
              <a:gs pos="0">
                <a:srgbClr val="0293e0"/>
              </a:gs>
              <a:gs pos="10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8" name="Group 9"/>
          <p:cNvGrpSpPr/>
          <p:nvPr/>
        </p:nvGrpSpPr>
        <p:grpSpPr>
          <a:xfrm>
            <a:off x="148320" y="4997160"/>
            <a:ext cx="6105600" cy="1242000"/>
            <a:chOff x="148320" y="4997160"/>
            <a:chExt cx="6105600" cy="1242000"/>
          </a:xfrm>
        </p:grpSpPr>
        <p:sp>
          <p:nvSpPr>
            <p:cNvPr id="9" name="Freeform 14"/>
            <p:cNvSpPr/>
            <p:nvPr/>
          </p:nvSpPr>
          <p:spPr>
            <a:xfrm>
              <a:off x="4238280" y="5132520"/>
              <a:ext cx="2015280" cy="666720"/>
            </a:xfrm>
            <a:custGeom>
              <a:avLst/>
              <a:gdLst>
                <a:gd name="textAreaLeft" fmla="*/ 0 w 2015280"/>
                <a:gd name="textAreaRight" fmla="*/ 2016000 w 2015280"/>
                <a:gd name="textAreaTop" fmla="*/ 0 h 666720"/>
                <a:gd name="textAreaBottom" fmla="*/ 667440 h 66672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0" name="Freeform 18"/>
            <p:cNvSpPr/>
            <p:nvPr/>
          </p:nvSpPr>
          <p:spPr>
            <a:xfrm>
              <a:off x="1835640" y="5012640"/>
              <a:ext cx="3885480" cy="793800"/>
            </a:xfrm>
            <a:custGeom>
              <a:avLst/>
              <a:gdLst>
                <a:gd name="textAreaLeft" fmla="*/ 0 w 3885480"/>
                <a:gd name="textAreaRight" fmla="*/ 3886200 w 3885480"/>
                <a:gd name="textAreaTop" fmla="*/ 0 h 793800"/>
                <a:gd name="textAreaBottom" fmla="*/ 794520 h 79380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1" name="Freeform 22"/>
            <p:cNvSpPr/>
            <p:nvPr/>
          </p:nvSpPr>
          <p:spPr>
            <a:xfrm>
              <a:off x="1982520" y="5024160"/>
              <a:ext cx="3831840" cy="722880"/>
            </a:xfrm>
            <a:custGeom>
              <a:avLst/>
              <a:gdLst>
                <a:gd name="textAreaLeft" fmla="*/ 0 w 3831840"/>
                <a:gd name="textAreaRight" fmla="*/ 3832560 w 3831840"/>
                <a:gd name="textAreaTop" fmla="*/ 0 h 722880"/>
                <a:gd name="textAreaBottom" fmla="*/ 723600 h 72288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2" name="Freeform 26"/>
            <p:cNvSpPr/>
            <p:nvPr/>
          </p:nvSpPr>
          <p:spPr>
            <a:xfrm>
              <a:off x="3931560" y="5011560"/>
              <a:ext cx="2317680" cy="608040"/>
            </a:xfrm>
            <a:custGeom>
              <a:avLst/>
              <a:gdLst>
                <a:gd name="textAreaLeft" fmla="*/ 0 w 2317680"/>
                <a:gd name="textAreaRight" fmla="*/ 2318400 w 2317680"/>
                <a:gd name="textAreaTop" fmla="*/ 0 h 608040"/>
                <a:gd name="textAreaBottom" fmla="*/ 608760 h 60804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3" name="Freeform 10"/>
            <p:cNvSpPr/>
            <p:nvPr/>
          </p:nvSpPr>
          <p:spPr>
            <a:xfrm>
              <a:off x="148320" y="4997160"/>
              <a:ext cx="6105600" cy="1242000"/>
            </a:xfrm>
            <a:custGeom>
              <a:avLst/>
              <a:gdLst>
                <a:gd name="textAreaLeft" fmla="*/ 0 w 6105600"/>
                <a:gd name="textAreaRight" fmla="*/ 6106320 w 6105600"/>
                <a:gd name="textAreaTop" fmla="*/ 0 h 1242000"/>
                <a:gd name="textAreaBottom" fmla="*/ 1242720 h 124200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4"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5" name="PlaceHolder 2"/>
          <p:cNvSpPr>
            <a:spLocks noGrp="1"/>
          </p:cNvSpPr>
          <p:nvPr>
            <p:ph type="ftr" idx="1"/>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6" name="PlaceHolder 3"/>
          <p:cNvSpPr>
            <a:spLocks noGrp="1"/>
          </p:cNvSpPr>
          <p:nvPr>
            <p:ph type="sldNum" idx="2"/>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AB8B4BEE-B2D9-4271-8B4C-088D7C7E9BE2}"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7" name="PlaceHolder 4"/>
          <p:cNvSpPr>
            <a:spLocks noGrp="1"/>
          </p:cNvSpPr>
          <p:nvPr>
            <p:ph type="dt" idx="3"/>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8" name="PlaceHolder 5"/>
          <p:cNvSpPr>
            <a:spLocks noGrp="1"/>
          </p:cNvSpPr>
          <p:nvPr>
            <p:ph type="body"/>
          </p:nvPr>
        </p:nvSpPr>
        <p:spPr>
          <a:xfrm>
            <a:off x="320040" y="1497600"/>
            <a:ext cx="5760360" cy="371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Rounded Rectangle 13" hidden="1"/>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39" name="Group 15"/>
          <p:cNvGrpSpPr/>
          <p:nvPr/>
        </p:nvGrpSpPr>
        <p:grpSpPr>
          <a:xfrm>
            <a:off x="148320" y="1567440"/>
            <a:ext cx="6105600" cy="1240560"/>
            <a:chOff x="148320" y="1567440"/>
            <a:chExt cx="6105600" cy="1240560"/>
          </a:xfrm>
        </p:grpSpPr>
        <p:sp>
          <p:nvSpPr>
            <p:cNvPr id="140"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41"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42"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43"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44"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45" name="Rounded Rectangle 14"/>
          <p:cNvSpPr/>
          <p:nvPr/>
        </p:nvSpPr>
        <p:spPr>
          <a:xfrm>
            <a:off x="160200" y="213480"/>
            <a:ext cx="6086520" cy="1330560"/>
          </a:xfrm>
          <a:prstGeom prst="roundRect">
            <a:avLst>
              <a:gd name="adj" fmla="val 7136"/>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46" name="Group 23"/>
          <p:cNvGrpSpPr/>
          <p:nvPr/>
        </p:nvGrpSpPr>
        <p:grpSpPr>
          <a:xfrm>
            <a:off x="148320" y="666720"/>
            <a:ext cx="6105600" cy="1242000"/>
            <a:chOff x="148320" y="666720"/>
            <a:chExt cx="6105600" cy="1242000"/>
          </a:xfrm>
        </p:grpSpPr>
        <p:sp>
          <p:nvSpPr>
            <p:cNvPr id="147" name="Freeform 14"/>
            <p:cNvSpPr/>
            <p:nvPr/>
          </p:nvSpPr>
          <p:spPr>
            <a:xfrm>
              <a:off x="4238280" y="802080"/>
              <a:ext cx="2015280" cy="666720"/>
            </a:xfrm>
            <a:custGeom>
              <a:avLst/>
              <a:gdLst>
                <a:gd name="textAreaLeft" fmla="*/ 0 w 2015280"/>
                <a:gd name="textAreaRight" fmla="*/ 2016000 w 2015280"/>
                <a:gd name="textAreaTop" fmla="*/ 0 h 666720"/>
                <a:gd name="textAreaBottom" fmla="*/ 667440 h 66672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48" name="Freeform 18"/>
            <p:cNvSpPr/>
            <p:nvPr/>
          </p:nvSpPr>
          <p:spPr>
            <a:xfrm>
              <a:off x="1835640" y="682200"/>
              <a:ext cx="3885480" cy="793800"/>
            </a:xfrm>
            <a:custGeom>
              <a:avLst/>
              <a:gdLst>
                <a:gd name="textAreaLeft" fmla="*/ 0 w 3885480"/>
                <a:gd name="textAreaRight" fmla="*/ 3886200 w 3885480"/>
                <a:gd name="textAreaTop" fmla="*/ 0 h 793800"/>
                <a:gd name="textAreaBottom" fmla="*/ 794520 h 79380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49" name="Freeform 22"/>
            <p:cNvSpPr/>
            <p:nvPr/>
          </p:nvSpPr>
          <p:spPr>
            <a:xfrm>
              <a:off x="1982520" y="693720"/>
              <a:ext cx="3831840" cy="722880"/>
            </a:xfrm>
            <a:custGeom>
              <a:avLst/>
              <a:gdLst>
                <a:gd name="textAreaLeft" fmla="*/ 0 w 3831840"/>
                <a:gd name="textAreaRight" fmla="*/ 3832560 w 3831840"/>
                <a:gd name="textAreaTop" fmla="*/ 0 h 722880"/>
                <a:gd name="textAreaBottom" fmla="*/ 723600 h 72288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50" name="Freeform 26"/>
            <p:cNvSpPr/>
            <p:nvPr/>
          </p:nvSpPr>
          <p:spPr>
            <a:xfrm>
              <a:off x="3931560" y="681120"/>
              <a:ext cx="2317680" cy="608040"/>
            </a:xfrm>
            <a:custGeom>
              <a:avLst/>
              <a:gdLst>
                <a:gd name="textAreaLeft" fmla="*/ 0 w 2317680"/>
                <a:gd name="textAreaRight" fmla="*/ 2318400 w 2317680"/>
                <a:gd name="textAreaTop" fmla="*/ 0 h 608040"/>
                <a:gd name="textAreaBottom" fmla="*/ 608760 h 60804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51" name="Freeform 28"/>
            <p:cNvSpPr/>
            <p:nvPr/>
          </p:nvSpPr>
          <p:spPr>
            <a:xfrm>
              <a:off x="148320" y="666720"/>
              <a:ext cx="6105600" cy="1242000"/>
            </a:xfrm>
            <a:custGeom>
              <a:avLst/>
              <a:gdLst>
                <a:gd name="textAreaLeft" fmla="*/ 0 w 6105600"/>
                <a:gd name="textAreaRight" fmla="*/ 6106320 w 6105600"/>
                <a:gd name="textAreaTop" fmla="*/ 0 h 1242000"/>
                <a:gd name="textAreaBottom" fmla="*/ 1242720 h 124200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52" name="PlaceHolder 1"/>
          <p:cNvSpPr>
            <a:spLocks noGrp="1"/>
          </p:cNvSpPr>
          <p:nvPr>
            <p:ph type="ftr" idx="28"/>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53" name="PlaceHolder 2"/>
          <p:cNvSpPr>
            <a:spLocks noGrp="1"/>
          </p:cNvSpPr>
          <p:nvPr>
            <p:ph type="sldNum" idx="29"/>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615B4044-7B47-4D4C-B6C5-F2E19788F12E}"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54" name="PlaceHolder 3"/>
          <p:cNvSpPr>
            <a:spLocks noGrp="1"/>
          </p:cNvSpPr>
          <p:nvPr>
            <p:ph type="dt" idx="30"/>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Rounded Rectangle 13" hidden="1"/>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56" name="Group 15"/>
          <p:cNvGrpSpPr/>
          <p:nvPr/>
        </p:nvGrpSpPr>
        <p:grpSpPr>
          <a:xfrm>
            <a:off x="148320" y="1567440"/>
            <a:ext cx="6105600" cy="1240560"/>
            <a:chOff x="148320" y="1567440"/>
            <a:chExt cx="6105600" cy="1240560"/>
          </a:xfrm>
        </p:grpSpPr>
        <p:sp>
          <p:nvSpPr>
            <p:cNvPr id="157"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58"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59"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60"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61"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62" name="Rounded Rectangle 14"/>
          <p:cNvSpPr/>
          <p:nvPr/>
        </p:nvSpPr>
        <p:spPr>
          <a:xfrm>
            <a:off x="160200" y="213480"/>
            <a:ext cx="6086520" cy="5631840"/>
          </a:xfrm>
          <a:prstGeom prst="roundRect">
            <a:avLst>
              <a:gd name="adj" fmla="val 1272"/>
            </a:avLst>
          </a:prstGeom>
          <a:gradFill rotWithShape="0">
            <a:gsLst>
              <a:gs pos="0">
                <a:srgbClr val="0293e0"/>
              </a:gs>
              <a:gs pos="10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63" name="Group 8"/>
          <p:cNvGrpSpPr/>
          <p:nvPr/>
        </p:nvGrpSpPr>
        <p:grpSpPr>
          <a:xfrm>
            <a:off x="148320" y="4997160"/>
            <a:ext cx="6105600" cy="1242000"/>
            <a:chOff x="148320" y="4997160"/>
            <a:chExt cx="6105600" cy="1242000"/>
          </a:xfrm>
        </p:grpSpPr>
        <p:sp>
          <p:nvSpPr>
            <p:cNvPr id="164" name="Freeform 14"/>
            <p:cNvSpPr/>
            <p:nvPr/>
          </p:nvSpPr>
          <p:spPr>
            <a:xfrm>
              <a:off x="4238280" y="5132520"/>
              <a:ext cx="2015280" cy="666720"/>
            </a:xfrm>
            <a:custGeom>
              <a:avLst/>
              <a:gdLst>
                <a:gd name="textAreaLeft" fmla="*/ 0 w 2015280"/>
                <a:gd name="textAreaRight" fmla="*/ 2016000 w 2015280"/>
                <a:gd name="textAreaTop" fmla="*/ 0 h 666720"/>
                <a:gd name="textAreaBottom" fmla="*/ 667440 h 66672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65" name="Freeform 18"/>
            <p:cNvSpPr/>
            <p:nvPr/>
          </p:nvSpPr>
          <p:spPr>
            <a:xfrm>
              <a:off x="1835640" y="5012640"/>
              <a:ext cx="3885480" cy="793800"/>
            </a:xfrm>
            <a:custGeom>
              <a:avLst/>
              <a:gdLst>
                <a:gd name="textAreaLeft" fmla="*/ 0 w 3885480"/>
                <a:gd name="textAreaRight" fmla="*/ 3886200 w 3885480"/>
                <a:gd name="textAreaTop" fmla="*/ 0 h 793800"/>
                <a:gd name="textAreaBottom" fmla="*/ 794520 h 79380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66" name="Freeform 22"/>
            <p:cNvSpPr/>
            <p:nvPr/>
          </p:nvSpPr>
          <p:spPr>
            <a:xfrm>
              <a:off x="1982520" y="5024160"/>
              <a:ext cx="3831840" cy="722880"/>
            </a:xfrm>
            <a:custGeom>
              <a:avLst/>
              <a:gdLst>
                <a:gd name="textAreaLeft" fmla="*/ 0 w 3831840"/>
                <a:gd name="textAreaRight" fmla="*/ 3832560 w 3831840"/>
                <a:gd name="textAreaTop" fmla="*/ 0 h 722880"/>
                <a:gd name="textAreaBottom" fmla="*/ 723600 h 72288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67" name="Freeform 26"/>
            <p:cNvSpPr/>
            <p:nvPr/>
          </p:nvSpPr>
          <p:spPr>
            <a:xfrm>
              <a:off x="3931560" y="5011560"/>
              <a:ext cx="2317680" cy="608040"/>
            </a:xfrm>
            <a:custGeom>
              <a:avLst/>
              <a:gdLst>
                <a:gd name="textAreaLeft" fmla="*/ 0 w 2317680"/>
                <a:gd name="textAreaRight" fmla="*/ 2318400 w 2317680"/>
                <a:gd name="textAreaTop" fmla="*/ 0 h 608040"/>
                <a:gd name="textAreaBottom" fmla="*/ 608760 h 60804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68" name="Freeform 10"/>
            <p:cNvSpPr/>
            <p:nvPr/>
          </p:nvSpPr>
          <p:spPr>
            <a:xfrm>
              <a:off x="148320" y="4997160"/>
              <a:ext cx="6105600" cy="1242000"/>
            </a:xfrm>
            <a:custGeom>
              <a:avLst/>
              <a:gdLst>
                <a:gd name="textAreaLeft" fmla="*/ 0 w 6105600"/>
                <a:gd name="textAreaRight" fmla="*/ 6106320 w 6105600"/>
                <a:gd name="textAreaTop" fmla="*/ 0 h 1242000"/>
                <a:gd name="textAreaBottom" fmla="*/ 1242720 h 124200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69" name="PlaceHolder 1"/>
          <p:cNvSpPr>
            <a:spLocks noGrp="1"/>
          </p:cNvSpPr>
          <p:nvPr>
            <p:ph type="ftr" idx="31"/>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70" name="PlaceHolder 2"/>
          <p:cNvSpPr>
            <a:spLocks noGrp="1"/>
          </p:cNvSpPr>
          <p:nvPr>
            <p:ph type="sldNum" idx="32"/>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DCE7DD56-459B-4945-B4CE-B9B223C873A0}"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71" name="PlaceHolder 3"/>
          <p:cNvSpPr>
            <a:spLocks noGrp="1"/>
          </p:cNvSpPr>
          <p:nvPr>
            <p:ph type="dt" idx="33"/>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Rounded Rectangle 13"/>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23" name="Group 15"/>
          <p:cNvGrpSpPr/>
          <p:nvPr/>
        </p:nvGrpSpPr>
        <p:grpSpPr>
          <a:xfrm>
            <a:off x="148320" y="1567440"/>
            <a:ext cx="6105600" cy="1240560"/>
            <a:chOff x="148320" y="1567440"/>
            <a:chExt cx="6105600" cy="1240560"/>
          </a:xfrm>
        </p:grpSpPr>
        <p:sp>
          <p:nvSpPr>
            <p:cNvPr id="24"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25"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26"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27"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28"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29" name="PlaceHolder 1"/>
          <p:cNvSpPr>
            <a:spLocks noGrp="1"/>
          </p:cNvSpPr>
          <p:nvPr>
            <p:ph type="ftr" idx="4"/>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30" name="PlaceHolder 2"/>
          <p:cNvSpPr>
            <a:spLocks noGrp="1"/>
          </p:cNvSpPr>
          <p:nvPr>
            <p:ph type="sldNum" idx="5"/>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FD7E28D0-985B-4F88-96FA-1C63F4D91806}"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31" name="PlaceHolder 3"/>
          <p:cNvSpPr>
            <a:spLocks noGrp="1"/>
          </p:cNvSpPr>
          <p:nvPr>
            <p:ph type="dt" idx="6"/>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Rounded Rectangle 13" hidden="1"/>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34" name="Group 15"/>
          <p:cNvGrpSpPr/>
          <p:nvPr/>
        </p:nvGrpSpPr>
        <p:grpSpPr>
          <a:xfrm>
            <a:off x="148320" y="1567440"/>
            <a:ext cx="6105600" cy="1240560"/>
            <a:chOff x="148320" y="1567440"/>
            <a:chExt cx="6105600" cy="1240560"/>
          </a:xfrm>
        </p:grpSpPr>
        <p:sp>
          <p:nvSpPr>
            <p:cNvPr id="35"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36"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37"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38"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39"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40" name="Rounded Rectangle 20"/>
          <p:cNvSpPr/>
          <p:nvPr/>
        </p:nvSpPr>
        <p:spPr>
          <a:xfrm>
            <a:off x="160200" y="213480"/>
            <a:ext cx="6086520" cy="1330560"/>
          </a:xfrm>
          <a:prstGeom prst="roundRect">
            <a:avLst>
              <a:gd name="adj" fmla="val 7136"/>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41" name="Group 14"/>
          <p:cNvGrpSpPr/>
          <p:nvPr/>
        </p:nvGrpSpPr>
        <p:grpSpPr>
          <a:xfrm>
            <a:off x="148320" y="666720"/>
            <a:ext cx="6105600" cy="1242000"/>
            <a:chOff x="148320" y="666720"/>
            <a:chExt cx="6105600" cy="1242000"/>
          </a:xfrm>
        </p:grpSpPr>
        <p:sp>
          <p:nvSpPr>
            <p:cNvPr id="42" name="Freeform 14"/>
            <p:cNvSpPr/>
            <p:nvPr/>
          </p:nvSpPr>
          <p:spPr>
            <a:xfrm>
              <a:off x="4238280" y="802080"/>
              <a:ext cx="2015280" cy="666720"/>
            </a:xfrm>
            <a:custGeom>
              <a:avLst/>
              <a:gdLst>
                <a:gd name="textAreaLeft" fmla="*/ 0 w 2015280"/>
                <a:gd name="textAreaRight" fmla="*/ 2016000 w 2015280"/>
                <a:gd name="textAreaTop" fmla="*/ 0 h 666720"/>
                <a:gd name="textAreaBottom" fmla="*/ 667440 h 66672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43" name="Freeform 18"/>
            <p:cNvSpPr/>
            <p:nvPr/>
          </p:nvSpPr>
          <p:spPr>
            <a:xfrm>
              <a:off x="1835640" y="682200"/>
              <a:ext cx="3885480" cy="793800"/>
            </a:xfrm>
            <a:custGeom>
              <a:avLst/>
              <a:gdLst>
                <a:gd name="textAreaLeft" fmla="*/ 0 w 3885480"/>
                <a:gd name="textAreaRight" fmla="*/ 3886200 w 3885480"/>
                <a:gd name="textAreaTop" fmla="*/ 0 h 793800"/>
                <a:gd name="textAreaBottom" fmla="*/ 794520 h 79380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44" name="Freeform 22"/>
            <p:cNvSpPr/>
            <p:nvPr/>
          </p:nvSpPr>
          <p:spPr>
            <a:xfrm>
              <a:off x="1982520" y="693720"/>
              <a:ext cx="3831840" cy="722880"/>
            </a:xfrm>
            <a:custGeom>
              <a:avLst/>
              <a:gdLst>
                <a:gd name="textAreaLeft" fmla="*/ 0 w 3831840"/>
                <a:gd name="textAreaRight" fmla="*/ 3832560 w 3831840"/>
                <a:gd name="textAreaTop" fmla="*/ 0 h 722880"/>
                <a:gd name="textAreaBottom" fmla="*/ 723600 h 72288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45" name="Freeform 26"/>
            <p:cNvSpPr/>
            <p:nvPr/>
          </p:nvSpPr>
          <p:spPr>
            <a:xfrm>
              <a:off x="3931560" y="681120"/>
              <a:ext cx="2317680" cy="608040"/>
            </a:xfrm>
            <a:custGeom>
              <a:avLst/>
              <a:gdLst>
                <a:gd name="textAreaLeft" fmla="*/ 0 w 2317680"/>
                <a:gd name="textAreaRight" fmla="*/ 2318400 w 2317680"/>
                <a:gd name="textAreaTop" fmla="*/ 0 h 608040"/>
                <a:gd name="textAreaBottom" fmla="*/ 608760 h 60804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46" name="Freeform 19"/>
            <p:cNvSpPr/>
            <p:nvPr/>
          </p:nvSpPr>
          <p:spPr>
            <a:xfrm>
              <a:off x="148320" y="666720"/>
              <a:ext cx="6105600" cy="1242000"/>
            </a:xfrm>
            <a:custGeom>
              <a:avLst/>
              <a:gdLst>
                <a:gd name="textAreaLeft" fmla="*/ 0 w 6105600"/>
                <a:gd name="textAreaRight" fmla="*/ 6106320 w 6105600"/>
                <a:gd name="textAreaTop" fmla="*/ 0 h 1242000"/>
                <a:gd name="textAreaBottom" fmla="*/ 1242720 h 124200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47" name="PlaceHolder 1"/>
          <p:cNvSpPr>
            <a:spLocks noGrp="1"/>
          </p:cNvSpPr>
          <p:nvPr>
            <p:ph type="ftr" idx="7"/>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48" name="PlaceHolder 2"/>
          <p:cNvSpPr>
            <a:spLocks noGrp="1"/>
          </p:cNvSpPr>
          <p:nvPr>
            <p:ph type="sldNum" idx="8"/>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E7E80280-64C6-478A-A7C1-35FF75FEE55B}"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49" name="PlaceHolder 3"/>
          <p:cNvSpPr>
            <a:spLocks noGrp="1"/>
          </p:cNvSpPr>
          <p:nvPr>
            <p:ph type="dt" idx="9"/>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Rounded Rectangle 13"/>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52" name="Group 15"/>
          <p:cNvGrpSpPr/>
          <p:nvPr/>
        </p:nvGrpSpPr>
        <p:grpSpPr>
          <a:xfrm>
            <a:off x="148320" y="1567440"/>
            <a:ext cx="6105600" cy="1240560"/>
            <a:chOff x="148320" y="1567440"/>
            <a:chExt cx="6105600" cy="1240560"/>
          </a:xfrm>
        </p:grpSpPr>
        <p:sp>
          <p:nvSpPr>
            <p:cNvPr id="53"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54"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55"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56"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57"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58"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59" name="PlaceHolder 2"/>
          <p:cNvSpPr>
            <a:spLocks noGrp="1"/>
          </p:cNvSpPr>
          <p:nvPr>
            <p:ph type="body"/>
          </p:nvPr>
        </p:nvSpPr>
        <p:spPr>
          <a:xfrm>
            <a:off x="320040" y="1497600"/>
            <a:ext cx="5760000" cy="3711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
        <p:nvSpPr>
          <p:cNvPr id="60" name="PlaceHolder 3"/>
          <p:cNvSpPr>
            <a:spLocks noGrp="1"/>
          </p:cNvSpPr>
          <p:nvPr>
            <p:ph type="ftr" idx="10"/>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61" name="PlaceHolder 4"/>
          <p:cNvSpPr>
            <a:spLocks noGrp="1"/>
          </p:cNvSpPr>
          <p:nvPr>
            <p:ph type="sldNum" idx="11"/>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1B99BE02-C263-4D5B-97BC-97AA6E1BC91B}"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62" name="PlaceHolder 5"/>
          <p:cNvSpPr>
            <a:spLocks noGrp="1"/>
          </p:cNvSpPr>
          <p:nvPr>
            <p:ph type="dt" idx="12"/>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 id="2147483657"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ounded Rectangle 13" hidden="1"/>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67" name="Group 15"/>
          <p:cNvGrpSpPr/>
          <p:nvPr/>
        </p:nvGrpSpPr>
        <p:grpSpPr>
          <a:xfrm>
            <a:off x="148320" y="1567440"/>
            <a:ext cx="6105600" cy="1240560"/>
            <a:chOff x="148320" y="1567440"/>
            <a:chExt cx="6105600" cy="1240560"/>
          </a:xfrm>
        </p:grpSpPr>
        <p:sp>
          <p:nvSpPr>
            <p:cNvPr id="68"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69"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70"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71"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72"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73" name="Rounded Rectangle 13"/>
          <p:cNvSpPr/>
          <p:nvPr/>
        </p:nvSpPr>
        <p:spPr>
          <a:xfrm>
            <a:off x="160200" y="213480"/>
            <a:ext cx="6086520" cy="4420080"/>
          </a:xfrm>
          <a:prstGeom prst="roundRect">
            <a:avLst>
              <a:gd name="adj" fmla="val 1272"/>
            </a:avLst>
          </a:prstGeom>
          <a:gradFill rotWithShape="0">
            <a:gsLst>
              <a:gs pos="0">
                <a:srgbClr val="0293e0"/>
              </a:gs>
              <a:gs pos="10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sp>
        <p:nvSpPr>
          <p:cNvPr id="74" name="Freeform 14"/>
          <p:cNvSpPr/>
          <p:nvPr/>
        </p:nvSpPr>
        <p:spPr>
          <a:xfrm>
            <a:off x="4233240" y="392328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73080" rIns="73080" tIns="36720" bIns="36720" anchor="t">
            <a:noAutofit/>
          </a:bodyPr>
          <a:p>
            <a:endParaRPr b="0" lang="en-US" sz="1400" strike="noStrike" u="none">
              <a:solidFill>
                <a:schemeClr val="dk1"/>
              </a:solidFill>
              <a:uFillTx/>
              <a:latin typeface="Candara"/>
            </a:endParaRPr>
          </a:p>
        </p:txBody>
      </p:sp>
      <p:sp>
        <p:nvSpPr>
          <p:cNvPr id="75" name="Freeform 18"/>
          <p:cNvSpPr/>
          <p:nvPr/>
        </p:nvSpPr>
        <p:spPr>
          <a:xfrm>
            <a:off x="1833480" y="380376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73080" rIns="73080" tIns="36720" bIns="36720" anchor="t">
            <a:noAutofit/>
          </a:bodyPr>
          <a:p>
            <a:endParaRPr b="0" lang="en-US" sz="1400" strike="noStrike" u="none">
              <a:solidFill>
                <a:schemeClr val="dk1"/>
              </a:solidFill>
              <a:uFillTx/>
              <a:latin typeface="Candara"/>
            </a:endParaRPr>
          </a:p>
        </p:txBody>
      </p:sp>
      <p:sp>
        <p:nvSpPr>
          <p:cNvPr id="76" name="Freeform 22"/>
          <p:cNvSpPr/>
          <p:nvPr/>
        </p:nvSpPr>
        <p:spPr>
          <a:xfrm>
            <a:off x="1980000" y="381492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73080" rIns="73080" tIns="36720" bIns="36720" anchor="t">
            <a:noAutofit/>
          </a:bodyPr>
          <a:p>
            <a:endParaRPr b="0" lang="en-US" sz="1400" strike="noStrike" u="none">
              <a:solidFill>
                <a:schemeClr val="dk1"/>
              </a:solidFill>
              <a:uFillTx/>
              <a:latin typeface="Candara"/>
            </a:endParaRPr>
          </a:p>
        </p:txBody>
      </p:sp>
      <p:sp>
        <p:nvSpPr>
          <p:cNvPr id="77" name="Freeform 26"/>
          <p:cNvSpPr/>
          <p:nvPr/>
        </p:nvSpPr>
        <p:spPr>
          <a:xfrm>
            <a:off x="3926520" y="380268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73080" rIns="73080" tIns="36720" bIns="36720" anchor="t">
            <a:noAutofit/>
          </a:bodyPr>
          <a:p>
            <a:endParaRPr b="0" lang="en-US" sz="1400" strike="noStrike" u="none">
              <a:solidFill>
                <a:schemeClr val="dk1"/>
              </a:solidFill>
              <a:uFillTx/>
              <a:latin typeface="Candara"/>
            </a:endParaRPr>
          </a:p>
        </p:txBody>
      </p:sp>
      <p:sp useBgFill="1">
        <p:nvSpPr>
          <p:cNvPr id="78" name="Freeform 10"/>
          <p:cNvSpPr/>
          <p:nvPr/>
        </p:nvSpPr>
        <p:spPr>
          <a:xfrm>
            <a:off x="148320" y="378792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73080" rIns="73080" tIns="36720" bIns="36720" anchor="t">
            <a:noAutofit/>
          </a:bodyPr>
          <a:p>
            <a:endParaRPr b="0" lang="en-US" sz="1400" strike="noStrike" u="none">
              <a:solidFill>
                <a:schemeClr val="dk1"/>
              </a:solidFill>
              <a:uFillTx/>
              <a:latin typeface="Candara"/>
            </a:endParaRPr>
          </a:p>
        </p:txBody>
      </p:sp>
      <p:sp>
        <p:nvSpPr>
          <p:cNvPr id="79" name="PlaceHolder 1"/>
          <p:cNvSpPr>
            <a:spLocks noGrp="1"/>
          </p:cNvSpPr>
          <p:nvPr>
            <p:ph type="ftr" idx="13"/>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80" name="PlaceHolder 2"/>
          <p:cNvSpPr>
            <a:spLocks noGrp="1"/>
          </p:cNvSpPr>
          <p:nvPr>
            <p:ph type="sldNum" idx="14"/>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EED31E8C-F9EE-40B4-80F8-55BA436D66F0}"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81" name="PlaceHolder 3"/>
          <p:cNvSpPr>
            <a:spLocks noGrp="1"/>
          </p:cNvSpPr>
          <p:nvPr>
            <p:ph type="dt" idx="15"/>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Rounded Rectangle 13"/>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84" name="Group 15"/>
          <p:cNvGrpSpPr/>
          <p:nvPr/>
        </p:nvGrpSpPr>
        <p:grpSpPr>
          <a:xfrm>
            <a:off x="148320" y="1567440"/>
            <a:ext cx="6105600" cy="1240560"/>
            <a:chOff x="148320" y="1567440"/>
            <a:chExt cx="6105600" cy="1240560"/>
          </a:xfrm>
        </p:grpSpPr>
        <p:sp>
          <p:nvSpPr>
            <p:cNvPr id="85"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86"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87"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88"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89"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90"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91" name="PlaceHolder 2"/>
          <p:cNvSpPr>
            <a:spLocks noGrp="1"/>
          </p:cNvSpPr>
          <p:nvPr>
            <p:ph type="body"/>
          </p:nvPr>
        </p:nvSpPr>
        <p:spPr>
          <a:xfrm>
            <a:off x="320040" y="1497600"/>
            <a:ext cx="2810520" cy="3711600"/>
          </a:xfrm>
          <a:prstGeom prst="rect">
            <a:avLst/>
          </a:prstGeom>
          <a:noFill/>
          <a:ln w="0">
            <a:noFill/>
          </a:ln>
        </p:spPr>
        <p:txBody>
          <a:bodyPr lIns="0" rIns="0" tIns="0" bIns="0" anchor="t">
            <a:normAutofit fontScale="40000" lnSpcReduction="19999"/>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
        <p:nvSpPr>
          <p:cNvPr id="92" name="PlaceHolder 3"/>
          <p:cNvSpPr>
            <a:spLocks noGrp="1"/>
          </p:cNvSpPr>
          <p:nvPr>
            <p:ph type="body"/>
          </p:nvPr>
        </p:nvSpPr>
        <p:spPr>
          <a:xfrm>
            <a:off x="3271680" y="1497600"/>
            <a:ext cx="2810520" cy="3711600"/>
          </a:xfrm>
          <a:prstGeom prst="rect">
            <a:avLst/>
          </a:prstGeom>
          <a:noFill/>
          <a:ln w="0">
            <a:noFill/>
          </a:ln>
        </p:spPr>
        <p:txBody>
          <a:bodyPr lIns="0" rIns="0" tIns="0" bIns="0" anchor="t">
            <a:normAutofit fontScale="40000" lnSpcReduction="19999"/>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
        <p:nvSpPr>
          <p:cNvPr id="93" name="PlaceHolder 4"/>
          <p:cNvSpPr>
            <a:spLocks noGrp="1"/>
          </p:cNvSpPr>
          <p:nvPr>
            <p:ph type="ftr" idx="16"/>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94" name="PlaceHolder 5"/>
          <p:cNvSpPr>
            <a:spLocks noGrp="1"/>
          </p:cNvSpPr>
          <p:nvPr>
            <p:ph type="sldNum" idx="17"/>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B66BEA50-1AA3-4A26-AD81-3FD7CB7418FC}"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95" name="PlaceHolder 6"/>
          <p:cNvSpPr>
            <a:spLocks noGrp="1"/>
          </p:cNvSpPr>
          <p:nvPr>
            <p:ph type="dt" idx="18"/>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Rounded Rectangle 13"/>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98" name="Group 15"/>
          <p:cNvGrpSpPr/>
          <p:nvPr/>
        </p:nvGrpSpPr>
        <p:grpSpPr>
          <a:xfrm>
            <a:off x="148320" y="1567440"/>
            <a:ext cx="6105600" cy="1240560"/>
            <a:chOff x="148320" y="1567440"/>
            <a:chExt cx="6105600" cy="1240560"/>
          </a:xfrm>
        </p:grpSpPr>
        <p:sp>
          <p:nvSpPr>
            <p:cNvPr id="99"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00"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01"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02"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03"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04" name="PlaceHolder 1"/>
          <p:cNvSpPr>
            <a:spLocks noGrp="1"/>
          </p:cNvSpPr>
          <p:nvPr>
            <p:ph type="ftr" idx="19"/>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05" name="PlaceHolder 2"/>
          <p:cNvSpPr>
            <a:spLocks noGrp="1"/>
          </p:cNvSpPr>
          <p:nvPr>
            <p:ph type="sldNum" idx="20"/>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AD620B66-1052-4918-B837-E70DB5DE992C}"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06" name="PlaceHolder 3"/>
          <p:cNvSpPr>
            <a:spLocks noGrp="1"/>
          </p:cNvSpPr>
          <p:nvPr>
            <p:ph type="dt" idx="21"/>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Rounded Rectangle 13"/>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09" name="Group 15"/>
          <p:cNvGrpSpPr/>
          <p:nvPr/>
        </p:nvGrpSpPr>
        <p:grpSpPr>
          <a:xfrm>
            <a:off x="148320" y="1567440"/>
            <a:ext cx="6105600" cy="1240560"/>
            <a:chOff x="148320" y="1567440"/>
            <a:chExt cx="6105600" cy="1240560"/>
          </a:xfrm>
        </p:grpSpPr>
        <p:sp>
          <p:nvSpPr>
            <p:cNvPr id="110"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11"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12"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13"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14"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15" name="PlaceHolder 1"/>
          <p:cNvSpPr>
            <a:spLocks noGrp="1"/>
          </p:cNvSpPr>
          <p:nvPr>
            <p:ph type="title"/>
          </p:nvPr>
        </p:nvSpPr>
        <p:spPr>
          <a:xfrm>
            <a:off x="320040" y="315720"/>
            <a:ext cx="5760000" cy="11685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16" name="PlaceHolder 2"/>
          <p:cNvSpPr>
            <a:spLocks noGrp="1"/>
          </p:cNvSpPr>
          <p:nvPr>
            <p:ph type="ftr" idx="22"/>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17" name="PlaceHolder 3"/>
          <p:cNvSpPr>
            <a:spLocks noGrp="1"/>
          </p:cNvSpPr>
          <p:nvPr>
            <p:ph type="sldNum" idx="23"/>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047F216E-F2DB-43B6-8354-AA27D020DF8E}"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18" name="PlaceHolder 4"/>
          <p:cNvSpPr>
            <a:spLocks noGrp="1"/>
          </p:cNvSpPr>
          <p:nvPr>
            <p:ph type="dt" idx="24"/>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19" name="PlaceHolder 5"/>
          <p:cNvSpPr>
            <a:spLocks noGrp="1"/>
          </p:cNvSpPr>
          <p:nvPr>
            <p:ph type="body"/>
          </p:nvPr>
        </p:nvSpPr>
        <p:spPr>
          <a:xfrm>
            <a:off x="320040" y="1497600"/>
            <a:ext cx="5760360" cy="371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Rounded Rectangle 13" hidden="1"/>
          <p:cNvSpPr/>
          <p:nvPr/>
        </p:nvSpPr>
        <p:spPr>
          <a:xfrm>
            <a:off x="160200" y="213480"/>
            <a:ext cx="6086520" cy="2303640"/>
          </a:xfrm>
          <a:prstGeom prst="roundRect">
            <a:avLst>
              <a:gd name="adj" fmla="val 3362"/>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22" name="Group 15"/>
          <p:cNvGrpSpPr/>
          <p:nvPr/>
        </p:nvGrpSpPr>
        <p:grpSpPr>
          <a:xfrm>
            <a:off x="148320" y="1567440"/>
            <a:ext cx="6105600" cy="1240560"/>
            <a:chOff x="148320" y="1567440"/>
            <a:chExt cx="6105600" cy="1240560"/>
          </a:xfrm>
        </p:grpSpPr>
        <p:sp>
          <p:nvSpPr>
            <p:cNvPr id="123" name="Freeform 14"/>
            <p:cNvSpPr/>
            <p:nvPr/>
          </p:nvSpPr>
          <p:spPr>
            <a:xfrm>
              <a:off x="4233240" y="170280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24" name="Freeform 18"/>
            <p:cNvSpPr/>
            <p:nvPr/>
          </p:nvSpPr>
          <p:spPr>
            <a:xfrm>
              <a:off x="1833480" y="158292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25" name="Freeform 22"/>
            <p:cNvSpPr/>
            <p:nvPr/>
          </p:nvSpPr>
          <p:spPr>
            <a:xfrm>
              <a:off x="1980000" y="159444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26" name="Freeform 26"/>
            <p:cNvSpPr/>
            <p:nvPr/>
          </p:nvSpPr>
          <p:spPr>
            <a:xfrm>
              <a:off x="3926520" y="158220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27" name="Freeform 10"/>
            <p:cNvSpPr/>
            <p:nvPr/>
          </p:nvSpPr>
          <p:spPr>
            <a:xfrm>
              <a:off x="148320" y="156744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28" name="Rounded Rectangle 11"/>
          <p:cNvSpPr/>
          <p:nvPr/>
        </p:nvSpPr>
        <p:spPr>
          <a:xfrm>
            <a:off x="160200" y="213480"/>
            <a:ext cx="6086520" cy="1330560"/>
          </a:xfrm>
          <a:prstGeom prst="roundRect">
            <a:avLst>
              <a:gd name="adj" fmla="val 7136"/>
            </a:avLst>
          </a:prstGeom>
          <a:gradFill rotWithShape="0">
            <a:gsLst>
              <a:gs pos="0">
                <a:srgbClr val="0293e0"/>
              </a:gs>
              <a:gs pos="90000">
                <a:srgbClr val="83d3fe"/>
              </a:gs>
            </a:gsLst>
            <a:lin ang="5400000"/>
          </a:gradFill>
          <a:ln w="15840">
            <a:noFill/>
          </a:ln>
        </p:spPr>
        <p:style>
          <a:lnRef idx="0"/>
          <a:fillRef idx="0"/>
          <a:effectRef idx="0"/>
          <a:fontRef idx="minor"/>
        </p:style>
        <p:txBody>
          <a:bodyPr lIns="73080" rIns="73080" tIns="36720" bIns="36720" anchor="ctr">
            <a:noAutofit/>
          </a:bodyPr>
          <a:p>
            <a:endParaRPr b="0" lang="en-US" sz="1400" strike="noStrike" u="none">
              <a:solidFill>
                <a:schemeClr val="lt1"/>
              </a:solidFill>
              <a:uFillTx/>
              <a:latin typeface="Candara"/>
            </a:endParaRPr>
          </a:p>
        </p:txBody>
      </p:sp>
      <p:grpSp>
        <p:nvGrpSpPr>
          <p:cNvPr id="129" name="Group 5"/>
          <p:cNvGrpSpPr/>
          <p:nvPr/>
        </p:nvGrpSpPr>
        <p:grpSpPr>
          <a:xfrm>
            <a:off x="148320" y="666720"/>
            <a:ext cx="6105600" cy="1240560"/>
            <a:chOff x="148320" y="666720"/>
            <a:chExt cx="6105600" cy="1240560"/>
          </a:xfrm>
        </p:grpSpPr>
        <p:sp>
          <p:nvSpPr>
            <p:cNvPr id="130" name="Freeform 14"/>
            <p:cNvSpPr/>
            <p:nvPr/>
          </p:nvSpPr>
          <p:spPr>
            <a:xfrm>
              <a:off x="4233240" y="802080"/>
              <a:ext cx="2012760" cy="665640"/>
            </a:xfrm>
            <a:custGeom>
              <a:avLst/>
              <a:gdLst>
                <a:gd name="textAreaLeft" fmla="*/ 0 w 2012760"/>
                <a:gd name="textAreaRight" fmla="*/ 2013480 w 2012760"/>
                <a:gd name="textAreaTop" fmla="*/ 0 h 665640"/>
                <a:gd name="textAreaBottom" fmla="*/ 666360 h 66564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9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31" name="Freeform 18"/>
            <p:cNvSpPr/>
            <p:nvPr/>
          </p:nvSpPr>
          <p:spPr>
            <a:xfrm>
              <a:off x="1833480" y="682200"/>
              <a:ext cx="3880440" cy="792720"/>
            </a:xfrm>
            <a:custGeom>
              <a:avLst/>
              <a:gdLst>
                <a:gd name="textAreaLeft" fmla="*/ 0 w 3880440"/>
                <a:gd name="textAreaRight" fmla="*/ 3881160 w 3880440"/>
                <a:gd name="textAreaTop" fmla="*/ 0 h 792720"/>
                <a:gd name="textAreaBottom" fmla="*/ 793440 h 79272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32" name="Freeform 22"/>
            <p:cNvSpPr/>
            <p:nvPr/>
          </p:nvSpPr>
          <p:spPr>
            <a:xfrm>
              <a:off x="1980000" y="693720"/>
              <a:ext cx="3826800" cy="721800"/>
            </a:xfrm>
            <a:custGeom>
              <a:avLst/>
              <a:gdLst>
                <a:gd name="textAreaLeft" fmla="*/ 0 w 3826800"/>
                <a:gd name="textAreaRight" fmla="*/ 3827520 w 3826800"/>
                <a:gd name="textAreaTop" fmla="*/ 0 h 721800"/>
                <a:gd name="textAreaBottom" fmla="*/ 722520 h 72180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p:nvSpPr>
            <p:cNvPr id="133" name="Freeform 26"/>
            <p:cNvSpPr/>
            <p:nvPr/>
          </p:nvSpPr>
          <p:spPr>
            <a:xfrm>
              <a:off x="3926520" y="681120"/>
              <a:ext cx="2314800" cy="607320"/>
            </a:xfrm>
            <a:custGeom>
              <a:avLst/>
              <a:gdLst>
                <a:gd name="textAreaLeft" fmla="*/ 0 w 2314800"/>
                <a:gd name="textAreaRight" fmla="*/ 2315520 w 2314800"/>
                <a:gd name="textAreaTop" fmla="*/ 0 h 607320"/>
                <a:gd name="textAreaBottom" fmla="*/ 608040 h 60732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0">
              <a:solidFill>
                <a:srgbClr val="ffffff"/>
              </a:solid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sp useBgFill="1">
          <p:nvSpPr>
            <p:cNvPr id="134" name="Freeform 10"/>
            <p:cNvSpPr/>
            <p:nvPr/>
          </p:nvSpPr>
          <p:spPr>
            <a:xfrm>
              <a:off x="148320" y="666720"/>
              <a:ext cx="6105600" cy="1240560"/>
            </a:xfrm>
            <a:custGeom>
              <a:avLst/>
              <a:gdLst>
                <a:gd name="textAreaLeft" fmla="*/ 0 w 6105600"/>
                <a:gd name="textAreaRight" fmla="*/ 6106320 w 6105600"/>
                <a:gd name="textAreaTop" fmla="*/ 0 h 1240560"/>
                <a:gd name="textAreaBottom" fmla="*/ 1241280 h 12405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360">
              <a:noFill/>
            </a:ln>
          </p:spPr>
          <p:style>
            <a:lnRef idx="0"/>
            <a:fillRef idx="0"/>
            <a:effectRef idx="0"/>
            <a:fontRef idx="minor"/>
          </p:style>
          <p:txBody>
            <a:bodyPr numCol="1" spcCol="0" lIns="90000" rIns="90000" tIns="45000" bIns="45000" anchor="t">
              <a:noAutofit/>
            </a:bodyPr>
            <a:p>
              <a:endParaRPr b="0" lang="en-US" sz="1400" strike="noStrike" u="none">
                <a:solidFill>
                  <a:schemeClr val="dk1"/>
                </a:solidFill>
                <a:uFillTx/>
                <a:latin typeface="Candara"/>
              </a:endParaRPr>
            </a:p>
          </p:txBody>
        </p:sp>
      </p:grpSp>
      <p:sp>
        <p:nvSpPr>
          <p:cNvPr id="135" name="PlaceHolder 1"/>
          <p:cNvSpPr>
            <a:spLocks noGrp="1"/>
          </p:cNvSpPr>
          <p:nvPr>
            <p:ph type="ftr" idx="25"/>
          </p:nvPr>
        </p:nvSpPr>
        <p:spPr>
          <a:xfrm>
            <a:off x="135720" y="5833440"/>
            <a:ext cx="2649960" cy="340200"/>
          </a:xfrm>
          <a:prstGeom prst="rect">
            <a:avLst/>
          </a:prstGeom>
          <a:noFill/>
          <a:ln w="0">
            <a:noFill/>
          </a:ln>
        </p:spPr>
        <p:txBody>
          <a:bodyPr lIns="73080" rIns="73080" tIns="36720" bIns="36720" anchor="ctr">
            <a:noAutofit/>
          </a:bodyPr>
          <a:lstStyle>
            <a:lvl1pPr indent="0" defTabSz="731520">
              <a:lnSpc>
                <a:spcPct val="100000"/>
              </a:lnSpc>
              <a:buNone/>
              <a:tabLst>
                <a:tab algn="l" pos="0"/>
              </a:tabLst>
              <a:defRPr b="0" lang="en-US" sz="800" strike="noStrike" u="none">
                <a:solidFill>
                  <a:schemeClr val="dk2"/>
                </a:solidFill>
                <a:uFillTx/>
                <a:latin typeface="Candara"/>
              </a:defRPr>
            </a:lvl1pPr>
          </a:lstStyle>
          <a:p>
            <a:pPr indent="0" defTabSz="731520">
              <a:lnSpc>
                <a:spcPct val="100000"/>
              </a:lnSpc>
              <a:buNone/>
              <a:tabLst>
                <a:tab algn="l" pos="0"/>
              </a:tabLst>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36" name="PlaceHolder 2"/>
          <p:cNvSpPr>
            <a:spLocks noGrp="1"/>
          </p:cNvSpPr>
          <p:nvPr>
            <p:ph type="sldNum" idx="26"/>
          </p:nvPr>
        </p:nvSpPr>
        <p:spPr>
          <a:xfrm>
            <a:off x="2793600" y="5833440"/>
            <a:ext cx="812520" cy="340200"/>
          </a:xfrm>
          <a:prstGeom prst="rect">
            <a:avLst/>
          </a:prstGeom>
          <a:noFill/>
          <a:ln w="0">
            <a:noFill/>
          </a:ln>
        </p:spPr>
        <p:txBody>
          <a:bodyPr lIns="73080" rIns="73080" tIns="36720" bIns="36720" anchor="ctr">
            <a:noAutofit/>
          </a:bodyPr>
          <a:lstStyle>
            <a:lvl1pPr indent="0" algn="ctr" defTabSz="731520">
              <a:lnSpc>
                <a:spcPct val="100000"/>
              </a:lnSpc>
              <a:buNone/>
              <a:tabLst>
                <a:tab algn="l" pos="0"/>
              </a:tabLst>
              <a:defRPr b="0" lang="en-US" sz="800" strike="noStrike" u="none">
                <a:solidFill>
                  <a:schemeClr val="dk2"/>
                </a:solidFill>
                <a:uFillTx/>
                <a:latin typeface="Candara"/>
              </a:defRPr>
            </a:lvl1pPr>
          </a:lstStyle>
          <a:p>
            <a:pPr indent="0" algn="ctr" defTabSz="731520">
              <a:lnSpc>
                <a:spcPct val="100000"/>
              </a:lnSpc>
              <a:buNone/>
              <a:tabLst>
                <a:tab algn="l" pos="0"/>
              </a:tabLst>
            </a:pPr>
            <a:fld id="{7D4B30D7-DABE-4F33-91F3-991C56A2090A}"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37" name="PlaceHolder 3"/>
          <p:cNvSpPr>
            <a:spLocks noGrp="1"/>
          </p:cNvSpPr>
          <p:nvPr>
            <p:ph type="dt" idx="27"/>
          </p:nvPr>
        </p:nvSpPr>
        <p:spPr>
          <a:xfrm>
            <a:off x="3614400" y="5833440"/>
            <a:ext cx="2649960" cy="340200"/>
          </a:xfrm>
          <a:prstGeom prst="rect">
            <a:avLst/>
          </a:prstGeom>
          <a:noFill/>
          <a:ln w="0">
            <a:noFill/>
          </a:ln>
        </p:spPr>
        <p:txBody>
          <a:bodyPr lIns="73080" rIns="73080" tIns="36720" bIns="36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1493640"/>
            <a:ext cx="5439960" cy="1660680"/>
          </a:xfrm>
          <a:prstGeom prst="rect">
            <a:avLst/>
          </a:prstGeom>
          <a:noFill/>
          <a:ln w="0">
            <a:noFill/>
          </a:ln>
        </p:spPr>
        <p:txBody>
          <a:bodyPr lIns="73080" rIns="73080" tIns="36720" bIns="36720" anchor="b">
            <a:normAutofit lnSpcReduction="9999"/>
          </a:bodyPr>
          <a:p>
            <a:pPr indent="0" algn="ctr" defTabSz="731520">
              <a:lnSpc>
                <a:spcPct val="100000"/>
              </a:lnSpc>
              <a:buNone/>
              <a:tabLst>
                <a:tab algn="l" pos="0"/>
              </a:tabLst>
            </a:pPr>
            <a:r>
              <a:rPr b="0" lang="en-US" sz="3500" strike="noStrike" u="none">
                <a:solidFill>
                  <a:srgbClr val="ffffff"/>
                </a:solidFill>
                <a:uFillTx/>
                <a:latin typeface="Candara"/>
              </a:rPr>
              <a:t>Financial and Legal Aspects of New Technology Ventures</a:t>
            </a:r>
            <a:endParaRPr b="0" lang="en-US" sz="3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p:nvPr>
        </p:nvSpPr>
        <p:spPr>
          <a:xfrm>
            <a:off x="254160" y="2209680"/>
            <a:ext cx="5917320" cy="411408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The accounting policy is the set of accounting principles and methods that the firm uses in preparing and presenting financial statements.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Accounting standards control accounting policy by codifying good accounting principles.</a:t>
            </a: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190" name="PlaceHolder 2"/>
          <p:cNvSpPr>
            <a:spLocks noGrp="1"/>
          </p:cNvSpPr>
          <p:nvPr>
            <p:ph type="title"/>
          </p:nvPr>
        </p:nvSpPr>
        <p:spPr>
          <a:xfrm>
            <a:off x="152280" y="315720"/>
            <a:ext cx="6120720" cy="136008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600" strike="noStrike" u="none">
                <a:solidFill>
                  <a:srgbClr val="ffffff"/>
                </a:solidFill>
                <a:uFillTx/>
                <a:latin typeface="Times New Roman"/>
              </a:rPr>
              <a:t>ACCOUNTING POLICY</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09559295-02D0-4F1D-88EC-D561C8CF6833}" type="slidenum">
              <a:t>10</a:t>
            </a:fld>
          </a:p>
        </p:txBody>
      </p:sp>
      <p:sp>
        <p:nvSpPr>
          <p:cNvPr id="6" name="PlaceHolder 5"/>
          <p:cNvSpPr>
            <a:spLocks noGrp="1"/>
          </p:cNvSpPr>
          <p:nvPr>
            <p:ph type="dt" idx="12"/>
          </p:nvPr>
        </p:nvSpPr>
        <p:spPr/>
        <p:txBody>
          <a:bodyPr/>
          <a:p>
            <a:fld id="{8F7FE960-526F-4DB6-B963-24812D171DD6}" type="datetime1">
              <a:rPr lang="en-US"/>
              <a:t>09/16/2024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tabLst>
                <a:tab algn="l" pos="0"/>
              </a:tabLst>
            </a:pPr>
            <a:r>
              <a:rPr b="0" lang="en-US" sz="1900" strike="noStrike" u="none">
                <a:solidFill>
                  <a:schemeClr val="dk2"/>
                </a:solidFill>
                <a:uFillTx/>
                <a:latin typeface="Times New Roman"/>
              </a:rPr>
              <a:t>Business firms aim to improve the living quality of members of society by innovating and producing goods and services that help them do their jobs better.</a:t>
            </a:r>
            <a:endParaRPr b="0" lang="en-US" sz="1900" strike="noStrike" u="none">
              <a:solidFill>
                <a:srgbClr val="000000"/>
              </a:solidFill>
              <a:uFillTx/>
              <a:latin typeface="Arial"/>
            </a:endParaRPr>
          </a:p>
          <a:p>
            <a:pPr lvl="1" marL="461160" indent="-219600" defTabSz="731520">
              <a:lnSpc>
                <a:spcPct val="100000"/>
              </a:lnSpc>
              <a:spcBef>
                <a:spcPts val="380"/>
              </a:spcBef>
              <a:buClr>
                <a:srgbClr val="31b6fd"/>
              </a:buClr>
              <a:buFont typeface="Symbol" charset="2"/>
              <a:buChar char=""/>
              <a:tabLst>
                <a:tab algn="l" pos="0"/>
              </a:tabLst>
            </a:pPr>
            <a:r>
              <a:rPr b="0" lang="en-US" sz="1900" strike="noStrike" u="none">
                <a:solidFill>
                  <a:schemeClr val="dk2"/>
                </a:solidFill>
                <a:uFillTx/>
                <a:latin typeface="Times New Roman"/>
              </a:rPr>
              <a:t>They apply scientific discovery to develop new and innovative products.</a:t>
            </a:r>
            <a:endParaRPr b="0" lang="en-US" sz="1900" strike="noStrike" u="none">
              <a:solidFill>
                <a:srgbClr val="000000"/>
              </a:solidFill>
              <a:uFillTx/>
              <a:latin typeface="Arial"/>
            </a:endParaRPr>
          </a:p>
        </p:txBody>
      </p:sp>
      <p:sp>
        <p:nvSpPr>
          <p:cNvPr id="19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BUSINESS PURPOSE</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2ECFFF57-0B82-4CD8-86C7-FD5C41825256}" type="slidenum">
              <a:t>11</a:t>
            </a:fld>
          </a:p>
        </p:txBody>
      </p:sp>
      <p:sp>
        <p:nvSpPr>
          <p:cNvPr id="6" name="PlaceHolder 5"/>
          <p:cNvSpPr>
            <a:spLocks noGrp="1"/>
          </p:cNvSpPr>
          <p:nvPr>
            <p:ph type="dt" idx="12"/>
          </p:nvPr>
        </p:nvSpPr>
        <p:spPr/>
        <p:txBody>
          <a:bodyPr/>
          <a:p>
            <a:fld id="{18E13762-7EC5-4107-B998-9A56DE0713E0}" type="datetime1">
              <a:rPr lang="en-US"/>
              <a:t>09/16/2024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Firms perform various activities to achieve their purposes, such as operating, investing, and financing</a:t>
            </a:r>
            <a:r>
              <a:rPr b="1" lang="en-US" sz="2000" strike="noStrike" u="none">
                <a:solidFill>
                  <a:schemeClr val="dk2"/>
                </a:solidFill>
                <a:uFillTx/>
                <a:latin typeface="Times New Roman"/>
              </a:rPr>
              <a:t>.</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Firms are not philanthropic organisations </a:t>
            </a:r>
            <a:endParaRPr b="0" lang="en-US" sz="2000" strike="noStrike" u="none">
              <a:solidFill>
                <a:srgbClr val="000000"/>
              </a:solidFill>
              <a:uFillTx/>
              <a:latin typeface="Arial"/>
            </a:endParaRPr>
          </a:p>
          <a:p>
            <a:pPr lvl="2" marL="684360" indent="-18288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They are for-profit organisations.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Customers have to pay a price for the products and services that firms offer in the market.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IN" sz="2000" strike="noStrike" u="none">
                <a:solidFill>
                  <a:schemeClr val="dk2"/>
                </a:solidFill>
                <a:uFillTx/>
                <a:latin typeface="TimesNewRomanPSMT"/>
              </a:rPr>
              <a:t>Firms formulate strategies and implement the same to win in the market, where competitors sell similar products and services.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IN" sz="2000" strike="noStrike" u="none">
                <a:solidFill>
                  <a:schemeClr val="dk2"/>
                </a:solidFill>
                <a:uFillTx/>
                <a:latin typeface="TimesNewRomanPSMT"/>
              </a:rPr>
              <a:t>Firms perform various activities cohesively to achieve their purpose.</a:t>
            </a:r>
            <a:endParaRPr b="0" lang="en-US" sz="2000" strike="noStrike" u="none">
              <a:solidFill>
                <a:srgbClr val="000000"/>
              </a:solidFill>
              <a:uFillTx/>
              <a:latin typeface="Arial"/>
            </a:endParaRPr>
          </a:p>
          <a:p>
            <a:pPr indent="0" defTabSz="731520">
              <a:lnSpc>
                <a:spcPct val="100000"/>
              </a:lnSpc>
              <a:spcBef>
                <a:spcPts val="380"/>
              </a:spcBef>
              <a:buNone/>
              <a:tabLst>
                <a:tab algn="l" pos="0"/>
              </a:tabLst>
            </a:pPr>
            <a:endParaRPr b="0" lang="en-US" sz="1900" strike="noStrike" u="none">
              <a:solidFill>
                <a:srgbClr val="000000"/>
              </a:solidFill>
              <a:uFillTx/>
              <a:latin typeface="Arial"/>
            </a:endParaRPr>
          </a:p>
        </p:txBody>
      </p:sp>
      <p:sp>
        <p:nvSpPr>
          <p:cNvPr id="19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BUSINESS ACTIVITIES</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dt" idx="12"/>
          </p:nvPr>
        </p:nvSpPr>
        <p:spPr/>
        <p:txBody>
          <a:bodyPr/>
          <a:p>
            <a:fld id="{7AE3DCCF-849F-4A93-8B44-8E159C43A530}" type="datetime1">
              <a:rPr lang="en-US"/>
              <a:t>09/16/2024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Operating activities are those that the firm performs to conduct its main business and supporting activities such as accounting and administrative activities.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For example, operating activities of a manufacturing firm are those that it performs to innovate, manufacture and sell (including creating customers) goods.</a:t>
            </a: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Operating activities of a finance company are those that it performs to collect deposits, lend and invest funds and supporting activities.</a:t>
            </a:r>
            <a:endParaRPr b="0" lang="en-US" sz="2000" strike="noStrike" u="none">
              <a:solidFill>
                <a:srgbClr val="000000"/>
              </a:solidFill>
              <a:uFillTx/>
              <a:latin typeface="Arial"/>
            </a:endParaRPr>
          </a:p>
        </p:txBody>
      </p:sp>
      <p:sp>
        <p:nvSpPr>
          <p:cNvPr id="19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OPERATING ACTIVITIES</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dt" idx="12"/>
          </p:nvPr>
        </p:nvSpPr>
        <p:spPr/>
        <p:txBody>
          <a:bodyPr/>
          <a:p>
            <a:fld id="{79605A63-049A-4208-8A37-F62950347183}" type="datetime1">
              <a:rPr lang="en-US"/>
              <a:t>09/16/2024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Investing activities of firms whose main business is not investing are those activities that they perform for investing surplus funds outside the business. </a:t>
            </a: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Activities relating to investing temporarily idle funds as a part of managing liquidity are part of operating activities.</a:t>
            </a:r>
            <a:endParaRPr b="0" lang="en-US" sz="2000" strike="noStrike" u="none">
              <a:solidFill>
                <a:srgbClr val="000000"/>
              </a:solidFill>
              <a:uFillTx/>
              <a:latin typeface="Arial"/>
            </a:endParaRPr>
          </a:p>
        </p:txBody>
      </p:sp>
      <p:sp>
        <p:nvSpPr>
          <p:cNvPr id="19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INVESTING ACTIVITIES</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dt" idx="12"/>
          </p:nvPr>
        </p:nvSpPr>
        <p:spPr/>
        <p:txBody>
          <a:bodyPr/>
          <a:p>
            <a:fld id="{1F0D4D17-8402-4FD2-A6A5-225DCB3837B6}" type="datetime1">
              <a:rPr lang="en-US"/>
              <a:t>09/16/2024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Financing activity involves managing financial resources. </a:t>
            </a: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Financing activities also include providing line of credit to customers.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For example, a company similar to Amazon, which provides online marketing platform, might extend credit to mom-and-pop stores, providing last-mile connectivity with customers. </a:t>
            </a:r>
            <a:endParaRPr b="0" lang="en-US" sz="2000" strike="noStrike" u="none">
              <a:solidFill>
                <a:srgbClr val="000000"/>
              </a:solidFill>
              <a:uFillTx/>
              <a:latin typeface="Arial"/>
            </a:endParaRPr>
          </a:p>
        </p:txBody>
      </p:sp>
      <p:sp>
        <p:nvSpPr>
          <p:cNvPr id="20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INVESTING ACTIVITIES</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dt" idx="12"/>
          </p:nvPr>
        </p:nvSpPr>
        <p:spPr/>
        <p:txBody>
          <a:bodyPr/>
          <a:p>
            <a:fld id="{B9741145-2CD8-4631-8638-116C471B487E}" type="datetime1">
              <a:rPr lang="en-US"/>
              <a:t>09/16/2024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Financial capital comes in two forms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Equity capital, and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Borrowings (also called, debt capital)</a:t>
            </a:r>
            <a:endParaRPr b="0" lang="en-US" sz="2000" strike="noStrike" u="none">
              <a:solidFill>
                <a:srgbClr val="000000"/>
              </a:solidFill>
              <a:uFillTx/>
              <a:latin typeface="Arial"/>
            </a:endParaRPr>
          </a:p>
        </p:txBody>
      </p:sp>
      <p:sp>
        <p:nvSpPr>
          <p:cNvPr id="20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FINANCIAL CAPITAL</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dt" idx="12"/>
          </p:nvPr>
        </p:nvSpPr>
        <p:spPr/>
        <p:txBody>
          <a:bodyPr/>
          <a:p>
            <a:fld id="{29DB0D47-88DD-487E-8146-425B57C1B95E}" type="datetime1">
              <a:rPr lang="en-US"/>
              <a:t>09/16/2024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152280" y="2146320"/>
            <a:ext cx="6095160" cy="426636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Market risk refers to the uncertainty associated with investment decisions.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It is the risk that arises from movements in stock prices, interest rates, exchange rates, and commodity prices. </a:t>
            </a: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Credit risk is the risk of loss from the failure of a counterparty to honour its commitment to repay the loan and pay interest on the same.  </a:t>
            </a:r>
            <a:endParaRPr b="0" lang="en-US" sz="2000" strike="noStrike" u="none">
              <a:solidFill>
                <a:srgbClr val="000000"/>
              </a:solidFill>
              <a:uFillTx/>
              <a:latin typeface="Arial"/>
            </a:endParaRPr>
          </a:p>
        </p:txBody>
      </p:sp>
      <p:sp>
        <p:nvSpPr>
          <p:cNvPr id="20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500" strike="noStrike" u="none">
                <a:solidFill>
                  <a:srgbClr val="ffffff"/>
                </a:solidFill>
                <a:uFillTx/>
                <a:latin typeface="Times New Roman"/>
              </a:rPr>
              <a:t>MARKET RISKS AND CREDIT RISKS</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dt" idx="12"/>
          </p:nvPr>
        </p:nvSpPr>
        <p:spPr/>
        <p:txBody>
          <a:bodyPr/>
          <a:p>
            <a:fld id="{F82CE456-13B1-4218-AD2E-6C4F1A611895}" type="datetime1">
              <a:rPr lang="en-US"/>
              <a:t>09/16/2024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 </a:t>
            </a:r>
            <a:r>
              <a:rPr b="0" lang="en-US" sz="2000" strike="noStrike" u="none">
                <a:solidFill>
                  <a:schemeClr val="dk2"/>
                </a:solidFill>
                <a:uFillTx/>
                <a:latin typeface="Times New Roman"/>
              </a:rPr>
              <a:t>The capital market value equity of a company based on its expectation about the company's future performance and financial position.</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future performance and financial position of a company depend on a variety of factors (market risk), many of which are not in the control of the management.</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claim of equity shareholders is residual, because it is subordinate to all other claims on the assets of the firm</a:t>
            </a:r>
            <a:endParaRPr b="0" lang="en-US" sz="2000" strike="noStrike" u="none">
              <a:solidFill>
                <a:srgbClr val="000000"/>
              </a:solidFill>
              <a:uFillTx/>
              <a:latin typeface="Arial"/>
            </a:endParaRPr>
          </a:p>
        </p:txBody>
      </p:sp>
      <p:sp>
        <p:nvSpPr>
          <p:cNvPr id="20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MARKET VALUE OF EQUITY</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E621F26D-0687-4F71-BDA3-3B9F9899DB9A}" type="slidenum">
              <a:t>18</a:t>
            </a:fld>
          </a:p>
        </p:txBody>
      </p:sp>
      <p:sp>
        <p:nvSpPr>
          <p:cNvPr id="6" name="PlaceHolder 5"/>
          <p:cNvSpPr>
            <a:spLocks noGrp="1"/>
          </p:cNvSpPr>
          <p:nvPr>
            <p:ph type="dt" idx="12"/>
          </p:nvPr>
        </p:nvSpPr>
        <p:spPr/>
        <p:txBody>
          <a:bodyPr/>
          <a:p>
            <a:fld id="{030CE17C-68F8-49D4-B1DA-E045085B8261}" type="datetime1">
              <a:rPr lang="en-US"/>
              <a:t>09/16/2024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 </a:t>
            </a:r>
            <a:r>
              <a:rPr b="0" lang="en-US" sz="2000" strike="noStrike" u="none">
                <a:solidFill>
                  <a:schemeClr val="dk2"/>
                </a:solidFill>
                <a:uFillTx/>
                <a:latin typeface="Times New Roman"/>
              </a:rPr>
              <a:t>In the long run, the value of equity shares in the capital market converges with the fundamental value of the company’s equity.</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If the market predicts that the company will perform well, the price of the equity share goes up.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If the market predicts that the company’s performance will decline, the price of the equity share declines.</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 </a:t>
            </a:r>
            <a:r>
              <a:rPr b="0" lang="en-US" sz="2000" strike="noStrike" u="none">
                <a:solidFill>
                  <a:schemeClr val="dk2"/>
                </a:solidFill>
                <a:uFillTx/>
                <a:latin typeface="Times New Roman"/>
              </a:rPr>
              <a:t>Investment in equity is exposed to business risks, because the value of the investment depends on the company’s performance and financial position. </a:t>
            </a:r>
            <a:endParaRPr b="0" lang="en-US" sz="2000" strike="noStrike" u="none">
              <a:solidFill>
                <a:srgbClr val="000000"/>
              </a:solidFill>
              <a:uFillTx/>
              <a:latin typeface="Arial"/>
            </a:endParaRPr>
          </a:p>
        </p:txBody>
      </p:sp>
      <p:sp>
        <p:nvSpPr>
          <p:cNvPr id="20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MARKET VALUE OF EQUITY</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02087D0-BDB0-401F-925C-B6579DE8C4AD}"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p:nvPr>
        </p:nvSpPr>
        <p:spPr>
          <a:xfrm>
            <a:off x="228600" y="2362320"/>
            <a:ext cx="6019200" cy="4114080"/>
          </a:xfrm>
          <a:prstGeom prst="rect">
            <a:avLst/>
          </a:prstGeom>
          <a:noFill/>
          <a:ln w="0">
            <a:noFill/>
          </a:ln>
        </p:spPr>
        <p:txBody>
          <a:bodyPr lIns="73080" rIns="73080" tIns="36720" bIns="36720" anchor="t">
            <a:normAutofit/>
          </a:bodyPr>
          <a:p>
            <a:pPr marL="219600" indent="-219600" defTabSz="731520">
              <a:lnSpc>
                <a:spcPct val="100000"/>
              </a:lnSpc>
              <a:spcBef>
                <a:spcPts val="479"/>
              </a:spcBef>
              <a:buClr>
                <a:srgbClr val="31b6fd"/>
              </a:buClr>
              <a:buFont typeface="Symbol" charset="2"/>
              <a:buChar char=""/>
            </a:pPr>
            <a:r>
              <a:rPr b="1" lang="en-US" sz="2400" strike="noStrike" u="none">
                <a:solidFill>
                  <a:schemeClr val="dk2"/>
                </a:solidFill>
                <a:uFillTx/>
                <a:latin typeface="Times New Roman"/>
              </a:rPr>
              <a:t>Definition</a:t>
            </a:r>
            <a:r>
              <a:rPr b="0" lang="en-US" sz="2400" strike="noStrike" u="none">
                <a:solidFill>
                  <a:schemeClr val="dk2"/>
                </a:solidFill>
                <a:uFillTx/>
                <a:latin typeface="Times New Roman"/>
              </a:rPr>
              <a:t>: </a:t>
            </a:r>
            <a:r>
              <a:rPr b="0" lang="en-US" sz="2400" strike="noStrike" u="none">
                <a:solidFill>
                  <a:schemeClr val="dk2"/>
                </a:solidFill>
                <a:highlight>
                  <a:srgbClr val="ffff00"/>
                </a:highlight>
                <a:uFillTx/>
                <a:latin typeface="Times New Roman"/>
              </a:rPr>
              <a:t>The science and art of identifying, measuring and communicating economic information for decision-making.</a:t>
            </a:r>
            <a:endParaRPr b="0" lang="en-US" sz="2400" strike="noStrike" u="none">
              <a:solidFill>
                <a:srgbClr val="000000"/>
              </a:solidFill>
              <a:uFillTx/>
              <a:latin typeface="Arial"/>
            </a:endParaRPr>
          </a:p>
          <a:p>
            <a:pPr indent="0" defTabSz="731520">
              <a:lnSpc>
                <a:spcPct val="100000"/>
              </a:lnSpc>
              <a:spcBef>
                <a:spcPts val="479"/>
              </a:spcBef>
              <a:buNone/>
              <a:tabLst>
                <a:tab algn="l" pos="0"/>
              </a:tabLst>
            </a:pPr>
            <a:endParaRPr b="0" lang="en-US" sz="2400" strike="noStrike" u="none">
              <a:solidFill>
                <a:srgbClr val="000000"/>
              </a:solidFill>
              <a:uFillTx/>
              <a:latin typeface="Arial"/>
            </a:endParaRPr>
          </a:p>
          <a:p>
            <a:pPr marL="219600" indent="-219600" defTabSz="731520">
              <a:lnSpc>
                <a:spcPct val="100000"/>
              </a:lnSpc>
              <a:spcBef>
                <a:spcPts val="479"/>
              </a:spcBef>
              <a:buClr>
                <a:srgbClr val="31b6fd"/>
              </a:buClr>
              <a:buFont typeface="Symbol" charset="2"/>
              <a:buChar char=""/>
              <a:tabLst>
                <a:tab algn="l" pos="0"/>
              </a:tabLst>
            </a:pPr>
            <a:r>
              <a:rPr b="1" lang="en-US" sz="2400" strike="noStrike" u="none">
                <a:solidFill>
                  <a:schemeClr val="dk2"/>
                </a:solidFill>
                <a:uFillTx/>
                <a:latin typeface="Times New Roman"/>
              </a:rPr>
              <a:t>Accounting branches </a:t>
            </a:r>
            <a:r>
              <a:rPr b="0" lang="en-US" sz="2400" strike="noStrike" u="none">
                <a:solidFill>
                  <a:schemeClr val="dk2"/>
                </a:solidFill>
                <a:uFillTx/>
                <a:latin typeface="Times New Roman"/>
              </a:rPr>
              <a:t>– </a:t>
            </a:r>
            <a:endParaRPr b="0" lang="en-US" sz="2400" strike="noStrike" u="none">
              <a:solidFill>
                <a:srgbClr val="000000"/>
              </a:solidFill>
              <a:uFillTx/>
              <a:latin typeface="Arial"/>
            </a:endParaRPr>
          </a:p>
          <a:p>
            <a:pPr lvl="1" marL="461160" indent="-219600" defTabSz="731520">
              <a:lnSpc>
                <a:spcPct val="100000"/>
              </a:lnSpc>
              <a:spcBef>
                <a:spcPts val="459"/>
              </a:spcBef>
              <a:buClr>
                <a:srgbClr val="31b6fd"/>
              </a:buClr>
              <a:buFont typeface="Symbol" charset="2"/>
              <a:buChar char=""/>
              <a:tabLst>
                <a:tab algn="l" pos="0"/>
              </a:tabLst>
            </a:pPr>
            <a:r>
              <a:rPr b="0" lang="en-US" sz="2300" strike="noStrike" u="none">
                <a:solidFill>
                  <a:schemeClr val="dk2"/>
                </a:solidFill>
                <a:uFillTx/>
                <a:latin typeface="Times New Roman"/>
              </a:rPr>
              <a:t>Financial Accounting; and </a:t>
            </a:r>
            <a:endParaRPr b="0" lang="en-US" sz="2300" strike="noStrike" u="none">
              <a:solidFill>
                <a:srgbClr val="000000"/>
              </a:solidFill>
              <a:uFillTx/>
              <a:latin typeface="Arial"/>
            </a:endParaRPr>
          </a:p>
          <a:p>
            <a:pPr lvl="1" marL="461160" indent="-219600" defTabSz="731520">
              <a:lnSpc>
                <a:spcPct val="100000"/>
              </a:lnSpc>
              <a:spcBef>
                <a:spcPts val="459"/>
              </a:spcBef>
              <a:buClr>
                <a:srgbClr val="31b6fd"/>
              </a:buClr>
              <a:buFont typeface="Symbol" charset="2"/>
              <a:buChar char=""/>
              <a:tabLst>
                <a:tab algn="l" pos="0"/>
              </a:tabLst>
            </a:pPr>
            <a:r>
              <a:rPr b="0" lang="en-US" sz="2300" strike="noStrike" u="none">
                <a:solidFill>
                  <a:schemeClr val="dk2"/>
                </a:solidFill>
                <a:uFillTx/>
                <a:latin typeface="Times New Roman"/>
              </a:rPr>
              <a:t>Management Accounting</a:t>
            </a:r>
            <a:endParaRPr b="0" lang="en-US" sz="2300" strike="noStrike" u="none">
              <a:solidFill>
                <a:srgbClr val="000000"/>
              </a:solidFill>
              <a:uFillTx/>
              <a:latin typeface="Arial"/>
            </a:endParaRPr>
          </a:p>
          <a:p>
            <a:pPr indent="0" defTabSz="731520">
              <a:lnSpc>
                <a:spcPct val="100000"/>
              </a:lnSpc>
              <a:spcBef>
                <a:spcPts val="479"/>
              </a:spcBef>
              <a:buNone/>
              <a:tabLst>
                <a:tab algn="l" pos="0"/>
              </a:tabLst>
            </a:pPr>
            <a:endParaRPr b="0" lang="en-US" sz="2400" strike="noStrike" u="none">
              <a:solidFill>
                <a:srgbClr val="000000"/>
              </a:solidFill>
              <a:uFillTx/>
              <a:latin typeface="Arial"/>
            </a:endParaRPr>
          </a:p>
          <a:p>
            <a:pPr indent="0" defTabSz="731520">
              <a:lnSpc>
                <a:spcPct val="100000"/>
              </a:lnSpc>
              <a:spcBef>
                <a:spcPts val="479"/>
              </a:spcBef>
              <a:buNone/>
              <a:tabLst>
                <a:tab algn="l" pos="0"/>
              </a:tabLst>
            </a:pPr>
            <a:endParaRPr b="0" lang="en-US" sz="2400" strike="noStrike" u="none">
              <a:solidFill>
                <a:srgbClr val="000000"/>
              </a:solidFill>
              <a:uFillTx/>
              <a:latin typeface="Arial"/>
            </a:endParaRPr>
          </a:p>
        </p:txBody>
      </p:sp>
      <p:sp>
        <p:nvSpPr>
          <p:cNvPr id="174" name="PlaceHolder 2"/>
          <p:cNvSpPr>
            <a:spLocks noGrp="1"/>
          </p:cNvSpPr>
          <p:nvPr>
            <p:ph type="title"/>
          </p:nvPr>
        </p:nvSpPr>
        <p:spPr>
          <a:xfrm>
            <a:off x="304920" y="45720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500" strike="noStrike" u="none">
                <a:solidFill>
                  <a:srgbClr val="ffffff"/>
                </a:solidFill>
                <a:uFillTx/>
                <a:latin typeface="Times New Roman"/>
              </a:rPr>
              <a:t>ACCOUNTING DEFINITION</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F1413DC8-895D-4021-AA06-302927581B34}" type="slidenum">
              <a:t>2</a:t>
            </a:fld>
          </a:p>
        </p:txBody>
      </p:sp>
      <p:sp>
        <p:nvSpPr>
          <p:cNvPr id="6" name="PlaceHolder 5"/>
          <p:cNvSpPr>
            <a:spLocks noGrp="1"/>
          </p:cNvSpPr>
          <p:nvPr>
            <p:ph type="dt" idx="12"/>
          </p:nvPr>
        </p:nvSpPr>
        <p:spPr/>
        <p:txBody>
          <a:bodyPr/>
          <a:p>
            <a:fld id="{747E6548-1CE9-4ADB-B46A-D76021A84AE6}" type="datetime1">
              <a:rPr lang="en-US"/>
              <a:t>09/16/2024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credit risk increases when the company’s financial position deteriorates due to market risk or bad strategy or poor implementation of a good strategy.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Credit rating agencies like ICRA and Crisil rate the corporate bonds before issue after assessing the credit risk. </a:t>
            </a:r>
            <a:endParaRPr b="0" lang="en-US" sz="2000" strike="noStrike" u="none">
              <a:solidFill>
                <a:srgbClr val="000000"/>
              </a:solidFill>
              <a:uFillTx/>
              <a:latin typeface="Arial"/>
            </a:endParaRPr>
          </a:p>
        </p:txBody>
      </p:sp>
      <p:sp>
        <p:nvSpPr>
          <p:cNvPr id="21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MARKET VALUE OF DEBT</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A864383A-FD32-4C52-AF93-DC77FC4DEBE7}"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Sole proprietorship firm</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Partnership</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Limited liability Partnership (LLP)</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Private limited company</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One Person Company</a:t>
            </a:r>
            <a:endParaRPr b="0" lang="en-US" sz="19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Others</a:t>
            </a:r>
            <a:endParaRPr b="0" lang="en-US" sz="19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Unlisted public limited company</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Listed public limited company</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1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600" strike="noStrike" u="none">
                <a:solidFill>
                  <a:srgbClr val="ffffff"/>
                </a:solidFill>
                <a:uFillTx/>
                <a:latin typeface="Times New Roman"/>
              </a:rPr>
              <a:t>FIRM STRUCTURES</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4087013C-9235-4805-B1A3-705E73BF1520}"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p:nvPr>
        </p:nvSpPr>
        <p:spPr>
          <a:xfrm>
            <a:off x="610560" y="2496960"/>
            <a:ext cx="5185080" cy="321984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Number of equity capital investors</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Liability of investors in equity</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Responsibility of Governance (including management of the company)</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Regulations</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Legal status</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Perpetual succession</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Investors’ liability</a:t>
            </a:r>
            <a:endParaRPr b="0" lang="en-US" sz="1900" strike="noStrike" u="none">
              <a:solidFill>
                <a:srgbClr val="000000"/>
              </a:solidFill>
              <a:uFillTx/>
              <a:latin typeface="Arial"/>
            </a:endParaRPr>
          </a:p>
          <a:p>
            <a:pPr indent="0" defTabSz="731520">
              <a:lnSpc>
                <a:spcPct val="100000"/>
              </a:lnSpc>
              <a:spcBef>
                <a:spcPts val="380"/>
              </a:spcBef>
              <a:buNone/>
              <a:tabLst>
                <a:tab algn="l" pos="0"/>
              </a:tabLst>
            </a:pPr>
            <a:endParaRPr b="0" lang="en-US" sz="1900" strike="noStrike" u="none">
              <a:solidFill>
                <a:srgbClr val="000000"/>
              </a:solidFill>
              <a:uFillTx/>
              <a:latin typeface="Arial"/>
            </a:endParaRPr>
          </a:p>
        </p:txBody>
      </p:sp>
      <p:sp>
        <p:nvSpPr>
          <p:cNvPr id="21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FIRM STRUCTURES – Basis for Comparison</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18753790-8BCE-463A-B87A-0E28D98B86ED}" type="slidenum">
              <a:t>22</a:t>
            </a:fld>
          </a:p>
        </p:txBody>
      </p:sp>
      <p:sp>
        <p:nvSpPr>
          <p:cNvPr id="6" name="PlaceHolder 5"/>
          <p:cNvSpPr>
            <a:spLocks noGrp="1"/>
          </p:cNvSpPr>
          <p:nvPr>
            <p:ph type="dt" idx="12"/>
          </p:nvPr>
        </p:nvSpPr>
        <p:spPr/>
        <p:txBody>
          <a:bodyPr/>
          <a:p>
            <a:fld id="{D349F124-1B23-43EE-80E3-900AED78E238}" type="datetime1">
              <a:rPr lang="en-US"/>
              <a:t>09/16/2024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auditor reports to shareholders on whether the financial statements issued by the company gives a true and fair view.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It also reports frauds or suspected frauds detected during the audit.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auditor issues a qualified report if, the accounting policy and methods are not appropriate, or material errors have crept into the financial statements due to fraud distorting the true and fair view.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1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600" strike="noStrike" u="none">
                <a:solidFill>
                  <a:srgbClr val="ffffff"/>
                </a:solidFill>
                <a:uFillTx/>
                <a:latin typeface="Times New Roman"/>
              </a:rPr>
              <a:t>FINANCIAL AUDIT</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B5415FA4-C745-4C93-B9F2-32A6094709BE}"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Audit adds credibility to the information communicated through financial statements.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Therefore, lenders use data from audited financial statements and seek the same even if the firm does not require getting its financial statements audited mandatorily.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1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600" strike="noStrike" u="none">
                <a:solidFill>
                  <a:srgbClr val="ffffff"/>
                </a:solidFill>
                <a:uFillTx/>
                <a:latin typeface="Times New Roman"/>
              </a:rPr>
              <a:t>FINANCIAL AUDIT</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6D6C066A-A707-4B19-8E29-A97D19895092}"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Entrepreneurs and promoters choose the firm structure based on:</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risk of the underlying venture; and </a:t>
            </a:r>
            <a:endParaRPr b="0" lang="en-US" sz="19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requirement of financial capital.</a:t>
            </a:r>
            <a:endParaRPr b="0" lang="en-US" sz="1900" strike="noStrike" u="none">
              <a:solidFill>
                <a:srgbClr val="000000"/>
              </a:solidFill>
              <a:uFillTx/>
              <a:latin typeface="Arial"/>
            </a:endParaRPr>
          </a:p>
        </p:txBody>
      </p:sp>
      <p:sp>
        <p:nvSpPr>
          <p:cNvPr id="22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CHOOSING THE FIRM STRUCTURE</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EDA45999-2DE6-44F7-9D91-19DA50CBB16B}"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Sole proprietorship: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Suitable for ventures with very low risk and very low requirement of financial capital</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One-person-company</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Suitable for high-risk ventures with low capital requirement</a:t>
            </a:r>
            <a:r>
              <a:rPr b="0" lang="en-IN" sz="2000" strike="noStrike" u="none">
                <a:solidFill>
                  <a:schemeClr val="dk2"/>
                </a:solidFill>
                <a:uFillTx/>
                <a:latin typeface="Candara"/>
                <a:ea typeface="Times New Roman"/>
              </a:rPr>
              <a: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Ordinary partnership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Suitable for low-risk ventures, which require moderate amount of capital and the contributors to equity are known to each other. </a:t>
            </a:r>
            <a:endParaRPr b="0" lang="en-US" sz="2000" strike="noStrike" u="none">
              <a:solidFill>
                <a:srgbClr val="000000"/>
              </a:solidFill>
              <a:uFillTx/>
              <a:latin typeface="Arial"/>
            </a:endParaRPr>
          </a:p>
        </p:txBody>
      </p:sp>
      <p:sp>
        <p:nvSpPr>
          <p:cNvPr id="22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CHOOSING THE FIRM STRUCTURE (CONTD.)</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EA29AB08-107D-4A00-A9D6-ADF29CF97731}"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LLP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Suitable for partnership between partners who are located in different parts of the world and not closely known to each other.</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Private limited company </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It might face a scarcity of resources, as there is an upper limit on the number of shareholders, although that is not the case with a good venture. </a:t>
            </a:r>
            <a:endParaRPr b="0" lang="en-US" sz="19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A private equity fund, which contributes the equity capital, is counted as one shareholder. </a:t>
            </a:r>
            <a:endParaRPr b="0" lang="en-US" sz="1900" strike="noStrike" u="none">
              <a:solidFill>
                <a:srgbClr val="000000"/>
              </a:solidFill>
              <a:uFillTx/>
              <a:latin typeface="Arial"/>
            </a:endParaRPr>
          </a:p>
        </p:txBody>
      </p:sp>
      <p:sp>
        <p:nvSpPr>
          <p:cNvPr id="22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CHOOSING THE FIRM STRUCTURE (CONTD.)</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1DFFA937-AC56-417F-8AC4-0481906BE81A}"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Listed company</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It is the most preferred structure for risky ventures that require huge capital. </a:t>
            </a:r>
            <a:endParaRPr b="0" lang="en-US" sz="1900" strike="noStrike" u="none">
              <a:solidFill>
                <a:srgbClr val="000000"/>
              </a:solidFill>
              <a:uFillTx/>
              <a:latin typeface="Arial"/>
            </a:endParaRPr>
          </a:p>
          <a:p>
            <a:pPr lvl="1" marL="461160" indent="-219600" algn="just" defTabSz="731520">
              <a:lnSpc>
                <a:spcPct val="100000"/>
              </a:lnSpc>
              <a:spcBef>
                <a:spcPts val="360"/>
              </a:spcBef>
              <a:buClr>
                <a:srgbClr val="31b6fd"/>
              </a:buClr>
              <a:buFont typeface="Wingdings" charset="2"/>
              <a:buChar char=""/>
              <a:tabLst>
                <a:tab algn="l" pos="0"/>
              </a:tabLst>
            </a:pPr>
            <a:r>
              <a:rPr b="0" lang="en-US" sz="1800" strike="noStrike" u="none">
                <a:solidFill>
                  <a:schemeClr val="dk2"/>
                </a:solidFill>
                <a:uFillTx/>
                <a:latin typeface="Times New Roman"/>
              </a:rPr>
              <a:t>Investment in a listed company is attractive, as listing of the share allows investors freely trade in the share. </a:t>
            </a:r>
            <a:endParaRPr b="0" lang="en-US" sz="1800" strike="noStrike" u="none">
              <a:solidFill>
                <a:srgbClr val="000000"/>
              </a:solidFill>
              <a:uFillTx/>
              <a:latin typeface="Arial"/>
            </a:endParaRPr>
          </a:p>
          <a:p>
            <a:pPr lvl="1" marL="461160" indent="-219600" algn="just" defTabSz="731520">
              <a:lnSpc>
                <a:spcPct val="100000"/>
              </a:lnSpc>
              <a:spcBef>
                <a:spcPts val="360"/>
              </a:spcBef>
              <a:buClr>
                <a:srgbClr val="31b6fd"/>
              </a:buClr>
              <a:buFont typeface="Wingdings" charset="2"/>
              <a:buChar char=""/>
              <a:tabLst>
                <a:tab algn="l" pos="0"/>
              </a:tabLst>
            </a:pPr>
            <a:r>
              <a:rPr b="0" lang="en-US" sz="1800" strike="noStrike" u="none">
                <a:solidFill>
                  <a:schemeClr val="dk2"/>
                </a:solidFill>
                <a:uFillTx/>
                <a:latin typeface="Times New Roman"/>
              </a:rPr>
              <a:t>A shareholder can monetise his/her wealth as and when required at fair value (FV), as regular trading in shares in an efficient market helps in discovering the FV.</a:t>
            </a:r>
            <a:endParaRPr b="0" lang="en-US" sz="1800" strike="noStrike" u="none">
              <a:solidFill>
                <a:srgbClr val="000000"/>
              </a:solidFill>
              <a:uFillTx/>
              <a:latin typeface="Arial"/>
            </a:endParaRPr>
          </a:p>
        </p:txBody>
      </p:sp>
      <p:sp>
        <p:nvSpPr>
          <p:cNvPr id="22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CHOOSING THE FIRM STRUCTURE (CONTD.)</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D73EA382-4B0B-45F6-B50F-82D56639EA1B}"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Companies apply to the Registrar of Companies (ROC) for incorporation.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Along with the application, they submit: </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Memorandum of Association (MOA); and </a:t>
            </a:r>
            <a:endParaRPr b="0" lang="en-US" sz="19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Articles of Association (AOA)</a:t>
            </a:r>
            <a:endParaRPr b="0" lang="en-US" sz="1900" strike="noStrike" u="none">
              <a:solidFill>
                <a:srgbClr val="000000"/>
              </a:solidFill>
              <a:uFillTx/>
              <a:latin typeface="Arial"/>
            </a:endParaRPr>
          </a:p>
        </p:txBody>
      </p:sp>
      <p:sp>
        <p:nvSpPr>
          <p:cNvPr id="22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CHOOSING THE FIRM STRUCTURE (CONTD.)</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A34B5C58-3556-43DB-9247-1F683CF17A7F}"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p:nvPr>
        </p:nvSpPr>
        <p:spPr>
          <a:xfrm>
            <a:off x="228600" y="2362320"/>
            <a:ext cx="6019200" cy="4114080"/>
          </a:xfrm>
          <a:prstGeom prst="rect">
            <a:avLst/>
          </a:prstGeom>
          <a:noFill/>
          <a:ln w="0">
            <a:noFill/>
          </a:ln>
        </p:spPr>
        <p:txBody>
          <a:bodyPr lIns="73080" rIns="73080" tIns="36720" bIns="36720" anchor="t">
            <a:normAutofit/>
          </a:bodyPr>
          <a:p>
            <a:pPr marL="219600" indent="-219600" defTabSz="731520">
              <a:lnSpc>
                <a:spcPct val="100000"/>
              </a:lnSpc>
              <a:spcBef>
                <a:spcPts val="479"/>
              </a:spcBef>
              <a:buClr>
                <a:srgbClr val="31b6fd"/>
              </a:buClr>
              <a:buFont typeface="Symbol" charset="2"/>
              <a:buChar char=""/>
            </a:pPr>
            <a:r>
              <a:rPr b="0" lang="en-US" sz="2400" strike="noStrike" u="none">
                <a:solidFill>
                  <a:schemeClr val="dk2"/>
                </a:solidFill>
                <a:uFillTx/>
                <a:latin typeface="Times New Roman"/>
              </a:rPr>
              <a:t>Accounting has its vocabulary and grammar.</a:t>
            </a:r>
            <a:endParaRPr b="0" lang="en-US" sz="2400" strike="noStrike" u="none">
              <a:solidFill>
                <a:srgbClr val="000000"/>
              </a:solidFill>
              <a:uFillTx/>
              <a:latin typeface="Arial"/>
            </a:endParaRPr>
          </a:p>
          <a:p>
            <a:pPr indent="0" defTabSz="731520">
              <a:lnSpc>
                <a:spcPct val="100000"/>
              </a:lnSpc>
              <a:spcBef>
                <a:spcPts val="459"/>
              </a:spcBef>
              <a:buNone/>
              <a:tabLst>
                <a:tab algn="l" pos="0"/>
              </a:tabLst>
            </a:pPr>
            <a:endParaRPr b="0" lang="en-US" sz="2300" strike="noStrike" u="none">
              <a:solidFill>
                <a:srgbClr val="000000"/>
              </a:solidFill>
              <a:uFillTx/>
              <a:latin typeface="Arial"/>
            </a:endParaRPr>
          </a:p>
          <a:p>
            <a:pPr marL="219600" indent="-219600" defTabSz="731520">
              <a:lnSpc>
                <a:spcPct val="100000"/>
              </a:lnSpc>
              <a:spcBef>
                <a:spcPts val="459"/>
              </a:spcBef>
              <a:buClr>
                <a:srgbClr val="31b6fd"/>
              </a:buClr>
              <a:buFont typeface="Symbol" charset="2"/>
              <a:buChar char=""/>
              <a:tabLst>
                <a:tab algn="l" pos="0"/>
              </a:tabLst>
            </a:pPr>
            <a:r>
              <a:rPr b="0" lang="en-US" sz="2300" strike="noStrike" u="none">
                <a:solidFill>
                  <a:schemeClr val="dk2"/>
                </a:solidFill>
                <a:uFillTx/>
                <a:latin typeface="Times New Roman"/>
              </a:rPr>
              <a:t>With the integration of capital markets, there is an endeavour at the international level to narrow down the differences in accounting principles used in different jurisdictions.</a:t>
            </a:r>
            <a:endParaRPr b="0" lang="en-US" sz="2300" strike="noStrike" u="none">
              <a:solidFill>
                <a:srgbClr val="000000"/>
              </a:solidFill>
              <a:uFillTx/>
              <a:latin typeface="Arial"/>
            </a:endParaRPr>
          </a:p>
          <a:p>
            <a:pPr indent="0" defTabSz="731520">
              <a:lnSpc>
                <a:spcPct val="100000"/>
              </a:lnSpc>
              <a:spcBef>
                <a:spcPts val="479"/>
              </a:spcBef>
              <a:buNone/>
              <a:tabLst>
                <a:tab algn="l" pos="0"/>
              </a:tabLst>
            </a:pPr>
            <a:endParaRPr b="0" lang="en-US" sz="2400" strike="noStrike" u="none">
              <a:solidFill>
                <a:srgbClr val="000000"/>
              </a:solidFill>
              <a:uFillTx/>
              <a:latin typeface="Arial"/>
            </a:endParaRPr>
          </a:p>
        </p:txBody>
      </p:sp>
      <p:sp>
        <p:nvSpPr>
          <p:cNvPr id="176" name="PlaceHolder 2"/>
          <p:cNvSpPr>
            <a:spLocks noGrp="1"/>
          </p:cNvSpPr>
          <p:nvPr>
            <p:ph type="title"/>
          </p:nvPr>
        </p:nvSpPr>
        <p:spPr>
          <a:xfrm>
            <a:off x="304920" y="45720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500" strike="noStrike" u="none">
                <a:solidFill>
                  <a:srgbClr val="ffffff"/>
                </a:solidFill>
                <a:uFillTx/>
                <a:latin typeface="Times New Roman"/>
              </a:rPr>
              <a:t>ACCOUNTING IS THE BUSINESS LANGUAGE</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86C9FAEE-1062-4199-8344-4E65D251D353}" type="slidenum">
              <a:t>3</a:t>
            </a:fld>
          </a:p>
        </p:txBody>
      </p:sp>
      <p:sp>
        <p:nvSpPr>
          <p:cNvPr id="6" name="PlaceHolder 5"/>
          <p:cNvSpPr>
            <a:spLocks noGrp="1"/>
          </p:cNvSpPr>
          <p:nvPr>
            <p:ph type="dt" idx="12"/>
          </p:nvPr>
        </p:nvSpPr>
        <p:spPr/>
        <p:txBody>
          <a:bodyPr/>
          <a:p>
            <a:fld id="{E2275C6D-A0E4-4BD6-A493-BE0790A6D4C2}" type="datetime1">
              <a:rPr lang="en-US"/>
              <a:t>09/16/2024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Preference shareholders’ claim is senior to equity shareholders but subordinate to all other claims.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They are entitled to a pre-specified dividend when the company earns a profit.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the case of cumulative preference shares unpaid dividend is accumulated and paid when the company earns a sufficient profit.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India companies cannot issue preference shares other than redeemable preference shares, redeemable within a period of 20 years from the issue date. </a:t>
            </a:r>
            <a:endParaRPr b="0" lang="en-US" sz="2000" strike="noStrike" u="none">
              <a:solidFill>
                <a:srgbClr val="000000"/>
              </a:solidFill>
              <a:uFillTx/>
              <a:latin typeface="Arial"/>
            </a:endParaRPr>
          </a:p>
        </p:txBody>
      </p:sp>
      <p:sp>
        <p:nvSpPr>
          <p:cNvPr id="23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PREFERENCE SHARE CAPITAL</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D03DDB9E-E682-480F-AEEA-DF64BE068D76}"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GAAP codifies good accounting principles and methods.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Auditors qualify the audit report if the accounting policies followed by the company are not consistent with GAAP.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GAAP does not permit companies to change an accounting policy voluntarily. </a:t>
            </a:r>
            <a:endParaRPr b="0" lang="en-US" sz="2000" strike="noStrike" u="none">
              <a:solidFill>
                <a:srgbClr val="000000"/>
              </a:solidFill>
              <a:uFillTx/>
              <a:latin typeface="Arial"/>
            </a:endParaRPr>
          </a:p>
        </p:txBody>
      </p:sp>
      <p:sp>
        <p:nvSpPr>
          <p:cNvPr id="23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fontScale="92500"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GENERALLY ACCEPTED ACCOUNTING PRINCIPLES</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3F838DB6-6A85-480E-9715-47575C2617EC}"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GAAP, by controlling the accounting policies of companies and prohibiting voluntary change in accounting policies:</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Ensures comparability and consistency </a:t>
            </a:r>
            <a:endParaRPr b="0" lang="en-US" sz="19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Deters earnings management</a:t>
            </a:r>
            <a:endParaRPr b="0" lang="en-US" sz="19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3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fontScale="92500"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GENERALLY ACCEPTED ACCOUNTING PRINCIPLES</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62DD202-E8D3-4B5B-BADA-B16589959E39}"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Earnings management refers to bending accounting rules to match reported earnings closer to the market expectations reflected in consensus estimates and to smoothen reported earnings. </a:t>
            </a:r>
            <a:endParaRPr b="0" lang="en-US" sz="2000" strike="noStrike" u="none">
              <a:solidFill>
                <a:srgbClr val="000000"/>
              </a:solidFill>
              <a:uFillTx/>
              <a:latin typeface="Arial"/>
            </a:endParaRPr>
          </a:p>
        </p:txBody>
      </p:sp>
      <p:sp>
        <p:nvSpPr>
          <p:cNvPr id="23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lnSpcReduction="9999"/>
          </a:bodyPr>
          <a:p>
            <a:pPr indent="0" algn="ctr" defTabSz="731520">
              <a:lnSpc>
                <a:spcPct val="100000"/>
              </a:lnSpc>
              <a:buNone/>
              <a:tabLst>
                <a:tab algn="l" pos="0"/>
              </a:tabLst>
            </a:pPr>
            <a:r>
              <a:rPr b="1" lang="en-US" sz="3600" strike="noStrike" u="none">
                <a:solidFill>
                  <a:srgbClr val="ffffff"/>
                </a:solidFill>
                <a:uFillTx/>
                <a:latin typeface="Times New Roman"/>
              </a:rPr>
              <a:t>EARNINGS MANAGEMENT</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243D39AE-0EEE-4122-97A6-9784DB97CF6B}"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India, accounting standards sit at the top of the GAAP hierarchy.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Guidance Notes issued by the Institute of Chartered Accountants of India (ICAI) sit below the Accounting Standards.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Other pronouncements issued by the ICAI come next to the Guidance Notes. </a:t>
            </a:r>
            <a:endParaRPr b="0" lang="en-US" sz="2000" strike="noStrike" u="none">
              <a:solidFill>
                <a:srgbClr val="000000"/>
              </a:solidFill>
              <a:uFillTx/>
              <a:latin typeface="Arial"/>
            </a:endParaRPr>
          </a:p>
        </p:txBody>
      </p:sp>
      <p:sp>
        <p:nvSpPr>
          <p:cNvPr id="23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600" strike="noStrike" u="none">
                <a:solidFill>
                  <a:srgbClr val="ffffff"/>
                </a:solidFill>
                <a:uFillTx/>
                <a:latin typeface="Times New Roman"/>
              </a:rPr>
              <a:t>GAAP HIEARCHY</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ABE4E4FF-2878-45F1-9604-DE67E7B28853}"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India, there are two sets of accounting standards –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Indian Accounting Standards (Ind AS) and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Accounting Standards (AS).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Ind AS is fully converged with International Financial Reporting Standards (IFRS), issued by International Accounting Standards Board (IASB).</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AS is the simplified version of Ind AS.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Listed and large companies (net worth of more than INR 250 crores) apply Ind AS. </a:t>
            </a:r>
            <a:endParaRPr b="0" lang="en-US" sz="2000" strike="noStrike" u="none">
              <a:solidFill>
                <a:srgbClr val="000000"/>
              </a:solidFill>
              <a:uFillTx/>
              <a:latin typeface="Arial"/>
            </a:endParaRPr>
          </a:p>
        </p:txBody>
      </p:sp>
      <p:sp>
        <p:nvSpPr>
          <p:cNvPr id="24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3600" strike="noStrike" u="none">
                <a:solidFill>
                  <a:srgbClr val="ffffff"/>
                </a:solidFill>
                <a:uFillTx/>
                <a:latin typeface="Times New Roman"/>
              </a:rPr>
              <a:t>Ind AS AND AS</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17BD917-3AE2-4EF9-B115-8FA4F646463B}"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An economic entity can be any organisation or unit of the society.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highlight>
                  <a:srgbClr val="ffff00"/>
                </a:highlight>
                <a:uFillTx/>
                <a:latin typeface="Times New Roman"/>
              </a:rPr>
              <a:t>As per the entity concept, for the purpose of recording transactions, the firm is considered an entity separate from owners and other entities.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Firms record the transactions with owners (as owners) in its books of accounts as equity transactions. </a:t>
            </a:r>
            <a:endParaRPr b="0" lang="en-US" sz="2000" strike="noStrike" u="none">
              <a:solidFill>
                <a:srgbClr val="000000"/>
              </a:solidFill>
              <a:uFillTx/>
              <a:latin typeface="Arial"/>
            </a:endParaRPr>
          </a:p>
        </p:txBody>
      </p:sp>
      <p:sp>
        <p:nvSpPr>
          <p:cNvPr id="24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CONVENTION: ECONOMIC ENTITY</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F2D87FFC-9E17-4F20-8B86-DB54F672A99B}"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accrual accounting system requires firms to </a:t>
            </a:r>
            <a:r>
              <a:rPr b="0" lang="en-US" sz="2000" strike="noStrike" u="none">
                <a:solidFill>
                  <a:schemeClr val="dk2"/>
                </a:solidFill>
                <a:highlight>
                  <a:srgbClr val="ffff00"/>
                </a:highlight>
                <a:uFillTx/>
                <a:latin typeface="Times New Roman"/>
              </a:rPr>
              <a:t>recognise income when earned, and expenses when incurred.</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 firm incurs expenses when it accepts goods and services supplied by another entity.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Deferment of recognition of expenditures is also a part of accrual accounting. For example, firms allocate net acquisition cost of a machine to the accounting periods in which it intends to use the asset.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4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CONVENTION: ACCRUAL ACCOUNTING</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43A0100-FE1C-4A10-BE92-1B9D48BFC821}"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p:nvPr>
        </p:nvSpPr>
        <p:spPr>
          <a:xfrm>
            <a:off x="610560" y="2496960"/>
            <a:ext cx="5185080" cy="3219840"/>
          </a:xfrm>
          <a:prstGeom prst="rect">
            <a:avLst/>
          </a:prstGeom>
          <a:noFill/>
          <a:ln w="0">
            <a:noFill/>
          </a:ln>
        </p:spPr>
        <p:txBody>
          <a:bodyPr lIns="73080" rIns="73080" tIns="36720" bIns="36720" anchor="t">
            <a:normAutofit fontScale="85000" lnSpcReduction="9999"/>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YV &amp; Co. commenced its business in the year 2020-21 with capital of INR 10 lakhs, introduced in cash. During the year, it sold goods for INR 100 lakhs on credit, but could realise only INR 80 lakhs from customers, purchased goods for INR 70 lakhs on credit, but paid INR 50 lakhs to vendors, and purchased equipment in a cash transaction for INR 20 lakhs, which it intends to use for five years. There was no income or expense other than those mentioned above.</a:t>
            </a:r>
            <a:endParaRPr b="0" lang="en-US" sz="1900" strike="noStrike" u="none">
              <a:solidFill>
                <a:srgbClr val="000000"/>
              </a:solidFill>
              <a:uFillTx/>
              <a:latin typeface="Arial"/>
            </a:endParaRPr>
          </a:p>
          <a:p>
            <a:pPr indent="0" defTabSz="731520">
              <a:lnSpc>
                <a:spcPct val="100000"/>
              </a:lnSpc>
              <a:spcBef>
                <a:spcPts val="380"/>
              </a:spcBef>
              <a:buNone/>
              <a:tabLst>
                <a:tab algn="l" pos="0"/>
              </a:tabLst>
            </a:pP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Symbol" charset="2"/>
              <a:buChar char=""/>
              <a:tabLst>
                <a:tab algn="l" pos="0"/>
              </a:tabLst>
            </a:pPr>
            <a:r>
              <a:rPr b="0" lang="en-US" sz="1900" strike="noStrike" u="none">
                <a:solidFill>
                  <a:schemeClr val="dk2"/>
                </a:solidFill>
                <a:uFillTx/>
                <a:latin typeface="Candara"/>
              </a:rPr>
              <a:t>Show the operating result and Balance sheet as per Cash basis of accounting Vs. Accrual accounting</a:t>
            </a:r>
            <a:endParaRPr b="0" lang="en-US" sz="1900" strike="noStrike" u="none">
              <a:solidFill>
                <a:srgbClr val="000000"/>
              </a:solidFill>
              <a:uFillTx/>
              <a:latin typeface="Arial"/>
            </a:endParaRPr>
          </a:p>
        </p:txBody>
      </p:sp>
      <p:sp>
        <p:nvSpPr>
          <p:cNvPr id="24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0" lang="en-US" sz="3500" strike="noStrike" u="none">
                <a:solidFill>
                  <a:srgbClr val="ffffff"/>
                </a:solidFill>
                <a:uFillTx/>
                <a:latin typeface="Candara"/>
              </a:rPr>
              <a:t>Example</a:t>
            </a:r>
            <a:endParaRPr b="0" lang="en-US" sz="35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08F7E4F6-A4F0-4304-9F1A-E346C12FA491}" type="slidenum">
              <a:t>38</a:t>
            </a:fld>
          </a:p>
        </p:txBody>
      </p:sp>
      <p:sp>
        <p:nvSpPr>
          <p:cNvPr id="6" name="PlaceHolder 5"/>
          <p:cNvSpPr>
            <a:spLocks noGrp="1"/>
          </p:cNvSpPr>
          <p:nvPr>
            <p:ph type="dt" idx="12"/>
          </p:nvPr>
        </p:nvSpPr>
        <p:spPr/>
        <p:txBody>
          <a:bodyPr/>
          <a:p>
            <a:fld id="{BAEA30E3-F822-4368-8A18-0AFA1030191B}" type="datetime1">
              <a:rPr lang="en-US"/>
              <a:t>09/16/2024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highlight>
                  <a:srgbClr val="ffff00"/>
                </a:highlight>
                <a:uFillTx/>
                <a:latin typeface="Times New Roman"/>
              </a:rPr>
              <a:t>An entity is a going concern if it does not intend or is not forced to liquidate itself or cease operation within the foreseeable future, usually, one year.</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 firm may be forced to liquidate or cease operation due to a stressed financial position or weak business environment, or government policy or otherwise</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Going concern is an accounting concept.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4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CONVENTION: GOING CONCERN</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A3DFB474-2DF0-4A8E-A9DB-6008503607AF}"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p:nvPr>
        </p:nvSpPr>
        <p:spPr>
          <a:xfrm>
            <a:off x="228600" y="2336760"/>
            <a:ext cx="6019200" cy="4037760"/>
          </a:xfrm>
          <a:prstGeom prst="rect">
            <a:avLst/>
          </a:prstGeom>
          <a:noFill/>
          <a:ln w="0">
            <a:noFill/>
          </a:ln>
        </p:spPr>
        <p:txBody>
          <a:bodyPr lIns="73080" rIns="73080" tIns="36720" bIns="36720" anchor="t">
            <a:noAutofit/>
          </a:bodyPr>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An investor (or potential investor) decides to buy, sell or hold shares of a firm based on her prediction of the firm’s future financial position and performance. </a:t>
            </a: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Firms communicate the relevant information to investors through financial statements.</a:t>
            </a: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r>
              <a:rPr b="1" lang="en-US" sz="2000" strike="noStrike" u="none">
                <a:solidFill>
                  <a:schemeClr val="dk2"/>
                </a:solidFill>
                <a:uFillTx/>
                <a:latin typeface="Times New Roman"/>
              </a:rPr>
              <a:t>     </a:t>
            </a:r>
            <a:endParaRPr b="0" lang="en-US" sz="2000" strike="noStrike" u="none">
              <a:solidFill>
                <a:srgbClr val="000000"/>
              </a:solidFill>
              <a:uFillTx/>
              <a:latin typeface="Arial"/>
            </a:endParaRPr>
          </a:p>
        </p:txBody>
      </p:sp>
      <p:sp>
        <p:nvSpPr>
          <p:cNvPr id="178" name="PlaceHolder 2"/>
          <p:cNvSpPr>
            <a:spLocks noGrp="1"/>
          </p:cNvSpPr>
          <p:nvPr>
            <p:ph type="title"/>
          </p:nvPr>
        </p:nvSpPr>
        <p:spPr>
          <a:xfrm>
            <a:off x="152280" y="457200"/>
            <a:ext cx="609516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600" strike="noStrike" u="none">
                <a:solidFill>
                  <a:srgbClr val="ffffff"/>
                </a:solidFill>
                <a:uFillTx/>
                <a:latin typeface="Times New Roman"/>
              </a:rPr>
              <a:t>PURPOSE OF FINANCIAL ACCOUNTING</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8E43471F-909D-468F-A13B-F326A1A7B9DC}" type="slidenum">
              <a:t>4</a:t>
            </a:fld>
          </a:p>
        </p:txBody>
      </p:sp>
      <p:sp>
        <p:nvSpPr>
          <p:cNvPr id="6" name="PlaceHolder 5"/>
          <p:cNvSpPr>
            <a:spLocks noGrp="1"/>
          </p:cNvSpPr>
          <p:nvPr>
            <p:ph type="dt" idx="12"/>
          </p:nvPr>
        </p:nvSpPr>
        <p:spPr/>
        <p:txBody>
          <a:bodyPr/>
          <a:p>
            <a:fld id="{48351391-7289-4A5C-B0E1-13B43D1F17C3}" type="datetime1">
              <a:rPr lang="en-US"/>
              <a:t>09/16/2024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highlight>
                  <a:srgbClr val="ffff00"/>
                </a:highlight>
                <a:uFillTx/>
                <a:latin typeface="Times New Roman"/>
              </a:rPr>
              <a:t>The principle of prudence requires firms to recognise estimated loss immediately and recognise estimated gain when realised, that is, only when the management is reasonably certain about the realisation of the gain.</a:t>
            </a:r>
            <a:r>
              <a:rPr b="0" lang="en-US" sz="2000" strike="noStrike" u="none">
                <a:solidFill>
                  <a:schemeClr val="dk2"/>
                </a:solidFill>
                <a:uFillTx/>
                <a:latin typeface="Times New Roman"/>
              </a:rPr>
              <a: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highlight>
                  <a:srgbClr val="ffff00"/>
                </a:highlight>
                <a:uFillTx/>
                <a:latin typeface="Times New Roman"/>
              </a:rPr>
              <a:t>The principle of prudence further requires firms not to recognise an item of asset if there is significant uncertainty about its existence (existential uncertainty) or in estimating its cost or value at which it should be carried in the balance sheet (measurement uncertainty).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5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CONVENTION: PRUDENCE</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5D72CE3C-E314-4D93-83D8-45A6CAC409EA}"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According to the matching principle, </a:t>
            </a:r>
            <a:r>
              <a:rPr b="0" lang="en-US" sz="2000" strike="noStrike" u="none">
                <a:solidFill>
                  <a:schemeClr val="dk2"/>
                </a:solidFill>
                <a:highlight>
                  <a:srgbClr val="ffff00"/>
                </a:highlight>
                <a:uFillTx/>
                <a:latin typeface="Times New Roman"/>
              </a:rPr>
              <a:t>incomes and expenses recognised the statement of profit and loss should be matched with revenue recognised in the statement of profit and loss in which the expenses are recognised.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Entities should not recognise an asset from an expenditure unless the item meets the definition and recognition criteria.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Only the ‘cost of goods sold’ has direct cause and effect relationship with income from sales.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5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CONVENTION: MATCHING PRINCIPLE</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C6A23E02-4A4C-4346-BE3A-EDE06BFF9F01}"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As per the money measurement principle, only those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highlight>
                  <a:srgbClr val="ffff00"/>
                </a:highlight>
                <a:uFillTx/>
                <a:latin typeface="Times New Roman"/>
              </a:rPr>
              <a:t>Firms only discloses the qualitative information in Notes or other segments of the annual report.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highlight>
                  <a:srgbClr val="ffff00"/>
                </a:highlight>
                <a:uFillTx/>
                <a:latin typeface="Times New Roman"/>
              </a:rPr>
              <a:t>Items in financial statements are measured at nominal value and not at current cost. </a:t>
            </a:r>
            <a:endParaRPr b="0" lang="en-US" sz="2000" strike="noStrike" u="none">
              <a:solidFill>
                <a:srgbClr val="000000"/>
              </a:solidFill>
              <a:uFillTx/>
              <a:latin typeface="Arial"/>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Current cost is the nominal value adjusted for the change in the purchasing power of money due to inflation or deflation. </a:t>
            </a:r>
            <a:endParaRPr b="0" lang="en-US" sz="19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5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CONVENTION: MONEY MEASUREMENT</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E9FAE64E-9C7E-49FD-BB77-6622C71FD5EA}"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Comparability</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Consistency</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Verifiability</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Timeliness</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Understandability</a:t>
            </a:r>
            <a:endParaRPr b="0" lang="en-US" sz="2000" strike="noStrike" u="none">
              <a:solidFill>
                <a:srgbClr val="000000"/>
              </a:solidFill>
              <a:uFillTx/>
              <a:latin typeface="Arial"/>
            </a:endParaRPr>
          </a:p>
        </p:txBody>
      </p:sp>
      <p:sp>
        <p:nvSpPr>
          <p:cNvPr id="25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ENHANCING QUALITATIVE CHARACTERISTICS</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F2B21C3F-012C-4CCC-9086-41DA28986587}"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Accounting ethics is a part of business ethics, which is ‘applied ethics’.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central theme of accounting ethics is independence.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Accountants, internal auditor and external auditor should form judgments independently and must demonstrate that they have acted independently. It is said that independence is a state of mind. </a:t>
            </a:r>
            <a:endParaRPr b="0" lang="en-US" sz="2000" strike="noStrike" u="none">
              <a:solidFill>
                <a:srgbClr val="000000"/>
              </a:solidFill>
              <a:uFillTx/>
              <a:latin typeface="Arial"/>
            </a:endParaRPr>
          </a:p>
        </p:txBody>
      </p:sp>
      <p:sp>
        <p:nvSpPr>
          <p:cNvPr id="25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ACCOUNTING ETHICS</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D49CC6FE-6160-4BB9-B846-52A3E7B8E629}"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highlight>
                  <a:srgbClr val="ffff00"/>
                </a:highlight>
                <a:uFillTx/>
                <a:latin typeface="Candara"/>
              </a:rPr>
              <a:t>The historical cost of an asset is its acquisition cost.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highlight>
                  <a:srgbClr val="ffff00"/>
                </a:highlight>
                <a:uFillTx/>
                <a:latin typeface="Candara"/>
              </a:rPr>
              <a:t>The historical cost of a liability is the amount of economic benefit received by the entity.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For example, if the firm has borrowed INR 10 lakhs, the historical cost of the borrowing is INR 10 lakhs.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6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MEASUREMENT ATTRIBUTE: HISTORICAL COST</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81104DB-B66B-4221-937A-13380822F85D}"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Assets and liabilities for which the historical model is applied, entities continue to measure those assets and liabilities at historical cost.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liability should continue to be measured at its historical cost, reduced by the amount paid.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6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MEASUREMENT ATTRIBUTE: HISTORICAL COST (CONTD.)</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A5CEF372-F115-44D6-952D-9DA02DDA85A2}"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Internal audit is the control of controls.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independently and objectively reviews internal controls and risk management systems.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is the third line of defence.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first line of defence is preventive controls.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second line of defence is detective controls.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third line of defence is internal audit.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internal auditors report to the Board. </a:t>
            </a:r>
            <a:endParaRPr b="0" lang="en-US" sz="2000" strike="noStrike" u="none">
              <a:solidFill>
                <a:srgbClr val="000000"/>
              </a:solidFill>
              <a:uFillTx/>
              <a:latin typeface="Arial"/>
            </a:endParaRPr>
          </a:p>
        </p:txBody>
      </p:sp>
      <p:sp>
        <p:nvSpPr>
          <p:cNvPr id="26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INTERNAL  AUDIT</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E777125A-EFE1-456E-8A3D-C5085827B4D5}"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scope of internal audit is quite broad and covers all aspects of operations and systems and all decisions.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 contrast, the scope of the financial auditor is limited to reporting on the internal controls of preparation and presentation of financial statements and to reporting on whether the financial statements provide a true and fair view of financial position and financial performance</a:t>
            </a:r>
            <a:endParaRPr b="0" lang="en-US" sz="2000" strike="noStrike" u="none">
              <a:solidFill>
                <a:srgbClr val="000000"/>
              </a:solidFill>
              <a:uFillTx/>
              <a:latin typeface="Arial"/>
            </a:endParaRPr>
          </a:p>
        </p:txBody>
      </p:sp>
      <p:sp>
        <p:nvSpPr>
          <p:cNvPr id="266"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INTERNAL  AUDIT (CONT.)</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696DA679-C41C-4230-9F7C-F96510F6E483}"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Primary financial statements: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financial performance for the reporting period</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financial position as of the end of the reporting period (called balance sheet),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changes in equity during the reporting period and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cash flows for the reporting period.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Notes to accounts</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68"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COMPLETE SET OF FINANCIAL STATEMENTS</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6C6D955-FE29-4908-97B0-1232FFCE4772}"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p:nvPr>
        </p:nvSpPr>
        <p:spPr>
          <a:xfrm>
            <a:off x="228600" y="2336760"/>
            <a:ext cx="6019200" cy="4037760"/>
          </a:xfrm>
          <a:prstGeom prst="rect">
            <a:avLst/>
          </a:prstGeom>
          <a:noFill/>
          <a:ln w="0">
            <a:noFill/>
          </a:ln>
        </p:spPr>
        <p:txBody>
          <a:bodyPr lIns="73080" rIns="73080" tIns="36720" bIns="36720" anchor="t">
            <a:noAutofit/>
          </a:bodyPr>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Lenders also use the information in financial statements to assess the probability of getting a refund of the loan and interest on the same by predicting the firm’s future financial position.</a:t>
            </a: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r>
              <a:rPr b="0" lang="en-US" sz="2000" strike="noStrike" u="none">
                <a:solidFill>
                  <a:schemeClr val="dk2"/>
                </a:solidFill>
                <a:uFillTx/>
                <a:latin typeface="Times New Roman"/>
              </a:rPr>
              <a:t>       </a:t>
            </a: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180" name="PlaceHolder 2"/>
          <p:cNvSpPr>
            <a:spLocks noGrp="1"/>
          </p:cNvSpPr>
          <p:nvPr>
            <p:ph type="title"/>
          </p:nvPr>
        </p:nvSpPr>
        <p:spPr>
          <a:xfrm>
            <a:off x="152280" y="457200"/>
            <a:ext cx="609516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600" strike="noStrike" u="none">
                <a:solidFill>
                  <a:srgbClr val="ffffff"/>
                </a:solidFill>
                <a:uFillTx/>
                <a:latin typeface="Times New Roman"/>
              </a:rPr>
              <a:t>PURPOSE OF FINANCIAL ACCOUNTING</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525F8F9A-9601-4D2D-87C0-08E89EA30AF2}" type="slidenum">
              <a:t>5</a:t>
            </a:fld>
          </a:p>
        </p:txBody>
      </p:sp>
      <p:sp>
        <p:nvSpPr>
          <p:cNvPr id="6" name="PlaceHolder 5"/>
          <p:cNvSpPr>
            <a:spLocks noGrp="1"/>
          </p:cNvSpPr>
          <p:nvPr>
            <p:ph type="dt" idx="12"/>
          </p:nvPr>
        </p:nvSpPr>
        <p:spPr/>
        <p:txBody>
          <a:bodyPr/>
          <a:p>
            <a:fld id="{2A1F2BFE-F7F2-4BB0-B713-ED77453D2BB4}" type="datetime1">
              <a:rPr lang="en-US"/>
              <a:t>09/16/2024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provides users of financial statements with integrated information that provides a context for the related financial statements.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presents management’s view about what has happened, including both positive and negative circumstances, why it has happened and what the implications are for the entity’s future.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explains the main trends and factors likely to affect the entity’s future performance, position, and progress.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70"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MANAGEMENT COMMENTARY</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8490A606-AEB2-45AB-824D-983ED0800D63}"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 India, management commentary is divided into two parts –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Board of director’s report and </a:t>
            </a:r>
            <a:endParaRPr b="0" lang="en-US" sz="2000" strike="noStrike" u="none">
              <a:solidFill>
                <a:srgbClr val="000000"/>
              </a:solidFill>
              <a:uFillTx/>
              <a:latin typeface="Arial"/>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Management Discussion and Analysis (MD&amp;A).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Board’s report presents management’s view about what happened during the reporting period and why they happened.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MD&amp;A provides forward-looking information. </a:t>
            </a:r>
            <a:endParaRPr b="0" lang="en-US" sz="2000" strike="noStrike" u="none">
              <a:solidFill>
                <a:srgbClr val="000000"/>
              </a:solidFill>
              <a:uFillTx/>
              <a:latin typeface="Arial"/>
            </a:endParaRPr>
          </a:p>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272"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MANAGEMENT COMMENTARY (CONTD.)</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74F76BE2-56FC-48AA-885F-AC9A746A5EB0}"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p:nvPr>
        </p:nvSpPr>
        <p:spPr>
          <a:xfrm>
            <a:off x="228600" y="2133720"/>
            <a:ext cx="6019200" cy="441900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Indian companies are required to submit a report on corporate social responsibility (CSR) activities in the format prescribed by the government.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Top 500 listed companies are required to present responsibility report (sustainability report), preferably in the Integrated Reporting Framework. </a:t>
            </a:r>
            <a:endParaRPr b="0" lang="en-US" sz="2000" strike="noStrike" u="none">
              <a:solidFill>
                <a:srgbClr val="000000"/>
              </a:solidFill>
              <a:uFillTx/>
              <a:latin typeface="Arial"/>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Integrated Reporting Framework is issued by the International Integrated Reporting Council, which is an international body.</a:t>
            </a:r>
            <a:endParaRPr b="0" lang="en-US" sz="2000" strike="noStrike" u="none">
              <a:solidFill>
                <a:srgbClr val="000000"/>
              </a:solidFill>
              <a:uFillTx/>
              <a:latin typeface="Arial"/>
            </a:endParaRPr>
          </a:p>
        </p:txBody>
      </p:sp>
      <p:sp>
        <p:nvSpPr>
          <p:cNvPr id="274" name="PlaceHolder 2"/>
          <p:cNvSpPr>
            <a:spLocks noGrp="1"/>
          </p:cNvSpPr>
          <p:nvPr>
            <p:ph type="title"/>
          </p:nvPr>
        </p:nvSpPr>
        <p:spPr>
          <a:xfrm>
            <a:off x="320040" y="315720"/>
            <a:ext cx="5760000" cy="11685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CSR AND BUSINESS RESPONSIBILITY REPORT</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339515DD-27BD-432B-A226-FC71B952E487}"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20040" y="315720"/>
            <a:ext cx="576000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0" lang="en-US" sz="3500" strike="noStrike" u="none">
                <a:solidFill>
                  <a:srgbClr val="ffffff"/>
                </a:solidFill>
                <a:uFillTx/>
                <a:latin typeface="Candara"/>
              </a:rPr>
              <a:t>END</a:t>
            </a:r>
            <a:endParaRPr b="0" lang="en-US" sz="3500" strike="noStrike" u="none">
              <a:solidFill>
                <a:srgbClr val="000000"/>
              </a:solidFill>
              <a:uFillTx/>
              <a:latin typeface="Arial"/>
            </a:endParaRPr>
          </a:p>
        </p:txBody>
      </p:sp>
      <p:sp>
        <p:nvSpPr>
          <p:cNvPr id="3" name="PlaceHolder 2"/>
          <p:cNvSpPr>
            <a:spLocks noGrp="1"/>
          </p:cNvSpPr>
          <p:nvPr>
            <p:ph type="ftr" idx="22"/>
          </p:nvPr>
        </p:nvSpPr>
        <p:spPr/>
        <p:txBody>
          <a:bodyPr/>
          <a:p>
            <a:r>
              <a:t>Nonlinear Insights Publications</a:t>
            </a:r>
          </a:p>
        </p:txBody>
      </p:sp>
      <p:sp>
        <p:nvSpPr>
          <p:cNvPr id="4" name="PlaceHolder 3"/>
          <p:cNvSpPr>
            <a:spLocks noGrp="1"/>
          </p:cNvSpPr>
          <p:nvPr>
            <p:ph type="sldNum" idx="23"/>
          </p:nvPr>
        </p:nvSpPr>
        <p:spPr/>
        <p:txBody>
          <a:bodyPr/>
          <a:p>
            <a:fld id="{94436A44-99D0-4634-B5F2-9CE65FD1658C}" type="slidenum">
              <a:t>53</a:t>
            </a:fld>
          </a:p>
        </p:txBody>
      </p:sp>
      <p:sp>
        <p:nvSpPr>
          <p:cNvPr id="5" name="PlaceHolder 4"/>
          <p:cNvSpPr>
            <a:spLocks noGrp="1"/>
          </p:cNvSpPr>
          <p:nvPr>
            <p:ph type="dt" idx="24"/>
          </p:nvPr>
        </p:nvSpPr>
        <p:spPr/>
        <p:txBody>
          <a:bodyPr/>
          <a:p>
            <a:fld id="{1D32FF86-37D7-4FD4-88A4-9BA826072ED7}" type="datetime1">
              <a:rPr lang="en-US"/>
              <a:t>09/16/2024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228600" y="2336760"/>
            <a:ext cx="6019200" cy="4037760"/>
          </a:xfrm>
          <a:prstGeom prst="rect">
            <a:avLst/>
          </a:prstGeom>
          <a:noFill/>
          <a:ln w="0">
            <a:noFill/>
          </a:ln>
        </p:spPr>
        <p:txBody>
          <a:bodyPr lIns="73080" rIns="73080" tIns="36720" bIns="36720" anchor="t">
            <a:noAutofit/>
          </a:bodyPr>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Primary users:</a:t>
            </a:r>
            <a:endParaRPr b="0" lang="en-US" sz="2000" strike="noStrike" u="none">
              <a:solidFill>
                <a:srgbClr val="000000"/>
              </a:solidFill>
              <a:uFillTx/>
              <a:latin typeface="Arial"/>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Investors and potential investors</a:t>
            </a:r>
            <a:endParaRPr b="0" lang="en-US" sz="1900" strike="noStrike" u="none">
              <a:solidFill>
                <a:srgbClr val="000000"/>
              </a:solidFill>
              <a:uFillTx/>
              <a:latin typeface="Arial"/>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Lenders and other creditors</a:t>
            </a:r>
            <a:endParaRPr b="0" lang="en-US" sz="1900" strike="noStrike" u="none">
              <a:solidFill>
                <a:srgbClr val="000000"/>
              </a:solidFill>
              <a:uFillTx/>
              <a:latin typeface="Arial"/>
            </a:endParaRPr>
          </a:p>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Other users:</a:t>
            </a:r>
            <a:endParaRPr b="0" lang="en-US" sz="2000" strike="noStrike" u="none">
              <a:solidFill>
                <a:srgbClr val="000000"/>
              </a:solidFill>
              <a:uFillTx/>
              <a:latin typeface="Arial"/>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Employees, Local community, Customers, Vendors, Governments, Regulators, and the income-Tax department</a:t>
            </a:r>
            <a:endParaRPr b="0" lang="en-US" sz="1900" strike="noStrike" u="none">
              <a:solidFill>
                <a:srgbClr val="000000"/>
              </a:solidFill>
              <a:uFillTx/>
              <a:latin typeface="Arial"/>
            </a:endParaRPr>
          </a:p>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Internal users:</a:t>
            </a:r>
            <a:endParaRPr b="0" lang="en-US" sz="2000" strike="noStrike" u="none">
              <a:solidFill>
                <a:srgbClr val="000000"/>
              </a:solidFill>
              <a:uFillTx/>
              <a:latin typeface="Arial"/>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investors in equity capital, board of directors, managers and employees</a:t>
            </a:r>
            <a:endParaRPr b="0" lang="en-US" sz="19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r>
              <a:rPr b="1" lang="en-US" sz="2000" strike="noStrike" u="none">
                <a:solidFill>
                  <a:schemeClr val="dk2"/>
                </a:solidFill>
                <a:uFillTx/>
                <a:latin typeface="Times New Roman"/>
              </a:rPr>
              <a:t>       </a:t>
            </a:r>
            <a:endParaRPr b="0" lang="en-US" sz="2000" strike="noStrike" u="none">
              <a:solidFill>
                <a:srgbClr val="000000"/>
              </a:solidFill>
              <a:uFillTx/>
              <a:latin typeface="Arial"/>
            </a:endParaRPr>
          </a:p>
          <a:p>
            <a:pPr indent="0" defTabSz="731520">
              <a:lnSpc>
                <a:spcPct val="100000"/>
              </a:lnSpc>
              <a:spcBef>
                <a:spcPts val="400"/>
              </a:spcBef>
              <a:buNone/>
              <a:tabLst>
                <a:tab algn="l" pos="0"/>
              </a:tabLst>
            </a:pPr>
            <a:endParaRPr b="0" lang="en-US" sz="2000" strike="noStrike" u="none">
              <a:solidFill>
                <a:srgbClr val="000000"/>
              </a:solidFill>
              <a:uFillTx/>
              <a:latin typeface="Arial"/>
            </a:endParaRPr>
          </a:p>
        </p:txBody>
      </p:sp>
      <p:sp>
        <p:nvSpPr>
          <p:cNvPr id="182" name="PlaceHolder 2"/>
          <p:cNvSpPr>
            <a:spLocks noGrp="1"/>
          </p:cNvSpPr>
          <p:nvPr>
            <p:ph type="title"/>
          </p:nvPr>
        </p:nvSpPr>
        <p:spPr>
          <a:xfrm>
            <a:off x="152280" y="457200"/>
            <a:ext cx="6095160" cy="1168560"/>
          </a:xfrm>
          <a:prstGeom prst="rect">
            <a:avLst/>
          </a:prstGeom>
          <a:noFill/>
          <a:ln w="0">
            <a:noFill/>
          </a:ln>
        </p:spPr>
        <p:txBody>
          <a:bodyPr lIns="73080" rIns="73080" tIns="36720" bIns="36720" anchor="ctr">
            <a:noAutofit/>
          </a:bodyPr>
          <a:p>
            <a:pPr indent="0" algn="ctr" defTabSz="731520">
              <a:lnSpc>
                <a:spcPct val="100000"/>
              </a:lnSpc>
              <a:buNone/>
              <a:tabLst>
                <a:tab algn="l" pos="0"/>
              </a:tabLst>
            </a:pPr>
            <a:r>
              <a:rPr b="1" lang="en-US" sz="3600" strike="noStrike" u="none">
                <a:solidFill>
                  <a:srgbClr val="ffffff"/>
                </a:solidFill>
                <a:uFillTx/>
                <a:latin typeface="Times New Roman"/>
              </a:rPr>
              <a:t>USERS OF FINANCIAL ACCOUNTING</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9BAC068F-C3AB-44F8-B02E-CE70ECF17FD2}" type="slidenum">
              <a:t>6</a:t>
            </a:fld>
          </a:p>
        </p:txBody>
      </p:sp>
      <p:sp>
        <p:nvSpPr>
          <p:cNvPr id="6" name="PlaceHolder 5"/>
          <p:cNvSpPr>
            <a:spLocks noGrp="1"/>
          </p:cNvSpPr>
          <p:nvPr>
            <p:ph type="dt" idx="12"/>
          </p:nvPr>
        </p:nvSpPr>
        <p:spPr/>
        <p:txBody>
          <a:bodyPr/>
          <a:p>
            <a:fld id="{185997E3-B066-478D-9BCD-5785F143D5E3}" type="datetime1">
              <a:rPr lang="en-US"/>
              <a:t>09/16/2024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228600" y="2286000"/>
            <a:ext cx="6019200" cy="411408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Management accounting system provides information to managers for:</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 </a:t>
            </a:r>
            <a:r>
              <a:rPr b="0" lang="en-US" sz="1900" strike="noStrike" u="none">
                <a:solidFill>
                  <a:schemeClr val="dk2"/>
                </a:solidFill>
                <a:uFillTx/>
                <a:latin typeface="Times New Roman"/>
              </a:rPr>
              <a:t>	</a:t>
            </a:r>
            <a:r>
              <a:rPr b="0" lang="en-US" sz="1900" strike="noStrike" u="none">
                <a:solidFill>
                  <a:schemeClr val="dk2"/>
                </a:solidFill>
                <a:uFillTx/>
                <a:latin typeface="Times New Roman"/>
              </a:rPr>
              <a:t>formulating and implementing plans (planning) </a:t>
            </a:r>
            <a:r>
              <a:rPr b="0" lang="en-US" sz="1900" strike="noStrike" u="none">
                <a:solidFill>
                  <a:schemeClr val="dk2"/>
                </a:solidFill>
                <a:uFillTx/>
                <a:latin typeface="Times New Roman"/>
              </a:rPr>
              <a:t>	</a:t>
            </a:r>
            <a:r>
              <a:rPr b="0" lang="en-US" sz="1900" strike="noStrike" u="none">
                <a:solidFill>
                  <a:schemeClr val="dk2"/>
                </a:solidFill>
                <a:uFillTx/>
                <a:latin typeface="Times New Roman"/>
              </a:rPr>
              <a:t>and </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 </a:t>
            </a:r>
            <a:r>
              <a:rPr b="0" lang="en-US" sz="1900" strike="noStrike" u="none">
                <a:solidFill>
                  <a:schemeClr val="dk2"/>
                </a:solidFill>
                <a:uFillTx/>
                <a:latin typeface="Times New Roman"/>
              </a:rPr>
              <a:t>	</a:t>
            </a:r>
            <a:r>
              <a:rPr b="0" lang="en-US" sz="1900" strike="noStrike" u="none">
                <a:solidFill>
                  <a:schemeClr val="dk2"/>
                </a:solidFill>
                <a:uFillTx/>
                <a:latin typeface="Times New Roman"/>
              </a:rPr>
              <a:t>control (control). </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Planning is about deciding future actions, while control is about ensuring employees perform activities as desired and desired results are obtained. </a:t>
            </a:r>
            <a:endParaRPr b="0" lang="en-US" sz="1900" strike="noStrike" u="none">
              <a:solidFill>
                <a:srgbClr val="000000"/>
              </a:solidFill>
              <a:uFillTx/>
              <a:latin typeface="Arial"/>
            </a:endParaRPr>
          </a:p>
        </p:txBody>
      </p:sp>
      <p:sp>
        <p:nvSpPr>
          <p:cNvPr id="184" name="PlaceHolder 2"/>
          <p:cNvSpPr>
            <a:spLocks noGrp="1"/>
          </p:cNvSpPr>
          <p:nvPr>
            <p:ph type="title"/>
          </p:nvPr>
        </p:nvSpPr>
        <p:spPr>
          <a:xfrm>
            <a:off x="152280" y="685800"/>
            <a:ext cx="6095160" cy="9507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MANAGEMENT ACCOUNTING</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F7596846-7E87-4FB5-A37A-FF6C6A45552F}" type="slidenum">
              <a:t>7</a:t>
            </a:fld>
          </a:p>
        </p:txBody>
      </p:sp>
      <p:sp>
        <p:nvSpPr>
          <p:cNvPr id="6" name="PlaceHolder 5"/>
          <p:cNvSpPr>
            <a:spLocks noGrp="1"/>
          </p:cNvSpPr>
          <p:nvPr>
            <p:ph type="dt" idx="12"/>
          </p:nvPr>
        </p:nvSpPr>
        <p:spPr/>
        <p:txBody>
          <a:bodyPr/>
          <a:p>
            <a:fld id="{57FFD8B6-E988-4D6C-A2AF-5155737D7D7D}" type="datetime1">
              <a:rPr lang="en-US"/>
              <a:t>09/16/2024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228600" y="2286000"/>
            <a:ext cx="6019200" cy="411408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Management accounting system reports variances between desired and actual results, and managers take remedial actions or modify the plan based on feedback. </a:t>
            </a:r>
            <a:endParaRPr b="0" lang="en-US" sz="1900" strike="noStrike" u="none">
              <a:solidFill>
                <a:srgbClr val="000000"/>
              </a:solidFill>
              <a:uFillTx/>
              <a:latin typeface="Arial"/>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Management accounting identifies, measures, and communicates economic information to managers to support decision-making, while financial accounting identifies, measures, and communicates economic information to investors, lenders, and other creditors.</a:t>
            </a:r>
            <a:endParaRPr b="0" lang="en-US" sz="1900" strike="noStrike" u="none">
              <a:solidFill>
                <a:srgbClr val="000000"/>
              </a:solidFill>
              <a:uFillTx/>
              <a:latin typeface="Arial"/>
            </a:endParaRPr>
          </a:p>
        </p:txBody>
      </p:sp>
      <p:sp>
        <p:nvSpPr>
          <p:cNvPr id="186" name="PlaceHolder 2"/>
          <p:cNvSpPr>
            <a:spLocks noGrp="1"/>
          </p:cNvSpPr>
          <p:nvPr>
            <p:ph type="title"/>
          </p:nvPr>
        </p:nvSpPr>
        <p:spPr>
          <a:xfrm>
            <a:off x="152280" y="685800"/>
            <a:ext cx="6095160" cy="950760"/>
          </a:xfrm>
          <a:prstGeom prst="rect">
            <a:avLst/>
          </a:prstGeom>
          <a:noFill/>
          <a:ln w="0">
            <a:noFill/>
          </a:ln>
        </p:spPr>
        <p:txBody>
          <a:bodyPr lIns="73080" rIns="73080" tIns="36720" bIns="36720" anchor="ctr">
            <a:normAutofit/>
          </a:bodyPr>
          <a:p>
            <a:pPr indent="0" algn="ctr" defTabSz="731520">
              <a:lnSpc>
                <a:spcPct val="100000"/>
              </a:lnSpc>
              <a:buNone/>
              <a:tabLst>
                <a:tab algn="l" pos="0"/>
              </a:tabLst>
            </a:pPr>
            <a:r>
              <a:rPr b="1" lang="en-US" sz="2800" strike="noStrike" u="none">
                <a:solidFill>
                  <a:srgbClr val="ffffff"/>
                </a:solidFill>
                <a:uFillTx/>
                <a:latin typeface="Times New Roman"/>
              </a:rPr>
              <a:t>MANAGEMENT ACCOUNTING (CONTD.)</a:t>
            </a:r>
            <a:endParaRPr b="0" lang="en-US" sz="28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CE1E3485-C7F5-4B58-A82F-ACACD8918FB4}" type="slidenum">
              <a:t>8</a:t>
            </a:fld>
          </a:p>
        </p:txBody>
      </p:sp>
      <p:sp>
        <p:nvSpPr>
          <p:cNvPr id="6" name="PlaceHolder 5"/>
          <p:cNvSpPr>
            <a:spLocks noGrp="1"/>
          </p:cNvSpPr>
          <p:nvPr>
            <p:ph type="dt" idx="12"/>
          </p:nvPr>
        </p:nvSpPr>
        <p:spPr/>
        <p:txBody>
          <a:bodyPr/>
          <a:p>
            <a:fld id="{6C849FD8-6752-47A6-997A-0BEE90EF0296}" type="datetime1">
              <a:rPr lang="en-US"/>
              <a:t>09/16/2024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254160" y="2209680"/>
            <a:ext cx="5917320" cy="4114080"/>
          </a:xfrm>
          <a:prstGeom prst="rect">
            <a:avLst/>
          </a:prstGeom>
          <a:noFill/>
          <a:ln w="0">
            <a:noFill/>
          </a:ln>
        </p:spPr>
        <p:txBody>
          <a:bodyPr lIns="73080" rIns="73080" tIns="36720" bIns="36720" anchor="t">
            <a:normAutofit/>
          </a:bodyPr>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Bookkeeping</a:t>
            </a:r>
            <a:r>
              <a:rPr b="1" lang="en-US" sz="2000" strike="noStrike" u="none">
                <a:solidFill>
                  <a:schemeClr val="dk2"/>
                </a:solidFill>
                <a:uFillTx/>
                <a:latin typeface="Times New Roman"/>
              </a:rPr>
              <a:t>: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Bookkeeping is the systematic recording of the economic effect of transactions and other events.</a:t>
            </a:r>
            <a:endParaRPr b="0" lang="en-US" sz="2000" strike="noStrike" u="none">
              <a:solidFill>
                <a:srgbClr val="000000"/>
              </a:solidFill>
              <a:uFillTx/>
              <a:latin typeface="Arial"/>
            </a:endParaRPr>
          </a:p>
          <a:p>
            <a:pPr lvl="2" marL="684360" indent="-18288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The level of the accuracy of recording data determines the quality of financial statements.</a:t>
            </a:r>
            <a:endParaRPr b="0" lang="en-US" sz="2000" strike="noStrike" u="none">
              <a:solidFill>
                <a:srgbClr val="000000"/>
              </a:solidFill>
              <a:uFillTx/>
              <a:latin typeface="Arial"/>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a:t>
            </a:r>
            <a:r>
              <a:rPr b="1" lang="en-US" sz="2000" strike="noStrike" u="none">
                <a:solidFill>
                  <a:schemeClr val="dk2"/>
                </a:solidFill>
                <a:uFillTx/>
                <a:latin typeface="Times New Roman"/>
              </a:rPr>
              <a:t>: </a:t>
            </a:r>
            <a:endParaRPr b="0" lang="en-US" sz="2000" strike="noStrike" u="none">
              <a:solidFill>
                <a:srgbClr val="000000"/>
              </a:solidFill>
              <a:uFillTx/>
              <a:latin typeface="Arial"/>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 involves framing the accounting policies, designing the format for the presentation of financial statements, deciding the materiality threshold, and preparing the financial statements.</a:t>
            </a:r>
            <a:endParaRPr b="0" lang="en-US" sz="2000" strike="noStrike" u="none">
              <a:solidFill>
                <a:srgbClr val="000000"/>
              </a:solidFill>
              <a:uFillTx/>
              <a:latin typeface="Arial"/>
            </a:endParaRPr>
          </a:p>
          <a:p>
            <a:pPr lvl="2" marL="684360" indent="-18288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 begins where bookkeeping ends. </a:t>
            </a:r>
            <a:endParaRPr b="0" lang="en-US" sz="2000" strike="noStrike" u="none">
              <a:solidFill>
                <a:srgbClr val="000000"/>
              </a:solidFill>
              <a:uFillTx/>
              <a:latin typeface="Arial"/>
            </a:endParaRPr>
          </a:p>
        </p:txBody>
      </p:sp>
      <p:sp>
        <p:nvSpPr>
          <p:cNvPr id="188" name="PlaceHolder 2"/>
          <p:cNvSpPr>
            <a:spLocks noGrp="1"/>
          </p:cNvSpPr>
          <p:nvPr>
            <p:ph type="title"/>
          </p:nvPr>
        </p:nvSpPr>
        <p:spPr>
          <a:xfrm>
            <a:off x="152280" y="315720"/>
            <a:ext cx="6120720" cy="1360080"/>
          </a:xfrm>
          <a:prstGeom prst="rect">
            <a:avLst/>
          </a:prstGeom>
          <a:noFill/>
          <a:ln w="0">
            <a:noFill/>
          </a:ln>
        </p:spPr>
        <p:txBody>
          <a:bodyPr lIns="73080" rIns="73080" tIns="36720" bIns="36720" anchor="ctr">
            <a:normAutofit fontScale="92500" lnSpcReduction="19999"/>
          </a:bodyPr>
          <a:p>
            <a:pPr indent="0" algn="ctr" defTabSz="731520">
              <a:lnSpc>
                <a:spcPct val="100000"/>
              </a:lnSpc>
              <a:buNone/>
              <a:tabLst>
                <a:tab algn="l" pos="0"/>
              </a:tabLst>
            </a:pPr>
            <a:r>
              <a:rPr b="1" lang="en-US" sz="3600" strike="noStrike" u="none">
                <a:solidFill>
                  <a:srgbClr val="ffffff"/>
                </a:solidFill>
                <a:uFillTx/>
                <a:latin typeface="Times New Roman"/>
              </a:rPr>
              <a:t>COMPONENTS OF FINANCIAL ACCOUNTING SYSTEM</a:t>
            </a:r>
            <a:endParaRPr b="0" lang="en-US" sz="3600" strike="noStrike" u="none">
              <a:solidFill>
                <a:srgbClr val="000000"/>
              </a:solidFill>
              <a:uFillTx/>
              <a:latin typeface="Arial"/>
            </a:endParaRPr>
          </a:p>
        </p:txBody>
      </p:sp>
      <p:sp>
        <p:nvSpPr>
          <p:cNvPr id="4" name="PlaceHolder 3"/>
          <p:cNvSpPr>
            <a:spLocks noGrp="1"/>
          </p:cNvSpPr>
          <p:nvPr>
            <p:ph type="ftr" idx="10"/>
          </p:nvPr>
        </p:nvSpPr>
        <p:spPr/>
        <p:txBody>
          <a:bodyPr/>
          <a:p>
            <a:r>
              <a:t>Nonlinear Insights Publications</a:t>
            </a:r>
          </a:p>
        </p:txBody>
      </p:sp>
      <p:sp>
        <p:nvSpPr>
          <p:cNvPr id="5" name="PlaceHolder 4"/>
          <p:cNvSpPr>
            <a:spLocks noGrp="1"/>
          </p:cNvSpPr>
          <p:nvPr>
            <p:ph type="sldNum" idx="11"/>
          </p:nvPr>
        </p:nvSpPr>
        <p:spPr/>
        <p:txBody>
          <a:bodyPr/>
          <a:p>
            <a:fld id="{A6A18E24-4502-4F8E-A7FD-87FD397EBD43}" type="slidenum">
              <a:t>9</a:t>
            </a:fld>
          </a:p>
        </p:txBody>
      </p:sp>
      <p:sp>
        <p:nvSpPr>
          <p:cNvPr id="6" name="PlaceHolder 5"/>
          <p:cNvSpPr>
            <a:spLocks noGrp="1"/>
          </p:cNvSpPr>
          <p:nvPr>
            <p:ph type="dt" idx="12"/>
          </p:nvPr>
        </p:nvSpPr>
        <p:spPr/>
        <p:txBody>
          <a:bodyPr/>
          <a:p>
            <a:fld id="{5956C416-3447-4909-BCFA-64D90D3C5C6C}" type="datetime1">
              <a:rPr lang="en-US"/>
              <a:t>09/16/2024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Waveform</Template>
  <TotalTime>2881</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2023-03-05T13:46:55Z</dcterms:created>
  <dc:creator>SONALI</dc:creator>
  <dc:description/>
  <dc:language>en-US</dc:language>
  <cp:lastModifiedBy/>
  <dcterms:modified xsi:type="dcterms:W3CDTF">2024-09-16T03:34:15Z</dcterms:modified>
  <cp:revision>59</cp:revision>
  <dc:subject/>
  <dc:title>CHAPTER:-1 ACCOUNTING AS AN INFORMATION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53</vt:r8>
  </property>
</Properties>
</file>