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82" r:id="rId7"/>
    <p:sldId id="258" r:id="rId8"/>
    <p:sldId id="277" r:id="rId9"/>
    <p:sldId id="260" r:id="rId10"/>
    <p:sldId id="261" r:id="rId11"/>
    <p:sldId id="262" r:id="rId12"/>
    <p:sldId id="263" r:id="rId13"/>
    <p:sldId id="275" r:id="rId14"/>
    <p:sldId id="276" r:id="rId15"/>
    <p:sldId id="264" r:id="rId16"/>
    <p:sldId id="265" r:id="rId17"/>
    <p:sldId id="270" r:id="rId18"/>
    <p:sldId id="266" r:id="rId19"/>
    <p:sldId id="267" r:id="rId20"/>
    <p:sldId id="268" r:id="rId21"/>
    <p:sldId id="269" r:id="rId22"/>
    <p:sldId id="283" r:id="rId23"/>
    <p:sldId id="284" r:id="rId24"/>
    <p:sldId id="271" r:id="rId25"/>
    <p:sldId id="272" r:id="rId26"/>
    <p:sldId id="273" r:id="rId27"/>
    <p:sldId id="274" r:id="rId28"/>
    <p:sldId id="285"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4760F6-2007-423C-9AD0-4A22DEFD63E9}" v="2" dt="2020-10-31T09:41:47.315"/>
    <p1510:client id="{3A225BBD-6C52-44CE-8FAA-043A56D3C85A}" v="3" dt="2020-10-17T10:21:00.224"/>
    <p1510:client id="{4880C2EC-F3D9-D13B-E2D4-27C560396F81}" v="4" dt="2020-10-31T08:22:48.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 Madhuri" userId="S::madhuriendlluri@iitkgp.ac.in::1b3b6f60-15d9-4936-917f-197127522331" providerId="AD" clId="Web-{1F4760F6-2007-423C-9AD0-4A22DEFD63E9}"/>
    <pc:docChg chg="modSld">
      <pc:chgData name="E Madhuri" userId="S::madhuriendlluri@iitkgp.ac.in::1b3b6f60-15d9-4936-917f-197127522331" providerId="AD" clId="Web-{1F4760F6-2007-423C-9AD0-4A22DEFD63E9}" dt="2020-10-31T09:41:47.315" v="1" actId="20577"/>
      <pc:docMkLst>
        <pc:docMk/>
      </pc:docMkLst>
      <pc:sldChg chg="modSp">
        <pc:chgData name="E Madhuri" userId="S::madhuriendlluri@iitkgp.ac.in::1b3b6f60-15d9-4936-917f-197127522331" providerId="AD" clId="Web-{1F4760F6-2007-423C-9AD0-4A22DEFD63E9}" dt="2020-10-31T09:41:47.315" v="1" actId="20577"/>
        <pc:sldMkLst>
          <pc:docMk/>
          <pc:sldMk cId="2465483431" sldId="274"/>
        </pc:sldMkLst>
        <pc:spChg chg="mod">
          <ac:chgData name="E Madhuri" userId="S::madhuriendlluri@iitkgp.ac.in::1b3b6f60-15d9-4936-917f-197127522331" providerId="AD" clId="Web-{1F4760F6-2007-423C-9AD0-4A22DEFD63E9}" dt="2020-10-31T09:41:47.315" v="1" actId="20577"/>
          <ac:spMkLst>
            <pc:docMk/>
            <pc:sldMk cId="2465483431" sldId="274"/>
            <ac:spMk id="6" creationId="{5DB5A659-AF71-4BCF-9C1F-8B35F2CD4161}"/>
          </ac:spMkLst>
        </pc:spChg>
        <pc:spChg chg="mod">
          <ac:chgData name="E Madhuri" userId="S::madhuriendlluri@iitkgp.ac.in::1b3b6f60-15d9-4936-917f-197127522331" providerId="AD" clId="Web-{1F4760F6-2007-423C-9AD0-4A22DEFD63E9}" dt="2020-10-31T09:41:47.315" v="1" actId="20577"/>
          <ac:spMkLst>
            <pc:docMk/>
            <pc:sldMk cId="2465483431" sldId="274"/>
            <ac:spMk id="8" creationId="{68E87FEB-1DC2-4B42-99DF-42BFF9F6836E}"/>
          </ac:spMkLst>
        </pc:spChg>
      </pc:sldChg>
    </pc:docChg>
  </pc:docChgLst>
  <pc:docChgLst>
    <pc:chgData name="Mann Goel" userId="S::manngoel99@iitkgp.ac.in::dd9715e4-8895-4580-94ed-132d93435ae0" providerId="AD" clId="Web-{4880C2EC-F3D9-D13B-E2D4-27C560396F81}"/>
    <pc:docChg chg="modSld">
      <pc:chgData name="Mann Goel" userId="S::manngoel99@iitkgp.ac.in::dd9715e4-8895-4580-94ed-132d93435ae0" providerId="AD" clId="Web-{4880C2EC-F3D9-D13B-E2D4-27C560396F81}" dt="2020-10-31T08:22:48.411" v="3" actId="20577"/>
      <pc:docMkLst>
        <pc:docMk/>
      </pc:docMkLst>
      <pc:sldChg chg="modSp">
        <pc:chgData name="Mann Goel" userId="S::manngoel99@iitkgp.ac.in::dd9715e4-8895-4580-94ed-132d93435ae0" providerId="AD" clId="Web-{4880C2EC-F3D9-D13B-E2D4-27C560396F81}" dt="2020-10-31T08:22:48.411" v="2" actId="20577"/>
        <pc:sldMkLst>
          <pc:docMk/>
          <pc:sldMk cId="3000844509" sldId="256"/>
        </pc:sldMkLst>
        <pc:spChg chg="mod">
          <ac:chgData name="Mann Goel" userId="S::manngoel99@iitkgp.ac.in::dd9715e4-8895-4580-94ed-132d93435ae0" providerId="AD" clId="Web-{4880C2EC-F3D9-D13B-E2D4-27C560396F81}" dt="2020-10-31T08:22:48.411" v="2" actId="20577"/>
          <ac:spMkLst>
            <pc:docMk/>
            <pc:sldMk cId="3000844509" sldId="256"/>
            <ac:spMk id="2" creationId="{662FCF21-51AC-41E1-85C4-6B7A498E1619}"/>
          </ac:spMkLst>
        </pc:spChg>
      </pc:sldChg>
    </pc:docChg>
  </pc:docChgLst>
  <pc:docChgLst>
    <pc:chgData name="Parth Gupta" userId="S::parth937@iitkgp.ac.in::0558462a-240e-41ef-896a-50a871598c1b" providerId="AD" clId="Web-{3A225BBD-6C52-44CE-8FAA-043A56D3C85A}"/>
    <pc:docChg chg="modSld">
      <pc:chgData name="Parth Gupta" userId="S::parth937@iitkgp.ac.in::0558462a-240e-41ef-896a-50a871598c1b" providerId="AD" clId="Web-{3A225BBD-6C52-44CE-8FAA-043A56D3C85A}" dt="2020-10-17T10:21:00.224" v="2" actId="1076"/>
      <pc:docMkLst>
        <pc:docMk/>
      </pc:docMkLst>
      <pc:sldChg chg="delSp">
        <pc:chgData name="Parth Gupta" userId="S::parth937@iitkgp.ac.in::0558462a-240e-41ef-896a-50a871598c1b" providerId="AD" clId="Web-{3A225BBD-6C52-44CE-8FAA-043A56D3C85A}" dt="2020-10-17T10:18:27.548" v="0"/>
        <pc:sldMkLst>
          <pc:docMk/>
          <pc:sldMk cId="3000844509" sldId="256"/>
        </pc:sldMkLst>
        <pc:spChg chg="del">
          <ac:chgData name="Parth Gupta" userId="S::parth937@iitkgp.ac.in::0558462a-240e-41ef-896a-50a871598c1b" providerId="AD" clId="Web-{3A225BBD-6C52-44CE-8FAA-043A56D3C85A}" dt="2020-10-17T10:18:27.548" v="0"/>
          <ac:spMkLst>
            <pc:docMk/>
            <pc:sldMk cId="3000844509" sldId="256"/>
            <ac:spMk id="3" creationId="{4C2F2B7D-F335-46F8-B1B5-25D5F2A218F1}"/>
          </ac:spMkLst>
        </pc:spChg>
      </pc:sldChg>
      <pc:sldChg chg="modSp">
        <pc:chgData name="Parth Gupta" userId="S::parth937@iitkgp.ac.in::0558462a-240e-41ef-896a-50a871598c1b" providerId="AD" clId="Web-{3A225BBD-6C52-44CE-8FAA-043A56D3C85A}" dt="2020-10-17T10:21:00.224" v="2" actId="1076"/>
        <pc:sldMkLst>
          <pc:docMk/>
          <pc:sldMk cId="2692602110" sldId="257"/>
        </pc:sldMkLst>
        <pc:spChg chg="mod">
          <ac:chgData name="Parth Gupta" userId="S::parth937@iitkgp.ac.in::0558462a-240e-41ef-896a-50a871598c1b" providerId="AD" clId="Web-{3A225BBD-6C52-44CE-8FAA-043A56D3C85A}" dt="2020-10-17T10:21:00.224" v="2" actId="1076"/>
          <ac:spMkLst>
            <pc:docMk/>
            <pc:sldMk cId="2692602110" sldId="257"/>
            <ac:spMk id="3" creationId="{202582AD-B998-43F7-B67E-E884B49DC99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45D00-70D0-4224-8F17-E109FB37BD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A0E03E-B000-4149-B702-47BD98FE5F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48EF7D-454B-4C82-9124-62F8F03600D7}"/>
              </a:ext>
            </a:extLst>
          </p:cNvPr>
          <p:cNvSpPr>
            <a:spLocks noGrp="1"/>
          </p:cNvSpPr>
          <p:nvPr>
            <p:ph type="dt" sz="half" idx="10"/>
          </p:nvPr>
        </p:nvSpPr>
        <p:spPr/>
        <p:txBody>
          <a:bodyPr/>
          <a:lstStyle/>
          <a:p>
            <a:fld id="{C8DD0092-F8B3-47AD-8780-C3DC51A6183F}" type="datetimeFigureOut">
              <a:rPr lang="en-IN" smtClean="0"/>
              <a:t>04-09-2024</a:t>
            </a:fld>
            <a:endParaRPr lang="en-IN"/>
          </a:p>
        </p:txBody>
      </p:sp>
      <p:sp>
        <p:nvSpPr>
          <p:cNvPr id="5" name="Footer Placeholder 4">
            <a:extLst>
              <a:ext uri="{FF2B5EF4-FFF2-40B4-BE49-F238E27FC236}">
                <a16:creationId xmlns:a16="http://schemas.microsoft.com/office/drawing/2014/main" id="{85902A68-6165-4C26-8AB2-30B9D97A6D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3E0667-1947-4E81-B083-8D968BCF5F0E}"/>
              </a:ext>
            </a:extLst>
          </p:cNvPr>
          <p:cNvSpPr>
            <a:spLocks noGrp="1"/>
          </p:cNvSpPr>
          <p:nvPr>
            <p:ph type="sldNum" sz="quarter" idx="12"/>
          </p:nvPr>
        </p:nvSpPr>
        <p:spPr/>
        <p:txBody>
          <a:bodyPr/>
          <a:lstStyle/>
          <a:p>
            <a:fld id="{A0698340-2803-4940-86FF-32B12445FD1E}" type="slidenum">
              <a:rPr lang="en-IN" smtClean="0"/>
              <a:t>‹#›</a:t>
            </a:fld>
            <a:endParaRPr lang="en-IN"/>
          </a:p>
        </p:txBody>
      </p:sp>
    </p:spTree>
    <p:extLst>
      <p:ext uri="{BB962C8B-B14F-4D97-AF65-F5344CB8AC3E}">
        <p14:creationId xmlns:p14="http://schemas.microsoft.com/office/powerpoint/2010/main" val="1554652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9BA4-5678-4ACF-9ACA-E5CCF9CE68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1BF285-C7A4-4552-AACE-23144A9C21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F017B2-A041-4BAC-AE97-214B31AD7F43}"/>
              </a:ext>
            </a:extLst>
          </p:cNvPr>
          <p:cNvSpPr>
            <a:spLocks noGrp="1"/>
          </p:cNvSpPr>
          <p:nvPr>
            <p:ph type="dt" sz="half" idx="10"/>
          </p:nvPr>
        </p:nvSpPr>
        <p:spPr/>
        <p:txBody>
          <a:bodyPr/>
          <a:lstStyle/>
          <a:p>
            <a:fld id="{C8DD0092-F8B3-47AD-8780-C3DC51A6183F}" type="datetimeFigureOut">
              <a:rPr lang="en-IN" smtClean="0"/>
              <a:t>04-09-2024</a:t>
            </a:fld>
            <a:endParaRPr lang="en-IN"/>
          </a:p>
        </p:txBody>
      </p:sp>
      <p:sp>
        <p:nvSpPr>
          <p:cNvPr id="5" name="Footer Placeholder 4">
            <a:extLst>
              <a:ext uri="{FF2B5EF4-FFF2-40B4-BE49-F238E27FC236}">
                <a16:creationId xmlns:a16="http://schemas.microsoft.com/office/drawing/2014/main" id="{DECBC63B-E7D6-48DD-A349-9F610E8D9F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B52951-EAE9-4E2F-AF2B-D25FAC81A2E1}"/>
              </a:ext>
            </a:extLst>
          </p:cNvPr>
          <p:cNvSpPr>
            <a:spLocks noGrp="1"/>
          </p:cNvSpPr>
          <p:nvPr>
            <p:ph type="sldNum" sz="quarter" idx="12"/>
          </p:nvPr>
        </p:nvSpPr>
        <p:spPr/>
        <p:txBody>
          <a:bodyPr/>
          <a:lstStyle/>
          <a:p>
            <a:fld id="{A0698340-2803-4940-86FF-32B12445FD1E}" type="slidenum">
              <a:rPr lang="en-IN" smtClean="0"/>
              <a:t>‹#›</a:t>
            </a:fld>
            <a:endParaRPr lang="en-IN"/>
          </a:p>
        </p:txBody>
      </p:sp>
    </p:spTree>
    <p:extLst>
      <p:ext uri="{BB962C8B-B14F-4D97-AF65-F5344CB8AC3E}">
        <p14:creationId xmlns:p14="http://schemas.microsoft.com/office/powerpoint/2010/main" val="289525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69E2A0-2C8C-4BE1-BCF2-335310A0E6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2DDED4-7DB0-41BB-A590-C4FDD39FE3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952D15-56F5-4B5D-AFE3-1A3DCEB7DB34}"/>
              </a:ext>
            </a:extLst>
          </p:cNvPr>
          <p:cNvSpPr>
            <a:spLocks noGrp="1"/>
          </p:cNvSpPr>
          <p:nvPr>
            <p:ph type="dt" sz="half" idx="10"/>
          </p:nvPr>
        </p:nvSpPr>
        <p:spPr/>
        <p:txBody>
          <a:bodyPr/>
          <a:lstStyle/>
          <a:p>
            <a:fld id="{C8DD0092-F8B3-47AD-8780-C3DC51A6183F}" type="datetimeFigureOut">
              <a:rPr lang="en-IN" smtClean="0"/>
              <a:t>04-09-2024</a:t>
            </a:fld>
            <a:endParaRPr lang="en-IN"/>
          </a:p>
        </p:txBody>
      </p:sp>
      <p:sp>
        <p:nvSpPr>
          <p:cNvPr id="5" name="Footer Placeholder 4">
            <a:extLst>
              <a:ext uri="{FF2B5EF4-FFF2-40B4-BE49-F238E27FC236}">
                <a16:creationId xmlns:a16="http://schemas.microsoft.com/office/drawing/2014/main" id="{381F5406-3BD2-4B0F-8236-EDBEF09342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BE29EE-E50B-41DA-99D6-8A8D45E5DB90}"/>
              </a:ext>
            </a:extLst>
          </p:cNvPr>
          <p:cNvSpPr>
            <a:spLocks noGrp="1"/>
          </p:cNvSpPr>
          <p:nvPr>
            <p:ph type="sldNum" sz="quarter" idx="12"/>
          </p:nvPr>
        </p:nvSpPr>
        <p:spPr/>
        <p:txBody>
          <a:bodyPr/>
          <a:lstStyle/>
          <a:p>
            <a:fld id="{A0698340-2803-4940-86FF-32B12445FD1E}" type="slidenum">
              <a:rPr lang="en-IN" smtClean="0"/>
              <a:t>‹#›</a:t>
            </a:fld>
            <a:endParaRPr lang="en-IN"/>
          </a:p>
        </p:txBody>
      </p:sp>
    </p:spTree>
    <p:extLst>
      <p:ext uri="{BB962C8B-B14F-4D97-AF65-F5344CB8AC3E}">
        <p14:creationId xmlns:p14="http://schemas.microsoft.com/office/powerpoint/2010/main" val="282278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9FCF3-D20E-4D8B-9EDC-DA166051C4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FB1D0C-96F2-4B61-A561-A41238233E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20E5A2-3833-497D-96F3-B77F4CA1A4BC}"/>
              </a:ext>
            </a:extLst>
          </p:cNvPr>
          <p:cNvSpPr>
            <a:spLocks noGrp="1"/>
          </p:cNvSpPr>
          <p:nvPr>
            <p:ph type="dt" sz="half" idx="10"/>
          </p:nvPr>
        </p:nvSpPr>
        <p:spPr/>
        <p:txBody>
          <a:bodyPr/>
          <a:lstStyle/>
          <a:p>
            <a:fld id="{C8DD0092-F8B3-47AD-8780-C3DC51A6183F}" type="datetimeFigureOut">
              <a:rPr lang="en-IN" smtClean="0"/>
              <a:t>04-09-2024</a:t>
            </a:fld>
            <a:endParaRPr lang="en-IN"/>
          </a:p>
        </p:txBody>
      </p:sp>
      <p:sp>
        <p:nvSpPr>
          <p:cNvPr id="5" name="Footer Placeholder 4">
            <a:extLst>
              <a:ext uri="{FF2B5EF4-FFF2-40B4-BE49-F238E27FC236}">
                <a16:creationId xmlns:a16="http://schemas.microsoft.com/office/drawing/2014/main" id="{FC87C032-84AB-4FD8-B44B-D6888E6B5E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BC89A9-5407-4E64-82D3-7C3E551CD936}"/>
              </a:ext>
            </a:extLst>
          </p:cNvPr>
          <p:cNvSpPr>
            <a:spLocks noGrp="1"/>
          </p:cNvSpPr>
          <p:nvPr>
            <p:ph type="sldNum" sz="quarter" idx="12"/>
          </p:nvPr>
        </p:nvSpPr>
        <p:spPr/>
        <p:txBody>
          <a:bodyPr/>
          <a:lstStyle/>
          <a:p>
            <a:fld id="{A0698340-2803-4940-86FF-32B12445FD1E}" type="slidenum">
              <a:rPr lang="en-IN" smtClean="0"/>
              <a:t>‹#›</a:t>
            </a:fld>
            <a:endParaRPr lang="en-IN"/>
          </a:p>
        </p:txBody>
      </p:sp>
    </p:spTree>
    <p:extLst>
      <p:ext uri="{BB962C8B-B14F-4D97-AF65-F5344CB8AC3E}">
        <p14:creationId xmlns:p14="http://schemas.microsoft.com/office/powerpoint/2010/main" val="204708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1C275-EE8B-45A8-A05E-A6B0D30CF4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729267-AA24-4106-98DC-51A94CCDEE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A69A69-10C9-4EC7-804B-562EC7E9D256}"/>
              </a:ext>
            </a:extLst>
          </p:cNvPr>
          <p:cNvSpPr>
            <a:spLocks noGrp="1"/>
          </p:cNvSpPr>
          <p:nvPr>
            <p:ph type="dt" sz="half" idx="10"/>
          </p:nvPr>
        </p:nvSpPr>
        <p:spPr/>
        <p:txBody>
          <a:bodyPr/>
          <a:lstStyle/>
          <a:p>
            <a:fld id="{C8DD0092-F8B3-47AD-8780-C3DC51A6183F}" type="datetimeFigureOut">
              <a:rPr lang="en-IN" smtClean="0"/>
              <a:t>04-09-2024</a:t>
            </a:fld>
            <a:endParaRPr lang="en-IN"/>
          </a:p>
        </p:txBody>
      </p:sp>
      <p:sp>
        <p:nvSpPr>
          <p:cNvPr id="5" name="Footer Placeholder 4">
            <a:extLst>
              <a:ext uri="{FF2B5EF4-FFF2-40B4-BE49-F238E27FC236}">
                <a16:creationId xmlns:a16="http://schemas.microsoft.com/office/drawing/2014/main" id="{A04CAA58-BAFA-4297-91B3-ECC9D17448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133998-7703-458A-AE38-07B291949E26}"/>
              </a:ext>
            </a:extLst>
          </p:cNvPr>
          <p:cNvSpPr>
            <a:spLocks noGrp="1"/>
          </p:cNvSpPr>
          <p:nvPr>
            <p:ph type="sldNum" sz="quarter" idx="12"/>
          </p:nvPr>
        </p:nvSpPr>
        <p:spPr/>
        <p:txBody>
          <a:bodyPr/>
          <a:lstStyle/>
          <a:p>
            <a:fld id="{A0698340-2803-4940-86FF-32B12445FD1E}" type="slidenum">
              <a:rPr lang="en-IN" smtClean="0"/>
              <a:t>‹#›</a:t>
            </a:fld>
            <a:endParaRPr lang="en-IN"/>
          </a:p>
        </p:txBody>
      </p:sp>
    </p:spTree>
    <p:extLst>
      <p:ext uri="{BB962C8B-B14F-4D97-AF65-F5344CB8AC3E}">
        <p14:creationId xmlns:p14="http://schemas.microsoft.com/office/powerpoint/2010/main" val="777776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EB824-FFC8-4CC6-80D5-55EFE5EBCF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51C452-334C-460C-AA63-8D1D61D609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68F42E-743F-42E7-B1E7-710942D0EA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121C7D-C7A1-4595-87E8-9248C8060AE2}"/>
              </a:ext>
            </a:extLst>
          </p:cNvPr>
          <p:cNvSpPr>
            <a:spLocks noGrp="1"/>
          </p:cNvSpPr>
          <p:nvPr>
            <p:ph type="dt" sz="half" idx="10"/>
          </p:nvPr>
        </p:nvSpPr>
        <p:spPr/>
        <p:txBody>
          <a:bodyPr/>
          <a:lstStyle/>
          <a:p>
            <a:fld id="{C8DD0092-F8B3-47AD-8780-C3DC51A6183F}" type="datetimeFigureOut">
              <a:rPr lang="en-IN" smtClean="0"/>
              <a:t>04-09-2024</a:t>
            </a:fld>
            <a:endParaRPr lang="en-IN"/>
          </a:p>
        </p:txBody>
      </p:sp>
      <p:sp>
        <p:nvSpPr>
          <p:cNvPr id="6" name="Footer Placeholder 5">
            <a:extLst>
              <a:ext uri="{FF2B5EF4-FFF2-40B4-BE49-F238E27FC236}">
                <a16:creationId xmlns:a16="http://schemas.microsoft.com/office/drawing/2014/main" id="{95A2468C-79F2-4F9F-B3E3-F95483F2F5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FE4D4C-26F2-43F1-A3C6-B8ACDC37371B}"/>
              </a:ext>
            </a:extLst>
          </p:cNvPr>
          <p:cNvSpPr>
            <a:spLocks noGrp="1"/>
          </p:cNvSpPr>
          <p:nvPr>
            <p:ph type="sldNum" sz="quarter" idx="12"/>
          </p:nvPr>
        </p:nvSpPr>
        <p:spPr/>
        <p:txBody>
          <a:bodyPr/>
          <a:lstStyle/>
          <a:p>
            <a:fld id="{A0698340-2803-4940-86FF-32B12445FD1E}" type="slidenum">
              <a:rPr lang="en-IN" smtClean="0"/>
              <a:t>‹#›</a:t>
            </a:fld>
            <a:endParaRPr lang="en-IN"/>
          </a:p>
        </p:txBody>
      </p:sp>
    </p:spTree>
    <p:extLst>
      <p:ext uri="{BB962C8B-B14F-4D97-AF65-F5344CB8AC3E}">
        <p14:creationId xmlns:p14="http://schemas.microsoft.com/office/powerpoint/2010/main" val="3599626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E5F5-A38C-4E25-B815-838FBE3CA5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AF9AD3-1264-4509-A320-31AF553420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DC6661-BCE6-425F-A558-448AD0C74B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FBA127-E7E5-49F3-ACEB-4995BDC7E0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46B487-E3C6-4758-8E24-F8A71924E7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1EE674-AA59-48E2-8B79-6ED00462E1DB}"/>
              </a:ext>
            </a:extLst>
          </p:cNvPr>
          <p:cNvSpPr>
            <a:spLocks noGrp="1"/>
          </p:cNvSpPr>
          <p:nvPr>
            <p:ph type="dt" sz="half" idx="10"/>
          </p:nvPr>
        </p:nvSpPr>
        <p:spPr/>
        <p:txBody>
          <a:bodyPr/>
          <a:lstStyle/>
          <a:p>
            <a:fld id="{C8DD0092-F8B3-47AD-8780-C3DC51A6183F}" type="datetimeFigureOut">
              <a:rPr lang="en-IN" smtClean="0"/>
              <a:t>04-09-2024</a:t>
            </a:fld>
            <a:endParaRPr lang="en-IN"/>
          </a:p>
        </p:txBody>
      </p:sp>
      <p:sp>
        <p:nvSpPr>
          <p:cNvPr id="8" name="Footer Placeholder 7">
            <a:extLst>
              <a:ext uri="{FF2B5EF4-FFF2-40B4-BE49-F238E27FC236}">
                <a16:creationId xmlns:a16="http://schemas.microsoft.com/office/drawing/2014/main" id="{3DCA36A0-EDB2-4FB7-9DE9-F27F4538F2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62DA8D-BBBC-4B50-BC75-5EAAB43F0F02}"/>
              </a:ext>
            </a:extLst>
          </p:cNvPr>
          <p:cNvSpPr>
            <a:spLocks noGrp="1"/>
          </p:cNvSpPr>
          <p:nvPr>
            <p:ph type="sldNum" sz="quarter" idx="12"/>
          </p:nvPr>
        </p:nvSpPr>
        <p:spPr/>
        <p:txBody>
          <a:bodyPr/>
          <a:lstStyle/>
          <a:p>
            <a:fld id="{A0698340-2803-4940-86FF-32B12445FD1E}" type="slidenum">
              <a:rPr lang="en-IN" smtClean="0"/>
              <a:t>‹#›</a:t>
            </a:fld>
            <a:endParaRPr lang="en-IN"/>
          </a:p>
        </p:txBody>
      </p:sp>
    </p:spTree>
    <p:extLst>
      <p:ext uri="{BB962C8B-B14F-4D97-AF65-F5344CB8AC3E}">
        <p14:creationId xmlns:p14="http://schemas.microsoft.com/office/powerpoint/2010/main" val="1465093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042B-9E73-4FAA-9F74-FDD9B5656A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F93FF9-4038-4E46-A586-F957D9B62D38}"/>
              </a:ext>
            </a:extLst>
          </p:cNvPr>
          <p:cNvSpPr>
            <a:spLocks noGrp="1"/>
          </p:cNvSpPr>
          <p:nvPr>
            <p:ph type="dt" sz="half" idx="10"/>
          </p:nvPr>
        </p:nvSpPr>
        <p:spPr/>
        <p:txBody>
          <a:bodyPr/>
          <a:lstStyle/>
          <a:p>
            <a:fld id="{C8DD0092-F8B3-47AD-8780-C3DC51A6183F}" type="datetimeFigureOut">
              <a:rPr lang="en-IN" smtClean="0"/>
              <a:t>04-09-2024</a:t>
            </a:fld>
            <a:endParaRPr lang="en-IN"/>
          </a:p>
        </p:txBody>
      </p:sp>
      <p:sp>
        <p:nvSpPr>
          <p:cNvPr id="4" name="Footer Placeholder 3">
            <a:extLst>
              <a:ext uri="{FF2B5EF4-FFF2-40B4-BE49-F238E27FC236}">
                <a16:creationId xmlns:a16="http://schemas.microsoft.com/office/drawing/2014/main" id="{CBB1D9F8-F5A0-44CD-84A4-FA1C9E57C9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74FF88-2D50-442E-B765-0211B9D23FEE}"/>
              </a:ext>
            </a:extLst>
          </p:cNvPr>
          <p:cNvSpPr>
            <a:spLocks noGrp="1"/>
          </p:cNvSpPr>
          <p:nvPr>
            <p:ph type="sldNum" sz="quarter" idx="12"/>
          </p:nvPr>
        </p:nvSpPr>
        <p:spPr/>
        <p:txBody>
          <a:bodyPr/>
          <a:lstStyle/>
          <a:p>
            <a:fld id="{A0698340-2803-4940-86FF-32B12445FD1E}" type="slidenum">
              <a:rPr lang="en-IN" smtClean="0"/>
              <a:t>‹#›</a:t>
            </a:fld>
            <a:endParaRPr lang="en-IN"/>
          </a:p>
        </p:txBody>
      </p:sp>
    </p:spTree>
    <p:extLst>
      <p:ext uri="{BB962C8B-B14F-4D97-AF65-F5344CB8AC3E}">
        <p14:creationId xmlns:p14="http://schemas.microsoft.com/office/powerpoint/2010/main" val="3153926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C804E0-A3EC-4D5B-A234-0F4F184A70DB}"/>
              </a:ext>
            </a:extLst>
          </p:cNvPr>
          <p:cNvSpPr>
            <a:spLocks noGrp="1"/>
          </p:cNvSpPr>
          <p:nvPr>
            <p:ph type="dt" sz="half" idx="10"/>
          </p:nvPr>
        </p:nvSpPr>
        <p:spPr/>
        <p:txBody>
          <a:bodyPr/>
          <a:lstStyle/>
          <a:p>
            <a:fld id="{C8DD0092-F8B3-47AD-8780-C3DC51A6183F}" type="datetimeFigureOut">
              <a:rPr lang="en-IN" smtClean="0"/>
              <a:t>04-09-2024</a:t>
            </a:fld>
            <a:endParaRPr lang="en-IN"/>
          </a:p>
        </p:txBody>
      </p:sp>
      <p:sp>
        <p:nvSpPr>
          <p:cNvPr id="3" name="Footer Placeholder 2">
            <a:extLst>
              <a:ext uri="{FF2B5EF4-FFF2-40B4-BE49-F238E27FC236}">
                <a16:creationId xmlns:a16="http://schemas.microsoft.com/office/drawing/2014/main" id="{1BF91CE5-C0C1-4333-8955-3A0097780B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AEFBC8-2AD1-4451-BDB3-CD456A73FEB0}"/>
              </a:ext>
            </a:extLst>
          </p:cNvPr>
          <p:cNvSpPr>
            <a:spLocks noGrp="1"/>
          </p:cNvSpPr>
          <p:nvPr>
            <p:ph type="sldNum" sz="quarter" idx="12"/>
          </p:nvPr>
        </p:nvSpPr>
        <p:spPr/>
        <p:txBody>
          <a:bodyPr/>
          <a:lstStyle/>
          <a:p>
            <a:fld id="{A0698340-2803-4940-86FF-32B12445FD1E}" type="slidenum">
              <a:rPr lang="en-IN" smtClean="0"/>
              <a:t>‹#›</a:t>
            </a:fld>
            <a:endParaRPr lang="en-IN"/>
          </a:p>
        </p:txBody>
      </p:sp>
    </p:spTree>
    <p:extLst>
      <p:ext uri="{BB962C8B-B14F-4D97-AF65-F5344CB8AC3E}">
        <p14:creationId xmlns:p14="http://schemas.microsoft.com/office/powerpoint/2010/main" val="3827223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E07EE-D7BF-472F-B839-607C1424BB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9F786E-2ECA-4F2F-8595-713242779A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DB04BC-97A3-42B1-ACA0-FBA730310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1CCA5-0739-4E40-9933-99F2B9ABAEFD}"/>
              </a:ext>
            </a:extLst>
          </p:cNvPr>
          <p:cNvSpPr>
            <a:spLocks noGrp="1"/>
          </p:cNvSpPr>
          <p:nvPr>
            <p:ph type="dt" sz="half" idx="10"/>
          </p:nvPr>
        </p:nvSpPr>
        <p:spPr/>
        <p:txBody>
          <a:bodyPr/>
          <a:lstStyle/>
          <a:p>
            <a:fld id="{C8DD0092-F8B3-47AD-8780-C3DC51A6183F}" type="datetimeFigureOut">
              <a:rPr lang="en-IN" smtClean="0"/>
              <a:t>04-09-2024</a:t>
            </a:fld>
            <a:endParaRPr lang="en-IN"/>
          </a:p>
        </p:txBody>
      </p:sp>
      <p:sp>
        <p:nvSpPr>
          <p:cNvPr id="6" name="Footer Placeholder 5">
            <a:extLst>
              <a:ext uri="{FF2B5EF4-FFF2-40B4-BE49-F238E27FC236}">
                <a16:creationId xmlns:a16="http://schemas.microsoft.com/office/drawing/2014/main" id="{E8B13969-A8BD-4209-8814-0A1B8F9958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29B523-4C89-49F4-BCED-BA3115F1B9AD}"/>
              </a:ext>
            </a:extLst>
          </p:cNvPr>
          <p:cNvSpPr>
            <a:spLocks noGrp="1"/>
          </p:cNvSpPr>
          <p:nvPr>
            <p:ph type="sldNum" sz="quarter" idx="12"/>
          </p:nvPr>
        </p:nvSpPr>
        <p:spPr/>
        <p:txBody>
          <a:bodyPr/>
          <a:lstStyle/>
          <a:p>
            <a:fld id="{A0698340-2803-4940-86FF-32B12445FD1E}" type="slidenum">
              <a:rPr lang="en-IN" smtClean="0"/>
              <a:t>‹#›</a:t>
            </a:fld>
            <a:endParaRPr lang="en-IN"/>
          </a:p>
        </p:txBody>
      </p:sp>
    </p:spTree>
    <p:extLst>
      <p:ext uri="{BB962C8B-B14F-4D97-AF65-F5344CB8AC3E}">
        <p14:creationId xmlns:p14="http://schemas.microsoft.com/office/powerpoint/2010/main" val="1539033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E71E5-62F8-41A5-AB83-831E21547F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FD9E8C-2FD1-4AD1-9805-BDC3179D9C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16F17E-3C3A-4AB5-9B95-652FC2723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644629-78FD-4C25-857C-AB09E5865BD4}"/>
              </a:ext>
            </a:extLst>
          </p:cNvPr>
          <p:cNvSpPr>
            <a:spLocks noGrp="1"/>
          </p:cNvSpPr>
          <p:nvPr>
            <p:ph type="dt" sz="half" idx="10"/>
          </p:nvPr>
        </p:nvSpPr>
        <p:spPr/>
        <p:txBody>
          <a:bodyPr/>
          <a:lstStyle/>
          <a:p>
            <a:fld id="{C8DD0092-F8B3-47AD-8780-C3DC51A6183F}" type="datetimeFigureOut">
              <a:rPr lang="en-IN" smtClean="0"/>
              <a:t>04-09-2024</a:t>
            </a:fld>
            <a:endParaRPr lang="en-IN"/>
          </a:p>
        </p:txBody>
      </p:sp>
      <p:sp>
        <p:nvSpPr>
          <p:cNvPr id="6" name="Footer Placeholder 5">
            <a:extLst>
              <a:ext uri="{FF2B5EF4-FFF2-40B4-BE49-F238E27FC236}">
                <a16:creationId xmlns:a16="http://schemas.microsoft.com/office/drawing/2014/main" id="{0F0FD468-78F2-4A0C-9A77-2A9745DC3B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A4BEA2-4EED-4F87-9780-9539A0F673E0}"/>
              </a:ext>
            </a:extLst>
          </p:cNvPr>
          <p:cNvSpPr>
            <a:spLocks noGrp="1"/>
          </p:cNvSpPr>
          <p:nvPr>
            <p:ph type="sldNum" sz="quarter" idx="12"/>
          </p:nvPr>
        </p:nvSpPr>
        <p:spPr/>
        <p:txBody>
          <a:bodyPr/>
          <a:lstStyle/>
          <a:p>
            <a:fld id="{A0698340-2803-4940-86FF-32B12445FD1E}" type="slidenum">
              <a:rPr lang="en-IN" smtClean="0"/>
              <a:t>‹#›</a:t>
            </a:fld>
            <a:endParaRPr lang="en-IN"/>
          </a:p>
        </p:txBody>
      </p:sp>
    </p:spTree>
    <p:extLst>
      <p:ext uri="{BB962C8B-B14F-4D97-AF65-F5344CB8AC3E}">
        <p14:creationId xmlns:p14="http://schemas.microsoft.com/office/powerpoint/2010/main" val="15583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429924-96C3-43AA-99CA-93F3F78397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552858-4930-4766-8D8B-D1527E007F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9381A1-DF23-43D0-B72C-5E914F463F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D0092-F8B3-47AD-8780-C3DC51A6183F}" type="datetimeFigureOut">
              <a:rPr lang="en-IN" smtClean="0"/>
              <a:t>04-09-2024</a:t>
            </a:fld>
            <a:endParaRPr lang="en-IN"/>
          </a:p>
        </p:txBody>
      </p:sp>
      <p:sp>
        <p:nvSpPr>
          <p:cNvPr id="5" name="Footer Placeholder 4">
            <a:extLst>
              <a:ext uri="{FF2B5EF4-FFF2-40B4-BE49-F238E27FC236}">
                <a16:creationId xmlns:a16="http://schemas.microsoft.com/office/drawing/2014/main" id="{2B5C45DF-BFEB-4FB2-AD34-E5863BE3F0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09E764-1E94-486A-A98F-A4708554F6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698340-2803-4940-86FF-32B12445FD1E}" type="slidenum">
              <a:rPr lang="en-IN" smtClean="0"/>
              <a:t>‹#›</a:t>
            </a:fld>
            <a:endParaRPr lang="en-IN"/>
          </a:p>
        </p:txBody>
      </p:sp>
    </p:spTree>
    <p:extLst>
      <p:ext uri="{BB962C8B-B14F-4D97-AF65-F5344CB8AC3E}">
        <p14:creationId xmlns:p14="http://schemas.microsoft.com/office/powerpoint/2010/main" val="3540195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CF21-51AC-41E1-85C4-6B7A498E1619}"/>
              </a:ext>
            </a:extLst>
          </p:cNvPr>
          <p:cNvSpPr>
            <a:spLocks noGrp="1"/>
          </p:cNvSpPr>
          <p:nvPr>
            <p:ph type="ctrTitle"/>
          </p:nvPr>
        </p:nvSpPr>
        <p:spPr/>
        <p:txBody>
          <a:bodyPr/>
          <a:lstStyle/>
          <a:p>
            <a:r>
              <a:rPr lang="en-US"/>
              <a:t>Contract of Sale of Goods</a:t>
            </a:r>
            <a:endParaRPr lang="en-IN"/>
          </a:p>
        </p:txBody>
      </p:sp>
    </p:spTree>
    <p:extLst>
      <p:ext uri="{BB962C8B-B14F-4D97-AF65-F5344CB8AC3E}">
        <p14:creationId xmlns:p14="http://schemas.microsoft.com/office/powerpoint/2010/main" val="3000844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921E-A5C0-479D-83BA-993F60E3E394}"/>
              </a:ext>
            </a:extLst>
          </p:cNvPr>
          <p:cNvSpPr>
            <a:spLocks noGrp="1"/>
          </p:cNvSpPr>
          <p:nvPr>
            <p:ph type="title"/>
          </p:nvPr>
        </p:nvSpPr>
        <p:spPr/>
        <p:txBody>
          <a:bodyPr/>
          <a:lstStyle/>
          <a:p>
            <a:pPr algn="ctr"/>
            <a:r>
              <a:rPr lang="en-US"/>
              <a:t>Risk Follows Ownership</a:t>
            </a:r>
            <a:endParaRPr lang="en-IN"/>
          </a:p>
        </p:txBody>
      </p:sp>
      <p:sp>
        <p:nvSpPr>
          <p:cNvPr id="3" name="Content Placeholder 2">
            <a:extLst>
              <a:ext uri="{FF2B5EF4-FFF2-40B4-BE49-F238E27FC236}">
                <a16:creationId xmlns:a16="http://schemas.microsoft.com/office/drawing/2014/main" id="{2014CC5C-9A01-4C3D-8EB3-BAD2C3435429}"/>
              </a:ext>
            </a:extLst>
          </p:cNvPr>
          <p:cNvSpPr>
            <a:spLocks noGrp="1"/>
          </p:cNvSpPr>
          <p:nvPr>
            <p:ph idx="1"/>
          </p:nvPr>
        </p:nvSpPr>
        <p:spPr/>
        <p:txBody>
          <a:bodyPr/>
          <a:lstStyle/>
          <a:p>
            <a:r>
              <a:rPr lang="en-US" dirty="0"/>
              <a:t>E.g.: </a:t>
            </a:r>
          </a:p>
          <a:p>
            <a:pPr marL="0" indent="0">
              <a:buNone/>
            </a:pPr>
            <a:r>
              <a:rPr lang="en-US" dirty="0"/>
              <a:t>A hired a van from B. </a:t>
            </a:r>
            <a:r>
              <a:rPr lang="en-US" dirty="0" smtClean="0"/>
              <a:t>As </a:t>
            </a:r>
            <a:r>
              <a:rPr lang="en-US" dirty="0"/>
              <a:t>a result of an accidental fire, the van was </a:t>
            </a:r>
            <a:r>
              <a:rPr lang="en-US" dirty="0" smtClean="0"/>
              <a:t>totally </a:t>
            </a:r>
            <a:r>
              <a:rPr lang="en-US" dirty="0"/>
              <a:t>damaged while it was in the custody of A. The loss would be borne by B because at the time of loss he was the owner of the van.</a:t>
            </a:r>
            <a:endParaRPr lang="en-IN" dirty="0"/>
          </a:p>
        </p:txBody>
      </p:sp>
    </p:spTree>
    <p:extLst>
      <p:ext uri="{BB962C8B-B14F-4D97-AF65-F5344CB8AC3E}">
        <p14:creationId xmlns:p14="http://schemas.microsoft.com/office/powerpoint/2010/main" val="1007211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5D8F-B09C-43B0-A1B0-4FFA32A46065}"/>
              </a:ext>
            </a:extLst>
          </p:cNvPr>
          <p:cNvSpPr>
            <a:spLocks noGrp="1"/>
          </p:cNvSpPr>
          <p:nvPr>
            <p:ph type="title"/>
          </p:nvPr>
        </p:nvSpPr>
        <p:spPr/>
        <p:txBody>
          <a:bodyPr/>
          <a:lstStyle/>
          <a:p>
            <a:pPr algn="ctr"/>
            <a:r>
              <a:rPr lang="en-US"/>
              <a:t>Passing of Risk Can Be Different from Passing of Property</a:t>
            </a:r>
            <a:endParaRPr lang="en-IN"/>
          </a:p>
        </p:txBody>
      </p:sp>
      <p:sp>
        <p:nvSpPr>
          <p:cNvPr id="3" name="Content Placeholder 2">
            <a:extLst>
              <a:ext uri="{FF2B5EF4-FFF2-40B4-BE49-F238E27FC236}">
                <a16:creationId xmlns:a16="http://schemas.microsoft.com/office/drawing/2014/main" id="{609C61B2-4871-4172-A525-B11B36A40460}"/>
              </a:ext>
            </a:extLst>
          </p:cNvPr>
          <p:cNvSpPr>
            <a:spLocks noGrp="1"/>
          </p:cNvSpPr>
          <p:nvPr>
            <p:ph idx="1"/>
          </p:nvPr>
        </p:nvSpPr>
        <p:spPr/>
        <p:txBody>
          <a:bodyPr/>
          <a:lstStyle/>
          <a:p>
            <a:r>
              <a:rPr lang="en-US" dirty="0"/>
              <a:t>In </a:t>
            </a:r>
            <a:r>
              <a:rPr lang="en-US" i="1" dirty="0" err="1"/>
              <a:t>Multanmal</a:t>
            </a:r>
            <a:r>
              <a:rPr lang="en-US" i="1" dirty="0"/>
              <a:t> </a:t>
            </a:r>
            <a:r>
              <a:rPr lang="en-US" i="1" dirty="0" err="1"/>
              <a:t>Chempalal</a:t>
            </a:r>
            <a:r>
              <a:rPr lang="en-US" i="1" dirty="0"/>
              <a:t> vs Shah &amp; Co, </a:t>
            </a:r>
            <a:r>
              <a:rPr lang="en-US" dirty="0"/>
              <a:t>certain goods were delivered by the seller from Bombay to Bellary through a public carrier. One of the terms of the contract was that the goods were to remain the property of the seller until the price was paid, although the risk was to pass to the buyer immediately after they were conveyed to the public carrier for dispatch. However, the goods were subsequently lost before the payment of the price. It was held that since the goods were lost consequent to the </a:t>
            </a:r>
            <a:r>
              <a:rPr lang="en-US" dirty="0" smtClean="0"/>
              <a:t>dispatch to </a:t>
            </a:r>
            <a:r>
              <a:rPr lang="en-US" dirty="0"/>
              <a:t>the buyer, the loss was to be borne by the buyer.</a:t>
            </a:r>
            <a:endParaRPr lang="en-IN" dirty="0"/>
          </a:p>
        </p:txBody>
      </p:sp>
    </p:spTree>
    <p:extLst>
      <p:ext uri="{BB962C8B-B14F-4D97-AF65-F5344CB8AC3E}">
        <p14:creationId xmlns:p14="http://schemas.microsoft.com/office/powerpoint/2010/main" val="2332794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73887-93E0-48B6-B60A-992A4A59EFFB}"/>
              </a:ext>
            </a:extLst>
          </p:cNvPr>
          <p:cNvSpPr>
            <a:spLocks noGrp="1"/>
          </p:cNvSpPr>
          <p:nvPr>
            <p:ph type="title"/>
          </p:nvPr>
        </p:nvSpPr>
        <p:spPr/>
        <p:txBody>
          <a:bodyPr/>
          <a:lstStyle/>
          <a:p>
            <a:pPr algn="ctr"/>
            <a:r>
              <a:rPr lang="en-US"/>
              <a:t>Price </a:t>
            </a:r>
            <a:endParaRPr lang="en-IN"/>
          </a:p>
        </p:txBody>
      </p:sp>
      <p:sp>
        <p:nvSpPr>
          <p:cNvPr id="3" name="Content Placeholder 2">
            <a:extLst>
              <a:ext uri="{FF2B5EF4-FFF2-40B4-BE49-F238E27FC236}">
                <a16:creationId xmlns:a16="http://schemas.microsoft.com/office/drawing/2014/main" id="{BA51110A-A92C-4512-A412-6165B9838EB9}"/>
              </a:ext>
            </a:extLst>
          </p:cNvPr>
          <p:cNvSpPr>
            <a:spLocks noGrp="1"/>
          </p:cNvSpPr>
          <p:nvPr>
            <p:ph idx="1"/>
          </p:nvPr>
        </p:nvSpPr>
        <p:spPr/>
        <p:txBody>
          <a:bodyPr/>
          <a:lstStyle/>
          <a:p>
            <a:r>
              <a:rPr lang="en-IN"/>
              <a:t>Money price -  cash, cheque, credit card, debit card or any other electronic transaction etc., is the consideration of the contract of sale.</a:t>
            </a:r>
          </a:p>
          <a:p>
            <a:endParaRPr lang="en-IN"/>
          </a:p>
          <a:p>
            <a:r>
              <a:rPr lang="en-IN"/>
              <a:t>Consideration can neither be any other goods, which shall be amount to barter, nor be any form of services</a:t>
            </a:r>
          </a:p>
          <a:p>
            <a:endParaRPr lang="en-IN"/>
          </a:p>
          <a:p>
            <a:r>
              <a:rPr lang="en-IN"/>
              <a:t>Barter is valid contract but not valid as a contract of sale under the Sale of Goods Act.</a:t>
            </a:r>
          </a:p>
          <a:p>
            <a:endParaRPr lang="en-IN"/>
          </a:p>
        </p:txBody>
      </p:sp>
    </p:spTree>
    <p:extLst>
      <p:ext uri="{BB962C8B-B14F-4D97-AF65-F5344CB8AC3E}">
        <p14:creationId xmlns:p14="http://schemas.microsoft.com/office/powerpoint/2010/main" val="3345527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AB381-614D-48E0-877E-0236044C6DC2}"/>
              </a:ext>
            </a:extLst>
          </p:cNvPr>
          <p:cNvSpPr>
            <a:spLocks noGrp="1"/>
          </p:cNvSpPr>
          <p:nvPr>
            <p:ph type="title"/>
          </p:nvPr>
        </p:nvSpPr>
        <p:spPr/>
        <p:txBody>
          <a:bodyPr/>
          <a:lstStyle/>
          <a:p>
            <a:pPr algn="ctr"/>
            <a:r>
              <a:rPr lang="en-IN"/>
              <a:t>Important Differences</a:t>
            </a:r>
          </a:p>
        </p:txBody>
      </p:sp>
      <p:sp>
        <p:nvSpPr>
          <p:cNvPr id="3" name="Content Placeholder 2">
            <a:extLst>
              <a:ext uri="{FF2B5EF4-FFF2-40B4-BE49-F238E27FC236}">
                <a16:creationId xmlns:a16="http://schemas.microsoft.com/office/drawing/2014/main" id="{215F6DF5-DBEB-4FC2-8D5C-E149B4B97498}"/>
              </a:ext>
            </a:extLst>
          </p:cNvPr>
          <p:cNvSpPr>
            <a:spLocks noGrp="1"/>
          </p:cNvSpPr>
          <p:nvPr>
            <p:ph idx="1"/>
          </p:nvPr>
        </p:nvSpPr>
        <p:spPr/>
        <p:txBody>
          <a:bodyPr>
            <a:normAutofit/>
          </a:bodyPr>
          <a:lstStyle/>
          <a:p>
            <a:r>
              <a:rPr lang="en-IN"/>
              <a:t>Contract of work and labour Vs. Contract of the sale of goods</a:t>
            </a:r>
          </a:p>
          <a:p>
            <a:endParaRPr lang="en-IN"/>
          </a:p>
          <a:p>
            <a:r>
              <a:rPr lang="en-IN" err="1"/>
              <a:t>Eg.</a:t>
            </a:r>
            <a:r>
              <a:rPr lang="en-IN"/>
              <a:t>- Barber shop</a:t>
            </a:r>
          </a:p>
          <a:p>
            <a:endParaRPr lang="en-IN"/>
          </a:p>
          <a:p>
            <a:r>
              <a:rPr lang="en-IN"/>
              <a:t>Conditions Vs. Warranties: </a:t>
            </a:r>
          </a:p>
          <a:p>
            <a:pPr lvl="1"/>
            <a:r>
              <a:rPr lang="en-IN"/>
              <a:t>Conditions are primary and fundamental stipulations in a contract of the sale of goods</a:t>
            </a:r>
          </a:p>
          <a:p>
            <a:pPr lvl="1"/>
            <a:r>
              <a:rPr lang="en-IN"/>
              <a:t>Warranties are the secondary and subsidiary stipulations</a:t>
            </a:r>
          </a:p>
        </p:txBody>
      </p:sp>
    </p:spTree>
    <p:extLst>
      <p:ext uri="{BB962C8B-B14F-4D97-AF65-F5344CB8AC3E}">
        <p14:creationId xmlns:p14="http://schemas.microsoft.com/office/powerpoint/2010/main" val="672988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0C73-6DE1-4ED4-A903-0E902AF6D2BA}"/>
              </a:ext>
            </a:extLst>
          </p:cNvPr>
          <p:cNvSpPr>
            <a:spLocks noGrp="1"/>
          </p:cNvSpPr>
          <p:nvPr>
            <p:ph type="title"/>
          </p:nvPr>
        </p:nvSpPr>
        <p:spPr/>
        <p:txBody>
          <a:bodyPr/>
          <a:lstStyle/>
          <a:p>
            <a:pPr algn="ctr"/>
            <a:r>
              <a:rPr lang="en-IN"/>
              <a:t>Condition: Example</a:t>
            </a:r>
          </a:p>
        </p:txBody>
      </p:sp>
      <p:sp>
        <p:nvSpPr>
          <p:cNvPr id="3" name="Content Placeholder 2">
            <a:extLst>
              <a:ext uri="{FF2B5EF4-FFF2-40B4-BE49-F238E27FC236}">
                <a16:creationId xmlns:a16="http://schemas.microsoft.com/office/drawing/2014/main" id="{B0AB82EF-1959-4179-A4BA-DD9B3FE86C75}"/>
              </a:ext>
            </a:extLst>
          </p:cNvPr>
          <p:cNvSpPr>
            <a:spLocks noGrp="1"/>
          </p:cNvSpPr>
          <p:nvPr>
            <p:ph idx="1"/>
          </p:nvPr>
        </p:nvSpPr>
        <p:spPr/>
        <p:txBody>
          <a:bodyPr/>
          <a:lstStyle/>
          <a:p>
            <a:pPr marL="0" indent="0">
              <a:buNone/>
            </a:pPr>
            <a:r>
              <a:rPr lang="en-US"/>
              <a:t>X goes to Y, a horse dealer, and tells him that he wants a horse that can run 35 km/hour. Y points to a particular horse and says that this will suit the purpose. X buys the horse relying on his representation. Subsequently, X finds that the horse can run only at a speed of 25 km in an hour. There is a breach of condition. X may reject the horse and get back the price paid by him.</a:t>
            </a:r>
            <a:endParaRPr lang="en-IN"/>
          </a:p>
        </p:txBody>
      </p:sp>
    </p:spTree>
    <p:extLst>
      <p:ext uri="{BB962C8B-B14F-4D97-AF65-F5344CB8AC3E}">
        <p14:creationId xmlns:p14="http://schemas.microsoft.com/office/powerpoint/2010/main" val="1796559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46203-31A2-49A4-B4B5-7E647F4B7395}"/>
              </a:ext>
            </a:extLst>
          </p:cNvPr>
          <p:cNvSpPr>
            <a:spLocks noGrp="1"/>
          </p:cNvSpPr>
          <p:nvPr>
            <p:ph type="title"/>
          </p:nvPr>
        </p:nvSpPr>
        <p:spPr/>
        <p:txBody>
          <a:bodyPr/>
          <a:lstStyle/>
          <a:p>
            <a:pPr algn="ctr"/>
            <a:r>
              <a:rPr lang="en-IN"/>
              <a:t>Kinds of Conditions</a:t>
            </a:r>
          </a:p>
        </p:txBody>
      </p:sp>
      <p:sp>
        <p:nvSpPr>
          <p:cNvPr id="3" name="Content Placeholder 2">
            <a:extLst>
              <a:ext uri="{FF2B5EF4-FFF2-40B4-BE49-F238E27FC236}">
                <a16:creationId xmlns:a16="http://schemas.microsoft.com/office/drawing/2014/main" id="{E435A9E3-6D16-46C6-91BD-A47AB40B8969}"/>
              </a:ext>
            </a:extLst>
          </p:cNvPr>
          <p:cNvSpPr>
            <a:spLocks noGrp="1"/>
          </p:cNvSpPr>
          <p:nvPr>
            <p:ph idx="1"/>
          </p:nvPr>
        </p:nvSpPr>
        <p:spPr/>
        <p:txBody>
          <a:bodyPr/>
          <a:lstStyle/>
          <a:p>
            <a:r>
              <a:rPr lang="en-IN"/>
              <a:t>Express conditions: </a:t>
            </a:r>
          </a:p>
          <a:p>
            <a:pPr lvl="1"/>
            <a:r>
              <a:rPr lang="en-IN"/>
              <a:t>When the buyer and seller communicate about it in any manner</a:t>
            </a:r>
          </a:p>
          <a:p>
            <a:endParaRPr lang="en-IN"/>
          </a:p>
          <a:p>
            <a:r>
              <a:rPr lang="en-IN"/>
              <a:t>Implied conditions: </a:t>
            </a:r>
          </a:p>
          <a:p>
            <a:pPr lvl="1"/>
            <a:r>
              <a:rPr lang="en-IN"/>
              <a:t>When there has been no communication of these during the transaction</a:t>
            </a:r>
          </a:p>
          <a:p>
            <a:pPr lvl="1"/>
            <a:r>
              <a:rPr lang="en-IN"/>
              <a:t>Even implied conditions give protection to the buyer</a:t>
            </a:r>
          </a:p>
          <a:p>
            <a:endParaRPr lang="en-IN"/>
          </a:p>
        </p:txBody>
      </p:sp>
    </p:spTree>
    <p:extLst>
      <p:ext uri="{BB962C8B-B14F-4D97-AF65-F5344CB8AC3E}">
        <p14:creationId xmlns:p14="http://schemas.microsoft.com/office/powerpoint/2010/main" val="1613624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12A0-8613-4FE3-B528-4E3D67B6519A}"/>
              </a:ext>
            </a:extLst>
          </p:cNvPr>
          <p:cNvSpPr>
            <a:spLocks noGrp="1"/>
          </p:cNvSpPr>
          <p:nvPr>
            <p:ph type="title"/>
          </p:nvPr>
        </p:nvSpPr>
        <p:spPr/>
        <p:txBody>
          <a:bodyPr/>
          <a:lstStyle/>
          <a:p>
            <a:pPr algn="ctr"/>
            <a:r>
              <a:rPr lang="en-IN"/>
              <a:t>Types of Implied Conditions</a:t>
            </a:r>
          </a:p>
        </p:txBody>
      </p:sp>
      <p:sp>
        <p:nvSpPr>
          <p:cNvPr id="3" name="Content Placeholder 2">
            <a:extLst>
              <a:ext uri="{FF2B5EF4-FFF2-40B4-BE49-F238E27FC236}">
                <a16:creationId xmlns:a16="http://schemas.microsoft.com/office/drawing/2014/main" id="{438654AE-AA56-4127-AC5D-57265D3223DB}"/>
              </a:ext>
            </a:extLst>
          </p:cNvPr>
          <p:cNvSpPr>
            <a:spLocks noGrp="1"/>
          </p:cNvSpPr>
          <p:nvPr>
            <p:ph idx="1"/>
          </p:nvPr>
        </p:nvSpPr>
        <p:spPr/>
        <p:txBody>
          <a:bodyPr>
            <a:normAutofit lnSpcReduction="10000"/>
          </a:bodyPr>
          <a:lstStyle/>
          <a:p>
            <a:r>
              <a:rPr lang="en-IN"/>
              <a:t>Condition as to title: Seller must have the title in goods - either own them or have the authority to sell them</a:t>
            </a:r>
          </a:p>
          <a:p>
            <a:pPr lvl="1"/>
            <a:r>
              <a:rPr lang="en-IN" i="1"/>
              <a:t>Nemo </a:t>
            </a:r>
            <a:r>
              <a:rPr lang="en-IN" i="1" err="1"/>
              <a:t>dat</a:t>
            </a:r>
            <a:r>
              <a:rPr lang="en-IN" i="1"/>
              <a:t> quod non-</a:t>
            </a:r>
            <a:r>
              <a:rPr lang="en-IN" i="1" err="1"/>
              <a:t>habet</a:t>
            </a:r>
            <a:r>
              <a:rPr lang="en-IN"/>
              <a:t>, i.e., ‘one cannot give what one does not have’</a:t>
            </a:r>
            <a:endParaRPr lang="en-IN" i="1"/>
          </a:p>
          <a:p>
            <a:endParaRPr lang="en-IN"/>
          </a:p>
          <a:p>
            <a:r>
              <a:rPr lang="en-IN"/>
              <a:t>Condition as to description: Goods supplied by the seller must be the same as described by him</a:t>
            </a:r>
          </a:p>
          <a:p>
            <a:endParaRPr lang="en-IN"/>
          </a:p>
          <a:p>
            <a:r>
              <a:rPr lang="en-IN"/>
              <a:t>Condition as to sample</a:t>
            </a:r>
          </a:p>
          <a:p>
            <a:endParaRPr lang="en-IN"/>
          </a:p>
          <a:p>
            <a:r>
              <a:rPr lang="en-IN"/>
              <a:t>Condition as to quality or fitness</a:t>
            </a:r>
          </a:p>
          <a:p>
            <a:pPr marL="0" indent="0">
              <a:buNone/>
            </a:pPr>
            <a:endParaRPr lang="en-IN"/>
          </a:p>
        </p:txBody>
      </p:sp>
    </p:spTree>
    <p:extLst>
      <p:ext uri="{BB962C8B-B14F-4D97-AF65-F5344CB8AC3E}">
        <p14:creationId xmlns:p14="http://schemas.microsoft.com/office/powerpoint/2010/main" val="2771151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407A0-6911-443C-AF46-C39FF1CDAB82}"/>
              </a:ext>
            </a:extLst>
          </p:cNvPr>
          <p:cNvSpPr>
            <a:spLocks noGrp="1"/>
          </p:cNvSpPr>
          <p:nvPr>
            <p:ph type="title"/>
          </p:nvPr>
        </p:nvSpPr>
        <p:spPr/>
        <p:txBody>
          <a:bodyPr/>
          <a:lstStyle/>
          <a:p>
            <a:pPr algn="ctr"/>
            <a:r>
              <a:rPr lang="en-IN"/>
              <a:t>Types of Implied Conditions</a:t>
            </a:r>
          </a:p>
        </p:txBody>
      </p:sp>
      <p:sp>
        <p:nvSpPr>
          <p:cNvPr id="3" name="Content Placeholder 2">
            <a:extLst>
              <a:ext uri="{FF2B5EF4-FFF2-40B4-BE49-F238E27FC236}">
                <a16:creationId xmlns:a16="http://schemas.microsoft.com/office/drawing/2014/main" id="{C86CCEC5-4D56-4E03-BA42-983D740621DA}"/>
              </a:ext>
            </a:extLst>
          </p:cNvPr>
          <p:cNvSpPr>
            <a:spLocks noGrp="1"/>
          </p:cNvSpPr>
          <p:nvPr>
            <p:ph idx="1"/>
          </p:nvPr>
        </p:nvSpPr>
        <p:spPr/>
        <p:txBody>
          <a:bodyPr>
            <a:normAutofit fontScale="85000" lnSpcReduction="20000"/>
          </a:bodyPr>
          <a:lstStyle/>
          <a:p>
            <a:pPr marL="0" indent="0">
              <a:buNone/>
            </a:pPr>
            <a:r>
              <a:rPr lang="en-IN"/>
              <a:t>The following requirements must be satisfied to avail condition as to quality or fitness:</a:t>
            </a:r>
          </a:p>
          <a:p>
            <a:endParaRPr lang="en-IN"/>
          </a:p>
          <a:p>
            <a:r>
              <a:rPr lang="en-IN"/>
              <a:t>The buyer requires the goods for a particular purpose</a:t>
            </a:r>
          </a:p>
          <a:p>
            <a:endParaRPr lang="en-IN"/>
          </a:p>
          <a:p>
            <a:r>
              <a:rPr lang="en-IN"/>
              <a:t>The buyer expressly or impliedly makes known to the seller the intended purpose</a:t>
            </a:r>
          </a:p>
          <a:p>
            <a:endParaRPr lang="en-IN"/>
          </a:p>
          <a:p>
            <a:r>
              <a:rPr lang="en-IN"/>
              <a:t>The buyer relies upon the seller’s skill and judgement with respect to the fitness of the goods for the intended purpose</a:t>
            </a:r>
          </a:p>
          <a:p>
            <a:endParaRPr lang="en-IN"/>
          </a:p>
          <a:p>
            <a:r>
              <a:rPr lang="en-IN"/>
              <a:t>The seller’s business is to supply such goods whether or not he/she is the manufacturer or producer thereof</a:t>
            </a:r>
          </a:p>
        </p:txBody>
      </p:sp>
    </p:spTree>
    <p:extLst>
      <p:ext uri="{BB962C8B-B14F-4D97-AF65-F5344CB8AC3E}">
        <p14:creationId xmlns:p14="http://schemas.microsoft.com/office/powerpoint/2010/main" val="3159670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D1E27-7BFD-497E-B921-9E1E6E4CADCD}"/>
              </a:ext>
            </a:extLst>
          </p:cNvPr>
          <p:cNvSpPr>
            <a:spLocks noGrp="1"/>
          </p:cNvSpPr>
          <p:nvPr>
            <p:ph type="title"/>
          </p:nvPr>
        </p:nvSpPr>
        <p:spPr/>
        <p:txBody>
          <a:bodyPr/>
          <a:lstStyle/>
          <a:p>
            <a:pPr algn="ctr"/>
            <a:r>
              <a:rPr lang="en-IN"/>
              <a:t>Types of Implied Conditions</a:t>
            </a:r>
          </a:p>
        </p:txBody>
      </p:sp>
      <p:sp>
        <p:nvSpPr>
          <p:cNvPr id="3" name="Content Placeholder 2">
            <a:extLst>
              <a:ext uri="{FF2B5EF4-FFF2-40B4-BE49-F238E27FC236}">
                <a16:creationId xmlns:a16="http://schemas.microsoft.com/office/drawing/2014/main" id="{8954F26B-8E21-40AA-94B8-357A26BBE01D}"/>
              </a:ext>
            </a:extLst>
          </p:cNvPr>
          <p:cNvSpPr>
            <a:spLocks noGrp="1"/>
          </p:cNvSpPr>
          <p:nvPr>
            <p:ph idx="1"/>
          </p:nvPr>
        </p:nvSpPr>
        <p:spPr/>
        <p:txBody>
          <a:bodyPr/>
          <a:lstStyle/>
          <a:p>
            <a:pPr marL="0" indent="0">
              <a:buNone/>
            </a:pPr>
            <a:r>
              <a:rPr lang="en-IN" sz="2400"/>
              <a:t>Case: In </a:t>
            </a:r>
            <a:r>
              <a:rPr lang="en-IN" sz="2400" i="1"/>
              <a:t>Evens vs Stelle Benjamin, </a:t>
            </a:r>
            <a:r>
              <a:rPr lang="en-IN" sz="2400"/>
              <a:t>the plaintiff purchased a refrigerator from a seller dealing in electrical appliances without asking the dealer whether it is fit to make ice. The refrigerator failed to make ice. It was held that the buyer was entitled to reject the refrigerator and get the refund of the price paid as the very purpose of buying the article could not be fulfilled.</a:t>
            </a:r>
          </a:p>
          <a:p>
            <a:pPr marL="0" indent="0">
              <a:buNone/>
            </a:pPr>
            <a:endParaRPr lang="en-IN" sz="2400"/>
          </a:p>
          <a:p>
            <a:r>
              <a:rPr lang="en-US"/>
              <a:t>Condition as to merchantable quality, i.e., fit for the purpose for which they are being sold.</a:t>
            </a:r>
          </a:p>
          <a:p>
            <a:pPr lvl="1"/>
            <a:r>
              <a:rPr lang="en-US"/>
              <a:t>E.g. – A bought black yarn from D and when delivered, found it damaged by white ants. The condition as to merchantability was breached.</a:t>
            </a:r>
            <a:endParaRPr lang="en-IN"/>
          </a:p>
          <a:p>
            <a:endParaRPr lang="en-IN" i="1"/>
          </a:p>
        </p:txBody>
      </p:sp>
    </p:spTree>
    <p:extLst>
      <p:ext uri="{BB962C8B-B14F-4D97-AF65-F5344CB8AC3E}">
        <p14:creationId xmlns:p14="http://schemas.microsoft.com/office/powerpoint/2010/main" val="2027189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algn="ctr"/>
            <a:r>
              <a:rPr lang="en-IN" dirty="0"/>
              <a:t/>
            </a:r>
            <a:br>
              <a:rPr lang="en-IN" dirty="0"/>
            </a:br>
            <a:r>
              <a:rPr lang="en-IN" dirty="0"/>
              <a:t>Doctrine of Caveat Emptor </a:t>
            </a:r>
            <a:br>
              <a:rPr lang="en-IN" dirty="0"/>
            </a:br>
            <a:endParaRPr lang="en-IN" dirty="0"/>
          </a:p>
        </p:txBody>
      </p:sp>
      <p:sp>
        <p:nvSpPr>
          <p:cNvPr id="8" name="Content Placeholder 7"/>
          <p:cNvSpPr>
            <a:spLocks noGrp="1"/>
          </p:cNvSpPr>
          <p:nvPr>
            <p:ph idx="1"/>
          </p:nvPr>
        </p:nvSpPr>
        <p:spPr/>
        <p:txBody>
          <a:bodyPr>
            <a:normAutofit fontScale="92500" lnSpcReduction="20000"/>
          </a:bodyPr>
          <a:lstStyle/>
          <a:p>
            <a:r>
              <a:rPr lang="en-US" dirty="0" smtClean="0"/>
              <a:t>‘</a:t>
            </a:r>
            <a:r>
              <a:rPr lang="en-US" dirty="0"/>
              <a:t>Caveat Emptor’ means ‘let the buyer beware’. </a:t>
            </a:r>
            <a:endParaRPr lang="en-US" dirty="0" smtClean="0"/>
          </a:p>
          <a:p>
            <a:r>
              <a:rPr lang="en-US" dirty="0" smtClean="0"/>
              <a:t>When </a:t>
            </a:r>
            <a:r>
              <a:rPr lang="en-US" dirty="0"/>
              <a:t>sellers display their goods in the open market, it is for the buyers to make a proper selection or choice of the goods. If the goods turn out to be defective he cannot hold the seller liable. </a:t>
            </a:r>
            <a:endParaRPr lang="en-US" dirty="0" smtClean="0"/>
          </a:p>
          <a:p>
            <a:r>
              <a:rPr lang="en-US" dirty="0" smtClean="0"/>
              <a:t>The </a:t>
            </a:r>
            <a:r>
              <a:rPr lang="en-US" dirty="0"/>
              <a:t>rule of Caveat Emptor is laid down in the Section 16 of sale of goods act, which states that, “subject to the provisions of this Act or of any other law for the time being in force, there is no implied warranty or condition as to the quality or fitness for any particular purpose of goods supplied under a contract of sale”. </a:t>
            </a:r>
            <a:endParaRPr lang="en-US" dirty="0" smtClean="0"/>
          </a:p>
          <a:p>
            <a:pPr marL="0" indent="0">
              <a:buNone/>
            </a:pPr>
            <a:r>
              <a:rPr lang="en-US" b="1" dirty="0"/>
              <a:t>Example: </a:t>
            </a:r>
            <a:r>
              <a:rPr lang="en-US" dirty="0"/>
              <a:t>A sold pigs to B. These pigs being infected, caused typhoid to other healthy pigs of the buyer. It was held that the seller was not bound to disclose that the pigs were unhealthy. The rule of the law being “Caveat Emptor”. </a:t>
            </a:r>
          </a:p>
          <a:p>
            <a:endParaRPr lang="en-IN" dirty="0"/>
          </a:p>
        </p:txBody>
      </p:sp>
    </p:spTree>
    <p:extLst>
      <p:ext uri="{BB962C8B-B14F-4D97-AF65-F5344CB8AC3E}">
        <p14:creationId xmlns:p14="http://schemas.microsoft.com/office/powerpoint/2010/main" val="350696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0AD3-0CB3-4F74-97DE-F421F1252846}"/>
              </a:ext>
            </a:extLst>
          </p:cNvPr>
          <p:cNvSpPr>
            <a:spLocks noGrp="1"/>
          </p:cNvSpPr>
          <p:nvPr>
            <p:ph type="title"/>
          </p:nvPr>
        </p:nvSpPr>
        <p:spPr/>
        <p:txBody>
          <a:bodyPr/>
          <a:lstStyle/>
          <a:p>
            <a:pPr algn="ctr"/>
            <a:r>
              <a:rPr lang="en-US"/>
              <a:t>Introduction</a:t>
            </a:r>
            <a:endParaRPr lang="en-IN"/>
          </a:p>
        </p:txBody>
      </p:sp>
      <p:sp>
        <p:nvSpPr>
          <p:cNvPr id="3" name="Content Placeholder 2">
            <a:extLst>
              <a:ext uri="{FF2B5EF4-FFF2-40B4-BE49-F238E27FC236}">
                <a16:creationId xmlns:a16="http://schemas.microsoft.com/office/drawing/2014/main" id="{202582AD-B998-43F7-B67E-E884B49DC994}"/>
              </a:ext>
            </a:extLst>
          </p:cNvPr>
          <p:cNvSpPr>
            <a:spLocks noGrp="1"/>
          </p:cNvSpPr>
          <p:nvPr>
            <p:ph idx="1"/>
          </p:nvPr>
        </p:nvSpPr>
        <p:spPr>
          <a:xfrm>
            <a:off x="838200" y="1842559"/>
            <a:ext cx="10515600" cy="4351338"/>
          </a:xfrm>
        </p:spPr>
        <p:txBody>
          <a:bodyPr/>
          <a:lstStyle/>
          <a:p>
            <a:r>
              <a:rPr lang="en-US" dirty="0"/>
              <a:t>Buying and selling of goods is the basis of commerce. </a:t>
            </a:r>
          </a:p>
          <a:p>
            <a:endParaRPr lang="en-US" dirty="0" smtClean="0"/>
          </a:p>
          <a:p>
            <a:r>
              <a:rPr lang="en-US" dirty="0" smtClean="0"/>
              <a:t>Sales </a:t>
            </a:r>
            <a:r>
              <a:rPr lang="en-US" dirty="0"/>
              <a:t>of Goods Act, 1930 is one of the fundamental laws regarding business and covers all transactions related to the sale of goods</a:t>
            </a:r>
          </a:p>
          <a:p>
            <a:endParaRPr lang="en-US" dirty="0" smtClean="0"/>
          </a:p>
          <a:p>
            <a:r>
              <a:rPr lang="en-US" dirty="0" smtClean="0"/>
              <a:t>Earlier </a:t>
            </a:r>
            <a:r>
              <a:rPr lang="en-US" dirty="0"/>
              <a:t>it was covered under the Contract Act</a:t>
            </a:r>
          </a:p>
          <a:p>
            <a:endParaRPr lang="en-US" dirty="0" smtClean="0"/>
          </a:p>
          <a:p>
            <a:r>
              <a:rPr lang="en-US" dirty="0" smtClean="0"/>
              <a:t>In </a:t>
            </a:r>
            <a:r>
              <a:rPr lang="en-US" dirty="0"/>
              <a:t>1930 a new law was enacted for special contracts covering buying and selling of </a:t>
            </a:r>
            <a:r>
              <a:rPr lang="en-US" dirty="0" smtClean="0"/>
              <a:t>goods</a:t>
            </a:r>
            <a:endParaRPr lang="en-US" dirty="0"/>
          </a:p>
        </p:txBody>
      </p:sp>
    </p:spTree>
    <p:extLst>
      <p:ext uri="{BB962C8B-B14F-4D97-AF65-F5344CB8AC3E}">
        <p14:creationId xmlns:p14="http://schemas.microsoft.com/office/powerpoint/2010/main" val="2692602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US" b="1" dirty="0"/>
              <a:t>Exceptions to doctrine of Caveat Emptor </a:t>
            </a:r>
            <a:r>
              <a:rPr lang="en-US" dirty="0"/>
              <a:t/>
            </a:r>
            <a:br>
              <a:rPr lang="en-US" dirty="0"/>
            </a:br>
            <a:endParaRPr lang="en-IN" dirty="0"/>
          </a:p>
        </p:txBody>
      </p:sp>
      <p:sp>
        <p:nvSpPr>
          <p:cNvPr id="3" name="Content Placeholder 2"/>
          <p:cNvSpPr>
            <a:spLocks noGrp="1"/>
          </p:cNvSpPr>
          <p:nvPr>
            <p:ph idx="1"/>
          </p:nvPr>
        </p:nvSpPr>
        <p:spPr/>
        <p:txBody>
          <a:bodyPr>
            <a:normAutofit fontScale="55000" lnSpcReduction="20000"/>
          </a:bodyPr>
          <a:lstStyle/>
          <a:p>
            <a:r>
              <a:rPr lang="en-US" dirty="0" smtClean="0"/>
              <a:t>Where </a:t>
            </a:r>
            <a:r>
              <a:rPr lang="en-US" dirty="0"/>
              <a:t>the buyer makes known to the seller the particular purpose for which the goods are required, </a:t>
            </a:r>
            <a:r>
              <a:rPr lang="en-US" dirty="0" smtClean="0"/>
              <a:t>it </a:t>
            </a:r>
            <a:r>
              <a:rPr lang="en-US" dirty="0"/>
              <a:t>is the duty of the seller to supply such goods as are reasonably fit for that purpose. </a:t>
            </a:r>
            <a:endParaRPr lang="en-US" dirty="0" smtClean="0"/>
          </a:p>
          <a:p>
            <a:endParaRPr lang="en-IN" dirty="0"/>
          </a:p>
          <a:p>
            <a:r>
              <a:rPr lang="en-US" dirty="0"/>
              <a:t>W</a:t>
            </a:r>
            <a:r>
              <a:rPr lang="en-US" dirty="0" smtClean="0"/>
              <a:t>here </a:t>
            </a:r>
            <a:r>
              <a:rPr lang="en-US" dirty="0"/>
              <a:t>the goods are purchased under its patent name or brand name, there is no implied condition that the goods shall be fit for any particular purpose. </a:t>
            </a:r>
          </a:p>
          <a:p>
            <a:pPr marL="0" indent="0">
              <a:buNone/>
            </a:pPr>
            <a:r>
              <a:rPr lang="en-US" dirty="0" smtClean="0"/>
              <a:t>    </a:t>
            </a:r>
            <a:endParaRPr lang="en-IN" dirty="0"/>
          </a:p>
          <a:p>
            <a:r>
              <a:rPr lang="en-US" dirty="0"/>
              <a:t>Where the goods are sold by description there is an implied condition that the goods shall correspond with the description. </a:t>
            </a:r>
            <a:endParaRPr lang="en-US" dirty="0" smtClean="0"/>
          </a:p>
          <a:p>
            <a:endParaRPr lang="en-US" dirty="0"/>
          </a:p>
          <a:p>
            <a:r>
              <a:rPr lang="en-US" dirty="0" smtClean="0"/>
              <a:t>Where </a:t>
            </a:r>
            <a:r>
              <a:rPr lang="en-US" dirty="0"/>
              <a:t>the goods are bought by description from a seller who deals in goods of that description there is an implied condition that the goods shall be of merchantable quality. </a:t>
            </a:r>
            <a:endParaRPr lang="en-US" dirty="0" smtClean="0"/>
          </a:p>
          <a:p>
            <a:endParaRPr lang="en-US" dirty="0"/>
          </a:p>
          <a:p>
            <a:r>
              <a:rPr lang="en-US" dirty="0" smtClean="0"/>
              <a:t>Where </a:t>
            </a:r>
            <a:r>
              <a:rPr lang="en-US" dirty="0"/>
              <a:t>the goods are bought by sample, this rule of Caveat Emptor does not apply if the bulk does not correspond with the sample. </a:t>
            </a:r>
            <a:endParaRPr lang="en-US" dirty="0" smtClean="0"/>
          </a:p>
          <a:p>
            <a:endParaRPr lang="en-US" dirty="0"/>
          </a:p>
          <a:p>
            <a:r>
              <a:rPr lang="en-US" dirty="0" smtClean="0"/>
              <a:t>Where </a:t>
            </a:r>
            <a:r>
              <a:rPr lang="en-US" dirty="0"/>
              <a:t>the seller sells the goods by making some misrepresentation or fraud and the buyer relies on it or when the seller actively conceals some defect in the goods so that the same could not be discovered by the buyer on a reasonable examination, then the rule of Caveat Emptor will not apply. </a:t>
            </a:r>
          </a:p>
          <a:p>
            <a:endParaRPr lang="en-US" dirty="0"/>
          </a:p>
          <a:p>
            <a:endParaRPr lang="en-IN" dirty="0"/>
          </a:p>
        </p:txBody>
      </p:sp>
    </p:spTree>
    <p:extLst>
      <p:ext uri="{BB962C8B-B14F-4D97-AF65-F5344CB8AC3E}">
        <p14:creationId xmlns:p14="http://schemas.microsoft.com/office/powerpoint/2010/main" val="2960709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03828-47F4-40E4-AA9C-15B5B1805BCF}"/>
              </a:ext>
            </a:extLst>
          </p:cNvPr>
          <p:cNvSpPr>
            <a:spLocks noGrp="1"/>
          </p:cNvSpPr>
          <p:nvPr>
            <p:ph type="title"/>
          </p:nvPr>
        </p:nvSpPr>
        <p:spPr/>
        <p:txBody>
          <a:bodyPr/>
          <a:lstStyle/>
          <a:p>
            <a:pPr algn="ctr"/>
            <a:r>
              <a:rPr lang="en-IN"/>
              <a:t>Warranties</a:t>
            </a:r>
          </a:p>
        </p:txBody>
      </p:sp>
      <p:sp>
        <p:nvSpPr>
          <p:cNvPr id="3" name="Content Placeholder 2">
            <a:extLst>
              <a:ext uri="{FF2B5EF4-FFF2-40B4-BE49-F238E27FC236}">
                <a16:creationId xmlns:a16="http://schemas.microsoft.com/office/drawing/2014/main" id="{74F27535-5298-4164-8CDE-4F748A587774}"/>
              </a:ext>
            </a:extLst>
          </p:cNvPr>
          <p:cNvSpPr>
            <a:spLocks noGrp="1"/>
          </p:cNvSpPr>
          <p:nvPr>
            <p:ph idx="1"/>
          </p:nvPr>
        </p:nvSpPr>
        <p:spPr/>
        <p:txBody>
          <a:bodyPr/>
          <a:lstStyle/>
          <a:p>
            <a:r>
              <a:rPr lang="en-US" err="1"/>
              <a:t>Eg.</a:t>
            </a:r>
            <a:r>
              <a:rPr lang="en-US"/>
              <a:t>: A buyer goes to a car dealer and asks for a good car. While selling the car, the dealer claims that the mileage of the car is 16 km per </a:t>
            </a:r>
            <a:r>
              <a:rPr lang="en-US" err="1"/>
              <a:t>litre</a:t>
            </a:r>
            <a:r>
              <a:rPr lang="en-US"/>
              <a:t>. But subsequently the buyer discovers that the car gives a mileage of only 12 km per </a:t>
            </a:r>
            <a:r>
              <a:rPr lang="en-US" err="1"/>
              <a:t>litre</a:t>
            </a:r>
            <a:r>
              <a:rPr lang="en-US"/>
              <a:t>. Here, the buyer cannot repudiate the contract but can only claim damages from the seller because the statement made by the seller amounts to warranty</a:t>
            </a:r>
          </a:p>
        </p:txBody>
      </p:sp>
    </p:spTree>
    <p:extLst>
      <p:ext uri="{BB962C8B-B14F-4D97-AF65-F5344CB8AC3E}">
        <p14:creationId xmlns:p14="http://schemas.microsoft.com/office/powerpoint/2010/main" val="3920283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E929A-C6D2-490C-9587-713CEFF92E73}"/>
              </a:ext>
            </a:extLst>
          </p:cNvPr>
          <p:cNvSpPr>
            <a:spLocks noGrp="1"/>
          </p:cNvSpPr>
          <p:nvPr>
            <p:ph type="title"/>
          </p:nvPr>
        </p:nvSpPr>
        <p:spPr/>
        <p:txBody>
          <a:bodyPr/>
          <a:lstStyle/>
          <a:p>
            <a:pPr algn="ctr"/>
            <a:r>
              <a:rPr lang="en-US"/>
              <a:t>Kinds of Warranties</a:t>
            </a:r>
            <a:endParaRPr lang="en-IN"/>
          </a:p>
        </p:txBody>
      </p:sp>
      <p:sp>
        <p:nvSpPr>
          <p:cNvPr id="3" name="Content Placeholder 2">
            <a:extLst>
              <a:ext uri="{FF2B5EF4-FFF2-40B4-BE49-F238E27FC236}">
                <a16:creationId xmlns:a16="http://schemas.microsoft.com/office/drawing/2014/main" id="{8028C3E0-FD72-4AE4-A8D3-0D9DA1F1E0EF}"/>
              </a:ext>
            </a:extLst>
          </p:cNvPr>
          <p:cNvSpPr>
            <a:spLocks noGrp="1"/>
          </p:cNvSpPr>
          <p:nvPr>
            <p:ph idx="1"/>
          </p:nvPr>
        </p:nvSpPr>
        <p:spPr/>
        <p:txBody>
          <a:bodyPr/>
          <a:lstStyle/>
          <a:p>
            <a:r>
              <a:rPr lang="en-US"/>
              <a:t>Express warranties: Warranty provided explicitly by the term of the contract of sale.</a:t>
            </a:r>
          </a:p>
          <a:p>
            <a:r>
              <a:rPr lang="en-US"/>
              <a:t>Implied warranties: Which law incorporates into a contract of sale.</a:t>
            </a:r>
          </a:p>
          <a:p>
            <a:pPr lvl="1"/>
            <a:endParaRPr lang="en-US"/>
          </a:p>
          <a:p>
            <a:pPr lvl="1"/>
            <a:r>
              <a:rPr lang="en-US"/>
              <a:t>Quiet possession – buyer should be able to enjoy the goods peacefully without any disturbance</a:t>
            </a:r>
          </a:p>
          <a:p>
            <a:pPr lvl="1"/>
            <a:endParaRPr lang="en-US"/>
          </a:p>
          <a:p>
            <a:pPr lvl="1"/>
            <a:r>
              <a:rPr lang="en-US"/>
              <a:t>Free from any encumbrance</a:t>
            </a:r>
          </a:p>
          <a:p>
            <a:pPr lvl="1"/>
            <a:endParaRPr lang="en-IN"/>
          </a:p>
        </p:txBody>
      </p:sp>
    </p:spTree>
    <p:extLst>
      <p:ext uri="{BB962C8B-B14F-4D97-AF65-F5344CB8AC3E}">
        <p14:creationId xmlns:p14="http://schemas.microsoft.com/office/powerpoint/2010/main" val="665963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02F6E-73CE-44EF-A0BB-4DBC7CDBAA5F}"/>
              </a:ext>
            </a:extLst>
          </p:cNvPr>
          <p:cNvSpPr>
            <a:spLocks noGrp="1"/>
          </p:cNvSpPr>
          <p:nvPr>
            <p:ph type="title"/>
          </p:nvPr>
        </p:nvSpPr>
        <p:spPr/>
        <p:txBody>
          <a:bodyPr/>
          <a:lstStyle/>
          <a:p>
            <a:pPr algn="ctr"/>
            <a:r>
              <a:rPr lang="en-US"/>
              <a:t>Example</a:t>
            </a:r>
            <a:endParaRPr lang="en-IN"/>
          </a:p>
        </p:txBody>
      </p:sp>
      <p:sp>
        <p:nvSpPr>
          <p:cNvPr id="3" name="Content Placeholder 2">
            <a:extLst>
              <a:ext uri="{FF2B5EF4-FFF2-40B4-BE49-F238E27FC236}">
                <a16:creationId xmlns:a16="http://schemas.microsoft.com/office/drawing/2014/main" id="{0784BEEC-9500-4D1A-9570-D983FC10F864}"/>
              </a:ext>
            </a:extLst>
          </p:cNvPr>
          <p:cNvSpPr>
            <a:spLocks noGrp="1"/>
          </p:cNvSpPr>
          <p:nvPr>
            <p:ph idx="1"/>
          </p:nvPr>
        </p:nvSpPr>
        <p:spPr/>
        <p:txBody>
          <a:bodyPr>
            <a:normAutofit lnSpcReduction="10000"/>
          </a:bodyPr>
          <a:lstStyle/>
          <a:p>
            <a:r>
              <a:rPr lang="en-US"/>
              <a:t>Quiet Possession: </a:t>
            </a:r>
          </a:p>
          <a:p>
            <a:pPr lvl="1"/>
            <a:r>
              <a:rPr lang="en-US"/>
              <a:t>A purchased a second hand typewriter from B. A thereafter spent some money on its repair and service and used it for sometime. Unknown to both the parties the typewriter subsequently turned out to be a stolen one and as such A was compelled to restore it to the true owner. A was held entitled to recover damages from B amounting to not merely the price paid but also the cost of repair for the breach of this warranty.</a:t>
            </a:r>
          </a:p>
          <a:p>
            <a:r>
              <a:rPr lang="en-US"/>
              <a:t>Free from encumbrances: </a:t>
            </a:r>
          </a:p>
          <a:p>
            <a:pPr lvl="1"/>
            <a:r>
              <a:rPr lang="en-US"/>
              <a:t>A sold his scooter to B for Rs. 5000. The scooter was already hypothecated as security against a loan of Rs. 3000. B was not aware about this charge on the goods. Consequently B had to pay Rs. 3000 to X in order to enjoy the goods. Now B is entitled to claim this amount from the seller, A.</a:t>
            </a:r>
          </a:p>
          <a:p>
            <a:endParaRPr lang="en-IN"/>
          </a:p>
        </p:txBody>
      </p:sp>
    </p:spTree>
    <p:extLst>
      <p:ext uri="{BB962C8B-B14F-4D97-AF65-F5344CB8AC3E}">
        <p14:creationId xmlns:p14="http://schemas.microsoft.com/office/powerpoint/2010/main" val="2477186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B6F836-08F8-470D-8060-F0B9025840B7}"/>
              </a:ext>
            </a:extLst>
          </p:cNvPr>
          <p:cNvSpPr>
            <a:spLocks noGrp="1"/>
          </p:cNvSpPr>
          <p:nvPr>
            <p:ph type="title"/>
          </p:nvPr>
        </p:nvSpPr>
        <p:spPr/>
        <p:txBody>
          <a:bodyPr/>
          <a:lstStyle/>
          <a:p>
            <a:pPr algn="ctr"/>
            <a:r>
              <a:rPr lang="en-US"/>
              <a:t>Condition and Warranty</a:t>
            </a:r>
            <a:endParaRPr lang="en-IN"/>
          </a:p>
        </p:txBody>
      </p:sp>
      <p:sp>
        <p:nvSpPr>
          <p:cNvPr id="5" name="Text Placeholder 4">
            <a:extLst>
              <a:ext uri="{FF2B5EF4-FFF2-40B4-BE49-F238E27FC236}">
                <a16:creationId xmlns:a16="http://schemas.microsoft.com/office/drawing/2014/main" id="{4BBF3B85-216A-4A88-9D9C-E37774629838}"/>
              </a:ext>
            </a:extLst>
          </p:cNvPr>
          <p:cNvSpPr>
            <a:spLocks noGrp="1"/>
          </p:cNvSpPr>
          <p:nvPr>
            <p:ph type="body" idx="1"/>
          </p:nvPr>
        </p:nvSpPr>
        <p:spPr/>
        <p:txBody>
          <a:bodyPr/>
          <a:lstStyle/>
          <a:p>
            <a:pPr algn="ctr"/>
            <a:r>
              <a:rPr lang="en-US"/>
              <a:t>Condition</a:t>
            </a:r>
            <a:endParaRPr lang="en-IN"/>
          </a:p>
        </p:txBody>
      </p:sp>
      <p:sp>
        <p:nvSpPr>
          <p:cNvPr id="6" name="Content Placeholder 5">
            <a:extLst>
              <a:ext uri="{FF2B5EF4-FFF2-40B4-BE49-F238E27FC236}">
                <a16:creationId xmlns:a16="http://schemas.microsoft.com/office/drawing/2014/main" id="{5DB5A659-AF71-4BCF-9C1F-8B35F2CD4161}"/>
              </a:ext>
            </a:extLst>
          </p:cNvPr>
          <p:cNvSpPr>
            <a:spLocks noGrp="1"/>
          </p:cNvSpPr>
          <p:nvPr>
            <p:ph sz="half" idx="2"/>
          </p:nvPr>
        </p:nvSpPr>
        <p:spPr/>
        <p:txBody>
          <a:bodyPr>
            <a:normAutofit fontScale="92500"/>
          </a:bodyPr>
          <a:lstStyle/>
          <a:p>
            <a:r>
              <a:rPr lang="en-US"/>
              <a:t>Stipulation essential to the main purpose of the contract</a:t>
            </a:r>
          </a:p>
          <a:p>
            <a:r>
              <a:rPr lang="en-US"/>
              <a:t>If there is breach, aggrieved party can repudiate the contract itself and sue the seller for damage</a:t>
            </a:r>
          </a:p>
          <a:p>
            <a:r>
              <a:rPr lang="en-US"/>
              <a:t>It is of vital importance for completion of contract</a:t>
            </a:r>
          </a:p>
          <a:p>
            <a:r>
              <a:rPr lang="en-US"/>
              <a:t>Breach of condition can be treated as breach of warranties</a:t>
            </a:r>
            <a:endParaRPr lang="en-IN"/>
          </a:p>
        </p:txBody>
      </p:sp>
      <p:sp>
        <p:nvSpPr>
          <p:cNvPr id="7" name="Text Placeholder 6">
            <a:extLst>
              <a:ext uri="{FF2B5EF4-FFF2-40B4-BE49-F238E27FC236}">
                <a16:creationId xmlns:a16="http://schemas.microsoft.com/office/drawing/2014/main" id="{A0D845BD-24E7-4356-BD06-E54BEBFE41F0}"/>
              </a:ext>
            </a:extLst>
          </p:cNvPr>
          <p:cNvSpPr>
            <a:spLocks noGrp="1"/>
          </p:cNvSpPr>
          <p:nvPr>
            <p:ph type="body" sz="quarter" idx="3"/>
          </p:nvPr>
        </p:nvSpPr>
        <p:spPr/>
        <p:txBody>
          <a:bodyPr/>
          <a:lstStyle/>
          <a:p>
            <a:pPr algn="ctr"/>
            <a:r>
              <a:rPr lang="en-US"/>
              <a:t>Warranty</a:t>
            </a:r>
            <a:endParaRPr lang="en-IN"/>
          </a:p>
        </p:txBody>
      </p:sp>
      <p:sp>
        <p:nvSpPr>
          <p:cNvPr id="8" name="Content Placeholder 7">
            <a:extLst>
              <a:ext uri="{FF2B5EF4-FFF2-40B4-BE49-F238E27FC236}">
                <a16:creationId xmlns:a16="http://schemas.microsoft.com/office/drawing/2014/main" id="{68E87FEB-1DC2-4B42-99DF-42BFF9F6836E}"/>
              </a:ext>
            </a:extLst>
          </p:cNvPr>
          <p:cNvSpPr>
            <a:spLocks noGrp="1"/>
          </p:cNvSpPr>
          <p:nvPr>
            <p:ph sz="quarter" idx="4"/>
          </p:nvPr>
        </p:nvSpPr>
        <p:spPr/>
        <p:txBody>
          <a:bodyPr vert="horz" lIns="91440" tIns="45720" rIns="91440" bIns="45720" rtlCol="0" anchor="t">
            <a:normAutofit fontScale="92500" lnSpcReduction="10000"/>
          </a:bodyPr>
          <a:lstStyle/>
          <a:p>
            <a:r>
              <a:rPr lang="en-US"/>
              <a:t>Only collateral or subsidiary to the main purpose of the contract</a:t>
            </a:r>
          </a:p>
          <a:p>
            <a:endParaRPr lang="en-US"/>
          </a:p>
          <a:p>
            <a:r>
              <a:rPr lang="en-US"/>
              <a:t>Aggrieved party can claim only damages</a:t>
            </a:r>
          </a:p>
          <a:p>
            <a:r>
              <a:rPr lang="en-US"/>
              <a:t>Main contract can be fulfilled even if warranty is not fulfilled</a:t>
            </a:r>
          </a:p>
          <a:p>
            <a:r>
              <a:rPr lang="en-US"/>
              <a:t>Breach of warranty cannot be treated as breach of condition</a:t>
            </a:r>
          </a:p>
          <a:p>
            <a:endParaRPr lang="en-IN"/>
          </a:p>
        </p:txBody>
      </p:sp>
    </p:spTree>
    <p:extLst>
      <p:ext uri="{BB962C8B-B14F-4D97-AF65-F5344CB8AC3E}">
        <p14:creationId xmlns:p14="http://schemas.microsoft.com/office/powerpoint/2010/main" val="2465483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algn="ctr"/>
            <a:r>
              <a:rPr lang="en-IN" dirty="0"/>
              <a:t/>
            </a:r>
            <a:br>
              <a:rPr lang="en-IN" dirty="0"/>
            </a:br>
            <a:r>
              <a:rPr lang="en-IN" dirty="0"/>
              <a:t>Unpaid </a:t>
            </a:r>
            <a:r>
              <a:rPr lang="en-IN" dirty="0" smtClean="0"/>
              <a:t>Seller</a:t>
            </a:r>
            <a:r>
              <a:rPr lang="en-IN" dirty="0"/>
              <a:t/>
            </a:r>
            <a:br>
              <a:rPr lang="en-IN" dirty="0"/>
            </a:br>
            <a:endParaRPr lang="en-IN" dirty="0"/>
          </a:p>
        </p:txBody>
      </p:sp>
      <p:sp>
        <p:nvSpPr>
          <p:cNvPr id="8" name="Content Placeholder 7"/>
          <p:cNvSpPr>
            <a:spLocks noGrp="1"/>
          </p:cNvSpPr>
          <p:nvPr>
            <p:ph idx="1"/>
          </p:nvPr>
        </p:nvSpPr>
        <p:spPr/>
        <p:txBody>
          <a:bodyPr>
            <a:normAutofit/>
          </a:bodyPr>
          <a:lstStyle/>
          <a:p>
            <a:pPr marL="0" indent="0">
              <a:buNone/>
            </a:pPr>
            <a:r>
              <a:rPr lang="en-US" sz="2000" dirty="0"/>
              <a:t>According to Section 45(a) of the Sale of Goods Act, 1930 the seller of goods is deemed to be an ‘Unpaid Seller’ when- </a:t>
            </a:r>
            <a:endParaRPr lang="en-US" sz="2000" dirty="0" smtClean="0"/>
          </a:p>
          <a:p>
            <a:pPr marL="0" indent="0">
              <a:buNone/>
            </a:pPr>
            <a:endParaRPr lang="en-US" sz="2000" dirty="0"/>
          </a:p>
          <a:p>
            <a:pPr marL="457200" indent="-457200">
              <a:buAutoNum type="alphaLcParenBoth"/>
            </a:pPr>
            <a:r>
              <a:rPr lang="en-US" sz="2000" dirty="0" smtClean="0"/>
              <a:t>The </a:t>
            </a:r>
            <a:r>
              <a:rPr lang="en-US" sz="2000" dirty="0"/>
              <a:t>whole of the price has not been paid or tendered and the seller had an immediate right of action for the price. </a:t>
            </a:r>
            <a:endParaRPr lang="en-US" sz="2000" dirty="0" smtClean="0"/>
          </a:p>
          <a:p>
            <a:pPr marL="457200" indent="-457200">
              <a:buAutoNum type="alphaLcParenBoth"/>
            </a:pPr>
            <a:endParaRPr lang="en-US" sz="2000" dirty="0"/>
          </a:p>
          <a:p>
            <a:pPr marL="0" indent="0">
              <a:buNone/>
            </a:pPr>
            <a:r>
              <a:rPr lang="en-US" sz="2000" dirty="0"/>
              <a:t>(b) A bill of exchange or other negotiable instrument was given as payment, but the same has been </a:t>
            </a:r>
            <a:r>
              <a:rPr lang="en-US" sz="2000" dirty="0" err="1"/>
              <a:t>dishonoured</a:t>
            </a:r>
            <a:r>
              <a:rPr lang="en-US" sz="2000" dirty="0"/>
              <a:t>, unless this payment was an absolute, and not a conditional payment. </a:t>
            </a:r>
            <a:endParaRPr lang="en-US" sz="2000" dirty="0" smtClean="0"/>
          </a:p>
          <a:p>
            <a:pPr marL="0" indent="0">
              <a:buNone/>
            </a:pPr>
            <a:endParaRPr lang="en-US" sz="2000" dirty="0"/>
          </a:p>
          <a:p>
            <a:pPr marL="0" indent="0">
              <a:buNone/>
            </a:pPr>
            <a:r>
              <a:rPr lang="en-US" sz="2000" dirty="0"/>
              <a:t>Example - X sold certain goods to Y for </a:t>
            </a:r>
            <a:r>
              <a:rPr lang="en-US" sz="2000" dirty="0" err="1"/>
              <a:t>Rs</a:t>
            </a:r>
            <a:r>
              <a:rPr lang="en-US" sz="2000" dirty="0"/>
              <a:t>. 5,000. Y paid </a:t>
            </a:r>
            <a:r>
              <a:rPr lang="en-US" sz="2000" dirty="0" err="1"/>
              <a:t>Rs</a:t>
            </a:r>
            <a:r>
              <a:rPr lang="en-US" sz="2000" dirty="0"/>
              <a:t>. 4,000 but fails to pay the balance. X is an unpaid seller. </a:t>
            </a:r>
            <a:endParaRPr lang="en-IN" sz="2000" dirty="0"/>
          </a:p>
        </p:txBody>
      </p:sp>
    </p:spTree>
    <p:extLst>
      <p:ext uri="{BB962C8B-B14F-4D97-AF65-F5344CB8AC3E}">
        <p14:creationId xmlns:p14="http://schemas.microsoft.com/office/powerpoint/2010/main" val="2419301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IN" dirty="0"/>
              <a:t>Rights of unpaid seller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US" b="1" dirty="0"/>
              <a:t>Rights against </a:t>
            </a:r>
            <a:r>
              <a:rPr lang="en-US" b="1" dirty="0" smtClean="0"/>
              <a:t>goods: </a:t>
            </a:r>
          </a:p>
          <a:p>
            <a:pPr lvl="1"/>
            <a:r>
              <a:rPr lang="en-US" dirty="0" smtClean="0"/>
              <a:t>When </a:t>
            </a:r>
            <a:r>
              <a:rPr lang="en-US" dirty="0"/>
              <a:t>the unpaid seller has parted with the goods to a carrier and the buyer has become insolvent, he can </a:t>
            </a:r>
            <a:r>
              <a:rPr lang="en-US" dirty="0" smtClean="0"/>
              <a:t>exercise this </a:t>
            </a:r>
            <a:r>
              <a:rPr lang="en-US" dirty="0"/>
              <a:t>right of asking the carrier to return the goods back, or not to deliver the goods to the buyer. </a:t>
            </a:r>
            <a:endParaRPr lang="en-US" dirty="0" smtClean="0"/>
          </a:p>
          <a:p>
            <a:pPr lvl="1"/>
            <a:r>
              <a:rPr lang="en-US" dirty="0" smtClean="0"/>
              <a:t>The </a:t>
            </a:r>
            <a:r>
              <a:rPr lang="en-US" dirty="0"/>
              <a:t>unpaid seller can exercise the right to re-sell the goods where </a:t>
            </a:r>
            <a:r>
              <a:rPr lang="en-US" b="1" dirty="0"/>
              <a:t>the goods are of a perishable nature and where he gives notice to the buyer of his intention to re-sell. </a:t>
            </a:r>
            <a:endParaRPr lang="en-US" b="1" dirty="0" smtClean="0"/>
          </a:p>
          <a:p>
            <a:endParaRPr lang="en-IN" sz="2400" dirty="0">
              <a:solidFill>
                <a:srgbClr val="000000"/>
              </a:solidFill>
              <a:latin typeface="Calibri" panose="020F0502020204030204" pitchFamily="34" charset="0"/>
            </a:endParaRPr>
          </a:p>
          <a:p>
            <a:r>
              <a:rPr lang="en-US" b="1" dirty="0">
                <a:solidFill>
                  <a:srgbClr val="000000"/>
                </a:solidFill>
                <a:latin typeface="Calibri" panose="020F0502020204030204" pitchFamily="34" charset="0"/>
              </a:rPr>
              <a:t>Rights against buyer: </a:t>
            </a:r>
            <a:endParaRPr lang="en-US" b="1" dirty="0" smtClean="0">
              <a:solidFill>
                <a:srgbClr val="000000"/>
              </a:solidFill>
              <a:latin typeface="Calibri" panose="020F0502020204030204" pitchFamily="34" charset="0"/>
            </a:endParaRPr>
          </a:p>
          <a:p>
            <a:pPr lvl="1"/>
            <a:r>
              <a:rPr lang="en-US" dirty="0" smtClean="0">
                <a:solidFill>
                  <a:srgbClr val="000000"/>
                </a:solidFill>
                <a:latin typeface="Calibri" panose="020F0502020204030204" pitchFamily="34" charset="0"/>
              </a:rPr>
              <a:t>The </a:t>
            </a:r>
            <a:r>
              <a:rPr lang="en-US" dirty="0">
                <a:solidFill>
                  <a:srgbClr val="000000"/>
                </a:solidFill>
                <a:latin typeface="Calibri" panose="020F0502020204030204" pitchFamily="34" charset="0"/>
              </a:rPr>
              <a:t>rights of the seller against the buyer personally are called rights in </a:t>
            </a:r>
            <a:r>
              <a:rPr lang="en-US" dirty="0" err="1">
                <a:solidFill>
                  <a:srgbClr val="000000"/>
                </a:solidFill>
                <a:latin typeface="Calibri" panose="020F0502020204030204" pitchFamily="34" charset="0"/>
              </a:rPr>
              <a:t>personam</a:t>
            </a:r>
            <a:r>
              <a:rPr lang="en-US" dirty="0">
                <a:solidFill>
                  <a:srgbClr val="000000"/>
                </a:solidFill>
                <a:latin typeface="Calibri" panose="020F0502020204030204" pitchFamily="34" charset="0"/>
              </a:rPr>
              <a:t> and are in addition to his rights against the goods. </a:t>
            </a:r>
            <a:endParaRPr lang="en-US" dirty="0" smtClean="0">
              <a:solidFill>
                <a:srgbClr val="000000"/>
              </a:solidFill>
              <a:latin typeface="Calibri" panose="020F0502020204030204" pitchFamily="34" charset="0"/>
            </a:endParaRPr>
          </a:p>
          <a:p>
            <a:pPr lvl="1"/>
            <a:r>
              <a:rPr lang="en-US" dirty="0" smtClean="0">
                <a:solidFill>
                  <a:srgbClr val="000000"/>
                </a:solidFill>
                <a:latin typeface="Calibri" panose="020F0502020204030204" pitchFamily="34" charset="0"/>
              </a:rPr>
              <a:t>Where </a:t>
            </a:r>
            <a:r>
              <a:rPr lang="en-US" dirty="0">
                <a:solidFill>
                  <a:srgbClr val="000000"/>
                </a:solidFill>
                <a:latin typeface="Calibri" panose="020F0502020204030204" pitchFamily="34" charset="0"/>
              </a:rPr>
              <a:t>the buyer wrongfully neglects or refuses to accept and pay for the goods, the seller may sue him for damages for non- acceptance. </a:t>
            </a:r>
            <a:endParaRPr lang="en-US" dirty="0" smtClean="0">
              <a:solidFill>
                <a:srgbClr val="000000"/>
              </a:solidFill>
              <a:latin typeface="Calibri" panose="020F0502020204030204" pitchFamily="34" charset="0"/>
            </a:endParaRPr>
          </a:p>
          <a:p>
            <a:pPr lvl="1"/>
            <a:r>
              <a:rPr lang="en-US" dirty="0" smtClean="0">
                <a:solidFill>
                  <a:srgbClr val="000000"/>
                </a:solidFill>
                <a:latin typeface="Calibri" panose="020F0502020204030204" pitchFamily="34" charset="0"/>
              </a:rPr>
              <a:t>Where </a:t>
            </a:r>
            <a:r>
              <a:rPr lang="en-US" dirty="0">
                <a:solidFill>
                  <a:srgbClr val="000000"/>
                </a:solidFill>
                <a:latin typeface="Calibri" panose="020F0502020204030204" pitchFamily="34" charset="0"/>
              </a:rPr>
              <a:t>there is specific agreement between the seller and the buyer as to interest on the price of the goods from the date on which payment becomes due, the seller may recover interest from the buyer. </a:t>
            </a:r>
          </a:p>
          <a:p>
            <a:endParaRPr lang="en-US" dirty="0"/>
          </a:p>
          <a:p>
            <a:endParaRPr lang="en-US" dirty="0"/>
          </a:p>
        </p:txBody>
      </p:sp>
    </p:spTree>
    <p:extLst>
      <p:ext uri="{BB962C8B-B14F-4D97-AF65-F5344CB8AC3E}">
        <p14:creationId xmlns:p14="http://schemas.microsoft.com/office/powerpoint/2010/main" val="801603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IN" dirty="0"/>
              <a:t/>
            </a:r>
            <a:br>
              <a:rPr lang="en-IN" dirty="0"/>
            </a:br>
            <a:r>
              <a:rPr lang="en-US" dirty="0"/>
              <a:t>Rights of buyer against seller </a:t>
            </a:r>
            <a:br>
              <a:rPr lang="en-US" dirty="0"/>
            </a:br>
            <a:endParaRPr lang="en-IN" dirty="0"/>
          </a:p>
        </p:txBody>
      </p:sp>
      <p:sp>
        <p:nvSpPr>
          <p:cNvPr id="5" name="Content Placeholder 4"/>
          <p:cNvSpPr>
            <a:spLocks noGrp="1"/>
          </p:cNvSpPr>
          <p:nvPr>
            <p:ph idx="1"/>
          </p:nvPr>
        </p:nvSpPr>
        <p:spPr/>
        <p:txBody>
          <a:bodyPr>
            <a:normAutofit lnSpcReduction="10000"/>
          </a:bodyPr>
          <a:lstStyle/>
          <a:p>
            <a:pPr marL="0" indent="0">
              <a:buNone/>
            </a:pPr>
            <a:r>
              <a:rPr lang="en-US" sz="2000" dirty="0"/>
              <a:t>If the seller commits a breach of contract, the buyer gets the following rights against the seller:</a:t>
            </a:r>
          </a:p>
          <a:p>
            <a:endParaRPr lang="en-US" sz="2000" dirty="0" smtClean="0"/>
          </a:p>
          <a:p>
            <a:r>
              <a:rPr lang="en-US" sz="2000" dirty="0" smtClean="0"/>
              <a:t>Where </a:t>
            </a:r>
            <a:r>
              <a:rPr lang="en-US" sz="2000" dirty="0"/>
              <a:t>the seller wrongfully neglects or refuses to deliver the goods to the buyer, the buyer may sue the seller for damages for non-delivery.</a:t>
            </a:r>
          </a:p>
          <a:p>
            <a:endParaRPr lang="en-US" sz="2000" dirty="0" smtClean="0"/>
          </a:p>
          <a:p>
            <a:r>
              <a:rPr lang="en-US" sz="2000" dirty="0" smtClean="0"/>
              <a:t>Where </a:t>
            </a:r>
            <a:r>
              <a:rPr lang="en-US" sz="2000" dirty="0"/>
              <a:t>the seller commits of breach of the contract of sale, the buyer can appeal to the court for specific performance.</a:t>
            </a:r>
          </a:p>
          <a:p>
            <a:endParaRPr lang="en-US" sz="2000" dirty="0" smtClean="0"/>
          </a:p>
          <a:p>
            <a:r>
              <a:rPr lang="en-US" sz="2000" dirty="0" smtClean="0"/>
              <a:t>The </a:t>
            </a:r>
            <a:r>
              <a:rPr lang="en-US" sz="2000" dirty="0"/>
              <a:t>buyer may treat the contract as subsisting and wait for the date of delivery or he may treat the contract as repudiated and sue for damages for breach.</a:t>
            </a:r>
          </a:p>
          <a:p>
            <a:endParaRPr lang="en-US" sz="2000" dirty="0" smtClean="0"/>
          </a:p>
          <a:p>
            <a:r>
              <a:rPr lang="en-US" sz="2000" dirty="0" smtClean="0"/>
              <a:t>The </a:t>
            </a:r>
            <a:r>
              <a:rPr lang="en-US" sz="2000" dirty="0"/>
              <a:t>buyer is entitled to recover interest or special damages to recover the money paid where in consideration for the payment of it has failed.</a:t>
            </a:r>
            <a:endParaRPr lang="en-IN" sz="2000" dirty="0"/>
          </a:p>
        </p:txBody>
      </p:sp>
    </p:spTree>
    <p:extLst>
      <p:ext uri="{BB962C8B-B14F-4D97-AF65-F5344CB8AC3E}">
        <p14:creationId xmlns:p14="http://schemas.microsoft.com/office/powerpoint/2010/main" val="41943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Essential Elements of Contract of Sale of Goods</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a:t>
            </a:r>
            <a:r>
              <a:rPr lang="en-US" dirty="0" err="1" smtClean="0"/>
              <a:t>i</a:t>
            </a:r>
            <a:r>
              <a:rPr lang="en-US" dirty="0" smtClean="0"/>
              <a:t>) There </a:t>
            </a:r>
            <a:r>
              <a:rPr lang="en-US" dirty="0"/>
              <a:t>must be at least two parties, the seller and the buyer. </a:t>
            </a:r>
            <a:endParaRPr lang="en-US" dirty="0" smtClean="0"/>
          </a:p>
          <a:p>
            <a:endParaRPr lang="en-IN" dirty="0"/>
          </a:p>
          <a:p>
            <a:pPr marL="0" indent="0">
              <a:buNone/>
            </a:pPr>
            <a:r>
              <a:rPr lang="en-US" dirty="0"/>
              <a:t>(ii) The subject matter of the contract must necessarily be goods covering only movable property. </a:t>
            </a:r>
            <a:endParaRPr lang="en-US" dirty="0" smtClean="0"/>
          </a:p>
          <a:p>
            <a:pPr marL="0" indent="0">
              <a:buNone/>
            </a:pPr>
            <a:r>
              <a:rPr lang="en-US" dirty="0" smtClean="0"/>
              <a:t>	(Transactions </a:t>
            </a:r>
            <a:r>
              <a:rPr lang="en-US" dirty="0"/>
              <a:t>related to land and building are not covered under this Act; they are covered under the Transfer of Property Act, </a:t>
            </a:r>
            <a:r>
              <a:rPr lang="en-US" dirty="0" smtClean="0"/>
              <a:t>1882)</a:t>
            </a:r>
            <a:endParaRPr lang="en-US" dirty="0"/>
          </a:p>
          <a:p>
            <a:pPr marL="571500" indent="-571500">
              <a:buAutoNum type="romanLcParenBoth"/>
            </a:pPr>
            <a:endParaRPr lang="en-US" dirty="0"/>
          </a:p>
          <a:p>
            <a:pPr marL="0" indent="0">
              <a:buNone/>
            </a:pPr>
            <a:r>
              <a:rPr lang="en-US" dirty="0" smtClean="0"/>
              <a:t>(iii</a:t>
            </a:r>
            <a:r>
              <a:rPr lang="en-US" dirty="0"/>
              <a:t>) A price in money (not in kind) should be paid or promised. </a:t>
            </a:r>
            <a:endParaRPr lang="en-US" dirty="0" smtClean="0"/>
          </a:p>
          <a:p>
            <a:pPr marL="0" indent="0">
              <a:buNone/>
            </a:pPr>
            <a:endParaRPr lang="en-US" dirty="0"/>
          </a:p>
          <a:p>
            <a:pPr marL="0" indent="0">
              <a:buNone/>
            </a:pPr>
            <a:r>
              <a:rPr lang="en-US" dirty="0"/>
              <a:t>(iv) A transfer of property in goods from seller to the buyer must take place</a:t>
            </a:r>
            <a:r>
              <a:rPr lang="en-US" dirty="0" smtClean="0"/>
              <a:t>.</a:t>
            </a:r>
          </a:p>
          <a:p>
            <a:pPr marL="0" indent="0">
              <a:buNone/>
            </a:pPr>
            <a:endParaRPr lang="en-US" dirty="0"/>
          </a:p>
          <a:p>
            <a:pPr marL="0" indent="0">
              <a:buNone/>
            </a:pPr>
            <a:r>
              <a:rPr lang="en-US" dirty="0" smtClean="0"/>
              <a:t>(</a:t>
            </a:r>
            <a:r>
              <a:rPr lang="en-US" dirty="0"/>
              <a:t>v) A contract of sale must be absolute or conditional. </a:t>
            </a:r>
            <a:endParaRPr lang="en-US" dirty="0" smtClean="0"/>
          </a:p>
          <a:p>
            <a:pPr marL="0" indent="0">
              <a:buNone/>
            </a:pPr>
            <a:endParaRPr lang="en-US" dirty="0"/>
          </a:p>
          <a:p>
            <a:pPr marL="0" indent="0">
              <a:buNone/>
            </a:pPr>
            <a:r>
              <a:rPr lang="en-US" dirty="0"/>
              <a:t>(vi) All other essential elements of a valid contract must be present in the contract of sale. </a:t>
            </a:r>
          </a:p>
          <a:p>
            <a:endParaRPr lang="en-IN" dirty="0"/>
          </a:p>
        </p:txBody>
      </p:sp>
    </p:spTree>
    <p:extLst>
      <p:ext uri="{BB962C8B-B14F-4D97-AF65-F5344CB8AC3E}">
        <p14:creationId xmlns:p14="http://schemas.microsoft.com/office/powerpoint/2010/main" val="1977657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EB4E8-8EFF-4816-A625-33B6F2B65285}"/>
              </a:ext>
            </a:extLst>
          </p:cNvPr>
          <p:cNvSpPr>
            <a:spLocks noGrp="1"/>
          </p:cNvSpPr>
          <p:nvPr>
            <p:ph type="title"/>
          </p:nvPr>
        </p:nvSpPr>
        <p:spPr/>
        <p:txBody>
          <a:bodyPr/>
          <a:lstStyle/>
          <a:p>
            <a:pPr algn="ctr"/>
            <a:r>
              <a:rPr lang="en-US"/>
              <a:t>Sale </a:t>
            </a:r>
            <a:endParaRPr lang="en-IN"/>
          </a:p>
        </p:txBody>
      </p:sp>
      <p:sp>
        <p:nvSpPr>
          <p:cNvPr id="3" name="Content Placeholder 2">
            <a:extLst>
              <a:ext uri="{FF2B5EF4-FFF2-40B4-BE49-F238E27FC236}">
                <a16:creationId xmlns:a16="http://schemas.microsoft.com/office/drawing/2014/main" id="{628F82F9-8229-4BD5-885E-C53D4D4E0F34}"/>
              </a:ext>
            </a:extLst>
          </p:cNvPr>
          <p:cNvSpPr>
            <a:spLocks noGrp="1"/>
          </p:cNvSpPr>
          <p:nvPr>
            <p:ph idx="1"/>
          </p:nvPr>
        </p:nvSpPr>
        <p:spPr/>
        <p:txBody>
          <a:bodyPr>
            <a:normAutofit fontScale="85000" lnSpcReduction="20000"/>
          </a:bodyPr>
          <a:lstStyle/>
          <a:p>
            <a:r>
              <a:rPr lang="en-US"/>
              <a:t>‘Sale’ is a contract between the buyer and the seller, wherein seller agrees to transfer the ownership of the goods to the buyer for a price</a:t>
            </a:r>
          </a:p>
          <a:p>
            <a:endParaRPr lang="en-US"/>
          </a:p>
          <a:p>
            <a:r>
              <a:rPr lang="en-US"/>
              <a:t>This transfer can be immediate or sometime in the future</a:t>
            </a:r>
          </a:p>
          <a:p>
            <a:endParaRPr lang="en-IN"/>
          </a:p>
          <a:p>
            <a:r>
              <a:rPr lang="en-IN"/>
              <a:t>In case the transfer of ownership is to be made in the future, it amounts to an ‘agreement to sell’.</a:t>
            </a:r>
          </a:p>
          <a:p>
            <a:endParaRPr lang="en-IN"/>
          </a:p>
          <a:p>
            <a:r>
              <a:rPr lang="en-IN"/>
              <a:t>In sale, if there is a default in payment, the seller can sue the buyer for the price of goods</a:t>
            </a:r>
          </a:p>
          <a:p>
            <a:endParaRPr lang="en-IN"/>
          </a:p>
          <a:p>
            <a:r>
              <a:rPr lang="en-IN"/>
              <a:t>However, in an agreement to sell, the seller can sue for damages</a:t>
            </a:r>
          </a:p>
          <a:p>
            <a:endParaRPr lang="en-IN"/>
          </a:p>
          <a:p>
            <a:endParaRPr lang="en-IN"/>
          </a:p>
          <a:p>
            <a:endParaRPr lang="en-US"/>
          </a:p>
        </p:txBody>
      </p:sp>
    </p:spTree>
    <p:extLst>
      <p:ext uri="{BB962C8B-B14F-4D97-AF65-F5344CB8AC3E}">
        <p14:creationId xmlns:p14="http://schemas.microsoft.com/office/powerpoint/2010/main" val="3936808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39788" y="519764"/>
            <a:ext cx="5157787" cy="981777"/>
          </a:xfrm>
        </p:spPr>
        <p:txBody>
          <a:bodyPr/>
          <a:lstStyle/>
          <a:p>
            <a:pPr algn="ctr"/>
            <a:r>
              <a:rPr lang="en-IN" dirty="0" smtClean="0"/>
              <a:t>Sale</a:t>
            </a:r>
            <a:endParaRPr lang="en-IN" dirty="0"/>
          </a:p>
        </p:txBody>
      </p:sp>
      <p:sp>
        <p:nvSpPr>
          <p:cNvPr id="6" name="Content Placeholder 5"/>
          <p:cNvSpPr>
            <a:spLocks noGrp="1"/>
          </p:cNvSpPr>
          <p:nvPr>
            <p:ph sz="half" idx="2"/>
          </p:nvPr>
        </p:nvSpPr>
        <p:spPr>
          <a:xfrm>
            <a:off x="839788" y="1501541"/>
            <a:ext cx="5157787" cy="4688122"/>
          </a:xfrm>
        </p:spPr>
        <p:txBody>
          <a:bodyPr>
            <a:normAutofit fontScale="77500" lnSpcReduction="20000"/>
          </a:bodyPr>
          <a:lstStyle/>
          <a:p>
            <a:r>
              <a:rPr lang="en-US" dirty="0"/>
              <a:t>The property in the goods passes to the buyer and along with the risk</a:t>
            </a:r>
            <a:r>
              <a:rPr lang="en-US" dirty="0" smtClean="0"/>
              <a:t>.</a:t>
            </a:r>
          </a:p>
          <a:p>
            <a:r>
              <a:rPr lang="en-US" dirty="0" smtClean="0"/>
              <a:t> </a:t>
            </a:r>
            <a:r>
              <a:rPr lang="en-US" dirty="0"/>
              <a:t>It is an executed contract. i.e. contract for which consideration has been paid. 	</a:t>
            </a:r>
          </a:p>
          <a:p>
            <a:r>
              <a:rPr lang="en-US" dirty="0" smtClean="0"/>
              <a:t>The </a:t>
            </a:r>
            <a:r>
              <a:rPr lang="en-US" dirty="0"/>
              <a:t>seller can sue the buyer for the price of the goods because of the passage of the property therein to the buyer. 	</a:t>
            </a:r>
            <a:endParaRPr lang="en-US" dirty="0" smtClean="0"/>
          </a:p>
          <a:p>
            <a:r>
              <a:rPr lang="en-US" dirty="0"/>
              <a:t>A subsequent loss or destruction of the goods is the liability of the buyer. 	</a:t>
            </a:r>
            <a:endParaRPr lang="en-US" dirty="0" smtClean="0"/>
          </a:p>
          <a:p>
            <a:endParaRPr lang="en-US" dirty="0" smtClean="0"/>
          </a:p>
          <a:p>
            <a:r>
              <a:rPr lang="en-US" dirty="0" smtClean="0"/>
              <a:t>Breach </a:t>
            </a:r>
            <a:r>
              <a:rPr lang="en-US" dirty="0"/>
              <a:t>on part of seller gives buyer double remedy; a suit for damages against the seller and a proprietary remedy of recovering the goods from third parties who bought them 	</a:t>
            </a:r>
          </a:p>
          <a:p>
            <a:endParaRPr lang="en-US" dirty="0"/>
          </a:p>
          <a:p>
            <a:endParaRPr lang="en-US" dirty="0"/>
          </a:p>
          <a:p>
            <a:endParaRPr lang="en-US" dirty="0"/>
          </a:p>
          <a:p>
            <a:endParaRPr lang="en-IN" dirty="0"/>
          </a:p>
        </p:txBody>
      </p:sp>
      <p:sp>
        <p:nvSpPr>
          <p:cNvPr id="7" name="Text Placeholder 6"/>
          <p:cNvSpPr>
            <a:spLocks noGrp="1"/>
          </p:cNvSpPr>
          <p:nvPr>
            <p:ph type="body" sz="quarter" idx="3"/>
          </p:nvPr>
        </p:nvSpPr>
        <p:spPr>
          <a:xfrm>
            <a:off x="6172200" y="519764"/>
            <a:ext cx="5070107" cy="981777"/>
          </a:xfrm>
        </p:spPr>
        <p:txBody>
          <a:bodyPr/>
          <a:lstStyle/>
          <a:p>
            <a:pPr algn="ctr"/>
            <a:r>
              <a:rPr lang="en-IN" dirty="0" smtClean="0"/>
              <a:t>Agreement to Sell</a:t>
            </a:r>
            <a:endParaRPr lang="en-IN" dirty="0"/>
          </a:p>
        </p:txBody>
      </p:sp>
      <p:sp>
        <p:nvSpPr>
          <p:cNvPr id="8" name="Content Placeholder 7"/>
          <p:cNvSpPr>
            <a:spLocks noGrp="1"/>
          </p:cNvSpPr>
          <p:nvPr>
            <p:ph sz="quarter" idx="4"/>
          </p:nvPr>
        </p:nvSpPr>
        <p:spPr>
          <a:xfrm>
            <a:off x="6172200" y="1501541"/>
            <a:ext cx="5183188" cy="4688122"/>
          </a:xfrm>
        </p:spPr>
        <p:txBody>
          <a:bodyPr>
            <a:normAutofit fontScale="70000" lnSpcReduction="20000"/>
          </a:bodyPr>
          <a:lstStyle/>
          <a:p>
            <a:r>
              <a:rPr lang="en-US" dirty="0"/>
              <a:t>Since property in the goods does not pass to the buyer, the risk also does not pass to him. 	</a:t>
            </a:r>
            <a:endParaRPr lang="en-US" dirty="0" smtClean="0"/>
          </a:p>
          <a:p>
            <a:r>
              <a:rPr lang="en-US" dirty="0" smtClean="0"/>
              <a:t>It </a:t>
            </a:r>
            <a:r>
              <a:rPr lang="en-US" dirty="0"/>
              <a:t>is an executory contract. i.e. contract for which consideration is to be paid at a future date. 	</a:t>
            </a:r>
            <a:endParaRPr lang="en-US" dirty="0" smtClean="0"/>
          </a:p>
          <a:p>
            <a:r>
              <a:rPr lang="en-US" dirty="0" smtClean="0"/>
              <a:t>The </a:t>
            </a:r>
            <a:r>
              <a:rPr lang="en-US" dirty="0"/>
              <a:t>aggrieved party can sue for damages only and not for the price, unless the price was payable at a stated date. </a:t>
            </a:r>
            <a:endParaRPr lang="en-US" dirty="0" smtClean="0"/>
          </a:p>
          <a:p>
            <a:r>
              <a:rPr lang="en-US" dirty="0" smtClean="0"/>
              <a:t>Such </a:t>
            </a:r>
            <a:r>
              <a:rPr lang="en-US" dirty="0"/>
              <a:t>loss or destruction is the liability of the seller. 	</a:t>
            </a:r>
          </a:p>
          <a:p>
            <a:endParaRPr lang="en-US" dirty="0" smtClean="0"/>
          </a:p>
          <a:p>
            <a:r>
              <a:rPr lang="en-US" dirty="0" smtClean="0"/>
              <a:t>The </a:t>
            </a:r>
            <a:r>
              <a:rPr lang="en-US" dirty="0"/>
              <a:t>seller, being still the owner of the goods, may dispose of them as he likes, and the buyer’s remedy would be to file a suit for damages only 	</a:t>
            </a:r>
          </a:p>
          <a:p>
            <a:pPr marL="0" indent="0">
              <a:buNone/>
            </a:pPr>
            <a:r>
              <a:rPr lang="en-US" dirty="0"/>
              <a:t>	</a:t>
            </a:r>
          </a:p>
          <a:p>
            <a:endParaRPr lang="en-IN" dirty="0"/>
          </a:p>
        </p:txBody>
      </p:sp>
    </p:spTree>
    <p:extLst>
      <p:ext uri="{BB962C8B-B14F-4D97-AF65-F5344CB8AC3E}">
        <p14:creationId xmlns:p14="http://schemas.microsoft.com/office/powerpoint/2010/main" val="1658692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F1E8-6DE5-4C2B-A9FB-998DFAFB1193}"/>
              </a:ext>
            </a:extLst>
          </p:cNvPr>
          <p:cNvSpPr>
            <a:spLocks noGrp="1"/>
          </p:cNvSpPr>
          <p:nvPr>
            <p:ph type="title"/>
          </p:nvPr>
        </p:nvSpPr>
        <p:spPr/>
        <p:txBody>
          <a:bodyPr/>
          <a:lstStyle/>
          <a:p>
            <a:pPr algn="ctr"/>
            <a:r>
              <a:rPr lang="en-US"/>
              <a:t>Goods </a:t>
            </a:r>
            <a:endParaRPr lang="en-IN"/>
          </a:p>
        </p:txBody>
      </p:sp>
      <p:sp>
        <p:nvSpPr>
          <p:cNvPr id="3" name="Content Placeholder 2">
            <a:extLst>
              <a:ext uri="{FF2B5EF4-FFF2-40B4-BE49-F238E27FC236}">
                <a16:creationId xmlns:a16="http://schemas.microsoft.com/office/drawing/2014/main" id="{5C719DAC-720F-4C53-9212-33AC4399970F}"/>
              </a:ext>
            </a:extLst>
          </p:cNvPr>
          <p:cNvSpPr>
            <a:spLocks noGrp="1"/>
          </p:cNvSpPr>
          <p:nvPr>
            <p:ph idx="1"/>
          </p:nvPr>
        </p:nvSpPr>
        <p:spPr/>
        <p:txBody>
          <a:bodyPr>
            <a:normAutofit fontScale="70000" lnSpcReduction="20000"/>
          </a:bodyPr>
          <a:lstStyle/>
          <a:p>
            <a:r>
              <a:rPr lang="en-US" dirty="0"/>
              <a:t>Every kind of movable property can be understood as goods</a:t>
            </a:r>
            <a:r>
              <a:rPr lang="en-US" dirty="0" smtClean="0"/>
              <a:t>.</a:t>
            </a:r>
          </a:p>
          <a:p>
            <a:endParaRPr lang="en-US" dirty="0"/>
          </a:p>
          <a:p>
            <a:r>
              <a:rPr lang="en-US" dirty="0"/>
              <a:t>However, there are exceptions. It depends on the definition made by the legislature and interpreted by the courts.</a:t>
            </a:r>
          </a:p>
          <a:p>
            <a:endParaRPr lang="en-US" dirty="0"/>
          </a:p>
          <a:p>
            <a:r>
              <a:rPr lang="en-US" dirty="0"/>
              <a:t>Certain things may not appear prima facie to be goods, but have been declared as goods by the courts.</a:t>
            </a:r>
          </a:p>
          <a:p>
            <a:endParaRPr lang="en-US" dirty="0"/>
          </a:p>
          <a:p>
            <a:r>
              <a:rPr lang="en-US" dirty="0"/>
              <a:t>For instance, electricity and software are goods, whereas electromagnetic waves are not goods, as has been interpreted by Supreme Court of </a:t>
            </a:r>
            <a:r>
              <a:rPr lang="en-US" dirty="0" smtClean="0"/>
              <a:t>India</a:t>
            </a:r>
          </a:p>
          <a:p>
            <a:endParaRPr lang="en-IN" dirty="0"/>
          </a:p>
          <a:p>
            <a:r>
              <a:rPr lang="en-US" dirty="0"/>
              <a:t>The goods may be existing or future goods. Existing goods are such goods as are in existence at the time of the contract of sale, i.e., those owned or possessed by the seller. Future goods means goods to be manufactured or produced or acquired by the seller after making the contract of sale. </a:t>
            </a:r>
          </a:p>
          <a:p>
            <a:endParaRPr lang="en-IN" dirty="0"/>
          </a:p>
        </p:txBody>
      </p:sp>
    </p:spTree>
    <p:extLst>
      <p:ext uri="{BB962C8B-B14F-4D97-AF65-F5344CB8AC3E}">
        <p14:creationId xmlns:p14="http://schemas.microsoft.com/office/powerpoint/2010/main" val="4107472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F3CBE-DCEC-4622-8ACD-0600B360E110}"/>
              </a:ext>
            </a:extLst>
          </p:cNvPr>
          <p:cNvSpPr>
            <a:spLocks noGrp="1"/>
          </p:cNvSpPr>
          <p:nvPr>
            <p:ph type="title"/>
          </p:nvPr>
        </p:nvSpPr>
        <p:spPr/>
        <p:txBody>
          <a:bodyPr/>
          <a:lstStyle/>
          <a:p>
            <a:pPr algn="ctr"/>
            <a:r>
              <a:rPr lang="en-US"/>
              <a:t>Property and Ownership</a:t>
            </a:r>
            <a:endParaRPr lang="en-IN"/>
          </a:p>
        </p:txBody>
      </p:sp>
      <p:sp>
        <p:nvSpPr>
          <p:cNvPr id="3" name="Content Placeholder 2">
            <a:extLst>
              <a:ext uri="{FF2B5EF4-FFF2-40B4-BE49-F238E27FC236}">
                <a16:creationId xmlns:a16="http://schemas.microsoft.com/office/drawing/2014/main" id="{36C854E9-8130-4E60-B160-F4F55BF25716}"/>
              </a:ext>
            </a:extLst>
          </p:cNvPr>
          <p:cNvSpPr>
            <a:spLocks noGrp="1"/>
          </p:cNvSpPr>
          <p:nvPr>
            <p:ph idx="1"/>
          </p:nvPr>
        </p:nvSpPr>
        <p:spPr/>
        <p:txBody>
          <a:bodyPr/>
          <a:lstStyle/>
          <a:p>
            <a:r>
              <a:rPr lang="en-US"/>
              <a:t>Anything which can be owned is property</a:t>
            </a:r>
          </a:p>
          <a:p>
            <a:endParaRPr lang="en-US"/>
          </a:p>
          <a:p>
            <a:r>
              <a:rPr lang="en-US"/>
              <a:t>It can be tangible or intangible, movable or immovable</a:t>
            </a:r>
          </a:p>
          <a:p>
            <a:endParaRPr lang="en-US"/>
          </a:p>
          <a:p>
            <a:r>
              <a:rPr lang="en-US"/>
              <a:t>Patents, copyright etc. are intangible property</a:t>
            </a:r>
          </a:p>
          <a:p>
            <a:endParaRPr lang="en-US"/>
          </a:p>
          <a:p>
            <a:r>
              <a:rPr lang="en-US"/>
              <a:t>Land and buildings are immovable property </a:t>
            </a:r>
            <a:endParaRPr lang="en-IN"/>
          </a:p>
        </p:txBody>
      </p:sp>
    </p:spTree>
    <p:extLst>
      <p:ext uri="{BB962C8B-B14F-4D97-AF65-F5344CB8AC3E}">
        <p14:creationId xmlns:p14="http://schemas.microsoft.com/office/powerpoint/2010/main" val="144235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EE16B-7086-4E1F-8A89-48BCC87C1D66}"/>
              </a:ext>
            </a:extLst>
          </p:cNvPr>
          <p:cNvSpPr>
            <a:spLocks noGrp="1"/>
          </p:cNvSpPr>
          <p:nvPr>
            <p:ph type="title"/>
          </p:nvPr>
        </p:nvSpPr>
        <p:spPr/>
        <p:txBody>
          <a:bodyPr/>
          <a:lstStyle/>
          <a:p>
            <a:pPr algn="ctr"/>
            <a:r>
              <a:rPr lang="en-US"/>
              <a:t>Primary Attributes of Ownership</a:t>
            </a:r>
            <a:endParaRPr lang="en-IN"/>
          </a:p>
        </p:txBody>
      </p:sp>
      <p:sp>
        <p:nvSpPr>
          <p:cNvPr id="3" name="Content Placeholder 2">
            <a:extLst>
              <a:ext uri="{FF2B5EF4-FFF2-40B4-BE49-F238E27FC236}">
                <a16:creationId xmlns:a16="http://schemas.microsoft.com/office/drawing/2014/main" id="{1BF97898-2878-4B76-8A5A-5314DCEE6298}"/>
              </a:ext>
            </a:extLst>
          </p:cNvPr>
          <p:cNvSpPr>
            <a:spLocks noGrp="1"/>
          </p:cNvSpPr>
          <p:nvPr>
            <p:ph idx="1"/>
          </p:nvPr>
        </p:nvSpPr>
        <p:spPr/>
        <p:txBody>
          <a:bodyPr/>
          <a:lstStyle/>
          <a:p>
            <a:r>
              <a:rPr lang="en-US"/>
              <a:t>Right to possess</a:t>
            </a:r>
          </a:p>
          <a:p>
            <a:r>
              <a:rPr lang="en-US"/>
              <a:t>Right to use</a:t>
            </a:r>
          </a:p>
          <a:p>
            <a:r>
              <a:rPr lang="en-US"/>
              <a:t>Right to dispose off</a:t>
            </a:r>
          </a:p>
          <a:p>
            <a:pPr marL="0" indent="0">
              <a:buNone/>
            </a:pPr>
            <a:endParaRPr lang="en-US"/>
          </a:p>
          <a:p>
            <a:pPr marL="0" indent="0">
              <a:buNone/>
            </a:pPr>
            <a:r>
              <a:rPr lang="en-US"/>
              <a:t>=&gt; Right to exclusively enjoy something which includes the right of using, altering, disposing of or destroying the thing owned.</a:t>
            </a:r>
            <a:endParaRPr lang="en-IN"/>
          </a:p>
        </p:txBody>
      </p:sp>
    </p:spTree>
    <p:extLst>
      <p:ext uri="{BB962C8B-B14F-4D97-AF65-F5344CB8AC3E}">
        <p14:creationId xmlns:p14="http://schemas.microsoft.com/office/powerpoint/2010/main" val="2376643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D1E9C-9DCE-4C1C-BCFC-D70FEA14AFD8}"/>
              </a:ext>
            </a:extLst>
          </p:cNvPr>
          <p:cNvSpPr>
            <a:spLocks noGrp="1"/>
          </p:cNvSpPr>
          <p:nvPr>
            <p:ph type="title"/>
          </p:nvPr>
        </p:nvSpPr>
        <p:spPr/>
        <p:txBody>
          <a:bodyPr/>
          <a:lstStyle/>
          <a:p>
            <a:pPr algn="ctr"/>
            <a:r>
              <a:rPr lang="en-US"/>
              <a:t>Ownership and possession</a:t>
            </a:r>
            <a:endParaRPr lang="en-IN"/>
          </a:p>
        </p:txBody>
      </p:sp>
      <p:sp>
        <p:nvSpPr>
          <p:cNvPr id="3" name="Content Placeholder 2">
            <a:extLst>
              <a:ext uri="{FF2B5EF4-FFF2-40B4-BE49-F238E27FC236}">
                <a16:creationId xmlns:a16="http://schemas.microsoft.com/office/drawing/2014/main" id="{EF548954-0FA5-4F29-97E2-F9DA965B7A8A}"/>
              </a:ext>
            </a:extLst>
          </p:cNvPr>
          <p:cNvSpPr>
            <a:spLocks noGrp="1"/>
          </p:cNvSpPr>
          <p:nvPr>
            <p:ph idx="1"/>
          </p:nvPr>
        </p:nvSpPr>
        <p:spPr/>
        <p:txBody>
          <a:bodyPr/>
          <a:lstStyle/>
          <a:p>
            <a:r>
              <a:rPr lang="en-US"/>
              <a:t>Whenever property in goods passes, the risk passes to the buyer. </a:t>
            </a:r>
          </a:p>
          <a:p>
            <a:endParaRPr lang="en-US"/>
          </a:p>
          <a:p>
            <a:r>
              <a:rPr lang="en-US"/>
              <a:t>Ownership is the transfer of property in goods, whereas possession might be actual or constructive with or without owning goods.</a:t>
            </a:r>
            <a:endParaRPr lang="en-IN"/>
          </a:p>
        </p:txBody>
      </p:sp>
    </p:spTree>
    <p:extLst>
      <p:ext uri="{BB962C8B-B14F-4D97-AF65-F5344CB8AC3E}">
        <p14:creationId xmlns:p14="http://schemas.microsoft.com/office/powerpoint/2010/main" val="702342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09B93165D420748A94852C5ABD932FF" ma:contentTypeVersion="9" ma:contentTypeDescription="Create a new document." ma:contentTypeScope="" ma:versionID="9446056bd45cb8cacc698e35ed9616dd">
  <xsd:schema xmlns:xsd="http://www.w3.org/2001/XMLSchema" xmlns:xs="http://www.w3.org/2001/XMLSchema" xmlns:p="http://schemas.microsoft.com/office/2006/metadata/properties" xmlns:ns2="592d9fb0-1a1d-4a9a-9e0b-69a672cb261c" xmlns:ns3="5d2c7095-18b8-4183-aadd-e425b6bf220a" targetNamespace="http://schemas.microsoft.com/office/2006/metadata/properties" ma:root="true" ma:fieldsID="a9fda20a854103418b1a094f809295ec" ns2:_="" ns3:_="">
    <xsd:import namespace="592d9fb0-1a1d-4a9a-9e0b-69a672cb261c"/>
    <xsd:import namespace="5d2c7095-18b8-4183-aadd-e425b6bf220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2d9fb0-1a1d-4a9a-9e0b-69a672cb26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d2c7095-18b8-4183-aadd-e425b6bf220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C3B74D-DDDE-472B-BE50-4872B635F3B7}">
  <ds:schemaRefs>
    <ds:schemaRef ds:uri="http://purl.org/dc/dcmitype/"/>
    <ds:schemaRef ds:uri="http://schemas.microsoft.com/office/2006/documentManagement/types"/>
    <ds:schemaRef ds:uri="http://purl.org/dc/terms/"/>
    <ds:schemaRef ds:uri="592d9fb0-1a1d-4a9a-9e0b-69a672cb261c"/>
    <ds:schemaRef ds:uri="http://purl.org/dc/elements/1.1/"/>
    <ds:schemaRef ds:uri="http://www.w3.org/XML/1998/namespace"/>
    <ds:schemaRef ds:uri="http://schemas.microsoft.com/office/infopath/2007/PartnerControls"/>
    <ds:schemaRef ds:uri="http://schemas.openxmlformats.org/package/2006/metadata/core-properties"/>
    <ds:schemaRef ds:uri="5d2c7095-18b8-4183-aadd-e425b6bf220a"/>
    <ds:schemaRef ds:uri="http://schemas.microsoft.com/office/2006/metadata/properties"/>
  </ds:schemaRefs>
</ds:datastoreItem>
</file>

<file path=customXml/itemProps2.xml><?xml version="1.0" encoding="utf-8"?>
<ds:datastoreItem xmlns:ds="http://schemas.openxmlformats.org/officeDocument/2006/customXml" ds:itemID="{A4DE4DB4-962B-4491-B232-966BFBCC93DC}">
  <ds:schemaRefs>
    <ds:schemaRef ds:uri="592d9fb0-1a1d-4a9a-9e0b-69a672cb261c"/>
    <ds:schemaRef ds:uri="5d2c7095-18b8-4183-aadd-e425b6bf220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D723C6C-2869-4BA9-BF36-B66010255F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281</TotalTime>
  <Words>2369</Words>
  <Application>Microsoft Office PowerPoint</Application>
  <PresentationFormat>Widescreen</PresentationFormat>
  <Paragraphs>200</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Contract of Sale of Goods</vt:lpstr>
      <vt:lpstr>Introduction</vt:lpstr>
      <vt:lpstr>Essential Elements of Contract of Sale of Goods</vt:lpstr>
      <vt:lpstr>Sale </vt:lpstr>
      <vt:lpstr>PowerPoint Presentation</vt:lpstr>
      <vt:lpstr>Goods </vt:lpstr>
      <vt:lpstr>Property and Ownership</vt:lpstr>
      <vt:lpstr>Primary Attributes of Ownership</vt:lpstr>
      <vt:lpstr>Ownership and possession</vt:lpstr>
      <vt:lpstr>Risk Follows Ownership</vt:lpstr>
      <vt:lpstr>Passing of Risk Can Be Different from Passing of Property</vt:lpstr>
      <vt:lpstr>Price </vt:lpstr>
      <vt:lpstr>Important Differences</vt:lpstr>
      <vt:lpstr>Condition: Example</vt:lpstr>
      <vt:lpstr>Kinds of Conditions</vt:lpstr>
      <vt:lpstr>Types of Implied Conditions</vt:lpstr>
      <vt:lpstr>Types of Implied Conditions</vt:lpstr>
      <vt:lpstr>Types of Implied Conditions</vt:lpstr>
      <vt:lpstr> Doctrine of Caveat Emptor  </vt:lpstr>
      <vt:lpstr> Exceptions to doctrine of Caveat Emptor  </vt:lpstr>
      <vt:lpstr>Warranties</vt:lpstr>
      <vt:lpstr>Kinds of Warranties</vt:lpstr>
      <vt:lpstr>Example</vt:lpstr>
      <vt:lpstr>Condition and Warranty</vt:lpstr>
      <vt:lpstr> Unpaid Seller </vt:lpstr>
      <vt:lpstr> Rights of unpaid seller  </vt:lpstr>
      <vt:lpstr> Rights of buyer against seller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Contract of Sale of Goods</dc:title>
  <dc:creator>titas</dc:creator>
  <cp:lastModifiedBy>Admin</cp:lastModifiedBy>
  <cp:revision>15</cp:revision>
  <dcterms:created xsi:type="dcterms:W3CDTF">2020-10-13T01:42:56Z</dcterms:created>
  <dcterms:modified xsi:type="dcterms:W3CDTF">2024-09-04T13:23:49Z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0x010100E09B93165D420748A94852C5ABD932FF</vt:lpwstr>
  </property>
</Properties>
</file>