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wmf" ContentType="image/x-wmf"/>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8.wmf" ContentType="image/x-wmf"/>
  <Override PartName="/ppt/media/image9.wmf" ContentType="image/x-wmf"/>
  <Override PartName="/ppt/media/image10.wmf" ContentType="image/x-wmf"/>
  <Override PartName="/ppt/media/image11.wmf" ContentType="image/x-wmf"/>
  <Override PartName="/ppt/media/image12.wmf" ContentType="image/x-wm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B5B4774-6933-43D0-924D-3994448D855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1D334A4F-CB3D-42DF-AD20-E5216409E019}"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20C6B8E6-BF5C-47B8-8FDF-7398503E38E9}"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63944E8-D924-44C3-A3EC-78901DD4805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C9B3C0B-0067-4090-9727-E51F7CC7D462}"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D6747BA-A5A2-45B0-9F0B-40A17D70BE7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D163DA11-21BA-4ACD-8D4F-66422944877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0E32436-4350-4CF4-90A0-36C674D41C91}"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2F47531-13DA-4E71-8915-6B9860094CF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9F23B3D-301A-4F3A-92A6-066549B233C0}"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CA9DF05-0280-41C0-A241-5FED27BB2BBF}"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FF093D55-B2DA-43AC-90F7-9204F9A2B2B8}"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A5CC3C93-D994-45D7-A3F3-A51C7C86A98D}"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684C382D-53D7-4497-9C42-2718C64BF272}"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3F8D06B7-0723-4DC2-85F5-2337F7B38BD9}"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99409662-AEC4-4938-8FED-7E3DD7145BBC}"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B1403898-D831-43A3-8FC5-93EEE6A062E3}"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Calibri"/>
              </a:rPr>
              <a:t>Click to edit Master text styles</a:t>
            </a:r>
            <a:endParaRPr b="0" lang="en-US" sz="2400" strike="noStrike" u="none">
              <a:solidFill>
                <a:schemeClr val="dk1"/>
              </a:solidFill>
              <a:uFillTx/>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61D8B3BE-CF02-4C16-A035-BEA8F9F63B21}"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50E2FAAA-89A0-4D9A-BF62-1AA4445FEE3B}"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278D2A40-4EF8-4278-B78A-50F03A94CCFC}"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F13393C6-1DE8-42D0-B125-84984576F0E2}"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729AFC5C-4585-4E4A-8D5A-D516B1077648}"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IN" sz="6000" strike="noStrike" u="none">
                <a:solidFill>
                  <a:schemeClr val="dk1"/>
                </a:solidFill>
                <a:uFillTx/>
                <a:latin typeface="Calibri Light"/>
              </a:rPr>
              <a:t>Companies Act 2013</a:t>
            </a:r>
            <a:endParaRPr b="0" lang="en-US" sz="60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Public company</a:t>
            </a:r>
            <a:endParaRPr b="0" lang="en-US" sz="4400" strike="noStrike" u="none">
              <a:solidFill>
                <a:schemeClr val="dk1"/>
              </a:solidFill>
              <a:uFillTx/>
              <a:latin typeface="Calibri"/>
            </a:endParaRPr>
          </a:p>
        </p:txBody>
      </p:sp>
      <p:sp>
        <p:nvSpPr>
          <p:cNvPr id="8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a:t>
            </a:r>
            <a:r>
              <a:rPr b="0" lang="en-US" sz="2800" strike="noStrike" u="none">
                <a:solidFill>
                  <a:schemeClr val="dk1"/>
                </a:solidFill>
                <a:uFillTx/>
                <a:latin typeface="Calibri"/>
              </a:rPr>
              <a:t>Public company” means a company which—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is not a private company;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has a minimum paid-up share capital, as may be prescribed: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formed for any lawful purpose by seven or more persons</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Content Placeholder 3" descr=""/>
          <p:cNvPicPr/>
          <p:nvPr/>
        </p:nvPicPr>
        <p:blipFill>
          <a:blip r:embed="rId1"/>
          <a:stretch/>
        </p:blipFill>
        <p:spPr>
          <a:xfrm>
            <a:off x="1369800" y="1366920"/>
            <a:ext cx="9639000" cy="3378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r>
              <a:rPr b="1" lang="en-IN" sz="4400" strike="noStrike" u="none">
                <a:solidFill>
                  <a:schemeClr val="dk1"/>
                </a:solidFill>
                <a:uFillTx/>
                <a:latin typeface="Calibri Light"/>
              </a:rPr>
              <a:t>Classification of companies</a:t>
            </a:r>
            <a:br>
              <a:rPr sz="4400"/>
            </a:br>
            <a:r>
              <a:rPr b="0" lang="en-US" sz="4400" strike="noStrike" u="none">
                <a:solidFill>
                  <a:schemeClr val="dk1"/>
                </a:solidFill>
                <a:uFillTx/>
                <a:latin typeface="Calibri Light"/>
              </a:rPr>
              <a:t>On the basis of control</a:t>
            </a:r>
            <a:br>
              <a:rPr sz="4400"/>
            </a:br>
            <a:endParaRPr b="0" lang="en-US" sz="4400" strike="noStrike" u="none">
              <a:solidFill>
                <a:schemeClr val="dk1"/>
              </a:solidFill>
              <a:uFillTx/>
              <a:latin typeface="Calibri"/>
            </a:endParaRPr>
          </a:p>
        </p:txBody>
      </p:sp>
      <p:sp>
        <p:nvSpPr>
          <p:cNvPr id="8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1" lang="en-US" sz="2800" strike="noStrike" u="none">
                <a:solidFill>
                  <a:schemeClr val="dk1"/>
                </a:solidFill>
                <a:uFillTx/>
                <a:latin typeface="Calibri"/>
              </a:rPr>
              <a:t>Holding and subsidiary companies: </a:t>
            </a:r>
            <a:r>
              <a:rPr b="0" lang="en-US" sz="2800" strike="noStrike" u="none">
                <a:solidFill>
                  <a:schemeClr val="dk1"/>
                </a:solidFill>
                <a:uFillTx/>
                <a:latin typeface="Calibri"/>
              </a:rPr>
              <a:t>‘Holding and subsidiary’ companies are relative terms.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a:t>
            </a:r>
            <a:r>
              <a:rPr b="0" lang="en-US" sz="2800" strike="noStrike" u="none">
                <a:solidFill>
                  <a:schemeClr val="dk1"/>
                </a:solidFill>
                <a:uFillTx/>
                <a:latin typeface="Calibri"/>
              </a:rPr>
              <a:t>Subsidiary company” means a company in which the holding company— </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uFillTx/>
                <a:latin typeface="Calibri"/>
              </a:rPr>
              <a:t>controls the composition of the Board of Directors; or </a:t>
            </a:r>
            <a:endParaRPr b="0" lang="en-US" sz="2400" strike="noStrike" u="none">
              <a:solidFill>
                <a:schemeClr val="dk1"/>
              </a:solidFill>
              <a:uFillTx/>
              <a:latin typeface="Calibri"/>
            </a:endParaRPr>
          </a:p>
          <a:p>
            <a:pPr indent="0" defTabSz="914400">
              <a:lnSpc>
                <a:spcPct val="90000"/>
              </a:lnSpc>
              <a:spcBef>
                <a:spcPts val="499"/>
              </a:spcBef>
              <a:buNone/>
              <a:tabLst>
                <a:tab algn="l" pos="0"/>
              </a:tabLst>
            </a:pP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uFillTx/>
                <a:latin typeface="Calibri"/>
              </a:rPr>
              <a:t>exercises or controls more than one-half of the total share capital either at its own or together with one or more of its subsidiary companies</a:t>
            </a: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Examples of </a:t>
            </a:r>
            <a:r>
              <a:rPr b="1" lang="en-US" sz="4400" strike="noStrike" u="none">
                <a:solidFill>
                  <a:schemeClr val="dk1"/>
                </a:solidFill>
                <a:uFillTx/>
                <a:latin typeface="Calibri Light"/>
              </a:rPr>
              <a:t>Holding and subsidiary companies</a:t>
            </a:r>
            <a:endParaRPr b="0" lang="en-US" sz="4400" strike="noStrike" u="none">
              <a:solidFill>
                <a:schemeClr val="dk1"/>
              </a:solidFill>
              <a:uFillTx/>
              <a:latin typeface="Calibri"/>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Example 1: </a:t>
            </a:r>
            <a:r>
              <a:rPr b="0" lang="en-US" sz="2800" strike="noStrike" u="none">
                <a:solidFill>
                  <a:schemeClr val="dk1"/>
                </a:solidFill>
                <a:uFillTx/>
                <a:latin typeface="Calibri"/>
              </a:rPr>
              <a:t>A will be subsidiary of B, if B controls the composition of the Board of Directors of A, i.e., if B can, without the consent or approval of any other person, appoint or remove a majority of directors of A.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Example 2: </a:t>
            </a:r>
            <a:r>
              <a:rPr b="0" lang="en-US" sz="2800" strike="noStrike" u="none">
                <a:solidFill>
                  <a:schemeClr val="dk1"/>
                </a:solidFill>
                <a:uFillTx/>
                <a:latin typeface="Calibri"/>
              </a:rPr>
              <a:t>A will be subsidiary of B, if B holds more than 50% of the share capital of A.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Example 3: </a:t>
            </a:r>
            <a:r>
              <a:rPr b="0" lang="en-US" sz="2800" strike="noStrike" u="none">
                <a:solidFill>
                  <a:schemeClr val="dk1"/>
                </a:solidFill>
                <a:uFillTx/>
                <a:latin typeface="Calibri"/>
              </a:rPr>
              <a:t>B is a subsidiary of A and C is a subsidiary of B. In such a case, C will be the subsidiary of A. In the like manner, if D is a subsidiary of C, D will be subsidiary of B as well as of A and so on.</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Associate company</a:t>
            </a:r>
            <a:endParaRPr b="0" lang="en-US" sz="4400" strike="noStrike" u="none">
              <a:solidFill>
                <a:schemeClr val="dk1"/>
              </a:solidFill>
              <a:uFillTx/>
              <a:latin typeface="Calibri"/>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1" lang="en-US" sz="2800" strike="noStrike" u="none">
                <a:solidFill>
                  <a:schemeClr val="dk1"/>
                </a:solidFill>
                <a:uFillTx/>
                <a:latin typeface="Calibri"/>
              </a:rPr>
              <a:t>Associate company in</a:t>
            </a:r>
            <a:r>
              <a:rPr b="0" lang="en-US" sz="2800" strike="noStrike" u="none">
                <a:solidFill>
                  <a:schemeClr val="dk1"/>
                </a:solidFill>
                <a:uFillTx/>
                <a:latin typeface="Calibri"/>
              </a:rPr>
              <a:t> relation to another company, means a company in which that other company has a significant influence, but which is not a subsidiary company of that other company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The term “significant influence” means control of at least 20% of total share capital</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IN"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IN" sz="4400" strike="noStrike" u="none">
                <a:solidFill>
                  <a:schemeClr val="dk1"/>
                </a:solidFill>
                <a:uFillTx/>
                <a:latin typeface="Calibri Light"/>
              </a:rPr>
              <a:t>Classification of companies</a:t>
            </a:r>
            <a:br>
              <a:rPr sz="4400"/>
            </a:br>
            <a:r>
              <a:rPr b="0" lang="en-US" sz="4400" strike="noStrike" u="none">
                <a:solidFill>
                  <a:schemeClr val="dk1"/>
                </a:solidFill>
                <a:uFillTx/>
                <a:latin typeface="Calibri Light"/>
              </a:rPr>
              <a:t>On the basis of access to capital</a:t>
            </a:r>
            <a:endParaRPr b="0" lang="en-US" sz="4400" strike="noStrike" u="none">
              <a:solidFill>
                <a:schemeClr val="dk1"/>
              </a:solidFill>
              <a:uFillTx/>
              <a:latin typeface="Calibri"/>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Listed company: </a:t>
            </a:r>
            <a:r>
              <a:rPr b="0" lang="en-US" sz="2800" strike="noStrike" u="none">
                <a:solidFill>
                  <a:schemeClr val="dk1"/>
                </a:solidFill>
                <a:uFillTx/>
                <a:latin typeface="Calibri"/>
              </a:rPr>
              <a:t>it is a company which has any of its securities listed on any recognised stock exchange.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1" lang="en-US" sz="2800" strike="noStrike" u="none">
                <a:solidFill>
                  <a:schemeClr val="dk1"/>
                </a:solidFill>
                <a:uFillTx/>
                <a:latin typeface="Calibri"/>
              </a:rPr>
              <a:t>Unlisted company: </a:t>
            </a:r>
            <a:r>
              <a:rPr b="0" lang="en-US" sz="2800" strike="noStrike" u="none">
                <a:solidFill>
                  <a:schemeClr val="dk1"/>
                </a:solidFill>
                <a:uFillTx/>
                <a:latin typeface="Calibri"/>
              </a:rPr>
              <a:t>means company other than listed company.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Government company</a:t>
            </a:r>
            <a:endParaRPr b="0" lang="en-US" sz="4400" strike="noStrike" u="none">
              <a:solidFill>
                <a:schemeClr val="dk1"/>
              </a:solidFill>
              <a:uFillTx/>
              <a:latin typeface="Calibri"/>
            </a:endParaRPr>
          </a:p>
        </p:txBody>
      </p:sp>
      <p:sp>
        <p:nvSpPr>
          <p:cNvPr id="9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 </a:t>
            </a:r>
            <a:r>
              <a:rPr b="0" lang="en-US" sz="2800" strike="noStrike" u="none">
                <a:solidFill>
                  <a:schemeClr val="dk1"/>
                </a:solidFill>
                <a:uFillTx/>
                <a:latin typeface="Calibri"/>
              </a:rPr>
              <a:t>Government Company means any company in which not less than 51% of the paid-up share capital is held by-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none">
                <a:solidFill>
                  <a:schemeClr val="dk1"/>
                </a:solidFill>
                <a:uFillTx/>
                <a:latin typeface="Calibri"/>
              </a:rPr>
              <a:t> </a:t>
            </a:r>
            <a:r>
              <a:rPr b="0" lang="en-IN" sz="2800" strike="noStrike" u="none">
                <a:solidFill>
                  <a:schemeClr val="dk1"/>
                </a:solidFill>
                <a:uFillTx/>
                <a:latin typeface="Calibri"/>
              </a:rPr>
              <a:t>the Central Government, or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by any State Government or Governments, or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partly by the Central Government and partly by one or more State Governments, and the section includes a company which is a subsidiary company of such a Government company.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IN" sz="4400" strike="noStrike" u="none">
                <a:solidFill>
                  <a:schemeClr val="dk1"/>
                </a:solidFill>
                <a:uFillTx/>
                <a:latin typeface="Calibri Light"/>
              </a:rPr>
              <a:t>Foreign Company</a:t>
            </a:r>
            <a:endParaRPr b="0" lang="en-US" sz="4400" strike="noStrike" u="none">
              <a:solidFill>
                <a:schemeClr val="dk1"/>
              </a:solidFill>
              <a:uFillTx/>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Any company or body corporate incorporated outside India which—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has a place of business in India whether by itself or through an agent, physically or through electronic mode; and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conducts any business activity in India in any other manner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0"/>
            <a:ext cx="10515240" cy="1325160"/>
          </a:xfrm>
          <a:prstGeom prst="rect">
            <a:avLst/>
          </a:prstGeom>
          <a:noFill/>
          <a:ln w="0">
            <a:noFill/>
          </a:ln>
        </p:spPr>
        <p:txBody>
          <a:bodyPr lIns="91440" rIns="91440" tIns="45720" bIns="45720" anchor="ctr">
            <a:normAutofit/>
          </a:bodyPr>
          <a:p>
            <a:pPr indent="0" algn="ctr" defTabSz="914400">
              <a:lnSpc>
                <a:spcPct val="90000"/>
              </a:lnSpc>
              <a:buNone/>
            </a:pPr>
            <a:r>
              <a:rPr b="1" lang="en-US" sz="4400" strike="noStrike" u="none">
                <a:solidFill>
                  <a:schemeClr val="dk1"/>
                </a:solidFill>
                <a:uFillTx/>
                <a:latin typeface="Calibri Light"/>
              </a:rPr>
              <a:t>Formation of companies with charitable objects etc. (Section 8 company): </a:t>
            </a:r>
            <a:endParaRPr b="0" lang="en-US" sz="4400" strike="noStrike" u="none">
              <a:solidFill>
                <a:schemeClr val="dk1"/>
              </a:solidFill>
              <a:uFillTx/>
              <a:latin typeface="Calibri"/>
            </a:endParaRPr>
          </a:p>
        </p:txBody>
      </p:sp>
      <p:sp>
        <p:nvSpPr>
          <p:cNvPr id="9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7500" lnSpcReduction="19999"/>
          </a:bodyPr>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Formed to promote the charitable objects of commerce, art, science, sports, education, research, social welfare, religion, charity, protection of environment etc.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Such company intends to apply its profit in </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n-IN" sz="2400" strike="noStrike" u="none">
                <a:solidFill>
                  <a:schemeClr val="dk1"/>
                </a:solidFill>
                <a:uFillTx/>
                <a:latin typeface="Calibri"/>
              </a:rPr>
              <a:t>promoting its objects and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uFillTx/>
                <a:latin typeface="Calibri"/>
              </a:rPr>
              <a:t>prohibiting the payment of any dividend to its members. </a:t>
            </a:r>
            <a:endParaRPr b="0" lang="en-US" sz="2400" strike="noStrike" u="none">
              <a:solidFill>
                <a:schemeClr val="dk1"/>
              </a:solidFill>
              <a:uFillTx/>
              <a:latin typeface="Calibri"/>
            </a:endParaRPr>
          </a:p>
          <a:p>
            <a:pPr indent="0" defTabSz="914400">
              <a:lnSpc>
                <a:spcPct val="90000"/>
              </a:lnSpc>
              <a:spcBef>
                <a:spcPts val="499"/>
              </a:spcBef>
              <a:buNone/>
              <a:tabLst>
                <a:tab algn="l" pos="0"/>
              </a:tabLst>
            </a:pP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1" lang="en-US" sz="2800" strike="noStrike" u="none">
                <a:solidFill>
                  <a:schemeClr val="dk1"/>
                </a:solidFill>
                <a:uFillTx/>
                <a:latin typeface="Calibri"/>
              </a:rPr>
              <a:t>Examples </a:t>
            </a:r>
            <a:r>
              <a:rPr b="0" lang="en-US" sz="2800" strike="noStrike" u="none">
                <a:solidFill>
                  <a:schemeClr val="dk1"/>
                </a:solidFill>
                <a:uFillTx/>
                <a:latin typeface="Calibri"/>
              </a:rPr>
              <a:t>of section 8 companies are FICCI, ASSOCHAM, National Sports Club of India, CII etc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Section 8 allows the Central Government to register such person or association of persons as a company with limited liability without the addition of words ‘Limited’ or ‘Private limited’ to its name, by issuing licence on such conditions as it deems fit.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51680" y="-6336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IN" sz="4400" strike="noStrike" u="none">
                <a:solidFill>
                  <a:schemeClr val="dk1"/>
                </a:solidFill>
                <a:uFillTx/>
                <a:latin typeface="Calibri Light"/>
              </a:rPr>
              <a:t>Section 8 Company </a:t>
            </a:r>
            <a:endParaRPr b="0" lang="en-US" sz="4400" strike="noStrike" u="none">
              <a:solidFill>
                <a:schemeClr val="dk1"/>
              </a:solidFill>
              <a:uFillTx/>
              <a:latin typeface="Calibri"/>
            </a:endParaRPr>
          </a:p>
        </p:txBody>
      </p:sp>
      <p:pic>
        <p:nvPicPr>
          <p:cNvPr id="101" name="Content Placeholder 3" descr=""/>
          <p:cNvPicPr/>
          <p:nvPr/>
        </p:nvPicPr>
        <p:blipFill>
          <a:blip r:embed="rId1"/>
          <a:stretch/>
        </p:blipFill>
        <p:spPr>
          <a:xfrm>
            <a:off x="1597680" y="924120"/>
            <a:ext cx="9172440" cy="5933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rgbClr val="000000"/>
                </a:solidFill>
                <a:uFillTx/>
                <a:latin typeface="Calibri Light"/>
              </a:rPr>
              <a:t>Company </a:t>
            </a:r>
            <a:br>
              <a:rPr sz="4400"/>
            </a:br>
            <a:endParaRPr b="0" lang="en-US" sz="4400" strike="noStrike" u="none">
              <a:solidFill>
                <a:schemeClr val="dk1"/>
              </a:solidFill>
              <a:uFillTx/>
              <a:latin typeface="Calibri"/>
            </a:endParaRPr>
          </a:p>
        </p:txBody>
      </p:sp>
      <p:sp>
        <p:nvSpPr>
          <p:cNvPr id="6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uFillTx/>
                <a:latin typeface="Calibri"/>
              </a:rPr>
              <a:t>“</a:t>
            </a:r>
            <a:r>
              <a:rPr b="0" lang="en-US" sz="2800" strike="noStrike" u="none">
                <a:solidFill>
                  <a:srgbClr val="000000"/>
                </a:solidFill>
                <a:uFillTx/>
                <a:latin typeface="Calibri"/>
              </a:rPr>
              <a:t>A company is an incorporated association, which is an artificial person created by law, having a separate entity, with a perpetual succession and a common seal.”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Dormant company </a:t>
            </a:r>
            <a:br>
              <a:rPr sz="4400"/>
            </a:br>
            <a:endParaRPr b="0" lang="en-US" sz="4400" strike="noStrike" u="none">
              <a:solidFill>
                <a:schemeClr val="dk1"/>
              </a:solidFill>
              <a:uFillTx/>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Where a company is formed and registered for a future project or to hold an asset or intellectual property and has no significant accounting transaction, such a company or an inactive company may make an application to the Registrar in such manner as may be prescribed for obtaining the status of a dormant company.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a:t>
            </a:r>
            <a:r>
              <a:rPr b="1" lang="en-US" sz="2800" strike="noStrike" u="none">
                <a:solidFill>
                  <a:schemeClr val="dk1"/>
                </a:solidFill>
                <a:uFillTx/>
                <a:latin typeface="Calibri"/>
              </a:rPr>
              <a:t>Inactive company” </a:t>
            </a:r>
            <a:r>
              <a:rPr b="0" lang="en-US" sz="2800" strike="noStrike" u="none">
                <a:solidFill>
                  <a:schemeClr val="dk1"/>
                </a:solidFill>
                <a:uFillTx/>
                <a:latin typeface="Calibri"/>
              </a:rPr>
              <a:t>means a company which has not been carrying on any business or operation, or has not made any significant accounting transaction during the last two financial years, or has not filed financial statements and annual returns during the last two financial years.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Nidhi Companies </a:t>
            </a:r>
            <a:br>
              <a:rPr sz="4400"/>
            </a:br>
            <a:endParaRPr b="0" lang="en-US" sz="4400" strike="noStrike" u="none">
              <a:solidFill>
                <a:schemeClr val="dk1"/>
              </a:solidFill>
              <a:uFillTx/>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Company which has been incorporated as a nidhi with the object of cultivating the habit of thrift (cost cutting) and savings among its members, receiving deposits from, and lending to, its members only, for their mutual benefit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pic>
        <p:nvPicPr>
          <p:cNvPr id="106" name="Picture 3" descr=""/>
          <p:cNvPicPr/>
          <p:nvPr/>
        </p:nvPicPr>
        <p:blipFill>
          <a:blip r:embed="rId1"/>
          <a:stretch/>
        </p:blipFill>
        <p:spPr>
          <a:xfrm>
            <a:off x="534960" y="3580560"/>
            <a:ext cx="10957320" cy="2471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0"/>
            <a:ext cx="10515240" cy="1325160"/>
          </a:xfrm>
          <a:prstGeom prst="rect">
            <a:avLst/>
          </a:prstGeom>
          <a:noFill/>
          <a:ln w="0">
            <a:noFill/>
          </a:ln>
        </p:spPr>
        <p:txBody>
          <a:bodyPr lIns="91440" rIns="91440" tIns="45720" bIns="45720" anchor="ctr">
            <a:normAutofit fontScale="32500" lnSpcReduction="19999"/>
          </a:bodyPr>
          <a:p>
            <a:pPr indent="0" algn="ctr" defTabSz="914400">
              <a:lnSpc>
                <a:spcPct val="90000"/>
              </a:lnSpc>
              <a:buNone/>
            </a:pPr>
            <a:br>
              <a:rPr sz="4400"/>
            </a:br>
            <a:br>
              <a:rPr sz="4400"/>
            </a:br>
            <a:r>
              <a:rPr b="0" lang="en-IN" sz="4400" strike="noStrike" u="none">
                <a:solidFill>
                  <a:schemeClr val="dk1"/>
                </a:solidFill>
                <a:uFillTx/>
                <a:latin typeface="Calibri Light"/>
              </a:rPr>
              <a:t>Formation of Company:  </a:t>
            </a:r>
            <a:br>
              <a:rPr sz="4400"/>
            </a:br>
            <a:r>
              <a:rPr b="0" lang="en-IN" sz="4400" strike="noStrike" u="none">
                <a:solidFill>
                  <a:schemeClr val="dk1"/>
                </a:solidFill>
                <a:uFillTx/>
                <a:latin typeface="Calibri Light"/>
              </a:rPr>
              <a:t>Incorporation of Company </a:t>
            </a:r>
            <a:br>
              <a:rPr sz="4400"/>
            </a:br>
            <a:br>
              <a:rPr sz="4400"/>
            </a:br>
            <a:endParaRPr b="0" lang="en-US" sz="4400" strike="noStrike" u="none">
              <a:solidFill>
                <a:schemeClr val="dk1"/>
              </a:solidFill>
              <a:uFillTx/>
              <a:latin typeface="Calibri"/>
            </a:endParaRPr>
          </a:p>
        </p:txBody>
      </p:sp>
      <p:pic>
        <p:nvPicPr>
          <p:cNvPr id="108" name="Content Placeholder 3" descr=""/>
          <p:cNvPicPr/>
          <p:nvPr/>
        </p:nvPicPr>
        <p:blipFill>
          <a:blip r:embed="rId1"/>
          <a:stretch/>
        </p:blipFill>
        <p:spPr>
          <a:xfrm>
            <a:off x="1118880" y="1511280"/>
            <a:ext cx="10484640" cy="52455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Effect of Registration </a:t>
            </a:r>
            <a:br>
              <a:rPr sz="4400"/>
            </a:br>
            <a:endParaRPr b="0" lang="en-US" sz="4400" strike="noStrike" u="none">
              <a:solidFill>
                <a:schemeClr val="dk1"/>
              </a:solidFill>
              <a:uFillTx/>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5000" lnSpcReduction="9999"/>
          </a:bodyPr>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Section 9 of the Companies Act, 2013 </a:t>
            </a:r>
            <a:r>
              <a:rPr b="0" lang="en-US" sz="2800" strike="noStrike" u="none">
                <a:solidFill>
                  <a:schemeClr val="dk1"/>
                </a:solidFill>
                <a:uFillTx/>
                <a:latin typeface="Calibri"/>
              </a:rPr>
              <a:t>provides for the effect of registration of a company.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According to section 9, from the date of incorporation (mentioned in the certificate of incorporation), the subscribers to the memorandum and all other persons, who may from time to time become members of the company, shall be a body corporate by the name contained in the memorandum.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Such a registered company shall be capable of exercising all the functions of an incorporated company under this Act and having perpetual succession with power to acquire, hold and dispose of property, both movable and immovable, tangible and intangible, to contract and to sue and be sued, by the said name.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From the date of incorporation mentioned in the certificate, the company becomes a legal person separate from the incorporators. </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Memorandum of Association </a:t>
            </a:r>
            <a:br>
              <a:rPr sz="4400"/>
            </a:br>
            <a:endParaRPr b="0" lang="en-US" sz="4400" strike="noStrike" u="none">
              <a:solidFill>
                <a:schemeClr val="dk1"/>
              </a:solidFill>
              <a:uFillTx/>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Memorandum of Association of company is its charter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It defines its constitution and the scope of the powers of the company with which it has been established under the Act.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It is the very foundation on which the whole edifice of the company is built.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Content Placeholder 3" descr=""/>
          <p:cNvPicPr/>
          <p:nvPr/>
        </p:nvPicPr>
        <p:blipFill>
          <a:blip r:embed="rId1"/>
          <a:stretch/>
        </p:blipFill>
        <p:spPr>
          <a:xfrm>
            <a:off x="1550520" y="0"/>
            <a:ext cx="9357120" cy="6857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981080" y="-25920"/>
            <a:ext cx="8229240" cy="1142640"/>
          </a:xfrm>
          <a:prstGeom prst="rect">
            <a:avLst/>
          </a:prstGeom>
          <a:noFill/>
          <a:ln w="0">
            <a:noFill/>
          </a:ln>
        </p:spPr>
        <p:txBody>
          <a:bodyPr lIns="91440" rIns="91440" tIns="45720" bIns="45720" anchor="ctr">
            <a:noAutofit/>
          </a:bodyPr>
          <a:p>
            <a:pPr indent="0" defTabSz="914400">
              <a:lnSpc>
                <a:spcPct val="90000"/>
              </a:lnSpc>
              <a:buNone/>
            </a:pPr>
            <a:r>
              <a:rPr b="1" lang="en-IN" sz="3600" strike="noStrike" u="none">
                <a:solidFill>
                  <a:schemeClr val="dk1"/>
                </a:solidFill>
                <a:uFillTx/>
                <a:latin typeface="Calibri"/>
              </a:rPr>
              <a:t>Authorised Capital and Face Value </a:t>
            </a:r>
            <a:endParaRPr b="0" lang="en-US" sz="3600" strike="noStrike" u="none">
              <a:solidFill>
                <a:schemeClr val="dk1"/>
              </a:solidFill>
              <a:uFillTx/>
              <a:latin typeface="Calibri"/>
            </a:endParaRPr>
          </a:p>
        </p:txBody>
      </p:sp>
      <p:sp>
        <p:nvSpPr>
          <p:cNvPr id="115" name="PlaceHolder 2"/>
          <p:cNvSpPr>
            <a:spLocks noGrp="1"/>
          </p:cNvSpPr>
          <p:nvPr>
            <p:ph/>
          </p:nvPr>
        </p:nvSpPr>
        <p:spPr>
          <a:xfrm>
            <a:off x="1981080" y="1060560"/>
            <a:ext cx="8229240" cy="4525560"/>
          </a:xfrm>
          <a:prstGeom prst="rect">
            <a:avLst/>
          </a:prstGeom>
          <a:noFill/>
          <a:ln w="0">
            <a:noFill/>
          </a:ln>
        </p:spPr>
        <p:txBody>
          <a:bodyPr lIns="91440" rIns="91440" tIns="45720" bIns="45720" anchor="t">
            <a:normAutofit fontScale="92500" lnSpcReduction="9999"/>
          </a:bodyPr>
          <a:p>
            <a:pPr marL="228600" indent="-228600" defTabSz="914400">
              <a:lnSpc>
                <a:spcPct val="90000"/>
              </a:lnSpc>
              <a:spcBef>
                <a:spcPts val="1001"/>
              </a:spcBef>
              <a:buClr>
                <a:srgbClr val="000000"/>
              </a:buClr>
              <a:buFont typeface="Arial"/>
              <a:buChar char="•"/>
            </a:pPr>
            <a:r>
              <a:rPr b="0" lang="en-IN" sz="1800" strike="noStrike" u="none">
                <a:solidFill>
                  <a:schemeClr val="dk1"/>
                </a:solidFill>
                <a:uFillTx/>
                <a:latin typeface="Calibri"/>
              </a:rPr>
              <a:t>Authorised Capital is the maximum amount of share capital, measured at face value, that the company is authorised to issue to its shareholders and is mentioned in the </a:t>
            </a:r>
            <a:r>
              <a:rPr b="0" i="1" lang="en-IN" sz="1800" strike="noStrike" u="none">
                <a:solidFill>
                  <a:schemeClr val="dk1"/>
                </a:solidFill>
                <a:uFillTx/>
                <a:latin typeface="Calibri"/>
              </a:rPr>
              <a:t>Memorandum of Association</a:t>
            </a:r>
            <a:r>
              <a:rPr b="0" lang="en-IN" sz="1800" strike="noStrike" u="none">
                <a:solidFill>
                  <a:schemeClr val="dk1"/>
                </a:solidFill>
                <a:uFillTx/>
                <a:latin typeface="Calibri"/>
              </a:rPr>
              <a:t>, the constitutional document that a company submits to the government while filing the application for registration.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1800" strike="noStrike" u="none">
                <a:solidFill>
                  <a:schemeClr val="dk1"/>
                </a:solidFill>
                <a:uFillTx/>
                <a:latin typeface="Calibri"/>
              </a:rPr>
              <a:t>Part of the authorised capital can (and frequently does) remain unissued.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1800" strike="noStrike" u="none">
                <a:solidFill>
                  <a:schemeClr val="dk1"/>
                </a:solidFill>
                <a:uFillTx/>
                <a:latin typeface="Calibri"/>
              </a:rPr>
              <a:t>The authorised capital may be increased by the vote of the company’s shareholders at a general meeting, provided this is permitted by the </a:t>
            </a:r>
            <a:r>
              <a:rPr b="0" i="1" lang="en-IN" sz="1800" strike="noStrike" u="none">
                <a:solidFill>
                  <a:schemeClr val="dk1"/>
                </a:solidFill>
                <a:uFillTx/>
                <a:latin typeface="Calibri"/>
              </a:rPr>
              <a:t>Articles of Association</a:t>
            </a:r>
            <a:r>
              <a:rPr b="0" lang="en-IN" sz="1800" strike="noStrike" u="none">
                <a:solidFill>
                  <a:schemeClr val="dk1"/>
                </a:solidFill>
                <a:uFillTx/>
                <a:latin typeface="Calibri"/>
              </a:rPr>
              <a:t>, which describes the internal regulation of a company.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1800" strike="noStrike" u="none">
                <a:solidFill>
                  <a:srgbClr val="000000"/>
                </a:solidFill>
                <a:uFillTx/>
                <a:latin typeface="Calibri"/>
              </a:rPr>
              <a:t>Authorised capital has no economic significance. Higher the authorised capital, higher is the registration fees and stamp duty.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1800" strike="noStrike" u="none">
                <a:solidFill>
                  <a:srgbClr val="000000"/>
                </a:solidFill>
                <a:uFillTx/>
                <a:latin typeface="Calibri"/>
              </a:rPr>
              <a:t>Usually, a company that has ambition to grow as a large company signals the ambition by mentioning high authorised capital in the Memorandum of Association.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IN" sz="3600" strike="noStrike" u="none">
                <a:solidFill>
                  <a:srgbClr val="000000"/>
                </a:solidFill>
                <a:uFillTx/>
                <a:latin typeface="Calibri Light"/>
              </a:rPr>
              <a:t>Authorised Capital and Face Value </a:t>
            </a:r>
            <a:endParaRPr b="0" lang="en-US" sz="3600" strike="noStrike" u="none">
              <a:solidFill>
                <a:schemeClr val="dk1"/>
              </a:solidFill>
              <a:uFillTx/>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IN" sz="1800" strike="noStrike" u="none">
                <a:solidFill>
                  <a:schemeClr val="dk1"/>
                </a:solidFill>
                <a:uFillTx/>
                <a:latin typeface="Calibri"/>
              </a:rPr>
              <a:t>Face value (also called </a:t>
            </a:r>
            <a:r>
              <a:rPr b="0" i="1" lang="en-IN" sz="1800" strike="noStrike" u="none">
                <a:solidFill>
                  <a:schemeClr val="dk1"/>
                </a:solidFill>
                <a:uFillTx/>
                <a:latin typeface="Calibri"/>
              </a:rPr>
              <a:t>par value</a:t>
            </a:r>
            <a:r>
              <a:rPr b="0" lang="en-IN" sz="1800" strike="noStrike" u="none">
                <a:solidFill>
                  <a:schemeClr val="dk1"/>
                </a:solidFill>
                <a:uFillTx/>
                <a:latin typeface="Calibri"/>
              </a:rPr>
              <a:t>) of share is calculated by dividing the authorised capital by the number of parts in which the authorised capital is divided by the company. It is at the discretion of the company to decide the face value. </a:t>
            </a: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indent="0" defTabSz="914400">
              <a:lnSpc>
                <a:spcPct val="90000"/>
              </a:lnSpc>
              <a:spcBef>
                <a:spcPts val="1001"/>
              </a:spcBef>
              <a:buNone/>
            </a:pPr>
            <a:endParaRPr b="0" lang="en-US" sz="1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1800" strike="noStrike" u="none">
                <a:solidFill>
                  <a:srgbClr val="000000"/>
                </a:solidFill>
                <a:uFillTx/>
                <a:latin typeface="Palatino Linotype"/>
              </a:rPr>
              <a:t>Authorised capital does not limit the capacity of the company to mobilise equity capital from public. A company can issue shares at a premium, that is at a price, which is higher than the face value. </a:t>
            </a:r>
            <a:endParaRPr b="0" lang="en-US" sz="1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Case Study:</a:t>
            </a:r>
            <a:r>
              <a:rPr b="0" lang="en-US" sz="4400" strike="noStrike" u="none">
                <a:solidFill>
                  <a:schemeClr val="dk1"/>
                </a:solidFill>
                <a:uFillTx/>
                <a:latin typeface="Calibri Light"/>
              </a:rPr>
              <a:t>	</a:t>
            </a:r>
            <a:r>
              <a:rPr b="0" lang="en-US" sz="4400" strike="noStrike" u="none">
                <a:solidFill>
                  <a:schemeClr val="dk1"/>
                </a:solidFill>
                <a:uFillTx/>
                <a:latin typeface="Calibri Light"/>
              </a:rPr>
              <a:t>	</a:t>
            </a:r>
            <a:endParaRPr b="0" lang="en-US" sz="4400" strike="noStrike" u="none">
              <a:solidFill>
                <a:schemeClr val="dk1"/>
              </a:solidFill>
              <a:uFillTx/>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uFillTx/>
                <a:latin typeface="Calibri"/>
              </a:rPr>
              <a:t>Both Ishita Limited (IL) and Jassi Limited (JL) have an authorised capital of `10,00,000. IL has decided to divide its authorised capital into 100,000 shares. JL has decided to divide its authorised capital into 10,000 shares. </a:t>
            </a:r>
            <a:endParaRPr b="0" lang="en-US" sz="2400" strike="noStrike" u="none">
              <a:solidFill>
                <a:schemeClr val="dk1"/>
              </a:solidFill>
              <a:uFillTx/>
              <a:latin typeface="Calibri"/>
            </a:endParaRPr>
          </a:p>
          <a:p>
            <a:pPr indent="0" defTabSz="914400">
              <a:lnSpc>
                <a:spcPct val="90000"/>
              </a:lnSpc>
              <a:spcBef>
                <a:spcPts val="1001"/>
              </a:spcBef>
              <a:buNone/>
            </a:pPr>
            <a:endParaRPr b="0" lang="en-US" sz="2400" strike="noStrike" u="none">
              <a:solidFill>
                <a:schemeClr val="dk1"/>
              </a:solidFill>
              <a:uFillTx/>
              <a:latin typeface="Calibri"/>
            </a:endParaRPr>
          </a:p>
          <a:p>
            <a:pPr indent="0" defTabSz="914400">
              <a:lnSpc>
                <a:spcPct val="90000"/>
              </a:lnSpc>
              <a:spcBef>
                <a:spcPts val="1001"/>
              </a:spcBef>
              <a:buNone/>
              <a:tabLst>
                <a:tab algn="l" pos="0"/>
              </a:tabLst>
            </a:pPr>
            <a:r>
              <a:rPr b="1" lang="en-GB" sz="2400" strike="noStrike" u="none">
                <a:solidFill>
                  <a:schemeClr val="dk1"/>
                </a:solidFill>
                <a:uFillTx/>
                <a:latin typeface="Calibri"/>
              </a:rPr>
              <a:t>Required </a:t>
            </a: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400" strike="noStrike" u="none">
                <a:solidFill>
                  <a:schemeClr val="dk1"/>
                </a:solidFill>
                <a:uFillTx/>
                <a:latin typeface="Calibri"/>
              </a:rPr>
              <a:t>Determine the face value of shares to be issued by IL. Also, determine the face value of shares to be issued by JL. </a:t>
            </a:r>
            <a:endParaRPr b="0" lang="en-US" sz="2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trike="noStrike" u="none">
              <a:solidFill>
                <a:schemeClr val="dk1"/>
              </a:solidFill>
              <a:uFillTx/>
              <a:latin typeface="Calibri Light"/>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i="1" lang="en-GB" sz="2800" strike="noStrike" u="none">
                <a:solidFill>
                  <a:schemeClr val="dk1"/>
                </a:solidFill>
                <a:uFillTx/>
                <a:latin typeface="Calibri"/>
              </a:rPr>
              <a:t>Solution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Face value of share of IL: `10,00,000/1,00,000 = `10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Face value of share of JL: `10,00,000/ 10,000 = `100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799560" y="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0" lang="en-IN" sz="4400" strike="noStrike" u="none">
                <a:solidFill>
                  <a:schemeClr val="dk1"/>
                </a:solidFill>
                <a:uFillTx/>
                <a:latin typeface="Calibri Light"/>
              </a:rPr>
              <a:t>Features of Company</a:t>
            </a:r>
            <a:endParaRPr b="0" lang="en-US" sz="4400" strike="noStrike" u="none">
              <a:solidFill>
                <a:schemeClr val="dk1"/>
              </a:solidFill>
              <a:uFillTx/>
              <a:latin typeface="Calibri"/>
            </a:endParaRPr>
          </a:p>
        </p:txBody>
      </p:sp>
      <p:pic>
        <p:nvPicPr>
          <p:cNvPr id="70" name="Content Placeholder 4" descr=""/>
          <p:cNvPicPr/>
          <p:nvPr/>
        </p:nvPicPr>
        <p:blipFill>
          <a:blip r:embed="rId1"/>
          <a:stretch/>
        </p:blipFill>
        <p:spPr>
          <a:xfrm>
            <a:off x="1197360" y="1412280"/>
            <a:ext cx="10117800" cy="50209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buNone/>
            </a:pPr>
            <a:endParaRPr b="0" lang="en-US" sz="4400" strike="noStrike" u="none">
              <a:solidFill>
                <a:schemeClr val="dk1"/>
              </a:solidFill>
              <a:uFillTx/>
              <a:latin typeface="Calibri Light"/>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Both Ishita Limited (IL) and Jassi Limited (JL) have decided to issue all the shares to mobilise `1 crore from the market.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GB" sz="2800" strike="noStrike" u="none">
                <a:solidFill>
                  <a:schemeClr val="dk1"/>
                </a:solidFill>
                <a:uFillTx/>
                <a:latin typeface="Calibri"/>
              </a:rPr>
              <a:t>Required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Determine the premium per share. Also, discuss how the amount mobilised by IL and JL will be presented in their respective balance sheets.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Solution</a:t>
            </a:r>
            <a:endParaRPr b="0" lang="en-US" sz="4400" strike="noStrike" u="none">
              <a:solidFill>
                <a:schemeClr val="dk1"/>
              </a:solidFill>
              <a:uFillTx/>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5000" lnSpcReduction="1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issue prices of shares are as follows: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it-IT" sz="2800" strike="noStrike" u="none">
                <a:solidFill>
                  <a:schemeClr val="dk1"/>
                </a:solidFill>
                <a:uFillTx/>
                <a:latin typeface="Calibri"/>
              </a:rPr>
              <a:t>IL: (Rs100,00,000/1,00,000) = Rs100 per share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JL: (Rs100,00,000/10,000) = Rs1,000 per share</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Share premium per share is as follows: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IL: Rs100 (Issue price) – 10 (Face value) = Rs90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JL: Rs1,000 (Issue price) – 100 (Face value) = Rs900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the balance sheet of both the companies, the amount mobilised will be presented as follows: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GB" sz="2800" strike="noStrike" u="none">
                <a:solidFill>
                  <a:schemeClr val="dk1"/>
                </a:solidFill>
                <a:uFillTx/>
                <a:latin typeface="Calibri"/>
              </a:rPr>
              <a:t>Equity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Share capital (Issued, subscribed and paid up)                  Rs10,00,000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Reserves and surplus (Securities premium)                       Rs90,00,000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GB" sz="2800" strike="noStrike" u="none">
                <a:solidFill>
                  <a:schemeClr val="dk1"/>
                </a:solidFill>
                <a:uFillTx/>
                <a:latin typeface="Calibri"/>
              </a:rPr>
              <a:t>Total Equity                                                                              Rs100,00,000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1" lang="en-IN" sz="4400" strike="noStrike" u="none">
                <a:solidFill>
                  <a:schemeClr val="dk1"/>
                </a:solidFill>
                <a:uFillTx/>
                <a:latin typeface="Calibri Light"/>
              </a:rPr>
              <a:t>Articles of Association </a:t>
            </a:r>
            <a:br>
              <a:rPr sz="4400"/>
            </a:br>
            <a:endParaRPr b="0" lang="en-US" sz="4400" strike="noStrike" u="none">
              <a:solidFill>
                <a:schemeClr val="dk1"/>
              </a:solidFill>
              <a:uFillTx/>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articles of association of a company are its rules and regulations, which are framed to manage its internal affairs.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Just as the memorandum contains the fundamental conditions upon which the company is allowed to be incorporated, so also the articles are the internal regulations of the company.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Management of Company: </a:t>
            </a:r>
            <a:br>
              <a:rPr sz="4400"/>
            </a:br>
            <a:endParaRPr b="0" lang="en-US" sz="4400" strike="noStrike" u="none">
              <a:solidFill>
                <a:schemeClr val="dk1"/>
              </a:solidFill>
              <a:uFillTx/>
              <a:latin typeface="Calibri"/>
            </a:endParaRPr>
          </a:p>
        </p:txBody>
      </p:sp>
      <p:sp>
        <p:nvSpPr>
          <p:cNvPr id="129" name="PlaceHolder 2"/>
          <p:cNvSpPr>
            <a:spLocks noGrp="1"/>
          </p:cNvSpPr>
          <p:nvPr>
            <p:ph/>
          </p:nvPr>
        </p:nvSpPr>
        <p:spPr>
          <a:xfrm>
            <a:off x="838080" y="17967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Provisions relating to management and administration of company are contained in Section 88 to 122 of the Companies Act. </a:t>
            </a:r>
            <a:endParaRPr b="0" lang="en-US" sz="2800" strike="noStrike" u="none">
              <a:solidFill>
                <a:schemeClr val="dk1"/>
              </a:solidFill>
              <a:uFillTx/>
              <a:latin typeface="Calibri"/>
            </a:endParaRPr>
          </a:p>
        </p:txBody>
      </p:sp>
      <p:pic>
        <p:nvPicPr>
          <p:cNvPr id="130" name="Picture 3" descr=""/>
          <p:cNvPicPr/>
          <p:nvPr/>
        </p:nvPicPr>
        <p:blipFill>
          <a:blip r:embed="rId1"/>
          <a:stretch/>
        </p:blipFill>
        <p:spPr>
          <a:xfrm>
            <a:off x="1993680" y="2675880"/>
            <a:ext cx="7622640" cy="41817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Maintaining Registers</a:t>
            </a:r>
            <a:endParaRPr b="0" lang="en-US" sz="4400" strike="noStrike" u="none">
              <a:solidFill>
                <a:schemeClr val="dk1"/>
              </a:solidFill>
              <a:uFillTx/>
              <a:latin typeface="Calibri"/>
            </a:endParaRPr>
          </a:p>
        </p:txBody>
      </p:sp>
      <p:sp>
        <p:nvSpPr>
          <p:cNvPr id="13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Every company shall keep and maintain the register of members, register of debenture-holders and register of any other security holders.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registers shall be maintained at the registered office of the company unless a special resolution is passed in a general meeting authorizing the keeping of the register at any other place within the city, town or village in which the registered office is situated or any other place in India in which more than 1/10th of the total members entered in the register of members reside.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Annual Return </a:t>
            </a:r>
            <a:br>
              <a:rPr sz="4400"/>
            </a:br>
            <a:endParaRPr b="0" lang="en-US" sz="4400" strike="noStrike" u="none">
              <a:solidFill>
                <a:schemeClr val="dk1"/>
              </a:solidFill>
              <a:uFillTx/>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This is an annual compliance and essentially captures all the important events that have taken place in the company during the financial year.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Every company is required to file with the RoC, the annual return as prescribed in section 92, in Form MGT – 8 as per Rule 11(1) of the Companies (Management &amp; Administration) Rules, 2014.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particulars contained in an annual return, to be filed by every company are as follows:</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Content Placeholder 4" descr=""/>
          <p:cNvPicPr/>
          <p:nvPr/>
        </p:nvPicPr>
        <p:blipFill>
          <a:blip r:embed="rId1"/>
          <a:stretch/>
        </p:blipFill>
        <p:spPr>
          <a:xfrm>
            <a:off x="511200" y="1395720"/>
            <a:ext cx="11385360" cy="5311800"/>
          </a:xfrm>
          <a:prstGeom prst="rect">
            <a:avLst/>
          </a:prstGeom>
          <a:ln w="0">
            <a:noFill/>
          </a:ln>
        </p:spPr>
      </p:pic>
      <p:sp>
        <p:nvSpPr>
          <p:cNvPr id="136" name="PlaceHolder 1"/>
          <p:cNvSpPr>
            <a:spLocks noGrp="1"/>
          </p:cNvSpPr>
          <p:nvPr>
            <p:ph type="title"/>
          </p:nvPr>
        </p:nvSpPr>
        <p:spPr>
          <a:xfrm>
            <a:off x="828720" y="7020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Annual Return </a:t>
            </a:r>
            <a:br>
              <a:rPr sz="4400"/>
            </a:br>
            <a:endParaRPr b="0" lang="en-US" sz="4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Meetings </a:t>
            </a:r>
            <a:br>
              <a:rPr sz="4400"/>
            </a:br>
            <a:endParaRPr b="0" lang="en-US" sz="4400" strike="noStrike" u="none">
              <a:solidFill>
                <a:schemeClr val="dk1"/>
              </a:solidFill>
              <a:uFillTx/>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term general meeting is used to describe a meeting of members of shareholders, as per the provisions of the Act</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There exist other types of meetings as well, viz. </a:t>
            </a:r>
            <a:endParaRPr b="0" lang="en-US" sz="2800" strike="noStrike" u="none">
              <a:solidFill>
                <a:schemeClr val="dk1"/>
              </a:solidFill>
              <a:uFillTx/>
              <a:latin typeface="Calibri"/>
            </a:endParaRPr>
          </a:p>
          <a:p>
            <a:pPr indent="0" defTabSz="914400">
              <a:lnSpc>
                <a:spcPct val="90000"/>
              </a:lnSpc>
              <a:spcBef>
                <a:spcPts val="499"/>
              </a:spcBef>
              <a:buNone/>
            </a:pP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Board Meetings, i.e. meetings of the board of directors and </a:t>
            </a:r>
            <a:endParaRPr b="0" lang="en-US" sz="2400" strike="noStrike" u="none">
              <a:solidFill>
                <a:schemeClr val="dk1"/>
              </a:solidFill>
              <a:uFillTx/>
              <a:latin typeface="Calibri"/>
            </a:endParaRPr>
          </a:p>
          <a:p>
            <a:pPr indent="0" defTabSz="914400">
              <a:lnSpc>
                <a:spcPct val="90000"/>
              </a:lnSpc>
              <a:spcBef>
                <a:spcPts val="499"/>
              </a:spcBef>
              <a:buNone/>
            </a:pP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Class meetings, i.e. meetings of special class of persons, like, creditors, preference shareholders, etc. </a:t>
            </a:r>
            <a:endParaRPr b="0" lang="en-US" sz="24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500040"/>
            <a:ext cx="10515240" cy="1325160"/>
          </a:xfrm>
          <a:prstGeom prst="rect">
            <a:avLst/>
          </a:prstGeom>
          <a:noFill/>
          <a:ln w="0">
            <a:noFill/>
          </a:ln>
        </p:spPr>
        <p:txBody>
          <a:bodyPr lIns="91440" rIns="91440" tIns="45720" bIns="45720" anchor="ctr">
            <a:normAutofit fontScale="55000" lnSpcReduction="19999"/>
          </a:bodyPr>
          <a:p>
            <a:pPr indent="0" algn="ctr" defTabSz="914400">
              <a:lnSpc>
                <a:spcPct val="90000"/>
              </a:lnSpc>
              <a:buNone/>
            </a:pPr>
            <a:r>
              <a:rPr b="1" lang="en-US" sz="4400" strike="noStrike" u="none">
                <a:solidFill>
                  <a:schemeClr val="dk1"/>
                </a:solidFill>
                <a:uFillTx/>
                <a:latin typeface="Calibri Light"/>
              </a:rPr>
              <a:t>Annual General Meeting (AGM) </a:t>
            </a:r>
            <a:br>
              <a:rPr sz="4400"/>
            </a:br>
            <a:r>
              <a:rPr b="1" lang="en-US" sz="4400" strike="noStrike" u="none">
                <a:solidFill>
                  <a:schemeClr val="dk1"/>
                </a:solidFill>
                <a:uFillTx/>
                <a:latin typeface="Calibri Light"/>
              </a:rPr>
              <a:t>vs. </a:t>
            </a:r>
            <a:br>
              <a:rPr sz="4400"/>
            </a:br>
            <a:r>
              <a:rPr b="1" lang="en-US" sz="4400" strike="noStrike" u="none">
                <a:solidFill>
                  <a:schemeClr val="dk1"/>
                </a:solidFill>
                <a:uFillTx/>
                <a:latin typeface="Calibri Light"/>
              </a:rPr>
              <a:t>Extra-ordinary General Meeting (EGM) </a:t>
            </a:r>
            <a:r>
              <a:rPr b="0" lang="en-US" sz="4400" strike="noStrike" u="none">
                <a:solidFill>
                  <a:schemeClr val="dk1"/>
                </a:solidFill>
                <a:uFillTx/>
                <a:latin typeface="Calibri Light"/>
              </a:rPr>
              <a:t>	</a:t>
            </a:r>
            <a:br>
              <a:rPr sz="4400"/>
            </a:br>
            <a:endParaRPr b="0" lang="en-US" sz="4400" strike="noStrike" u="none">
              <a:solidFill>
                <a:schemeClr val="dk1"/>
              </a:solidFill>
              <a:uFillTx/>
              <a:latin typeface="Calibri"/>
            </a:endParaRPr>
          </a:p>
        </p:txBody>
      </p:sp>
      <p:sp>
        <p:nvSpPr>
          <p:cNvPr id="14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1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Every company, whether public or private, except One Person Company, shall hold an annual general meeting every year and the gap between two </a:t>
            </a:r>
            <a:r>
              <a:rPr b="1" lang="en-US" sz="2800" strike="noStrike" u="none">
                <a:solidFill>
                  <a:srgbClr val="ff0000"/>
                </a:solidFill>
                <a:uFillTx/>
                <a:latin typeface="Calibri"/>
              </a:rPr>
              <a:t>AGM</a:t>
            </a:r>
            <a:r>
              <a:rPr b="0" lang="en-US" sz="2800" strike="noStrike" u="none">
                <a:solidFill>
                  <a:schemeClr val="dk1"/>
                </a:solidFill>
                <a:uFillTx/>
                <a:latin typeface="Calibri"/>
              </a:rPr>
              <a:t>s shall not be more than 15 months.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case of the First </a:t>
            </a:r>
            <a:r>
              <a:rPr b="1" lang="en-US" sz="2800" strike="noStrike" u="none">
                <a:solidFill>
                  <a:srgbClr val="ff0000"/>
                </a:solidFill>
                <a:uFillTx/>
                <a:latin typeface="Calibri"/>
              </a:rPr>
              <a:t>AGM</a:t>
            </a:r>
            <a:r>
              <a:rPr b="0" lang="en-US" sz="2800" strike="noStrike" u="none">
                <a:solidFill>
                  <a:schemeClr val="dk1"/>
                </a:solidFill>
                <a:uFillTx/>
                <a:latin typeface="Calibri"/>
              </a:rPr>
              <a:t> of a company, it shall be held within a period of 9 months from the date of closing of the 1st financial year (i.e. April to March next year).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any other case, </a:t>
            </a:r>
            <a:r>
              <a:rPr b="1" lang="en-US" sz="2800" strike="noStrike" u="none">
                <a:solidFill>
                  <a:srgbClr val="ff0000"/>
                </a:solidFill>
                <a:uFillTx/>
                <a:latin typeface="Calibri"/>
              </a:rPr>
              <a:t>AGM </a:t>
            </a:r>
            <a:r>
              <a:rPr b="0" lang="en-US" sz="2800" strike="noStrike" u="none">
                <a:solidFill>
                  <a:schemeClr val="dk1"/>
                </a:solidFill>
                <a:uFillTx/>
                <a:latin typeface="Calibri"/>
              </a:rPr>
              <a:t>shall be held within a period of 6 months from the date of closing of its financial year.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members/shareholders of a company can call for an </a:t>
            </a:r>
            <a:r>
              <a:rPr b="1" lang="en-US" sz="2800" strike="noStrike" u="none">
                <a:solidFill>
                  <a:srgbClr val="00b0f0"/>
                </a:solidFill>
                <a:uFillTx/>
                <a:latin typeface="Calibri"/>
              </a:rPr>
              <a:t>extraordinary general meeting.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Only certain members with a significant stake in the company are allowed to call for an </a:t>
            </a:r>
            <a:r>
              <a:rPr b="1" lang="en-US" sz="2800" strike="noStrike" u="none">
                <a:solidFill>
                  <a:srgbClr val="00b0f0"/>
                </a:solidFill>
                <a:uFillTx/>
                <a:latin typeface="Calibri"/>
              </a:rPr>
              <a:t>EGM</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marL="228600" indent="-228600" defTabSz="914400">
              <a:lnSpc>
                <a:spcPct val="90000"/>
              </a:lnSpc>
              <a:spcBef>
                <a:spcPts val="1001"/>
              </a:spcBef>
              <a:buClr>
                <a:srgbClr val="00b0f0"/>
              </a:buClr>
              <a:buFont typeface="Arial"/>
              <a:buChar char="•"/>
            </a:pPr>
            <a:r>
              <a:rPr b="1" lang="en-US" sz="2800" strike="noStrike" u="none">
                <a:solidFill>
                  <a:srgbClr val="00b0f0"/>
                </a:solidFill>
                <a:uFillTx/>
                <a:latin typeface="Calibri"/>
              </a:rPr>
              <a:t>EGM</a:t>
            </a:r>
            <a:r>
              <a:rPr b="0" lang="en-US" sz="2800" strike="noStrike" u="none">
                <a:solidFill>
                  <a:schemeClr val="dk1"/>
                </a:solidFill>
                <a:uFillTx/>
                <a:latin typeface="Calibri"/>
              </a:rPr>
              <a:t> is held in case of emergency situations.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Notice of a meeting </a:t>
            </a:r>
            <a:br>
              <a:rPr sz="4400"/>
            </a:br>
            <a:endParaRPr b="0" lang="en-US" sz="4400" strike="noStrike" u="none">
              <a:solidFill>
                <a:schemeClr val="dk1"/>
              </a:solidFill>
              <a:uFillTx/>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order to properly call a general meeting the notice should be sent at least 21 clear days before the meeting, to all the members, legal representative of any deceased member or the assignee of insolvent members, the auditors and directors, in writing or electronic mode.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uFillTx/>
                <a:latin typeface="Calibri"/>
              </a:rPr>
              <a:t>Contents of the Notice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A valid notice must state the day, date, time and place of the meeting and shall contain a statement of business to be transacted in that meeting.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It must be issued on the authority of the Board of Directors under the name of an authorised official.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Where any special business is to be transacted at the company’s general meeting, then an ‘Explanatory Statement’ should be annexed to the notice calling such general meeting. </a:t>
            </a:r>
            <a:endParaRPr b="0" lang="en-US" sz="24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Common Seal </a:t>
            </a:r>
            <a:br>
              <a:rPr sz="4400"/>
            </a:br>
            <a:endParaRPr b="0" lang="en-US" sz="4400" strike="noStrike" u="none">
              <a:solidFill>
                <a:schemeClr val="dk1"/>
              </a:solidFill>
              <a:uFillTx/>
              <a:latin typeface="Calibri"/>
            </a:endParaRPr>
          </a:p>
        </p:txBody>
      </p:sp>
      <p:sp>
        <p:nvSpPr>
          <p:cNvPr id="7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Common seal is the official signature of a company, which is affixed by the officers and employees of the company on its every document.</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common seal is a seal used by a corporation as the symbol of its incorporation.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Companies (Amendment) Act, 2015 has made the common seal optional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Quorum for Meetings: </a:t>
            </a:r>
            <a:br>
              <a:rPr sz="4400"/>
            </a:br>
            <a:endParaRPr b="0" lang="en-US" sz="4400" strike="noStrike" u="none">
              <a:solidFill>
                <a:schemeClr val="dk1"/>
              </a:solidFill>
              <a:uFillTx/>
              <a:latin typeface="Calibri"/>
            </a:endParaRPr>
          </a:p>
        </p:txBody>
      </p:sp>
      <p:pic>
        <p:nvPicPr>
          <p:cNvPr id="144" name="Content Placeholder 3" descr=""/>
          <p:cNvPicPr/>
          <p:nvPr/>
        </p:nvPicPr>
        <p:blipFill>
          <a:blip r:embed="rId1"/>
          <a:stretch/>
        </p:blipFill>
        <p:spPr>
          <a:xfrm>
            <a:off x="401400" y="1690560"/>
            <a:ext cx="11655000" cy="472896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If the required quorum is not present within half an hour, the meeting shall stand adjourned for the next week at the same time and place or such other time and place as decided by the Board of Directors.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Companies Act, 2013 provides that any member of a company who is entitled to attend and vote at a meeting of the company shall be entitled to appoint another person as a proxy to attend and vote at the meeting on his behalf.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However, a proxy shall not have the right to speak at such meeting and shall not be entitled to vote except on a poll. </a:t>
            </a:r>
            <a:r>
              <a:rPr b="0" lang="en-US"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
        <p:nvSpPr>
          <p:cNvPr id="146" name="PlaceHolder 2"/>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Quorum for Meetings </a:t>
            </a:r>
            <a:br>
              <a:rPr sz="4400"/>
            </a:br>
            <a:endParaRPr b="0" lang="en-US" sz="4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Voting in a meeting </a:t>
            </a:r>
            <a:br>
              <a:rPr sz="4400"/>
            </a:br>
            <a:endParaRPr b="0" lang="en-US" sz="4400" strike="noStrike" u="none">
              <a:solidFill>
                <a:schemeClr val="dk1"/>
              </a:solidFill>
              <a:uFillTx/>
              <a:latin typeface="Calibri"/>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As per the Companies Act, 2013, the voting in a meeting can take place in the following ways: </a:t>
            </a:r>
            <a:endParaRPr b="0" lang="en-US" sz="2800" strike="noStrike" u="none">
              <a:solidFill>
                <a:schemeClr val="dk1"/>
              </a:solidFill>
              <a:uFillTx/>
              <a:latin typeface="Calibri"/>
            </a:endParaRPr>
          </a:p>
        </p:txBody>
      </p:sp>
      <p:pic>
        <p:nvPicPr>
          <p:cNvPr id="149" name="Picture 3" descr=""/>
          <p:cNvPicPr/>
          <p:nvPr/>
        </p:nvPicPr>
        <p:blipFill>
          <a:blip r:embed="rId1"/>
          <a:stretch/>
        </p:blipFill>
        <p:spPr>
          <a:xfrm>
            <a:off x="2825640" y="2617920"/>
            <a:ext cx="6106320" cy="410976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Motions &amp; Resolution in Meetings </a:t>
            </a:r>
            <a:br>
              <a:rPr sz="4400"/>
            </a:br>
            <a:endParaRPr b="0" lang="en-US" sz="4400" strike="noStrike" u="none">
              <a:solidFill>
                <a:schemeClr val="dk1"/>
              </a:solidFill>
              <a:uFillTx/>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1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Most matters come before a meeting by way of a motion recommending that the meeting may express approval or disapproval or take certain action or order something to be done.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A motion is a proposal, and a resolution is the adoption of a motion duly made and seconded.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Every motion need not be followed by a resolution, as where a motion is made for the adjournment of the meeting.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As per the Companies Act, 2013, resolutions are of two types– </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US" sz="2400" strike="noStrike" u="none">
                <a:solidFill>
                  <a:schemeClr val="dk1"/>
                </a:solidFill>
                <a:uFillTx/>
                <a:latin typeface="Calibri"/>
              </a:rPr>
              <a:t>Ordinary Resolutions </a:t>
            </a:r>
            <a:r>
              <a:rPr b="0" lang="en-US" sz="2400" strike="noStrike" u="none">
                <a:solidFill>
                  <a:schemeClr val="dk1"/>
                </a:solidFill>
                <a:uFillTx/>
                <a:latin typeface="Calibri"/>
              </a:rPr>
              <a:t>– which are passed by simple majority; and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US" sz="2400" strike="noStrike" u="none">
                <a:solidFill>
                  <a:schemeClr val="dk1"/>
                </a:solidFill>
                <a:uFillTx/>
                <a:latin typeface="Calibri"/>
              </a:rPr>
              <a:t>Special Resolutions </a:t>
            </a:r>
            <a:r>
              <a:rPr b="0" lang="en-US" sz="2400" strike="noStrike" u="none">
                <a:solidFill>
                  <a:schemeClr val="dk1"/>
                </a:solidFill>
                <a:uFillTx/>
                <a:latin typeface="Calibri"/>
              </a:rPr>
              <a:t>– which are passed by 75% majority. </a:t>
            </a: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simple words, a resolution shall be a special resolution, when it is duly specified in the notice, calling the general meeting and votes cast in favour is 3 times the votes cast against the resolution.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Winding up of Company </a:t>
            </a:r>
            <a:br>
              <a:rPr sz="4400"/>
            </a:br>
            <a:endParaRPr b="0" lang="en-US" sz="4400" strike="noStrike" u="none">
              <a:solidFill>
                <a:schemeClr val="dk1"/>
              </a:solidFill>
              <a:uFillTx/>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pP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As per Section 2(94A) of the Companies Act, 2013, winding up” means winding up under this Act </a:t>
            </a:r>
            <a:endParaRPr b="0" lang="en-US" sz="2800" strike="noStrike" u="none">
              <a:solidFill>
                <a:schemeClr val="dk1"/>
              </a:solidFill>
              <a:uFillTx/>
              <a:latin typeface="Calibri"/>
            </a:endParaRPr>
          </a:p>
          <a:p>
            <a:pPr indent="0" algn="ctr" defTabSz="914400">
              <a:lnSpc>
                <a:spcPct val="90000"/>
              </a:lnSpc>
              <a:spcBef>
                <a:spcPts val="1001"/>
              </a:spcBef>
              <a:buNone/>
              <a:tabLst>
                <a:tab algn="l" pos="0"/>
              </a:tabLst>
            </a:pPr>
            <a:r>
              <a:rPr b="0" lang="en-US" sz="2800" strike="noStrike" u="none">
                <a:solidFill>
                  <a:schemeClr val="dk1"/>
                </a:solidFill>
                <a:uFillTx/>
                <a:latin typeface="Calibri"/>
              </a:rPr>
              <a:t>or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US" sz="2800" strike="noStrike" u="none">
                <a:solidFill>
                  <a:schemeClr val="dk1"/>
                </a:solidFill>
                <a:uFillTx/>
                <a:latin typeface="Calibri"/>
              </a:rPr>
              <a:t>liquidation under the Insolvency and Bankruptcy Code, 2016, as applicable.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US" sz="4400" strike="noStrike" u="none">
                <a:solidFill>
                  <a:schemeClr val="dk1"/>
                </a:solidFill>
                <a:uFillTx/>
                <a:latin typeface="Calibri Light"/>
              </a:rPr>
              <a:t>Winding up by the Tribunal </a:t>
            </a:r>
            <a:br>
              <a:rPr sz="4400"/>
            </a:br>
            <a:endParaRPr b="0" lang="en-US" sz="4400" strike="noStrike" u="none">
              <a:solidFill>
                <a:schemeClr val="dk1"/>
              </a:solidFill>
              <a:uFillTx/>
              <a:latin typeface="Calibri"/>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19999"/>
          </a:bodyPr>
          <a:p>
            <a:pPr indent="0" defTabSz="914400">
              <a:lnSpc>
                <a:spcPct val="90000"/>
              </a:lnSpc>
              <a:spcBef>
                <a:spcPts val="1001"/>
              </a:spcBef>
              <a:buNone/>
              <a:tabLst>
                <a:tab algn="l" pos="0"/>
              </a:tabLst>
            </a:pPr>
            <a:r>
              <a:rPr b="0" lang="en-US" sz="2800" strike="noStrike" u="none">
                <a:solidFill>
                  <a:schemeClr val="dk1"/>
                </a:solidFill>
                <a:uFillTx/>
                <a:latin typeface="Calibri"/>
              </a:rPr>
              <a:t>A company may, on a petition be wound up by the Tribunal:—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(a) if the company has, </a:t>
            </a:r>
            <a:r>
              <a:rPr b="0" lang="en-US" sz="2800" strike="noStrike" u="none">
                <a:solidFill>
                  <a:schemeClr val="dk1"/>
                </a:solidFill>
                <a:highlight>
                  <a:srgbClr val="ffff00"/>
                </a:highlight>
                <a:uFillTx/>
                <a:latin typeface="Calibri"/>
              </a:rPr>
              <a:t>by special resolution</a:t>
            </a:r>
            <a:r>
              <a:rPr b="0" lang="en-US" sz="2800" strike="noStrike" u="none">
                <a:solidFill>
                  <a:schemeClr val="dk1"/>
                </a:solidFill>
                <a:uFillTx/>
                <a:latin typeface="Calibri"/>
              </a:rPr>
              <a:t>, resolved that the company be wound up by the Tribunal;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(b) if the company has acted </a:t>
            </a:r>
            <a:r>
              <a:rPr b="0" lang="en-US" sz="2800" strike="noStrike" u="none">
                <a:solidFill>
                  <a:schemeClr val="dk1"/>
                </a:solidFill>
                <a:highlight>
                  <a:srgbClr val="ffff00"/>
                </a:highlight>
                <a:uFillTx/>
                <a:latin typeface="Calibri"/>
              </a:rPr>
              <a:t>against the interests of the sovereignty and integrity of India</a:t>
            </a:r>
            <a:r>
              <a:rPr b="0" lang="en-US" sz="2800" strike="noStrike" u="none">
                <a:solidFill>
                  <a:schemeClr val="dk1"/>
                </a:solidFill>
                <a:uFillTx/>
                <a:latin typeface="Calibri"/>
              </a:rPr>
              <a:t>, the security of the State, friendly relations with foreign States, public order, decency or morality;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(c) if on an application made by the Registrar or any other person authorised, Tribunal is of the opinion that the affairs of the company have been conducted in a </a:t>
            </a:r>
            <a:r>
              <a:rPr b="0" lang="en-US" sz="2800" strike="noStrike" u="none">
                <a:solidFill>
                  <a:schemeClr val="dk1"/>
                </a:solidFill>
                <a:highlight>
                  <a:srgbClr val="ffff00"/>
                </a:highlight>
                <a:uFillTx/>
                <a:latin typeface="Calibri"/>
              </a:rPr>
              <a:t>fraudulent manner </a:t>
            </a:r>
            <a:r>
              <a:rPr b="0" lang="en-US" sz="2800" strike="noStrike" u="none">
                <a:solidFill>
                  <a:schemeClr val="dk1"/>
                </a:solidFill>
                <a:uFillTx/>
                <a:latin typeface="Calibri"/>
              </a:rPr>
              <a:t>and that it is proper that the company be wound up;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(d) if the company has made a </a:t>
            </a:r>
            <a:r>
              <a:rPr b="0" lang="en-US" sz="2800" strike="noStrike" u="none">
                <a:solidFill>
                  <a:schemeClr val="dk1"/>
                </a:solidFill>
                <a:highlight>
                  <a:srgbClr val="ffff00"/>
                </a:highlight>
                <a:uFillTx/>
                <a:latin typeface="Calibri"/>
              </a:rPr>
              <a:t>default in filing </a:t>
            </a:r>
            <a:r>
              <a:rPr b="0" lang="en-US" sz="2800" strike="noStrike" u="none">
                <a:solidFill>
                  <a:schemeClr val="dk1"/>
                </a:solidFill>
                <a:uFillTx/>
                <a:latin typeface="Calibri"/>
              </a:rPr>
              <a:t>with the Registrar its financial statements or annual returns for immediately preceding five consecutive financial years;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838080" y="182880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A petition to the Tribunal for the winding up of a company shall be presented by—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IN" sz="2800" strike="noStrike" u="none">
                <a:solidFill>
                  <a:schemeClr val="dk1"/>
                </a:solidFill>
                <a:uFillTx/>
                <a:latin typeface="Calibri"/>
              </a:rPr>
              <a:t>• </a:t>
            </a:r>
            <a:r>
              <a:rPr b="0" lang="en-IN" sz="2800" strike="noStrike" u="none">
                <a:solidFill>
                  <a:schemeClr val="dk1"/>
                </a:solidFill>
                <a:uFillTx/>
                <a:latin typeface="Calibri"/>
              </a:rPr>
              <a:t>the company;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tabLst>
                <a:tab algn="l" pos="0"/>
              </a:tabLst>
            </a:pPr>
            <a:r>
              <a:rPr b="0" lang="en-IN" sz="2800" strike="noStrike" u="none">
                <a:solidFill>
                  <a:schemeClr val="dk1"/>
                </a:solidFill>
                <a:uFillTx/>
                <a:latin typeface="Calibri"/>
              </a:rPr>
              <a:t>any contributory or contributories;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all or any of the persons specified in clauses (a) and (b);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IN" sz="2800" strike="noStrike" u="none">
                <a:solidFill>
                  <a:schemeClr val="dk1"/>
                </a:solidFill>
                <a:uFillTx/>
                <a:latin typeface="Calibri"/>
              </a:rPr>
              <a:t>• </a:t>
            </a:r>
            <a:r>
              <a:rPr b="0" lang="en-IN" sz="2800" strike="noStrike" u="none">
                <a:solidFill>
                  <a:schemeClr val="dk1"/>
                </a:solidFill>
                <a:uFillTx/>
                <a:latin typeface="Calibri"/>
              </a:rPr>
              <a:t>the Registrar;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any person authorized by the Central Government in that behalf; or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in a case falling under clause (b) of section 271, by the Central Government or a State Government.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
        <p:nvSpPr>
          <p:cNvPr id="157" name="PlaceHolder 2"/>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US" sz="4400" strike="noStrike" u="none">
                <a:solidFill>
                  <a:schemeClr val="dk1"/>
                </a:solidFill>
                <a:uFillTx/>
                <a:latin typeface="Calibri Light"/>
              </a:rPr>
              <a:t>Winding up by the Tribunal </a:t>
            </a:r>
            <a:br>
              <a:rPr sz="4400"/>
            </a:br>
            <a:endParaRPr b="0" lang="en-US" sz="4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US" sz="4400" strike="noStrike" u="none">
                <a:solidFill>
                  <a:schemeClr val="dk1"/>
                </a:solidFill>
                <a:uFillTx/>
                <a:latin typeface="Calibri Light"/>
              </a:rPr>
              <a:t>Effect of winding up order </a:t>
            </a:r>
            <a:br>
              <a:rPr sz="4400"/>
            </a:br>
            <a:endParaRPr b="0" lang="en-US" sz="4400" strike="noStrike" u="none">
              <a:solidFill>
                <a:schemeClr val="dk1"/>
              </a:solidFill>
              <a:uFillTx/>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order for the winding up of a company shall operate in favour of all the creditors and all contributories of the company as if it had been made out on the joint petition of creditors and contributories.</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When a winding up order has been passed or a provisional liquidator has been appointed, no suit or other legal proceeding shall be commenced, or if pending at the date of the winding up order, shall be proceeded with, by or against the company, except with the leave of the Tribunal and subject to such terms as the Tribunal may impose.</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 </a:t>
            </a:r>
            <a:r>
              <a:rPr b="0" lang="en-US" sz="2800" strike="noStrike" u="none">
                <a:solidFill>
                  <a:schemeClr val="dk1"/>
                </a:solidFill>
                <a:uFillTx/>
                <a:latin typeface="Calibri"/>
              </a:rPr>
              <a:t>However, Nothing in this sub-section shall apply to any proceeding pending in appeal before the Supreme Court or a High Court.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br>
              <a:rPr sz="4400"/>
            </a:br>
            <a:r>
              <a:rPr b="0" lang="en-IN" sz="4400" strike="noStrike" u="none">
                <a:solidFill>
                  <a:schemeClr val="dk1"/>
                </a:solidFill>
                <a:uFillTx/>
                <a:latin typeface="Calibri Light"/>
              </a:rPr>
              <a:t>Overriding Preferential Payments </a:t>
            </a:r>
            <a:br>
              <a:rPr sz="4400"/>
            </a:br>
            <a:endParaRPr b="0" lang="en-US" sz="4400" strike="noStrike" u="none">
              <a:solidFill>
                <a:schemeClr val="dk1"/>
              </a:solidFill>
              <a:uFillTx/>
              <a:latin typeface="Calibri"/>
            </a:endParaRPr>
          </a:p>
        </p:txBody>
      </p:sp>
      <p:sp>
        <p:nvSpPr>
          <p:cNvPr id="16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uFillTx/>
                <a:latin typeface="Calibri"/>
              </a:rPr>
              <a:t>In the winding up of a company under this Act, the following debts should be paid in priority to all other debts,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IN" sz="2800" strike="noStrike" u="none">
                <a:solidFill>
                  <a:schemeClr val="dk1"/>
                </a:solidFill>
                <a:uFillTx/>
                <a:latin typeface="Calibri"/>
              </a:rPr>
              <a:t>• </a:t>
            </a:r>
            <a:r>
              <a:rPr b="0" lang="en-IN" sz="2800" strike="noStrike" u="none">
                <a:solidFill>
                  <a:schemeClr val="dk1"/>
                </a:solidFill>
                <a:uFillTx/>
                <a:latin typeface="Calibri"/>
              </a:rPr>
              <a:t>workmen’s dues; and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0" lang="en-US" sz="2800" strike="noStrike" u="none">
                <a:solidFill>
                  <a:schemeClr val="dk1"/>
                </a:solidFill>
                <a:uFillTx/>
                <a:latin typeface="Calibri"/>
              </a:rPr>
              <a:t>secured creditor</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792720" y="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Preferential Payments</a:t>
            </a:r>
            <a:endParaRPr b="0" lang="en-US" sz="4400" strike="noStrike" u="none">
              <a:solidFill>
                <a:schemeClr val="dk1"/>
              </a:solidFill>
              <a:uFillTx/>
              <a:latin typeface="Calibri"/>
            </a:endParaRPr>
          </a:p>
        </p:txBody>
      </p:sp>
      <p:sp>
        <p:nvSpPr>
          <p:cNvPr id="163" name="PlaceHolder 2"/>
          <p:cNvSpPr>
            <a:spLocks noGrp="1"/>
          </p:cNvSpPr>
          <p:nvPr>
            <p:ph/>
          </p:nvPr>
        </p:nvSpPr>
        <p:spPr>
          <a:xfrm>
            <a:off x="943920" y="97848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In a winding up they should be paid in priority to all other debts. The debts enumerated in this section should be paid in full, unless the assets are insufficient to meet them, in which case they should abate in equal proportions.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pic>
        <p:nvPicPr>
          <p:cNvPr id="164" name="Picture 3" descr=""/>
          <p:cNvPicPr/>
          <p:nvPr/>
        </p:nvPicPr>
        <p:blipFill>
          <a:blip r:embed="rId1"/>
          <a:stretch/>
        </p:blipFill>
        <p:spPr>
          <a:xfrm>
            <a:off x="4552920" y="2223000"/>
            <a:ext cx="5177880" cy="46368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62500" lnSpcReduction="19999"/>
          </a:bodyPr>
          <a:p>
            <a:pPr indent="0" algn="ctr" defTabSz="914400">
              <a:lnSpc>
                <a:spcPct val="90000"/>
              </a:lnSpc>
              <a:buNone/>
            </a:pPr>
            <a:br>
              <a:rPr sz="4400"/>
            </a:br>
            <a:r>
              <a:rPr b="1" lang="en-IN" sz="4400" strike="noStrike" u="none">
                <a:solidFill>
                  <a:schemeClr val="dk1"/>
                </a:solidFill>
                <a:uFillTx/>
                <a:latin typeface="Calibri Light"/>
              </a:rPr>
              <a:t>Classification of companies</a:t>
            </a:r>
            <a:br>
              <a:rPr sz="4400"/>
            </a:br>
            <a:r>
              <a:rPr b="0" lang="en-US" sz="4400" strike="noStrike" u="none">
                <a:solidFill>
                  <a:schemeClr val="dk1"/>
                </a:solidFill>
                <a:uFillTx/>
                <a:latin typeface="Calibri Light"/>
              </a:rPr>
              <a:t>On the basis of liability </a:t>
            </a:r>
            <a:br>
              <a:rPr sz="4400"/>
            </a:br>
            <a:r>
              <a:rPr b="1" lang="en-IN" sz="4400" strike="noStrike" u="none">
                <a:solidFill>
                  <a:schemeClr val="dk1"/>
                </a:solidFill>
                <a:uFillTx/>
                <a:latin typeface="Calibri Light"/>
              </a:rPr>
              <a:t> </a:t>
            </a:r>
            <a:endParaRPr b="0" lang="en-US" sz="4400" strike="noStrike" u="none">
              <a:solidFill>
                <a:schemeClr val="dk1"/>
              </a:solidFill>
              <a:uFillTx/>
              <a:latin typeface="Calibri"/>
            </a:endParaRPr>
          </a:p>
        </p:txBody>
      </p:sp>
      <p:sp>
        <p:nvSpPr>
          <p:cNvPr id="7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Company limited by shares: </a:t>
            </a:r>
            <a:r>
              <a:rPr b="0" lang="en-US" sz="2800" strike="noStrike" u="none">
                <a:solidFill>
                  <a:schemeClr val="dk1"/>
                </a:solidFill>
                <a:uFillTx/>
                <a:latin typeface="Calibri"/>
              </a:rPr>
              <a:t>the liability of the members of a company is limited by its memorandum of association to the amount (if any) unpaid on the shares held by them</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Company limited by guarantee : </a:t>
            </a:r>
            <a:r>
              <a:rPr b="0" lang="en-US" sz="2800" strike="noStrike" u="none">
                <a:solidFill>
                  <a:schemeClr val="dk1"/>
                </a:solidFill>
                <a:uFillTx/>
                <a:latin typeface="Calibri"/>
              </a:rPr>
              <a:t>the liability of the member of a guarantee company is limited upto a stipulated sum mentioned in the memorandum. Members cannot be called upon to contribute beyond that stipulated sum.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Unlimited company : </a:t>
            </a:r>
            <a:r>
              <a:rPr b="0" lang="en-US" sz="2800" strike="noStrike" u="none">
                <a:solidFill>
                  <a:schemeClr val="dk1"/>
                </a:solidFill>
                <a:uFillTx/>
                <a:latin typeface="Calibri"/>
              </a:rPr>
              <a:t>a company not having any limit on the liability of its members.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IN" sz="4400" strike="noStrike" u="none">
                <a:solidFill>
                  <a:schemeClr val="dk1"/>
                </a:solidFill>
                <a:uFillTx/>
                <a:latin typeface="Calibri Light"/>
              </a:rPr>
              <a:t>Unlimited company</a:t>
            </a:r>
            <a:endParaRPr b="0" lang="en-US" sz="4400" strike="noStrike" u="none">
              <a:solidFill>
                <a:schemeClr val="dk1"/>
              </a:solidFill>
              <a:uFillTx/>
              <a:latin typeface="Calibri"/>
            </a:endParaRPr>
          </a:p>
        </p:txBody>
      </p:sp>
      <p:pic>
        <p:nvPicPr>
          <p:cNvPr id="76" name="Content Placeholder 3" descr=""/>
          <p:cNvPicPr/>
          <p:nvPr/>
        </p:nvPicPr>
        <p:blipFill>
          <a:blip r:embed="rId1"/>
          <a:stretch/>
        </p:blipFill>
        <p:spPr>
          <a:xfrm>
            <a:off x="236520" y="1690560"/>
            <a:ext cx="11795760" cy="4421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500040"/>
            <a:ext cx="10515240" cy="1325160"/>
          </a:xfrm>
          <a:prstGeom prst="rect">
            <a:avLst/>
          </a:prstGeom>
          <a:noFill/>
          <a:ln w="0">
            <a:noFill/>
          </a:ln>
        </p:spPr>
        <p:txBody>
          <a:bodyPr lIns="91440" rIns="91440" tIns="45720" bIns="45720" anchor="ctr">
            <a:normAutofit fontScale="70000" lnSpcReduction="19999"/>
          </a:bodyPr>
          <a:p>
            <a:pPr indent="0" algn="ctr" defTabSz="914400">
              <a:lnSpc>
                <a:spcPct val="90000"/>
              </a:lnSpc>
              <a:buNone/>
            </a:pPr>
            <a:r>
              <a:rPr b="1" lang="en-IN" sz="4400" strike="noStrike" u="none">
                <a:solidFill>
                  <a:schemeClr val="dk1"/>
                </a:solidFill>
                <a:uFillTx/>
                <a:latin typeface="Calibri Light"/>
              </a:rPr>
              <a:t>Classification of companies: </a:t>
            </a:r>
            <a:br>
              <a:rPr sz="4400"/>
            </a:br>
            <a:r>
              <a:rPr b="0" lang="en-US" sz="4400" strike="noStrike" u="none">
                <a:solidFill>
                  <a:schemeClr val="dk1"/>
                </a:solidFill>
                <a:uFillTx/>
                <a:latin typeface="Calibri Light"/>
              </a:rPr>
              <a:t>On the basis of members </a:t>
            </a:r>
            <a:br>
              <a:rPr sz="4400"/>
            </a:br>
            <a:endParaRPr b="0" lang="en-US" sz="4400" strike="noStrike" u="none">
              <a:solidFill>
                <a:schemeClr val="dk1"/>
              </a:solidFill>
              <a:uFillTx/>
              <a:latin typeface="Calibri"/>
            </a:endParaRPr>
          </a:p>
        </p:txBody>
      </p:sp>
      <p:sp>
        <p:nvSpPr>
          <p:cNvPr id="7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One Person Company (OPC) </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Companies Act, 2013 defines one person company (OPC) as a company which has only one person as a member.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One person company has been introduced to encourage entrepreneurship and corporatization of business. </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OPC differs from sole proprietary concern in an aspect that OPC is a separate legal entity with a limited liability of the member whereas in the case of sole proprietary, the liability of owner is not restricted and it extends to the owner’s entire assets constituting of official and personal. </a:t>
            </a:r>
            <a:endParaRPr b="0" lang="en-US" sz="24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rgbClr val="000000"/>
                </a:solidFill>
                <a:uFillTx/>
                <a:latin typeface="Calibri"/>
              </a:rPr>
              <a:t>Private Company:</a:t>
            </a:r>
            <a:endParaRPr b="0" lang="en-US" sz="4400" strike="noStrike" u="none">
              <a:solidFill>
                <a:schemeClr val="dk1"/>
              </a:solidFill>
              <a:uFillTx/>
              <a:latin typeface="Calibri"/>
            </a:endParaRPr>
          </a:p>
        </p:txBody>
      </p:sp>
      <p:sp>
        <p:nvSpPr>
          <p:cNvPr id="8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uFillTx/>
                <a:latin typeface="Calibri"/>
              </a:rPr>
              <a:t>“</a:t>
            </a:r>
            <a:r>
              <a:rPr b="0" lang="en-US" sz="2800" strike="noStrike" u="none">
                <a:solidFill>
                  <a:srgbClr val="000000"/>
                </a:solidFill>
                <a:uFillTx/>
                <a:latin typeface="Calibri"/>
              </a:rPr>
              <a:t>Private company” means a company having a minimum paid-up share capital as may be prescribed, and which by its articles,</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rgbClr val="000000"/>
                </a:solidFill>
                <a:uFillTx/>
                <a:latin typeface="Calibri"/>
              </a:rPr>
              <a:t>restricts the right to transfer its shares; </a:t>
            </a:r>
            <a:endParaRPr b="0" lang="en-US" sz="2400" strike="noStrike" u="none">
              <a:solidFill>
                <a:schemeClr val="dk1"/>
              </a:solidFill>
              <a:uFillTx/>
              <a:latin typeface="Calibri"/>
            </a:endParaRPr>
          </a:p>
          <a:p>
            <a:pPr indent="0" defTabSz="914400">
              <a:lnSpc>
                <a:spcPct val="90000"/>
              </a:lnSpc>
              <a:spcBef>
                <a:spcPts val="499"/>
              </a:spcBef>
              <a:buNone/>
            </a:pP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rgbClr val="000000"/>
                </a:solidFill>
                <a:uFillTx/>
                <a:latin typeface="Calibri"/>
              </a:rPr>
              <a:t>except in case of One Person Company, limits the number of its members to two hundred </a:t>
            </a:r>
            <a:endParaRPr b="0" lang="en-US" sz="24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algn="ctr" defTabSz="914400">
              <a:lnSpc>
                <a:spcPct val="90000"/>
              </a:lnSpc>
              <a:buNone/>
            </a:pPr>
            <a:r>
              <a:rPr b="1" lang="en-US" sz="4400" strike="noStrike" u="none">
                <a:solidFill>
                  <a:schemeClr val="dk1"/>
                </a:solidFill>
                <a:uFillTx/>
                <a:latin typeface="Calibri Light"/>
              </a:rPr>
              <a:t>Small Company:</a:t>
            </a:r>
            <a:endParaRPr b="0" lang="en-US" sz="4400" strike="noStrike" u="none">
              <a:solidFill>
                <a:schemeClr val="dk1"/>
              </a:solidFill>
              <a:uFillTx/>
              <a:latin typeface="Calibri"/>
            </a:endParaRPr>
          </a:p>
        </p:txBody>
      </p:sp>
      <p:sp>
        <p:nvSpPr>
          <p:cNvPr id="8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19999"/>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Small company given under the section 2(85) of the Companies Act, 2013 which means a company, other than a public company— </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1" lang="en-US" sz="2800" strike="noStrike" u="none">
                <a:solidFill>
                  <a:schemeClr val="dk1"/>
                </a:solidFill>
                <a:uFillTx/>
                <a:latin typeface="Calibri"/>
              </a:rPr>
              <a:t>paid-up share capital </a:t>
            </a:r>
            <a:r>
              <a:rPr b="0" lang="en-US" sz="2800" strike="noStrike" u="none">
                <a:solidFill>
                  <a:schemeClr val="dk1"/>
                </a:solidFill>
                <a:uFillTx/>
                <a:latin typeface="Calibri"/>
              </a:rPr>
              <a:t>of which does not exceed 2 crore (instead of 50 lakhs) rupees and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 </a:t>
            </a:r>
            <a:r>
              <a:rPr b="1" lang="en-US" sz="2800" strike="noStrike" u="none">
                <a:solidFill>
                  <a:schemeClr val="dk1"/>
                </a:solidFill>
                <a:uFillTx/>
                <a:latin typeface="Calibri"/>
              </a:rPr>
              <a:t>turnover </a:t>
            </a:r>
            <a:r>
              <a:rPr b="0" lang="en-US" sz="2800" strike="noStrike" u="none">
                <a:solidFill>
                  <a:schemeClr val="dk1"/>
                </a:solidFill>
                <a:uFillTx/>
                <a:latin typeface="Calibri"/>
              </a:rPr>
              <a:t>of which as per its last profit and loss account does not exceed twenty crore (instead of 2 crore) rupees</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US" sz="2800" strike="noStrike" u="none">
                <a:solidFill>
                  <a:schemeClr val="dk1"/>
                </a:solidFill>
                <a:uFillTx/>
                <a:latin typeface="Calibri"/>
              </a:rPr>
              <a:t>The definition is revised in Union Budget of 1</a:t>
            </a:r>
            <a:r>
              <a:rPr b="0" lang="en-US" sz="2800" strike="noStrike" u="none" baseline="30000">
                <a:solidFill>
                  <a:schemeClr val="dk1"/>
                </a:solidFill>
                <a:uFillTx/>
                <a:latin typeface="Calibri"/>
              </a:rPr>
              <a:t>st</a:t>
            </a:r>
            <a:r>
              <a:rPr b="0" lang="en-US" sz="2800" strike="noStrike" u="none">
                <a:solidFill>
                  <a:schemeClr val="dk1"/>
                </a:solidFill>
                <a:uFillTx/>
                <a:latin typeface="Calibri"/>
              </a:rPr>
              <a:t> February 2021</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r>
              <a:rPr b="0" lang="en-IN" sz="2800" strike="noStrike" u="none">
                <a:solidFill>
                  <a:schemeClr val="dk1"/>
                </a:solidFill>
                <a:uFillTx/>
                <a:latin typeface="Calibri"/>
              </a:rPr>
              <a:t>	</a:t>
            </a:r>
            <a:endParaRPr b="0" lang="en-US" sz="2800" strike="noStrike" u="none">
              <a:solidFill>
                <a:schemeClr val="dk1"/>
              </a:solidFill>
              <a:uFillTx/>
              <a:latin typeface="Calibri"/>
            </a:endParaRPr>
          </a:p>
          <a:p>
            <a:pPr indent="0" defTabSz="914400">
              <a:lnSpc>
                <a:spcPct val="90000"/>
              </a:lnSpc>
              <a:spcBef>
                <a:spcPts val="1001"/>
              </a:spcBef>
              <a:buNone/>
              <a:tabLst>
                <a:tab algn="l" pos="0"/>
              </a:tabLst>
            </a:pP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956</TotalTime>
  <Application>LibreOffice/24.8.0.3$Windows_X86_64 LibreOffice_project/0bdf1299c94fe897b119f97f3c613e9dca6be583</Application>
  <AppVersion>15.0000</AppVersion>
  <Words>3396</Words>
  <Paragraphs>228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2020-10-23T15:05:38Z</dcterms:created>
  <dc:creator>titas</dc:creator>
  <dc:description/>
  <dc:language>en-US</dc:language>
  <cp:lastModifiedBy/>
  <dcterms:modified xsi:type="dcterms:W3CDTF">2024-09-18T13:48:00Z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49</vt:i4>
  </property>
</Properties>
</file>