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8" r:id="rId21"/>
    <p:sldId id="279" r:id="rId22"/>
    <p:sldId id="280" r:id="rId23"/>
    <p:sldId id="277" r:id="rId24"/>
    <p:sldId id="281" r:id="rId25"/>
    <p:sldId id="282" r:id="rId26"/>
    <p:sldId id="301" r:id="rId27"/>
    <p:sldId id="302" r:id="rId28"/>
    <p:sldId id="303" r:id="rId29"/>
    <p:sldId id="304" r:id="rId30"/>
    <p:sldId id="305" r:id="rId31"/>
    <p:sldId id="306"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D1CD-058C-491F-B529-61377218C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87FEA5-44A9-4AE4-9B07-F7D3BABC3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E70D9-ABBF-4C34-B7A6-DBB8E6F8223A}"/>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55BCB002-B9DC-413B-A2B5-EEDEBEBCB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DE7CB-87C5-47F3-A6C2-572B26B80277}"/>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370340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3713-6B59-475D-91A2-28BD47793B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FCC4C8-2E0A-418C-BC7F-00AA699D67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75948-EF2C-4403-BBA5-EDE5E5E01866}"/>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5B7A4DA2-E00D-4C3B-9DB2-2B75050D2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87D14B-AEA0-4265-88EB-C8EA25FAEAA3}"/>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264520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F1B6E-5DC6-41A5-A140-A5D2751962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8632A-DD41-46EB-A1FB-1C7EC824D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6A1FC-93C8-4B5F-9853-3F5F56741C4E}"/>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AF3C4BEE-281C-4FB6-8B86-443E262A9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7A1E7-529E-422C-8B1E-C4DDFD68622B}"/>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141609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A514-E7ED-40BB-BBCD-17AD53286C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7FA9BF-6A82-4A45-837B-8233D21D0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929C5-CC0A-4A7D-81C4-90362B7010F9}"/>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631F2F45-A488-46F0-8CEE-5DD31B0CE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26448-49B3-45F6-B250-A6E854888335}"/>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270367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22C1-17AF-4782-A2B1-8DCD1254E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592DBB-90A8-456C-BF3F-D7386BAA1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7430D-6E71-49CE-99B2-1D4B78D67218}"/>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54C5C994-B876-4AAF-A1BE-B82C2EDE6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8031A-EA9E-44A1-86C7-CF4409C49AE1}"/>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233971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2EF6-B7C9-4E81-A3A2-536A9B36ED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A294B-DB39-423D-A88E-9A0538325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9402BC-6A8A-430C-938F-6BE320A4A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96219D-A72F-460D-8D0A-C73C1C762D6F}"/>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6" name="Footer Placeholder 5">
            <a:extLst>
              <a:ext uri="{FF2B5EF4-FFF2-40B4-BE49-F238E27FC236}">
                <a16:creationId xmlns:a16="http://schemas.microsoft.com/office/drawing/2014/main" id="{BA2E1308-2F99-43D8-972D-3E282FB53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EFED6-5D31-4710-93BC-A3465F87B5D0}"/>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370633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703D-DE96-4903-9568-0F5420F8FA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E2FE2-FE21-47FD-8456-BE8240CFA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28A4E3-5007-4EAA-A3BA-509CD6F78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2D51CA-94C0-427F-B444-AC0B16E0D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3A979-91D6-416D-A7B5-EC431EF3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83796B-DE2D-45AF-BC72-922A8E28B949}"/>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8" name="Footer Placeholder 7">
            <a:extLst>
              <a:ext uri="{FF2B5EF4-FFF2-40B4-BE49-F238E27FC236}">
                <a16:creationId xmlns:a16="http://schemas.microsoft.com/office/drawing/2014/main" id="{10F3F49E-47CC-42DD-975E-8B110B8D74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138A0-43CA-4A05-B20F-719ECB2CA38C}"/>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73391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C810-2F18-4643-9A01-5D289E8353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AA214F-9F43-4DE3-8D7F-946DD19AC4D9}"/>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4" name="Footer Placeholder 3">
            <a:extLst>
              <a:ext uri="{FF2B5EF4-FFF2-40B4-BE49-F238E27FC236}">
                <a16:creationId xmlns:a16="http://schemas.microsoft.com/office/drawing/2014/main" id="{1B093691-725B-48A9-BF33-341858B155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514B4C-005A-4654-87E1-63F5E332CCE5}"/>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262447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089D3-15A4-4A93-87C7-3B6CCB9F279C}"/>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3" name="Footer Placeholder 2">
            <a:extLst>
              <a:ext uri="{FF2B5EF4-FFF2-40B4-BE49-F238E27FC236}">
                <a16:creationId xmlns:a16="http://schemas.microsoft.com/office/drawing/2014/main" id="{A3E41035-8537-49C2-AF7B-F63DF30971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2385E6-F206-488C-A8BB-F2E45E2BFB44}"/>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18864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8663-4937-4CB3-A9CD-2A5B536AE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DFECA0-52C5-45A4-803B-EE2BFB182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992931-E790-4DEC-937A-7BE7E951C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0D12F7-B910-4557-B78A-1D35EFA32CD1}"/>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6" name="Footer Placeholder 5">
            <a:extLst>
              <a:ext uri="{FF2B5EF4-FFF2-40B4-BE49-F238E27FC236}">
                <a16:creationId xmlns:a16="http://schemas.microsoft.com/office/drawing/2014/main" id="{3A923551-DDC3-40FD-A499-FE7BEC433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CC723-A2F4-4E4A-8356-0749E0456DC9}"/>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381066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E873-611C-45CD-B55F-8A849E2CC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E8B28F-4B93-4DDF-B13E-F7CC52577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67CE65-4437-4DC1-97DF-0A21385FE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58E94-E5D2-489C-AFA5-236FBD5F035B}"/>
              </a:ext>
            </a:extLst>
          </p:cNvPr>
          <p:cNvSpPr>
            <a:spLocks noGrp="1"/>
          </p:cNvSpPr>
          <p:nvPr>
            <p:ph type="dt" sz="half" idx="10"/>
          </p:nvPr>
        </p:nvSpPr>
        <p:spPr/>
        <p:txBody>
          <a:bodyPr/>
          <a:lstStyle/>
          <a:p>
            <a:fld id="{2734BF24-FA21-437E-B222-4DFDAA580A82}" type="datetimeFigureOut">
              <a:rPr lang="en-IN" smtClean="0"/>
              <a:t>12-09-2024</a:t>
            </a:fld>
            <a:endParaRPr lang="en-IN"/>
          </a:p>
        </p:txBody>
      </p:sp>
      <p:sp>
        <p:nvSpPr>
          <p:cNvPr id="6" name="Footer Placeholder 5">
            <a:extLst>
              <a:ext uri="{FF2B5EF4-FFF2-40B4-BE49-F238E27FC236}">
                <a16:creationId xmlns:a16="http://schemas.microsoft.com/office/drawing/2014/main" id="{CF4C0048-A28E-4662-A58A-E346AC7A4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5F19B-DF12-41EC-B458-9D5541BC0B44}"/>
              </a:ext>
            </a:extLst>
          </p:cNvPr>
          <p:cNvSpPr>
            <a:spLocks noGrp="1"/>
          </p:cNvSpPr>
          <p:nvPr>
            <p:ph type="sldNum" sz="quarter" idx="12"/>
          </p:nvPr>
        </p:nvSpPr>
        <p:spPr/>
        <p:txBody>
          <a:bodyPr/>
          <a:lstStyle/>
          <a:p>
            <a:fld id="{A05BAA44-A81D-4272-BB9A-A474D0FCD2AD}" type="slidenum">
              <a:rPr lang="en-IN" smtClean="0"/>
              <a:t>‹#›</a:t>
            </a:fld>
            <a:endParaRPr lang="en-IN"/>
          </a:p>
        </p:txBody>
      </p:sp>
    </p:spTree>
    <p:extLst>
      <p:ext uri="{BB962C8B-B14F-4D97-AF65-F5344CB8AC3E}">
        <p14:creationId xmlns:p14="http://schemas.microsoft.com/office/powerpoint/2010/main" val="49387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D3FD5-E1D6-41E9-9657-DA7B6C8ED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CC900-C5C3-4042-B051-7C300248D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EF84A-16BA-4306-9CAF-745782489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4BF24-FA21-437E-B222-4DFDAA580A82}" type="datetimeFigureOut">
              <a:rPr lang="en-IN" smtClean="0"/>
              <a:t>12-09-2024</a:t>
            </a:fld>
            <a:endParaRPr lang="en-IN"/>
          </a:p>
        </p:txBody>
      </p:sp>
      <p:sp>
        <p:nvSpPr>
          <p:cNvPr id="5" name="Footer Placeholder 4">
            <a:extLst>
              <a:ext uri="{FF2B5EF4-FFF2-40B4-BE49-F238E27FC236}">
                <a16:creationId xmlns:a16="http://schemas.microsoft.com/office/drawing/2014/main" id="{5D455D14-E7D1-45DC-8B76-C71416536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1D2EE6-95D2-49C8-AC2A-CBE4492E7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BAA44-A81D-4272-BB9A-A474D0FCD2AD}" type="slidenum">
              <a:rPr lang="en-IN" smtClean="0"/>
              <a:t>‹#›</a:t>
            </a:fld>
            <a:endParaRPr lang="en-IN"/>
          </a:p>
        </p:txBody>
      </p:sp>
    </p:spTree>
    <p:extLst>
      <p:ext uri="{BB962C8B-B14F-4D97-AF65-F5344CB8AC3E}">
        <p14:creationId xmlns:p14="http://schemas.microsoft.com/office/powerpoint/2010/main" val="60392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Companies Act 2013</a:t>
            </a:r>
          </a:p>
        </p:txBody>
      </p:sp>
    </p:spTree>
    <p:extLst>
      <p:ext uri="{BB962C8B-B14F-4D97-AF65-F5344CB8AC3E}">
        <p14:creationId xmlns:p14="http://schemas.microsoft.com/office/powerpoint/2010/main" val="348474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Public company</a:t>
            </a:r>
            <a:endParaRPr lang="en-IN" dirty="0"/>
          </a:p>
        </p:txBody>
      </p:sp>
      <p:sp>
        <p:nvSpPr>
          <p:cNvPr id="3" name="Content Placeholder 2"/>
          <p:cNvSpPr>
            <a:spLocks noGrp="1"/>
          </p:cNvSpPr>
          <p:nvPr>
            <p:ph idx="1"/>
          </p:nvPr>
        </p:nvSpPr>
        <p:spPr/>
        <p:txBody>
          <a:bodyPr/>
          <a:lstStyle/>
          <a:p>
            <a:pPr marL="0" indent="0">
              <a:buNone/>
            </a:pPr>
            <a:r>
              <a:rPr lang="en-US" dirty="0"/>
              <a:t>“Public company” means a company which— </a:t>
            </a:r>
          </a:p>
          <a:p>
            <a:pPr marL="0" indent="0">
              <a:buNone/>
            </a:pPr>
            <a:endParaRPr lang="en-US" dirty="0"/>
          </a:p>
          <a:p>
            <a:pPr marL="0" indent="0">
              <a:buNone/>
            </a:pPr>
            <a:r>
              <a:rPr lang="en-US" dirty="0"/>
              <a:t>• is not a private company; </a:t>
            </a:r>
          </a:p>
          <a:p>
            <a:endParaRPr lang="en-US" dirty="0"/>
          </a:p>
          <a:p>
            <a:pPr marL="0" indent="0">
              <a:buNone/>
            </a:pPr>
            <a:r>
              <a:rPr lang="en-US" dirty="0"/>
              <a:t>• has a minimum paid-up share capital, as may be prescribed: </a:t>
            </a:r>
          </a:p>
          <a:p>
            <a:endParaRPr lang="en-US" dirty="0"/>
          </a:p>
          <a:p>
            <a:r>
              <a:rPr lang="en-US" dirty="0"/>
              <a:t>formed for any lawful purpose by seven or more persons</a:t>
            </a:r>
            <a:endParaRPr lang="en-IN" dirty="0"/>
          </a:p>
        </p:txBody>
      </p:sp>
    </p:spTree>
    <p:extLst>
      <p:ext uri="{BB962C8B-B14F-4D97-AF65-F5344CB8AC3E}">
        <p14:creationId xmlns:p14="http://schemas.microsoft.com/office/powerpoint/2010/main" val="295577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9914" y="1366787"/>
            <a:ext cx="9639323" cy="3378468"/>
          </a:xfrm>
          <a:prstGeom prst="rect">
            <a:avLst/>
          </a:prstGeom>
        </p:spPr>
      </p:pic>
    </p:spTree>
    <p:extLst>
      <p:ext uri="{BB962C8B-B14F-4D97-AF65-F5344CB8AC3E}">
        <p14:creationId xmlns:p14="http://schemas.microsoft.com/office/powerpoint/2010/main" val="30777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Classification of companies</a:t>
            </a:r>
            <a:br>
              <a:rPr lang="en-IN" b="1" dirty="0"/>
            </a:br>
            <a:r>
              <a:rPr lang="en-US" dirty="0"/>
              <a:t>On the basis of control</a:t>
            </a:r>
            <a:br>
              <a:rPr lang="en-US"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b="1" dirty="0"/>
              <a:t>Holding and subsidiary companies: </a:t>
            </a:r>
            <a:r>
              <a:rPr lang="en-US" dirty="0"/>
              <a:t>‘Holding and subsidiary’ companies are relative terms. </a:t>
            </a:r>
          </a:p>
          <a:p>
            <a:r>
              <a:rPr lang="en-US" dirty="0"/>
              <a:t>“Subsidiary company” means a company in which the holding company— </a:t>
            </a:r>
          </a:p>
          <a:p>
            <a:pPr lvl="1"/>
            <a:r>
              <a:rPr lang="en-US" dirty="0"/>
              <a:t>controls the composition of the Board of Directors; or </a:t>
            </a:r>
          </a:p>
          <a:p>
            <a:pPr lvl="1"/>
            <a:endParaRPr lang="en-US" dirty="0"/>
          </a:p>
          <a:p>
            <a:pPr lvl="1"/>
            <a:r>
              <a:rPr lang="en-US" dirty="0"/>
              <a:t>exercises or controls more than one-half of the total share capital either at its own or together with one or more of its subsidiary companies</a:t>
            </a:r>
          </a:p>
          <a:p>
            <a:endParaRPr lang="en-IN" dirty="0"/>
          </a:p>
        </p:txBody>
      </p:sp>
    </p:spTree>
    <p:extLst>
      <p:ext uri="{BB962C8B-B14F-4D97-AF65-F5344CB8AC3E}">
        <p14:creationId xmlns:p14="http://schemas.microsoft.com/office/powerpoint/2010/main" val="312948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b="1" dirty="0"/>
              <a:t>Holding and subsidiary companies</a:t>
            </a:r>
            <a:endParaRPr lang="en-IN" dirty="0"/>
          </a:p>
        </p:txBody>
      </p:sp>
      <p:sp>
        <p:nvSpPr>
          <p:cNvPr id="3" name="Content Placeholder 2"/>
          <p:cNvSpPr>
            <a:spLocks noGrp="1"/>
          </p:cNvSpPr>
          <p:nvPr>
            <p:ph idx="1"/>
          </p:nvPr>
        </p:nvSpPr>
        <p:spPr/>
        <p:txBody>
          <a:bodyPr/>
          <a:lstStyle/>
          <a:p>
            <a:r>
              <a:rPr lang="en-US" b="1" dirty="0"/>
              <a:t>Example 1: </a:t>
            </a:r>
            <a:r>
              <a:rPr lang="en-US" dirty="0"/>
              <a:t>A will be subsidiary of B, if B controls the composition of the Board of Directors of A, i.e., if B can, without the consent or approval of any other person, appoint or remove a majority of directors of A. </a:t>
            </a:r>
          </a:p>
          <a:p>
            <a:r>
              <a:rPr lang="en-US" b="1" dirty="0"/>
              <a:t>Example 2: </a:t>
            </a:r>
            <a:r>
              <a:rPr lang="en-US" dirty="0"/>
              <a:t>A will be subsidiary of B, if B holds more than 50% of the share capital of A. </a:t>
            </a:r>
          </a:p>
          <a:p>
            <a:r>
              <a:rPr lang="en-US" b="1" dirty="0"/>
              <a:t>Example 3: </a:t>
            </a:r>
            <a:r>
              <a:rPr lang="en-US" dirty="0"/>
              <a:t>B is a subsidiary of A and C is a subsidiary of B. In such a case, C will be the subsidiary of A. In the like manner, if D is a subsidiary of C, D will be subsidiary of B as well as of A and so on.</a:t>
            </a:r>
            <a:endParaRPr lang="en-IN" dirty="0"/>
          </a:p>
        </p:txBody>
      </p:sp>
    </p:spTree>
    <p:extLst>
      <p:ext uri="{BB962C8B-B14F-4D97-AF65-F5344CB8AC3E}">
        <p14:creationId xmlns:p14="http://schemas.microsoft.com/office/powerpoint/2010/main" val="2974696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Associate company</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b="1" dirty="0"/>
              <a:t>Associate company in</a:t>
            </a:r>
            <a:r>
              <a:rPr lang="en-US" dirty="0"/>
              <a:t> relation to another company, means a company in which that other company has a significant influence, but which is not a subsidiary company of that other company </a:t>
            </a:r>
          </a:p>
          <a:p>
            <a:endParaRPr lang="en-US" dirty="0"/>
          </a:p>
          <a:p>
            <a:r>
              <a:rPr lang="en-US" dirty="0"/>
              <a:t>The term “significant influence” means control of at least 20% of total share capital</a:t>
            </a:r>
          </a:p>
          <a:p>
            <a:pPr marL="0" indent="0">
              <a:buNone/>
            </a:pPr>
            <a:r>
              <a:rPr lang="en-IN" dirty="0"/>
              <a:t>. </a:t>
            </a:r>
          </a:p>
          <a:p>
            <a:pPr marL="0" indent="0">
              <a:buNone/>
            </a:pPr>
            <a:endParaRPr lang="en-IN" dirty="0"/>
          </a:p>
          <a:p>
            <a:endParaRPr lang="en-IN" dirty="0"/>
          </a:p>
        </p:txBody>
      </p:sp>
    </p:spTree>
    <p:extLst>
      <p:ext uri="{BB962C8B-B14F-4D97-AF65-F5344CB8AC3E}">
        <p14:creationId xmlns:p14="http://schemas.microsoft.com/office/powerpoint/2010/main" val="109077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Classification of companies</a:t>
            </a:r>
            <a:br>
              <a:rPr lang="en-IN" b="1" dirty="0"/>
            </a:br>
            <a:r>
              <a:rPr lang="en-US" dirty="0"/>
              <a:t>On the basis of access to capital</a:t>
            </a:r>
            <a:endParaRPr lang="en-IN" dirty="0"/>
          </a:p>
        </p:txBody>
      </p:sp>
      <p:sp>
        <p:nvSpPr>
          <p:cNvPr id="3" name="Content Placeholder 2"/>
          <p:cNvSpPr>
            <a:spLocks noGrp="1"/>
          </p:cNvSpPr>
          <p:nvPr>
            <p:ph idx="1"/>
          </p:nvPr>
        </p:nvSpPr>
        <p:spPr/>
        <p:txBody>
          <a:bodyPr/>
          <a:lstStyle/>
          <a:p>
            <a:endParaRPr lang="en-US" b="1" dirty="0"/>
          </a:p>
          <a:p>
            <a:r>
              <a:rPr lang="en-US" b="1" dirty="0"/>
              <a:t>Listed company: </a:t>
            </a:r>
            <a:r>
              <a:rPr lang="en-US" dirty="0"/>
              <a:t>it is a company which has any of its securities listed on any </a:t>
            </a:r>
            <a:r>
              <a:rPr lang="en-US" dirty="0" err="1"/>
              <a:t>recognised</a:t>
            </a:r>
            <a:r>
              <a:rPr lang="en-US" dirty="0"/>
              <a:t> stock exchange. </a:t>
            </a:r>
          </a:p>
          <a:p>
            <a:endParaRPr lang="en-US" dirty="0"/>
          </a:p>
          <a:p>
            <a:pPr marL="0" indent="0">
              <a:buNone/>
            </a:pPr>
            <a:r>
              <a:rPr lang="en-US" dirty="0"/>
              <a:t>• </a:t>
            </a:r>
            <a:r>
              <a:rPr lang="en-US" b="1" dirty="0"/>
              <a:t>Unlisted company: </a:t>
            </a:r>
            <a:r>
              <a:rPr lang="en-US" dirty="0"/>
              <a:t>means company other than listed company. </a:t>
            </a:r>
          </a:p>
          <a:p>
            <a:endParaRPr lang="en-IN" dirty="0"/>
          </a:p>
        </p:txBody>
      </p:sp>
    </p:spTree>
    <p:extLst>
      <p:ext uri="{BB962C8B-B14F-4D97-AF65-F5344CB8AC3E}">
        <p14:creationId xmlns:p14="http://schemas.microsoft.com/office/powerpoint/2010/main" val="317672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Government company</a:t>
            </a:r>
            <a:endParaRPr lang="en-IN" dirty="0"/>
          </a:p>
        </p:txBody>
      </p:sp>
      <p:sp>
        <p:nvSpPr>
          <p:cNvPr id="3" name="Content Placeholder 2"/>
          <p:cNvSpPr>
            <a:spLocks noGrp="1"/>
          </p:cNvSpPr>
          <p:nvPr>
            <p:ph idx="1"/>
          </p:nvPr>
        </p:nvSpPr>
        <p:spPr/>
        <p:txBody>
          <a:bodyPr/>
          <a:lstStyle/>
          <a:p>
            <a:endParaRPr lang="en-IN" dirty="0"/>
          </a:p>
          <a:p>
            <a:r>
              <a:rPr lang="en-US" dirty="0"/>
              <a:t>➢ Government Company means any company in which not less than 51% of the paid-up share capital is held by- </a:t>
            </a:r>
          </a:p>
          <a:p>
            <a:r>
              <a:rPr lang="en-IN" dirty="0"/>
              <a:t> the Central Government, or </a:t>
            </a:r>
          </a:p>
          <a:p>
            <a:r>
              <a:rPr lang="en-US" dirty="0"/>
              <a:t>by any State Government or Governments, or </a:t>
            </a:r>
          </a:p>
          <a:p>
            <a:r>
              <a:rPr lang="en-US" dirty="0"/>
              <a:t>partly by the Central Government and partly by one or more State Governments, and the section includes a company which is a subsidiary company of such a Government company. </a:t>
            </a:r>
          </a:p>
          <a:p>
            <a:endParaRPr lang="en-IN" dirty="0"/>
          </a:p>
        </p:txBody>
      </p:sp>
    </p:spTree>
    <p:extLst>
      <p:ext uri="{BB962C8B-B14F-4D97-AF65-F5344CB8AC3E}">
        <p14:creationId xmlns:p14="http://schemas.microsoft.com/office/powerpoint/2010/main" val="206614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Foreign Company</a:t>
            </a:r>
          </a:p>
        </p:txBody>
      </p:sp>
      <p:sp>
        <p:nvSpPr>
          <p:cNvPr id="3" name="Content Placeholder 2"/>
          <p:cNvSpPr>
            <a:spLocks noGrp="1"/>
          </p:cNvSpPr>
          <p:nvPr>
            <p:ph idx="1"/>
          </p:nvPr>
        </p:nvSpPr>
        <p:spPr/>
        <p:txBody>
          <a:bodyPr/>
          <a:lstStyle/>
          <a:p>
            <a:pPr marL="0" indent="0">
              <a:buNone/>
            </a:pPr>
            <a:r>
              <a:rPr lang="en-US" dirty="0"/>
              <a:t>Any company or body corporate incorporated outside India which— </a:t>
            </a:r>
          </a:p>
          <a:p>
            <a:pPr marL="0" indent="0">
              <a:buNone/>
            </a:pPr>
            <a:endParaRPr lang="en-US" dirty="0"/>
          </a:p>
          <a:p>
            <a:pPr marL="0" indent="0">
              <a:buNone/>
            </a:pPr>
            <a:r>
              <a:rPr lang="en-US" dirty="0"/>
              <a:t>• has a place of business in India whether by itself or through an agent, physically or through electronic mode; and </a:t>
            </a:r>
          </a:p>
          <a:p>
            <a:pPr marL="0" indent="0">
              <a:buNone/>
            </a:pPr>
            <a:endParaRPr lang="en-US" dirty="0"/>
          </a:p>
          <a:p>
            <a:pPr marL="0" indent="0">
              <a:buNone/>
            </a:pPr>
            <a:r>
              <a:rPr lang="en-US" dirty="0"/>
              <a:t>• conducts any business activity in India in any other manner </a:t>
            </a:r>
          </a:p>
          <a:p>
            <a:endParaRPr lang="en-IN" dirty="0"/>
          </a:p>
        </p:txBody>
      </p:sp>
    </p:spTree>
    <p:extLst>
      <p:ext uri="{BB962C8B-B14F-4D97-AF65-F5344CB8AC3E}">
        <p14:creationId xmlns:p14="http://schemas.microsoft.com/office/powerpoint/2010/main" val="360108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b="1" dirty="0"/>
              <a:t>Formation of companies with charitable objects etc. (Section 8 company):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Formed to promote the charitable objects of commerce, art, science, sports, education, research, social welfare, religion, charity, protection of environment etc. </a:t>
            </a:r>
          </a:p>
          <a:p>
            <a:pPr marL="0" indent="0">
              <a:buNone/>
            </a:pPr>
            <a:endParaRPr lang="en-US" dirty="0"/>
          </a:p>
          <a:p>
            <a:r>
              <a:rPr lang="en-US" dirty="0"/>
              <a:t>Such company intends to apply its profit in </a:t>
            </a:r>
          </a:p>
          <a:p>
            <a:pPr lvl="1"/>
            <a:r>
              <a:rPr lang="en-IN" dirty="0"/>
              <a:t>promoting its objects and </a:t>
            </a:r>
          </a:p>
          <a:p>
            <a:pPr lvl="1"/>
            <a:r>
              <a:rPr lang="en-US" dirty="0"/>
              <a:t>prohibiting the payment of any dividend to its members. </a:t>
            </a:r>
          </a:p>
          <a:p>
            <a:pPr lvl="1"/>
            <a:endParaRPr lang="en-US" dirty="0"/>
          </a:p>
          <a:p>
            <a:r>
              <a:rPr lang="en-US" b="1" dirty="0"/>
              <a:t>Examples </a:t>
            </a:r>
            <a:r>
              <a:rPr lang="en-US" dirty="0"/>
              <a:t>of section 8 companies are FICCI, ASSOCHAM, National Sports Club of India, CII </a:t>
            </a:r>
            <a:r>
              <a:rPr lang="en-US" dirty="0" err="1"/>
              <a:t>etc</a:t>
            </a:r>
            <a:r>
              <a:rPr lang="en-US" dirty="0"/>
              <a:t> </a:t>
            </a:r>
          </a:p>
          <a:p>
            <a:endParaRPr lang="en-US" dirty="0"/>
          </a:p>
          <a:p>
            <a:r>
              <a:rPr lang="en-US" dirty="0"/>
              <a:t>Section 8 allows the Central Government to register such person or association of persons as a company with limited liability without the addition of words ‘Limited’ or ‘Private limited’ to its name, by issuing </a:t>
            </a:r>
            <a:r>
              <a:rPr lang="en-US" dirty="0" err="1"/>
              <a:t>licence</a:t>
            </a:r>
            <a:r>
              <a:rPr lang="en-US" dirty="0"/>
              <a:t> on such conditions as it deems fit. 	</a:t>
            </a:r>
          </a:p>
          <a:p>
            <a:endParaRPr lang="en-US" dirty="0"/>
          </a:p>
          <a:p>
            <a:endParaRPr lang="en-IN" dirty="0"/>
          </a:p>
        </p:txBody>
      </p:sp>
    </p:spTree>
    <p:extLst>
      <p:ext uri="{BB962C8B-B14F-4D97-AF65-F5344CB8AC3E}">
        <p14:creationId xmlns:p14="http://schemas.microsoft.com/office/powerpoint/2010/main" val="119816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63377"/>
            <a:ext cx="10515600" cy="1325563"/>
          </a:xfrm>
        </p:spPr>
        <p:txBody>
          <a:bodyPr/>
          <a:lstStyle/>
          <a:p>
            <a:pPr algn="ctr"/>
            <a:r>
              <a:rPr lang="en-IN" b="1" dirty="0"/>
              <a:t>Section 8 Company </a:t>
            </a:r>
            <a:endParaRPr lang="en-IN" dirty="0"/>
          </a:p>
        </p:txBody>
      </p:sp>
      <p:pic>
        <p:nvPicPr>
          <p:cNvPr id="4" name="Content Placeholder 3"/>
          <p:cNvPicPr>
            <a:picLocks noGrp="1" noChangeAspect="1"/>
          </p:cNvPicPr>
          <p:nvPr>
            <p:ph idx="1"/>
          </p:nvPr>
        </p:nvPicPr>
        <p:blipFill>
          <a:blip r:embed="rId2"/>
          <a:stretch>
            <a:fillRect/>
          </a:stretch>
        </p:blipFill>
        <p:spPr>
          <a:xfrm>
            <a:off x="1597794" y="924025"/>
            <a:ext cx="9172875" cy="5933975"/>
          </a:xfrm>
          <a:prstGeom prst="rect">
            <a:avLst/>
          </a:prstGeom>
        </p:spPr>
      </p:pic>
    </p:spTree>
    <p:extLst>
      <p:ext uri="{BB962C8B-B14F-4D97-AF65-F5344CB8AC3E}">
        <p14:creationId xmlns:p14="http://schemas.microsoft.com/office/powerpoint/2010/main" val="370135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solidFill>
                  <a:srgbClr val="000000"/>
                </a:solidFill>
              </a:rPr>
            </a:br>
            <a:r>
              <a:rPr lang="en-IN" dirty="0">
                <a:solidFill>
                  <a:srgbClr val="000000"/>
                </a:solidFill>
              </a:rPr>
              <a:t>Company </a:t>
            </a:r>
            <a:br>
              <a:rPr lang="en-IN" dirty="0">
                <a:solidFill>
                  <a:srgbClr val="000000"/>
                </a:solidFill>
              </a:rPr>
            </a:br>
            <a:endParaRPr lang="en-IN" dirty="0"/>
          </a:p>
        </p:txBody>
      </p:sp>
      <p:sp>
        <p:nvSpPr>
          <p:cNvPr id="3" name="Content Placeholder 2"/>
          <p:cNvSpPr>
            <a:spLocks noGrp="1"/>
          </p:cNvSpPr>
          <p:nvPr>
            <p:ph idx="1"/>
          </p:nvPr>
        </p:nvSpPr>
        <p:spPr/>
        <p:txBody>
          <a:bodyPr/>
          <a:lstStyle/>
          <a:p>
            <a:endParaRPr lang="en-IN" sz="24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 company is an incorporated association, which is an artificial person created by law, having a separate entity, with a perpetual succession and a common seal.” </a:t>
            </a:r>
          </a:p>
          <a:p>
            <a:endParaRPr lang="en-IN" dirty="0"/>
          </a:p>
          <a:p>
            <a:r>
              <a:rPr lang="en-US" dirty="0"/>
              <a:t>	</a:t>
            </a:r>
          </a:p>
          <a:p>
            <a:endParaRPr lang="en-IN" dirty="0"/>
          </a:p>
        </p:txBody>
      </p:sp>
    </p:spTree>
    <p:extLst>
      <p:ext uri="{BB962C8B-B14F-4D97-AF65-F5344CB8AC3E}">
        <p14:creationId xmlns:p14="http://schemas.microsoft.com/office/powerpoint/2010/main" val="4238191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Dormant company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Where a company is formed and registered for a future project or to hold an asset or intellectual property and has no significant accounting transaction, such a company or an inactive company may make an application to the Registrar in such manner as may be prescribed for obtaining the status of a dormant company. </a:t>
            </a:r>
          </a:p>
          <a:p>
            <a:endParaRPr lang="en-US" dirty="0"/>
          </a:p>
          <a:p>
            <a:r>
              <a:rPr lang="en-US" b="1" dirty="0"/>
              <a:t>“Inactive company” </a:t>
            </a:r>
            <a:r>
              <a:rPr lang="en-US" dirty="0"/>
              <a:t>means a company which has not been carrying on any business or operation, or has not made any significant accounting transaction during the last two financial years, or has not filed financial statements and annual returns during the last two financial years. 	</a:t>
            </a:r>
          </a:p>
          <a:p>
            <a:endParaRPr lang="en-IN" dirty="0"/>
          </a:p>
        </p:txBody>
      </p:sp>
    </p:spTree>
    <p:extLst>
      <p:ext uri="{BB962C8B-B14F-4D97-AF65-F5344CB8AC3E}">
        <p14:creationId xmlns:p14="http://schemas.microsoft.com/office/powerpoint/2010/main" val="75744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Nidhi Companies </a:t>
            </a:r>
            <a:br>
              <a:rPr lang="en-IN" dirty="0"/>
            </a:br>
            <a:endParaRPr lang="en-IN" dirty="0"/>
          </a:p>
        </p:txBody>
      </p:sp>
      <p:sp>
        <p:nvSpPr>
          <p:cNvPr id="3" name="Content Placeholder 2"/>
          <p:cNvSpPr>
            <a:spLocks noGrp="1"/>
          </p:cNvSpPr>
          <p:nvPr>
            <p:ph idx="1"/>
          </p:nvPr>
        </p:nvSpPr>
        <p:spPr/>
        <p:txBody>
          <a:bodyPr/>
          <a:lstStyle/>
          <a:p>
            <a:r>
              <a:rPr lang="en-US" dirty="0"/>
              <a:t>Company which has been incorporated as a </a:t>
            </a:r>
            <a:r>
              <a:rPr lang="en-US" dirty="0" err="1"/>
              <a:t>nidhi</a:t>
            </a:r>
            <a:r>
              <a:rPr lang="en-US" dirty="0"/>
              <a:t> with the object of cultivating the habit of thrift (cost cutting) and savings among its members, receiving deposits from, and lending to, its members only, for their mutual benefit </a:t>
            </a:r>
          </a:p>
          <a:p>
            <a:endParaRPr lang="en-IN" dirty="0"/>
          </a:p>
        </p:txBody>
      </p:sp>
      <p:pic>
        <p:nvPicPr>
          <p:cNvPr id="4" name="Picture 3"/>
          <p:cNvPicPr>
            <a:picLocks noChangeAspect="1"/>
          </p:cNvPicPr>
          <p:nvPr/>
        </p:nvPicPr>
        <p:blipFill>
          <a:blip r:embed="rId2"/>
          <a:stretch>
            <a:fillRect/>
          </a:stretch>
        </p:blipFill>
        <p:spPr>
          <a:xfrm>
            <a:off x="534876" y="3580598"/>
            <a:ext cx="10957706" cy="2471420"/>
          </a:xfrm>
          <a:prstGeom prst="rect">
            <a:avLst/>
          </a:prstGeom>
        </p:spPr>
      </p:pic>
    </p:spTree>
    <p:extLst>
      <p:ext uri="{BB962C8B-B14F-4D97-AF65-F5344CB8AC3E}">
        <p14:creationId xmlns:p14="http://schemas.microsoft.com/office/powerpoint/2010/main" val="162716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71" y="0"/>
            <a:ext cx="10515600" cy="1325563"/>
          </a:xfrm>
        </p:spPr>
        <p:txBody>
          <a:bodyPr>
            <a:normAutofit fontScale="90000"/>
          </a:bodyPr>
          <a:lstStyle/>
          <a:p>
            <a:pPr algn="ctr"/>
            <a:br>
              <a:rPr lang="en-IN" dirty="0"/>
            </a:br>
            <a:br>
              <a:rPr lang="en-IN" dirty="0"/>
            </a:br>
            <a:r>
              <a:rPr lang="en-IN" dirty="0"/>
              <a:t>Formation of Company:  </a:t>
            </a:r>
            <a:br>
              <a:rPr lang="en-IN" dirty="0"/>
            </a:br>
            <a:r>
              <a:rPr lang="en-IN" dirty="0"/>
              <a:t>Incorporation of Company </a:t>
            </a:r>
            <a:br>
              <a:rPr lang="en-IN" dirty="0"/>
            </a:b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118923" y="1511166"/>
            <a:ext cx="10484843" cy="5245769"/>
          </a:xfrm>
          <a:prstGeom prst="rect">
            <a:avLst/>
          </a:prstGeom>
        </p:spPr>
      </p:pic>
    </p:spTree>
    <p:extLst>
      <p:ext uri="{BB962C8B-B14F-4D97-AF65-F5344CB8AC3E}">
        <p14:creationId xmlns:p14="http://schemas.microsoft.com/office/powerpoint/2010/main" val="90596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Effect of Registration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b="1" dirty="0"/>
              <a:t>Section 9 of the Companies Act, 2013 </a:t>
            </a:r>
            <a:r>
              <a:rPr lang="en-US" dirty="0"/>
              <a:t>provides for the effect of registration of a company. </a:t>
            </a:r>
          </a:p>
          <a:p>
            <a:r>
              <a:rPr lang="en-US" dirty="0"/>
              <a:t>According to section 9, from the date of incorporation (mentioned in the certificate of incorporation), the subscribers to the memorandum and all other persons, who may from time to time become members of the company, shall be a body corporate by the name contained in the memorandum. </a:t>
            </a:r>
          </a:p>
          <a:p>
            <a:r>
              <a:rPr lang="en-US" dirty="0"/>
              <a:t>Such a registered company shall be capable of exercising all the functions of an incorporated company under this Act and having perpetual succession with power to acquire, hold and dispose of property, both movable and immovable, tangible and intangible, to contract and to sue and be sued, by the said name. </a:t>
            </a:r>
          </a:p>
          <a:p>
            <a:r>
              <a:rPr lang="en-US" dirty="0"/>
              <a:t>From the date of incorporation mentioned in the certificate, the company becomes a legal person separate from the incorporators. </a:t>
            </a:r>
            <a:endParaRPr lang="en-IN" dirty="0"/>
          </a:p>
        </p:txBody>
      </p:sp>
    </p:spTree>
    <p:extLst>
      <p:ext uri="{BB962C8B-B14F-4D97-AF65-F5344CB8AC3E}">
        <p14:creationId xmlns:p14="http://schemas.microsoft.com/office/powerpoint/2010/main" val="265396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Memorandum of Association </a:t>
            </a:r>
            <a:br>
              <a:rPr lang="en-IN" dirty="0"/>
            </a:br>
            <a:endParaRPr lang="en-IN" dirty="0"/>
          </a:p>
        </p:txBody>
      </p:sp>
      <p:sp>
        <p:nvSpPr>
          <p:cNvPr id="3" name="Content Placeholder 2"/>
          <p:cNvSpPr>
            <a:spLocks noGrp="1"/>
          </p:cNvSpPr>
          <p:nvPr>
            <p:ph idx="1"/>
          </p:nvPr>
        </p:nvSpPr>
        <p:spPr/>
        <p:txBody>
          <a:bodyPr/>
          <a:lstStyle/>
          <a:p>
            <a:r>
              <a:rPr lang="en-US" dirty="0"/>
              <a:t>Memorandum of Association of company is its charter </a:t>
            </a:r>
          </a:p>
          <a:p>
            <a:endParaRPr lang="en-US" dirty="0"/>
          </a:p>
          <a:p>
            <a:r>
              <a:rPr lang="en-US" dirty="0"/>
              <a:t>It defines its constitution and the scope of the powers of the company with which it has been established under the Act. </a:t>
            </a:r>
          </a:p>
          <a:p>
            <a:endParaRPr lang="en-US" dirty="0"/>
          </a:p>
          <a:p>
            <a:r>
              <a:rPr lang="en-US" dirty="0"/>
              <a:t>It is the very foundation on which the whole edifice of the company is built. </a:t>
            </a:r>
          </a:p>
          <a:p>
            <a:endParaRPr lang="en-IN" dirty="0"/>
          </a:p>
        </p:txBody>
      </p:sp>
    </p:spTree>
    <p:extLst>
      <p:ext uri="{BB962C8B-B14F-4D97-AF65-F5344CB8AC3E}">
        <p14:creationId xmlns:p14="http://schemas.microsoft.com/office/powerpoint/2010/main" val="2769568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0478" y="0"/>
            <a:ext cx="9357524" cy="6857999"/>
          </a:xfrm>
          <a:prstGeom prst="rect">
            <a:avLst/>
          </a:prstGeom>
        </p:spPr>
      </p:pic>
    </p:spTree>
    <p:extLst>
      <p:ext uri="{BB962C8B-B14F-4D97-AF65-F5344CB8AC3E}">
        <p14:creationId xmlns:p14="http://schemas.microsoft.com/office/powerpoint/2010/main" val="314288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955"/>
            <a:ext cx="8229600" cy="1143000"/>
          </a:xfrm>
        </p:spPr>
        <p:txBody>
          <a:bodyPr/>
          <a:lstStyle/>
          <a:p>
            <a:r>
              <a:rPr lang="en-IN" sz="3600" b="1" dirty="0">
                <a:latin typeface="+mn-lt"/>
              </a:rPr>
              <a:t>Authorised Capital and Face Value </a:t>
            </a:r>
            <a:endParaRPr lang="en-IN" sz="3600" dirty="0">
              <a:latin typeface="+mn-lt"/>
            </a:endParaRPr>
          </a:p>
        </p:txBody>
      </p:sp>
      <p:sp>
        <p:nvSpPr>
          <p:cNvPr id="3" name="Content Placeholder 2"/>
          <p:cNvSpPr>
            <a:spLocks noGrp="1"/>
          </p:cNvSpPr>
          <p:nvPr>
            <p:ph idx="1"/>
          </p:nvPr>
        </p:nvSpPr>
        <p:spPr>
          <a:xfrm>
            <a:off x="1981200" y="1060384"/>
            <a:ext cx="8229600" cy="4525963"/>
          </a:xfrm>
        </p:spPr>
        <p:txBody>
          <a:bodyPr>
            <a:normAutofit fontScale="92500" lnSpcReduction="10000"/>
          </a:bodyPr>
          <a:lstStyle/>
          <a:p>
            <a:r>
              <a:rPr lang="en-IN" sz="1800" dirty="0"/>
              <a:t>Authorised Capital is the maximum amount of share capital, measured at face value, that the company is authorised to issue to its shareholders and is mentioned in the </a:t>
            </a:r>
            <a:r>
              <a:rPr lang="en-IN" sz="1800" i="1" dirty="0"/>
              <a:t>Memorandum of Association</a:t>
            </a:r>
            <a:r>
              <a:rPr lang="en-IN" sz="1800" dirty="0"/>
              <a:t>, the constitutional document that a company submits to the government while filing the application for registration. </a:t>
            </a:r>
          </a:p>
          <a:p>
            <a:endParaRPr lang="en-IN" sz="1800" dirty="0"/>
          </a:p>
          <a:p>
            <a:r>
              <a:rPr lang="en-IN" sz="1800" dirty="0"/>
              <a:t>Part of the authorised capital can (and frequently does) remain unissued. </a:t>
            </a:r>
          </a:p>
          <a:p>
            <a:endParaRPr lang="en-IN" sz="1800" dirty="0"/>
          </a:p>
          <a:p>
            <a:r>
              <a:rPr lang="en-IN" sz="1800" dirty="0"/>
              <a:t>The authorised capital may be increased by the vote of the company’s shareholders at a general meeting, provided this is permitted by the </a:t>
            </a:r>
            <a:r>
              <a:rPr lang="en-IN" sz="1800" i="1" dirty="0"/>
              <a:t>Articles of Association</a:t>
            </a:r>
            <a:r>
              <a:rPr lang="en-IN" sz="1800" dirty="0"/>
              <a:t>, which describes the internal regulation of a company. </a:t>
            </a:r>
          </a:p>
          <a:p>
            <a:endParaRPr lang="en-IN" sz="1800" dirty="0"/>
          </a:p>
          <a:p>
            <a:r>
              <a:rPr lang="en-IN" sz="1800" dirty="0">
                <a:solidFill>
                  <a:srgbClr val="000000"/>
                </a:solidFill>
              </a:rPr>
              <a:t>Authorised capital has no economic significance. Higher the authorised capital, higher is the registration fees and stamp duty. </a:t>
            </a:r>
          </a:p>
          <a:p>
            <a:endParaRPr lang="en-IN" sz="1800" dirty="0">
              <a:solidFill>
                <a:srgbClr val="000000"/>
              </a:solidFill>
            </a:endParaRPr>
          </a:p>
          <a:p>
            <a:r>
              <a:rPr lang="en-IN" sz="1800" dirty="0">
                <a:solidFill>
                  <a:srgbClr val="000000"/>
                </a:solidFill>
              </a:rPr>
              <a:t>Usually, a company that has ambition to grow as a large company signals the ambition by mentioning high authorised capital in the Memorandum of Association. </a:t>
            </a:r>
          </a:p>
          <a:p>
            <a:endParaRPr lang="en-IN" sz="1800" dirty="0"/>
          </a:p>
          <a:p>
            <a:endParaRPr lang="en-IN" sz="1800" dirty="0"/>
          </a:p>
          <a:p>
            <a:endParaRPr lang="en-IN" sz="1800" dirty="0"/>
          </a:p>
        </p:txBody>
      </p:sp>
    </p:spTree>
    <p:extLst>
      <p:ext uri="{BB962C8B-B14F-4D97-AF65-F5344CB8AC3E}">
        <p14:creationId xmlns:p14="http://schemas.microsoft.com/office/powerpoint/2010/main" val="198470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solidFill>
                  <a:srgbClr val="000000"/>
                </a:solidFill>
              </a:rPr>
              <a:t>Authorised Capital and Face Value </a:t>
            </a:r>
            <a:endParaRPr lang="en-IN" dirty="0"/>
          </a:p>
        </p:txBody>
      </p:sp>
      <p:sp>
        <p:nvSpPr>
          <p:cNvPr id="3" name="Content Placeholder 2"/>
          <p:cNvSpPr>
            <a:spLocks noGrp="1"/>
          </p:cNvSpPr>
          <p:nvPr>
            <p:ph idx="1"/>
          </p:nvPr>
        </p:nvSpPr>
        <p:spPr/>
        <p:txBody>
          <a:bodyPr/>
          <a:lstStyle/>
          <a:p>
            <a:r>
              <a:rPr lang="en-IN" sz="1800" dirty="0"/>
              <a:t>Face value (also called </a:t>
            </a:r>
            <a:r>
              <a:rPr lang="en-IN" sz="1800" i="1" dirty="0"/>
              <a:t>par value</a:t>
            </a:r>
            <a:r>
              <a:rPr lang="en-IN" sz="1800" dirty="0"/>
              <a:t>) of share is calculated by dividing the authorised capital by the number of parts in which the authorised capital is divided by the company. It is at the discretion of the company to decide the face value. </a:t>
            </a:r>
          </a:p>
          <a:p>
            <a:endParaRPr lang="en-IN" sz="1800" dirty="0">
              <a:solidFill>
                <a:srgbClr val="000000"/>
              </a:solidFill>
              <a:latin typeface="Palatino Linotype" panose="02040502050505030304" pitchFamily="18" charset="0"/>
            </a:endParaRPr>
          </a:p>
          <a:p>
            <a:endParaRPr lang="en-IN" sz="1800" dirty="0">
              <a:solidFill>
                <a:srgbClr val="000000"/>
              </a:solidFill>
              <a:latin typeface="Palatino Linotype" panose="02040502050505030304" pitchFamily="18" charset="0"/>
            </a:endParaRPr>
          </a:p>
          <a:p>
            <a:r>
              <a:rPr lang="en-IN" sz="1800" dirty="0">
                <a:solidFill>
                  <a:srgbClr val="000000"/>
                </a:solidFill>
                <a:latin typeface="Palatino Linotype" panose="02040502050505030304" pitchFamily="18" charset="0"/>
              </a:rPr>
              <a:t>Authorised capital does not limit the capacity of the company to mobilise equity capital from public. A company can issue shares at a premium, that is at a price, which is higher than the face value. </a:t>
            </a:r>
            <a:endParaRPr lang="en-IN" sz="1800" dirty="0"/>
          </a:p>
        </p:txBody>
      </p:sp>
    </p:spTree>
    <p:extLst>
      <p:ext uri="{BB962C8B-B14F-4D97-AF65-F5344CB8AC3E}">
        <p14:creationId xmlns:p14="http://schemas.microsoft.com/office/powerpoint/2010/main" val="404728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endParaRPr lang="en-GB" dirty="0"/>
          </a:p>
        </p:txBody>
      </p:sp>
      <p:sp>
        <p:nvSpPr>
          <p:cNvPr id="3" name="Content Placeholder 2"/>
          <p:cNvSpPr>
            <a:spLocks noGrp="1"/>
          </p:cNvSpPr>
          <p:nvPr>
            <p:ph idx="1"/>
          </p:nvPr>
        </p:nvSpPr>
        <p:spPr/>
        <p:txBody>
          <a:bodyPr>
            <a:normAutofit/>
          </a:bodyPr>
          <a:lstStyle/>
          <a:p>
            <a:r>
              <a:rPr lang="en-US" sz="2400" dirty="0"/>
              <a:t>Both </a:t>
            </a:r>
            <a:r>
              <a:rPr lang="en-US" sz="2400" dirty="0" err="1"/>
              <a:t>Ishita</a:t>
            </a:r>
            <a:r>
              <a:rPr lang="en-US" sz="2400" dirty="0"/>
              <a:t> Limited (IL) and </a:t>
            </a:r>
            <a:r>
              <a:rPr lang="en-US" sz="2400" dirty="0" err="1"/>
              <a:t>Jassi</a:t>
            </a:r>
            <a:r>
              <a:rPr lang="en-US" sz="2400" dirty="0"/>
              <a:t> Limited (JL) have an </a:t>
            </a:r>
            <a:r>
              <a:rPr lang="en-US" sz="2400" dirty="0" err="1"/>
              <a:t>authorised</a:t>
            </a:r>
            <a:r>
              <a:rPr lang="en-US" sz="2400" dirty="0"/>
              <a:t> capital of `10,00,000. IL has decided to divide its </a:t>
            </a:r>
            <a:r>
              <a:rPr lang="en-US" sz="2400" dirty="0" err="1"/>
              <a:t>authorised</a:t>
            </a:r>
            <a:r>
              <a:rPr lang="en-US" sz="2400" dirty="0"/>
              <a:t> capital into 100,000 shares. JL has decided to divide its </a:t>
            </a:r>
            <a:r>
              <a:rPr lang="en-US" sz="2400" dirty="0" err="1"/>
              <a:t>authorised</a:t>
            </a:r>
            <a:r>
              <a:rPr lang="en-US" sz="2400" dirty="0"/>
              <a:t> capital into 10,000 shares. </a:t>
            </a:r>
          </a:p>
          <a:p>
            <a:endParaRPr lang="en-GB" sz="2400" b="1" dirty="0"/>
          </a:p>
          <a:p>
            <a:pPr marL="0" indent="0">
              <a:buNone/>
            </a:pPr>
            <a:r>
              <a:rPr lang="en-GB" sz="2400" b="1" dirty="0"/>
              <a:t>Required </a:t>
            </a:r>
            <a:endParaRPr lang="en-GB" sz="2400" dirty="0"/>
          </a:p>
          <a:p>
            <a:r>
              <a:rPr lang="en-US" sz="2400" dirty="0"/>
              <a:t>Determine the face value of shares to be issued by IL. Also, determine the face value of shares to be issued by JL. </a:t>
            </a:r>
          </a:p>
        </p:txBody>
      </p:sp>
    </p:spTree>
    <p:extLst>
      <p:ext uri="{BB962C8B-B14F-4D97-AF65-F5344CB8AC3E}">
        <p14:creationId xmlns:p14="http://schemas.microsoft.com/office/powerpoint/2010/main" val="2719769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i="1" dirty="0"/>
              <a:t>Solution </a:t>
            </a:r>
            <a:endParaRPr lang="en-GB" dirty="0"/>
          </a:p>
          <a:p>
            <a:r>
              <a:rPr lang="en-US" dirty="0"/>
              <a:t>Face value of share of IL: `10,00,000/1,00,000 = `10 </a:t>
            </a:r>
          </a:p>
          <a:p>
            <a:r>
              <a:rPr lang="en-US" dirty="0"/>
              <a:t>Face value of share of JL: `10,00,000/ 10,000 = `100 </a:t>
            </a:r>
            <a:endParaRPr lang="en-GB" dirty="0"/>
          </a:p>
          <a:p>
            <a:endParaRPr lang="en-GB" dirty="0"/>
          </a:p>
        </p:txBody>
      </p:sp>
    </p:spTree>
    <p:extLst>
      <p:ext uri="{BB962C8B-B14F-4D97-AF65-F5344CB8AC3E}">
        <p14:creationId xmlns:p14="http://schemas.microsoft.com/office/powerpoint/2010/main" val="260693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699" y="0"/>
            <a:ext cx="10515600" cy="1325563"/>
          </a:xfrm>
        </p:spPr>
        <p:txBody>
          <a:bodyPr/>
          <a:lstStyle/>
          <a:p>
            <a:pPr algn="ctr"/>
            <a:r>
              <a:rPr lang="en-IN" dirty="0"/>
              <a:t>Features of Company</a:t>
            </a:r>
          </a:p>
        </p:txBody>
      </p:sp>
      <p:pic>
        <p:nvPicPr>
          <p:cNvPr id="5" name="Content Placeholder 4"/>
          <p:cNvPicPr>
            <a:picLocks noGrp="1" noChangeAspect="1"/>
          </p:cNvPicPr>
          <p:nvPr>
            <p:ph idx="1"/>
          </p:nvPr>
        </p:nvPicPr>
        <p:blipFill>
          <a:blip r:embed="rId2"/>
          <a:stretch>
            <a:fillRect/>
          </a:stretch>
        </p:blipFill>
        <p:spPr>
          <a:xfrm>
            <a:off x="1197270" y="1412190"/>
            <a:ext cx="10118029" cy="5021378"/>
          </a:xfrm>
          <a:prstGeom prst="rect">
            <a:avLst/>
          </a:prstGeom>
        </p:spPr>
      </p:pic>
    </p:spTree>
    <p:extLst>
      <p:ext uri="{BB962C8B-B14F-4D97-AF65-F5344CB8AC3E}">
        <p14:creationId xmlns:p14="http://schemas.microsoft.com/office/powerpoint/2010/main" val="1890090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Both </a:t>
            </a:r>
            <a:r>
              <a:rPr lang="en-US" dirty="0" err="1"/>
              <a:t>Ishita</a:t>
            </a:r>
            <a:r>
              <a:rPr lang="en-US" dirty="0"/>
              <a:t> Limited (IL) and </a:t>
            </a:r>
            <a:r>
              <a:rPr lang="en-US" dirty="0" err="1"/>
              <a:t>Jassi</a:t>
            </a:r>
            <a:r>
              <a:rPr lang="en-US" dirty="0"/>
              <a:t> Limited (JL) have decided to issue all the shares to </a:t>
            </a:r>
            <a:r>
              <a:rPr lang="en-US" dirty="0" err="1"/>
              <a:t>mobilise</a:t>
            </a:r>
            <a:r>
              <a:rPr lang="en-US" dirty="0"/>
              <a:t> `1 </a:t>
            </a:r>
            <a:r>
              <a:rPr lang="en-US" dirty="0" err="1"/>
              <a:t>crore</a:t>
            </a:r>
            <a:r>
              <a:rPr lang="en-US" dirty="0"/>
              <a:t> from the market. </a:t>
            </a:r>
          </a:p>
          <a:p>
            <a:r>
              <a:rPr lang="en-GB" b="1" dirty="0"/>
              <a:t>Required </a:t>
            </a:r>
          </a:p>
          <a:p>
            <a:r>
              <a:rPr lang="en-US" dirty="0"/>
              <a:t>Determine the premium per share. Also, discuss how the amount </a:t>
            </a:r>
            <a:r>
              <a:rPr lang="en-US" dirty="0" err="1"/>
              <a:t>mobilised</a:t>
            </a:r>
            <a:r>
              <a:rPr lang="en-US" dirty="0"/>
              <a:t> by IL and JL will be presented in their respective balance sheets. </a:t>
            </a:r>
          </a:p>
          <a:p>
            <a:endParaRPr lang="en-GB" dirty="0"/>
          </a:p>
        </p:txBody>
      </p:sp>
    </p:spTree>
    <p:extLst>
      <p:ext uri="{BB962C8B-B14F-4D97-AF65-F5344CB8AC3E}">
        <p14:creationId xmlns:p14="http://schemas.microsoft.com/office/powerpoint/2010/main" val="3966818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GB" dirty="0"/>
          </a:p>
        </p:txBody>
      </p:sp>
      <p:sp>
        <p:nvSpPr>
          <p:cNvPr id="3" name="Content Placeholder 2"/>
          <p:cNvSpPr>
            <a:spLocks noGrp="1"/>
          </p:cNvSpPr>
          <p:nvPr>
            <p:ph idx="1"/>
          </p:nvPr>
        </p:nvSpPr>
        <p:spPr/>
        <p:txBody>
          <a:bodyPr>
            <a:normAutofit fontScale="77500" lnSpcReduction="20000"/>
          </a:bodyPr>
          <a:lstStyle/>
          <a:p>
            <a:r>
              <a:rPr lang="en-US" dirty="0"/>
              <a:t>The issue prices of shares are as follows: </a:t>
            </a:r>
          </a:p>
          <a:p>
            <a:r>
              <a:rPr lang="it-IT" dirty="0"/>
              <a:t>IL: (Rs100,00,000/1,00,000) = Rs100 per share </a:t>
            </a:r>
          </a:p>
          <a:p>
            <a:r>
              <a:rPr lang="en-US" dirty="0"/>
              <a:t>JL: (Rs100,00,000/10,000) = Rs1,000 per share</a:t>
            </a:r>
          </a:p>
          <a:p>
            <a:r>
              <a:rPr lang="en-US" dirty="0"/>
              <a:t>Share premium per share is as follows: </a:t>
            </a:r>
          </a:p>
          <a:p>
            <a:r>
              <a:rPr lang="en-US" dirty="0"/>
              <a:t>IL: Rs100 (Issue price) – 10 (Face value) = Rs90 </a:t>
            </a:r>
          </a:p>
          <a:p>
            <a:r>
              <a:rPr lang="en-US" dirty="0"/>
              <a:t>JL: Rs1,000 (Issue price) – 100 (Face value) = Rs900 </a:t>
            </a:r>
          </a:p>
          <a:p>
            <a:r>
              <a:rPr lang="en-US" dirty="0"/>
              <a:t>In the balance sheet of both the companies, the amount </a:t>
            </a:r>
            <a:r>
              <a:rPr lang="en-US" dirty="0" err="1"/>
              <a:t>mobilised</a:t>
            </a:r>
            <a:r>
              <a:rPr lang="en-US" dirty="0"/>
              <a:t> will be presented as follows: </a:t>
            </a:r>
          </a:p>
          <a:p>
            <a:r>
              <a:rPr lang="en-GB" b="1" dirty="0"/>
              <a:t>Equity </a:t>
            </a:r>
            <a:endParaRPr lang="en-GB" dirty="0"/>
          </a:p>
          <a:p>
            <a:r>
              <a:rPr lang="en-US" dirty="0"/>
              <a:t>Share capital (Issued, subscribed and paid up)                  Rs10,00,000 </a:t>
            </a:r>
          </a:p>
          <a:p>
            <a:r>
              <a:rPr lang="en-US" dirty="0"/>
              <a:t>Reserves and surplus (Securities premium)                       Rs90,00,000 </a:t>
            </a:r>
          </a:p>
          <a:p>
            <a:r>
              <a:rPr lang="en-GB" dirty="0"/>
              <a:t>Total Equity                                                                              Rs100,00,000 </a:t>
            </a:r>
            <a:endParaRPr lang="it-IT" dirty="0"/>
          </a:p>
          <a:p>
            <a:endParaRPr lang="en-GB" dirty="0"/>
          </a:p>
        </p:txBody>
      </p:sp>
    </p:spTree>
    <p:extLst>
      <p:ext uri="{BB962C8B-B14F-4D97-AF65-F5344CB8AC3E}">
        <p14:creationId xmlns:p14="http://schemas.microsoft.com/office/powerpoint/2010/main" val="3551115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b="1" dirty="0"/>
              <a:t>Articles of Association </a:t>
            </a:r>
            <a:br>
              <a:rPr lang="en-IN" dirty="0"/>
            </a:br>
            <a:endParaRPr lang="en-IN" dirty="0"/>
          </a:p>
        </p:txBody>
      </p:sp>
      <p:sp>
        <p:nvSpPr>
          <p:cNvPr id="3" name="Content Placeholder 2"/>
          <p:cNvSpPr>
            <a:spLocks noGrp="1"/>
          </p:cNvSpPr>
          <p:nvPr>
            <p:ph idx="1"/>
          </p:nvPr>
        </p:nvSpPr>
        <p:spPr/>
        <p:txBody>
          <a:bodyPr/>
          <a:lstStyle/>
          <a:p>
            <a:endParaRPr lang="en-IN" dirty="0"/>
          </a:p>
          <a:p>
            <a:r>
              <a:rPr lang="en-US" dirty="0"/>
              <a:t>The articles of association of a company are its rules and regulations, which are framed to manage its internal affairs. </a:t>
            </a:r>
          </a:p>
          <a:p>
            <a:endParaRPr lang="en-US" dirty="0"/>
          </a:p>
          <a:p>
            <a:r>
              <a:rPr lang="en-US" dirty="0"/>
              <a:t>Just as the memorandum contains the fundamental conditions upon which the company is allowed to be incorporated, so also the articles are the internal regulations of the company. </a:t>
            </a:r>
          </a:p>
          <a:p>
            <a:endParaRPr lang="en-IN" dirty="0"/>
          </a:p>
        </p:txBody>
      </p:sp>
    </p:spTree>
    <p:extLst>
      <p:ext uri="{BB962C8B-B14F-4D97-AF65-F5344CB8AC3E}">
        <p14:creationId xmlns:p14="http://schemas.microsoft.com/office/powerpoint/2010/main" val="1245112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Management of Company: </a:t>
            </a:r>
            <a:br>
              <a:rPr lang="en-IN" dirty="0"/>
            </a:br>
            <a:endParaRPr lang="en-IN" dirty="0"/>
          </a:p>
        </p:txBody>
      </p:sp>
      <p:sp>
        <p:nvSpPr>
          <p:cNvPr id="3" name="Content Placeholder 2"/>
          <p:cNvSpPr>
            <a:spLocks noGrp="1"/>
          </p:cNvSpPr>
          <p:nvPr>
            <p:ph idx="1"/>
          </p:nvPr>
        </p:nvSpPr>
        <p:spPr>
          <a:xfrm>
            <a:off x="838200" y="1796750"/>
            <a:ext cx="10515600" cy="4351338"/>
          </a:xfrm>
        </p:spPr>
        <p:txBody>
          <a:bodyPr/>
          <a:lstStyle/>
          <a:p>
            <a:r>
              <a:rPr lang="en-US" dirty="0"/>
              <a:t>Provisions relating to management and administration of company are contained in Section 88 to 122 of the Companies Act. </a:t>
            </a:r>
            <a:endParaRPr lang="en-IN" dirty="0"/>
          </a:p>
        </p:txBody>
      </p:sp>
      <p:pic>
        <p:nvPicPr>
          <p:cNvPr id="4" name="Picture 3"/>
          <p:cNvPicPr>
            <a:picLocks noChangeAspect="1"/>
          </p:cNvPicPr>
          <p:nvPr/>
        </p:nvPicPr>
        <p:blipFill>
          <a:blip r:embed="rId2"/>
          <a:stretch>
            <a:fillRect/>
          </a:stretch>
        </p:blipFill>
        <p:spPr>
          <a:xfrm>
            <a:off x="1993578" y="2675824"/>
            <a:ext cx="7623169" cy="4182176"/>
          </a:xfrm>
          <a:prstGeom prst="rect">
            <a:avLst/>
          </a:prstGeom>
        </p:spPr>
      </p:pic>
    </p:spTree>
    <p:extLst>
      <p:ext uri="{BB962C8B-B14F-4D97-AF65-F5344CB8AC3E}">
        <p14:creationId xmlns:p14="http://schemas.microsoft.com/office/powerpoint/2010/main" val="2124583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Maintaining Registers</a:t>
            </a:r>
            <a:endParaRPr lang="en-IN" dirty="0"/>
          </a:p>
        </p:txBody>
      </p:sp>
      <p:sp>
        <p:nvSpPr>
          <p:cNvPr id="3" name="Content Placeholder 2"/>
          <p:cNvSpPr>
            <a:spLocks noGrp="1"/>
          </p:cNvSpPr>
          <p:nvPr>
            <p:ph idx="1"/>
          </p:nvPr>
        </p:nvSpPr>
        <p:spPr/>
        <p:txBody>
          <a:bodyPr/>
          <a:lstStyle/>
          <a:p>
            <a:r>
              <a:rPr lang="en-US" dirty="0"/>
              <a:t>Every company shall keep and maintain the register of members, register of debenture-holders and register of any other security holders. </a:t>
            </a:r>
          </a:p>
          <a:p>
            <a:r>
              <a:rPr lang="en-US" dirty="0"/>
              <a:t>The registers shall be maintained at the registered office of the company unless a special resolution is passed in a general meeting authorizing the keeping of the register at any other place within the city, town or village in which the registered office is situated or any other place in India in which more than 1/10th of the total members entered in the register of members reside. </a:t>
            </a:r>
          </a:p>
          <a:p>
            <a:endParaRPr lang="en-US" dirty="0"/>
          </a:p>
          <a:p>
            <a:endParaRPr lang="en-IN" dirty="0"/>
          </a:p>
        </p:txBody>
      </p:sp>
    </p:spTree>
    <p:extLst>
      <p:ext uri="{BB962C8B-B14F-4D97-AF65-F5344CB8AC3E}">
        <p14:creationId xmlns:p14="http://schemas.microsoft.com/office/powerpoint/2010/main" val="3030243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Annual Return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This is an annual compliance and essentially captures all the important events that have taken place in the company during the financial year. </a:t>
            </a:r>
          </a:p>
          <a:p>
            <a:endParaRPr lang="en-US" dirty="0"/>
          </a:p>
          <a:p>
            <a:r>
              <a:rPr lang="en-US" dirty="0"/>
              <a:t>Every company is required to file with the </a:t>
            </a:r>
            <a:r>
              <a:rPr lang="en-US" dirty="0" err="1"/>
              <a:t>RoC</a:t>
            </a:r>
            <a:r>
              <a:rPr lang="en-US" dirty="0"/>
              <a:t>, the annual return as prescribed in section 92, in Form MGT – 8 as per Rule 11(1) of the Companies (Management &amp; Administration) Rules, 2014. </a:t>
            </a:r>
          </a:p>
          <a:p>
            <a:endParaRPr lang="en-US" dirty="0"/>
          </a:p>
          <a:p>
            <a:r>
              <a:rPr lang="en-US" dirty="0"/>
              <a:t>The particulars contained in an annual return, to be filed by every company are as follows:</a:t>
            </a:r>
            <a:endParaRPr lang="en-IN" dirty="0"/>
          </a:p>
        </p:txBody>
      </p:sp>
    </p:spTree>
    <p:extLst>
      <p:ext uri="{BB962C8B-B14F-4D97-AF65-F5344CB8AC3E}">
        <p14:creationId xmlns:p14="http://schemas.microsoft.com/office/powerpoint/2010/main" val="1336685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11213" y="1395663"/>
            <a:ext cx="11385611" cy="5312057"/>
          </a:xfrm>
          <a:prstGeom prst="rect">
            <a:avLst/>
          </a:prstGeom>
        </p:spPr>
      </p:pic>
      <p:sp>
        <p:nvSpPr>
          <p:cNvPr id="4" name="Title 1"/>
          <p:cNvSpPr>
            <a:spLocks noGrp="1"/>
          </p:cNvSpPr>
          <p:nvPr>
            <p:ph type="title"/>
          </p:nvPr>
        </p:nvSpPr>
        <p:spPr>
          <a:xfrm>
            <a:off x="828575" y="70100"/>
            <a:ext cx="10515600" cy="1325563"/>
          </a:xfrm>
        </p:spPr>
        <p:txBody>
          <a:bodyPr>
            <a:normAutofit fontScale="90000"/>
          </a:bodyPr>
          <a:lstStyle/>
          <a:p>
            <a:pPr algn="ctr"/>
            <a:br>
              <a:rPr lang="en-IN" dirty="0"/>
            </a:br>
            <a:r>
              <a:rPr lang="en-IN" dirty="0"/>
              <a:t>Annual Return </a:t>
            </a:r>
            <a:br>
              <a:rPr lang="en-IN" dirty="0"/>
            </a:br>
            <a:endParaRPr lang="en-IN" dirty="0"/>
          </a:p>
        </p:txBody>
      </p:sp>
    </p:spTree>
    <p:extLst>
      <p:ext uri="{BB962C8B-B14F-4D97-AF65-F5344CB8AC3E}">
        <p14:creationId xmlns:p14="http://schemas.microsoft.com/office/powerpoint/2010/main" val="3925181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Meetings </a:t>
            </a:r>
            <a:br>
              <a:rPr lang="en-IN" dirty="0"/>
            </a:br>
            <a:endParaRPr lang="en-IN" dirty="0"/>
          </a:p>
        </p:txBody>
      </p:sp>
      <p:sp>
        <p:nvSpPr>
          <p:cNvPr id="3" name="Content Placeholder 2"/>
          <p:cNvSpPr>
            <a:spLocks noGrp="1"/>
          </p:cNvSpPr>
          <p:nvPr>
            <p:ph idx="1"/>
          </p:nvPr>
        </p:nvSpPr>
        <p:spPr/>
        <p:txBody>
          <a:bodyPr/>
          <a:lstStyle/>
          <a:p>
            <a:r>
              <a:rPr lang="en-US" dirty="0"/>
              <a:t>The term general meeting is used to describe a meeting of members of shareholders, as per the provisions of the Act</a:t>
            </a:r>
          </a:p>
          <a:p>
            <a:endParaRPr lang="en-US" dirty="0"/>
          </a:p>
          <a:p>
            <a:r>
              <a:rPr lang="en-US" dirty="0"/>
              <a:t>There exist other types of meetings as well, viz. </a:t>
            </a:r>
          </a:p>
          <a:p>
            <a:pPr lvl="1"/>
            <a:endParaRPr lang="en-US" dirty="0"/>
          </a:p>
          <a:p>
            <a:pPr lvl="1"/>
            <a:r>
              <a:rPr lang="en-US" dirty="0"/>
              <a:t>Board Meetings, i.e. meetings of the board of directors and </a:t>
            </a:r>
          </a:p>
          <a:p>
            <a:pPr lvl="1"/>
            <a:endParaRPr lang="en-US" dirty="0"/>
          </a:p>
          <a:p>
            <a:pPr lvl="1"/>
            <a:r>
              <a:rPr lang="en-US" dirty="0"/>
              <a:t>Class meetings, i.e. meetings of special class of persons, like, creditors, preference shareholders, etc. </a:t>
            </a:r>
          </a:p>
          <a:p>
            <a:endParaRPr lang="en-IN" dirty="0"/>
          </a:p>
        </p:txBody>
      </p:sp>
    </p:spTree>
    <p:extLst>
      <p:ext uri="{BB962C8B-B14F-4D97-AF65-F5344CB8AC3E}">
        <p14:creationId xmlns:p14="http://schemas.microsoft.com/office/powerpoint/2010/main" val="127141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pPr algn="ctr"/>
            <a:r>
              <a:rPr lang="en-US" b="1" dirty="0"/>
              <a:t>Annual General Meeting (AGM) </a:t>
            </a:r>
            <a:br>
              <a:rPr lang="en-US" b="1" dirty="0"/>
            </a:br>
            <a:r>
              <a:rPr lang="en-US" b="1" dirty="0"/>
              <a:t>vs. </a:t>
            </a:r>
            <a:br>
              <a:rPr lang="en-US" b="1" dirty="0"/>
            </a:br>
            <a:r>
              <a:rPr lang="en-US" b="1" dirty="0"/>
              <a:t>Extra-ordinary General Meeting (EGM) </a:t>
            </a:r>
            <a:r>
              <a:rPr lang="en-US" dirty="0"/>
              <a:t>	</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Every company, whether public or private, except One Person Company, shall hold an annual general meeting every year and the gap between two </a:t>
            </a:r>
            <a:r>
              <a:rPr lang="en-US" b="1" dirty="0">
                <a:solidFill>
                  <a:srgbClr val="FF0000"/>
                </a:solidFill>
              </a:rPr>
              <a:t>AGM</a:t>
            </a:r>
            <a:r>
              <a:rPr lang="en-US" dirty="0"/>
              <a:t>s shall not be more than 15 months. </a:t>
            </a:r>
          </a:p>
          <a:p>
            <a:r>
              <a:rPr lang="en-US" dirty="0"/>
              <a:t>In case of the First </a:t>
            </a:r>
            <a:r>
              <a:rPr lang="en-US" b="1" dirty="0">
                <a:solidFill>
                  <a:srgbClr val="FF0000"/>
                </a:solidFill>
              </a:rPr>
              <a:t>AGM</a:t>
            </a:r>
            <a:r>
              <a:rPr lang="en-US" dirty="0"/>
              <a:t> of a company, it shall be held within a period of 9 months from the date of closing of the 1st financial year (i.e. April to March next year). </a:t>
            </a:r>
          </a:p>
          <a:p>
            <a:r>
              <a:rPr lang="en-US" dirty="0"/>
              <a:t>In any other case, </a:t>
            </a:r>
            <a:r>
              <a:rPr lang="en-US" b="1" dirty="0">
                <a:solidFill>
                  <a:srgbClr val="FF0000"/>
                </a:solidFill>
              </a:rPr>
              <a:t>AGM </a:t>
            </a:r>
            <a:r>
              <a:rPr lang="en-US" dirty="0"/>
              <a:t>shall be held within a period of 6 months from the date of closing of its financial year. </a:t>
            </a:r>
          </a:p>
          <a:p>
            <a:r>
              <a:rPr lang="en-US" dirty="0"/>
              <a:t>The members/shareholders of a company can call for an </a:t>
            </a:r>
            <a:r>
              <a:rPr lang="en-US" b="1" dirty="0">
                <a:solidFill>
                  <a:srgbClr val="00B0F0"/>
                </a:solidFill>
              </a:rPr>
              <a:t>extraordinary general meeting. </a:t>
            </a:r>
          </a:p>
          <a:p>
            <a:r>
              <a:rPr lang="en-US" dirty="0"/>
              <a:t>Only certain members with a significant stake in the company are allowed to call for an </a:t>
            </a:r>
            <a:r>
              <a:rPr lang="en-US" b="1" dirty="0">
                <a:solidFill>
                  <a:srgbClr val="00B0F0"/>
                </a:solidFill>
              </a:rPr>
              <a:t>EGM</a:t>
            </a:r>
            <a:r>
              <a:rPr lang="en-US" dirty="0"/>
              <a:t>. </a:t>
            </a:r>
          </a:p>
          <a:p>
            <a:r>
              <a:rPr lang="en-US" b="1" dirty="0">
                <a:solidFill>
                  <a:srgbClr val="00B0F0"/>
                </a:solidFill>
              </a:rPr>
              <a:t>EGM</a:t>
            </a:r>
            <a:r>
              <a:rPr lang="en-US" dirty="0"/>
              <a:t> is held in case of emergency situations. 	</a:t>
            </a:r>
          </a:p>
          <a:p>
            <a:endParaRPr lang="en-IN" dirty="0"/>
          </a:p>
        </p:txBody>
      </p:sp>
    </p:spTree>
    <p:extLst>
      <p:ext uri="{BB962C8B-B14F-4D97-AF65-F5344CB8AC3E}">
        <p14:creationId xmlns:p14="http://schemas.microsoft.com/office/powerpoint/2010/main" val="1173508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Notice of a meeting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In order to properly call a general meeting the notice should be sent at least 21 clear days before the meeting, to all the members, legal representative of any deceased member or the assignee of insolvent members, the auditors and directors, in writing or electronic mode. </a:t>
            </a:r>
          </a:p>
          <a:p>
            <a:r>
              <a:rPr lang="en-US" b="1" dirty="0"/>
              <a:t>Contents of the Notice </a:t>
            </a:r>
            <a:r>
              <a:rPr lang="en-US" dirty="0"/>
              <a:t>– </a:t>
            </a:r>
          </a:p>
          <a:p>
            <a:pPr lvl="1"/>
            <a:r>
              <a:rPr lang="en-US" dirty="0"/>
              <a:t>A valid notice must state the day, date, time and place of the meeting and shall contain a statement of business to be transacted in that meeting. </a:t>
            </a:r>
          </a:p>
          <a:p>
            <a:pPr lvl="1"/>
            <a:r>
              <a:rPr lang="en-US" dirty="0"/>
              <a:t>It must be issued on the authority of the Board of Directors under the name of an </a:t>
            </a:r>
            <a:r>
              <a:rPr lang="en-US" dirty="0" err="1"/>
              <a:t>authorised</a:t>
            </a:r>
            <a:r>
              <a:rPr lang="en-US" dirty="0"/>
              <a:t> official. </a:t>
            </a:r>
          </a:p>
          <a:p>
            <a:pPr lvl="1"/>
            <a:r>
              <a:rPr lang="en-US" dirty="0"/>
              <a:t>Where any special business is to be transacted at the company’s general meeting, then an ‘Explanatory Statement’ should be annexed to the notice calling such general meeting. </a:t>
            </a:r>
          </a:p>
          <a:p>
            <a:endParaRPr lang="en-IN" dirty="0"/>
          </a:p>
        </p:txBody>
      </p:sp>
    </p:spTree>
    <p:extLst>
      <p:ext uri="{BB962C8B-B14F-4D97-AF65-F5344CB8AC3E}">
        <p14:creationId xmlns:p14="http://schemas.microsoft.com/office/powerpoint/2010/main" val="198128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Common Seal </a:t>
            </a:r>
            <a:br>
              <a:rPr lang="en-IN" dirty="0"/>
            </a:br>
            <a:endParaRPr lang="en-IN" dirty="0"/>
          </a:p>
        </p:txBody>
      </p:sp>
      <p:sp>
        <p:nvSpPr>
          <p:cNvPr id="3" name="Content Placeholder 2"/>
          <p:cNvSpPr>
            <a:spLocks noGrp="1"/>
          </p:cNvSpPr>
          <p:nvPr>
            <p:ph idx="1"/>
          </p:nvPr>
        </p:nvSpPr>
        <p:spPr/>
        <p:txBody>
          <a:bodyPr/>
          <a:lstStyle/>
          <a:p>
            <a:r>
              <a:rPr lang="en-US" dirty="0"/>
              <a:t>Common seal is the official signature of a company, which is affixed by the officers and employees of the company on its every document.</a:t>
            </a:r>
          </a:p>
          <a:p>
            <a:endParaRPr lang="en-US" dirty="0"/>
          </a:p>
          <a:p>
            <a:r>
              <a:rPr lang="en-US" dirty="0"/>
              <a:t>The common seal is a seal used by a corporation as the symbol of its incorporation. </a:t>
            </a:r>
          </a:p>
          <a:p>
            <a:endParaRPr lang="en-US" dirty="0"/>
          </a:p>
          <a:p>
            <a:r>
              <a:rPr lang="en-US" dirty="0"/>
              <a:t>The Companies (Amendment) Act, 2015 has made the common seal optional 	</a:t>
            </a:r>
          </a:p>
          <a:p>
            <a:endParaRPr lang="en-US" dirty="0"/>
          </a:p>
          <a:p>
            <a:endParaRPr lang="en-IN" dirty="0"/>
          </a:p>
        </p:txBody>
      </p:sp>
    </p:spTree>
    <p:extLst>
      <p:ext uri="{BB962C8B-B14F-4D97-AF65-F5344CB8AC3E}">
        <p14:creationId xmlns:p14="http://schemas.microsoft.com/office/powerpoint/2010/main" val="512189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Quorum for Meetings: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401553" y="1690689"/>
            <a:ext cx="11655430" cy="4729362"/>
          </a:xfrm>
          <a:prstGeom prst="rect">
            <a:avLst/>
          </a:prstGeom>
        </p:spPr>
      </p:pic>
    </p:spTree>
    <p:extLst>
      <p:ext uri="{BB962C8B-B14F-4D97-AF65-F5344CB8AC3E}">
        <p14:creationId xmlns:p14="http://schemas.microsoft.com/office/powerpoint/2010/main" val="417646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the required quorum is not present within half an hour, the meeting shall stand adjourned for the next week at the same time and place or such other time and place as decided by the Board of Directors. </a:t>
            </a:r>
          </a:p>
          <a:p>
            <a:r>
              <a:rPr lang="en-US" dirty="0"/>
              <a:t>Companies Act, 2013 provides that any member of a company who is entitled to attend and vote at a meeting of the company shall be entitled to appoint another person as a proxy to attend and vote at the meeting on his behalf. </a:t>
            </a:r>
          </a:p>
          <a:p>
            <a:r>
              <a:rPr lang="en-US" dirty="0"/>
              <a:t>However, a proxy shall not have the right to speak at such meeting and shall not be entitled to vote except on a poll. 	</a:t>
            </a:r>
          </a:p>
          <a:p>
            <a:endParaRPr lang="en-IN" dirty="0"/>
          </a:p>
        </p:txBody>
      </p:sp>
      <p:sp>
        <p:nvSpPr>
          <p:cNvPr id="4" name="Title 1"/>
          <p:cNvSpPr>
            <a:spLocks noGrp="1"/>
          </p:cNvSpPr>
          <p:nvPr>
            <p:ph type="title"/>
          </p:nvPr>
        </p:nvSpPr>
        <p:spPr/>
        <p:txBody>
          <a:bodyPr>
            <a:normAutofit fontScale="90000"/>
          </a:bodyPr>
          <a:lstStyle/>
          <a:p>
            <a:pPr algn="ctr"/>
            <a:br>
              <a:rPr lang="en-IN" dirty="0"/>
            </a:br>
            <a:r>
              <a:rPr lang="en-IN" dirty="0"/>
              <a:t>Quorum for Meetings </a:t>
            </a:r>
            <a:br>
              <a:rPr lang="en-IN" dirty="0"/>
            </a:br>
            <a:endParaRPr lang="en-IN" dirty="0"/>
          </a:p>
        </p:txBody>
      </p:sp>
    </p:spTree>
    <p:extLst>
      <p:ext uri="{BB962C8B-B14F-4D97-AF65-F5344CB8AC3E}">
        <p14:creationId xmlns:p14="http://schemas.microsoft.com/office/powerpoint/2010/main" val="3318269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Voting in a meeting </a:t>
            </a:r>
            <a:br>
              <a:rPr lang="en-IN" dirty="0"/>
            </a:br>
            <a:endParaRPr lang="en-IN" dirty="0"/>
          </a:p>
        </p:txBody>
      </p:sp>
      <p:sp>
        <p:nvSpPr>
          <p:cNvPr id="3" name="Content Placeholder 2"/>
          <p:cNvSpPr>
            <a:spLocks noGrp="1"/>
          </p:cNvSpPr>
          <p:nvPr>
            <p:ph idx="1"/>
          </p:nvPr>
        </p:nvSpPr>
        <p:spPr/>
        <p:txBody>
          <a:bodyPr/>
          <a:lstStyle/>
          <a:p>
            <a:r>
              <a:rPr lang="en-US" dirty="0"/>
              <a:t>As per the Companies Act, 2013, the voting in a meeting can take place in the following ways: </a:t>
            </a:r>
            <a:endParaRPr lang="en-IN" dirty="0"/>
          </a:p>
        </p:txBody>
      </p:sp>
      <p:pic>
        <p:nvPicPr>
          <p:cNvPr id="4" name="Picture 3"/>
          <p:cNvPicPr>
            <a:picLocks noChangeAspect="1"/>
          </p:cNvPicPr>
          <p:nvPr/>
        </p:nvPicPr>
        <p:blipFill>
          <a:blip r:embed="rId2"/>
          <a:stretch>
            <a:fillRect/>
          </a:stretch>
        </p:blipFill>
        <p:spPr>
          <a:xfrm>
            <a:off x="2825671" y="2618072"/>
            <a:ext cx="6106572" cy="4110143"/>
          </a:xfrm>
          <a:prstGeom prst="rect">
            <a:avLst/>
          </a:prstGeom>
        </p:spPr>
      </p:pic>
    </p:spTree>
    <p:extLst>
      <p:ext uri="{BB962C8B-B14F-4D97-AF65-F5344CB8AC3E}">
        <p14:creationId xmlns:p14="http://schemas.microsoft.com/office/powerpoint/2010/main" val="189897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Motions &amp; Resolution in Meetings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Most matters come before a meeting by way of a motion recommending that the meeting may express approval or disapproval or take certain action or order something to be done. </a:t>
            </a:r>
          </a:p>
          <a:p>
            <a:r>
              <a:rPr lang="en-US" dirty="0"/>
              <a:t>A motion is a proposal, and a resolution is the adoption of a motion duly made and seconded. </a:t>
            </a:r>
          </a:p>
          <a:p>
            <a:r>
              <a:rPr lang="en-US" dirty="0"/>
              <a:t>Every motion need not be followed by a resolution, as where a motion is made for the adjournment of the meeting. </a:t>
            </a:r>
          </a:p>
          <a:p>
            <a:r>
              <a:rPr lang="en-US" dirty="0"/>
              <a:t>As per the Companies Act, 2013, resolutions are of two types– </a:t>
            </a:r>
            <a:endParaRPr lang="en-IN" dirty="0"/>
          </a:p>
          <a:p>
            <a:pPr lvl="1"/>
            <a:r>
              <a:rPr lang="en-US" b="1" dirty="0"/>
              <a:t>Ordinary Resolutions </a:t>
            </a:r>
            <a:r>
              <a:rPr lang="en-US" dirty="0"/>
              <a:t>– which are passed by simple majority; and </a:t>
            </a:r>
          </a:p>
          <a:p>
            <a:pPr lvl="1"/>
            <a:r>
              <a:rPr lang="en-US" b="1" dirty="0"/>
              <a:t>Special Resolutions </a:t>
            </a:r>
            <a:r>
              <a:rPr lang="en-US" dirty="0"/>
              <a:t>– which are passed by 75% majority. </a:t>
            </a:r>
          </a:p>
          <a:p>
            <a:r>
              <a:rPr lang="en-US" dirty="0"/>
              <a:t>In simple words, a resolution shall be a special resolution, when it is duly specified in the notice, calling the general meeting and votes cast in </a:t>
            </a:r>
            <a:r>
              <a:rPr lang="en-US" dirty="0" err="1"/>
              <a:t>favour</a:t>
            </a:r>
            <a:r>
              <a:rPr lang="en-US" dirty="0"/>
              <a:t> is 3 times the votes cast against the resolution. </a:t>
            </a:r>
          </a:p>
          <a:p>
            <a:endParaRPr lang="en-IN" dirty="0"/>
          </a:p>
        </p:txBody>
      </p:sp>
    </p:spTree>
    <p:extLst>
      <p:ext uri="{BB962C8B-B14F-4D97-AF65-F5344CB8AC3E}">
        <p14:creationId xmlns:p14="http://schemas.microsoft.com/office/powerpoint/2010/main" val="1640244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a:br>
            <a:r>
              <a:rPr lang="en-IN"/>
              <a:t>Winding up of Company </a:t>
            </a:r>
            <a:br>
              <a:rPr lang="en-IN"/>
            </a:br>
            <a:endParaRPr lang="en-IN"/>
          </a:p>
        </p:txBody>
      </p:sp>
      <p:sp>
        <p:nvSpPr>
          <p:cNvPr id="3" name="Content Placeholder 2"/>
          <p:cNvSpPr>
            <a:spLocks noGrp="1"/>
          </p:cNvSpPr>
          <p:nvPr>
            <p:ph idx="1"/>
          </p:nvPr>
        </p:nvSpPr>
        <p:spPr/>
        <p:txBody>
          <a:bodyPr/>
          <a:lstStyle/>
          <a:p>
            <a:endParaRPr lang="en-IN" dirty="0"/>
          </a:p>
          <a:p>
            <a:r>
              <a:rPr lang="en-US" dirty="0"/>
              <a:t>As per Section 2(94A) of the Companies Act, 2013, winding up” means winding up under this Act </a:t>
            </a:r>
          </a:p>
          <a:p>
            <a:pPr marL="0" indent="0" algn="ctr">
              <a:buNone/>
            </a:pPr>
            <a:r>
              <a:rPr lang="en-US" dirty="0"/>
              <a:t>or </a:t>
            </a:r>
          </a:p>
          <a:p>
            <a:r>
              <a:rPr lang="en-US" dirty="0"/>
              <a:t>liquidation under the Insolvency and Bankruptcy Code, 2016, as applicable. </a:t>
            </a:r>
          </a:p>
          <a:p>
            <a:endParaRPr lang="en-IN" dirty="0"/>
          </a:p>
        </p:txBody>
      </p:sp>
    </p:spTree>
    <p:extLst>
      <p:ext uri="{BB962C8B-B14F-4D97-AF65-F5344CB8AC3E}">
        <p14:creationId xmlns:p14="http://schemas.microsoft.com/office/powerpoint/2010/main" val="2586184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US" dirty="0"/>
              <a:t>Winding up by the Tribunal </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company may, on a petition be wound up by the Tribunal:— </a:t>
            </a:r>
          </a:p>
          <a:p>
            <a:pPr marL="0" indent="0">
              <a:buNone/>
            </a:pPr>
            <a:r>
              <a:rPr lang="en-US" dirty="0"/>
              <a:t>(a) if the company has, </a:t>
            </a:r>
            <a:r>
              <a:rPr lang="en-US" dirty="0">
                <a:highlight>
                  <a:srgbClr val="FFFF00"/>
                </a:highlight>
              </a:rPr>
              <a:t>by special resolution</a:t>
            </a:r>
            <a:r>
              <a:rPr lang="en-US" dirty="0"/>
              <a:t>, resolved that the company be wound up by the Tribunal; </a:t>
            </a:r>
          </a:p>
          <a:p>
            <a:pPr marL="0" indent="0">
              <a:buNone/>
            </a:pPr>
            <a:r>
              <a:rPr lang="en-US" dirty="0"/>
              <a:t>(b) if the company has acted </a:t>
            </a:r>
            <a:r>
              <a:rPr lang="en-US" dirty="0">
                <a:highlight>
                  <a:srgbClr val="FFFF00"/>
                </a:highlight>
              </a:rPr>
              <a:t>against the interests of the sovereignty and integrity of India</a:t>
            </a:r>
            <a:r>
              <a:rPr lang="en-US" dirty="0"/>
              <a:t>, the security of the State, friendly relations with foreign States, public order, decency or morality; </a:t>
            </a:r>
          </a:p>
          <a:p>
            <a:pPr marL="0" indent="0">
              <a:buNone/>
            </a:pPr>
            <a:r>
              <a:rPr lang="en-US" dirty="0"/>
              <a:t>(c) if on an application made by the Registrar or any other person </a:t>
            </a:r>
            <a:r>
              <a:rPr lang="en-US" dirty="0" err="1"/>
              <a:t>authorised</a:t>
            </a:r>
            <a:r>
              <a:rPr lang="en-US" dirty="0"/>
              <a:t>, Tribunal is of the opinion that the affairs of the company have been conducted in a </a:t>
            </a:r>
            <a:r>
              <a:rPr lang="en-US" dirty="0">
                <a:highlight>
                  <a:srgbClr val="FFFF00"/>
                </a:highlight>
              </a:rPr>
              <a:t>fraudulent manner </a:t>
            </a:r>
            <a:r>
              <a:rPr lang="en-US" dirty="0"/>
              <a:t>and that it is proper that the company be wound up; </a:t>
            </a:r>
          </a:p>
          <a:p>
            <a:pPr marL="0" indent="0">
              <a:buNone/>
            </a:pPr>
            <a:r>
              <a:rPr lang="en-US" dirty="0"/>
              <a:t>(d) if the company has made a </a:t>
            </a:r>
            <a:r>
              <a:rPr lang="en-US" dirty="0">
                <a:highlight>
                  <a:srgbClr val="FFFF00"/>
                </a:highlight>
              </a:rPr>
              <a:t>default in filing </a:t>
            </a:r>
            <a:r>
              <a:rPr lang="en-US" dirty="0"/>
              <a:t>with the Registrar its financial statements or annual returns for immediately preceding five consecutive financial years; </a:t>
            </a:r>
          </a:p>
          <a:p>
            <a:endParaRPr lang="en-IN" dirty="0"/>
          </a:p>
        </p:txBody>
      </p:sp>
    </p:spTree>
    <p:extLst>
      <p:ext uri="{BB962C8B-B14F-4D97-AF65-F5344CB8AC3E}">
        <p14:creationId xmlns:p14="http://schemas.microsoft.com/office/powerpoint/2010/main" val="3846776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A petition to the Tribunal for the winding up of a company shall be presented by— </a:t>
            </a:r>
          </a:p>
          <a:p>
            <a:pPr marL="0" indent="0">
              <a:buNone/>
            </a:pPr>
            <a:r>
              <a:rPr lang="en-IN" dirty="0"/>
              <a:t>• the company; </a:t>
            </a:r>
          </a:p>
          <a:p>
            <a:r>
              <a:rPr lang="en-IN" dirty="0"/>
              <a:t>any contributory or contributories; </a:t>
            </a:r>
          </a:p>
          <a:p>
            <a:pPr marL="0" indent="0">
              <a:buNone/>
            </a:pPr>
            <a:r>
              <a:rPr lang="en-US" dirty="0"/>
              <a:t>• all or any of the persons specified in clauses (a) and (b); </a:t>
            </a:r>
          </a:p>
          <a:p>
            <a:pPr marL="0" indent="0">
              <a:buNone/>
            </a:pPr>
            <a:r>
              <a:rPr lang="en-IN" dirty="0"/>
              <a:t>• the Registrar; </a:t>
            </a:r>
          </a:p>
          <a:p>
            <a:pPr marL="0" indent="0">
              <a:buNone/>
            </a:pPr>
            <a:r>
              <a:rPr lang="en-US" dirty="0"/>
              <a:t>• any person authorized by the Central Government in that behalf; or </a:t>
            </a:r>
          </a:p>
          <a:p>
            <a:pPr marL="0" indent="0">
              <a:buNone/>
            </a:pPr>
            <a:r>
              <a:rPr lang="en-US" dirty="0"/>
              <a:t>• in a case falling under clause (b) of section 271, by the Central Government or a State Government. </a:t>
            </a:r>
          </a:p>
          <a:p>
            <a:endParaRPr lang="en-IN" dirty="0"/>
          </a:p>
        </p:txBody>
      </p:sp>
      <p:sp>
        <p:nvSpPr>
          <p:cNvPr id="4" name="Title 1"/>
          <p:cNvSpPr>
            <a:spLocks noGrp="1"/>
          </p:cNvSpPr>
          <p:nvPr>
            <p:ph type="title"/>
          </p:nvPr>
        </p:nvSpPr>
        <p:spPr/>
        <p:txBody>
          <a:bodyPr>
            <a:normAutofit fontScale="90000"/>
          </a:bodyPr>
          <a:lstStyle/>
          <a:p>
            <a:pPr algn="ctr"/>
            <a:br>
              <a:rPr lang="en-IN" dirty="0"/>
            </a:br>
            <a:r>
              <a:rPr lang="en-US" dirty="0"/>
              <a:t>Winding up by the Tribunal </a:t>
            </a:r>
            <a:br>
              <a:rPr lang="en-US" dirty="0"/>
            </a:br>
            <a:endParaRPr lang="en-IN" dirty="0"/>
          </a:p>
        </p:txBody>
      </p:sp>
    </p:spTree>
    <p:extLst>
      <p:ext uri="{BB962C8B-B14F-4D97-AF65-F5344CB8AC3E}">
        <p14:creationId xmlns:p14="http://schemas.microsoft.com/office/powerpoint/2010/main" val="3974411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US" dirty="0"/>
              <a:t>Effect of winding up order </a:t>
            </a:r>
            <a:br>
              <a:rPr lang="en-US" dirty="0"/>
            </a:br>
            <a:endParaRPr lang="en-IN" dirty="0"/>
          </a:p>
        </p:txBody>
      </p:sp>
      <p:sp>
        <p:nvSpPr>
          <p:cNvPr id="3" name="Content Placeholder 2"/>
          <p:cNvSpPr>
            <a:spLocks noGrp="1"/>
          </p:cNvSpPr>
          <p:nvPr>
            <p:ph idx="1"/>
          </p:nvPr>
        </p:nvSpPr>
        <p:spPr/>
        <p:txBody>
          <a:bodyPr>
            <a:normAutofit/>
          </a:bodyPr>
          <a:lstStyle/>
          <a:p>
            <a:r>
              <a:rPr lang="en-US" dirty="0"/>
              <a:t>The order for the winding up of a company shall operate in </a:t>
            </a:r>
            <a:r>
              <a:rPr lang="en-US" dirty="0" err="1"/>
              <a:t>favour</a:t>
            </a:r>
            <a:r>
              <a:rPr lang="en-US" dirty="0"/>
              <a:t> of all the creditors and all contributories of the company as if it had been made out on the joint petition of creditors and contributories.</a:t>
            </a:r>
          </a:p>
          <a:p>
            <a:r>
              <a:rPr lang="en-US" dirty="0"/>
              <a:t>When a winding up order has been passed or a provisional liquidator has been appointed, no suit or other legal proceeding shall be commenced, or if pending at the date of the winding up order, shall be proceeded with, by or against the company, except with the leave of the Tribunal and subject to such terms as the Tribunal may impose.</a:t>
            </a:r>
          </a:p>
          <a:p>
            <a:r>
              <a:rPr lang="en-US" dirty="0"/>
              <a:t> However, Nothing in this sub-section shall apply to any proceeding pending in appeal before the Supreme Court or a High Court. </a:t>
            </a:r>
          </a:p>
          <a:p>
            <a:endParaRPr lang="en-IN" dirty="0"/>
          </a:p>
        </p:txBody>
      </p:sp>
    </p:spTree>
    <p:extLst>
      <p:ext uri="{BB962C8B-B14F-4D97-AF65-F5344CB8AC3E}">
        <p14:creationId xmlns:p14="http://schemas.microsoft.com/office/powerpoint/2010/main" val="1790941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r>
              <a:rPr lang="en-IN" dirty="0"/>
              <a:t>Overriding Preferential Payments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In the winding up of a company under this Act, the following debts should be paid in priority to all other debts, </a:t>
            </a:r>
          </a:p>
          <a:p>
            <a:pPr marL="0" indent="0">
              <a:buNone/>
            </a:pPr>
            <a:r>
              <a:rPr lang="en-IN" dirty="0"/>
              <a:t>• workmen’s dues; and </a:t>
            </a:r>
          </a:p>
          <a:p>
            <a:pPr marL="0" indent="0">
              <a:buNone/>
            </a:pPr>
            <a:r>
              <a:rPr lang="en-US" dirty="0"/>
              <a:t>• secured creditor</a:t>
            </a:r>
            <a:endParaRPr lang="en-IN" dirty="0"/>
          </a:p>
          <a:p>
            <a:endParaRPr lang="en-IN" dirty="0"/>
          </a:p>
        </p:txBody>
      </p:sp>
    </p:spTree>
    <p:extLst>
      <p:ext uri="{BB962C8B-B14F-4D97-AF65-F5344CB8AC3E}">
        <p14:creationId xmlns:p14="http://schemas.microsoft.com/office/powerpoint/2010/main" val="821028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847" y="0"/>
            <a:ext cx="10515600" cy="1325563"/>
          </a:xfrm>
        </p:spPr>
        <p:txBody>
          <a:bodyPr/>
          <a:lstStyle/>
          <a:p>
            <a:pPr algn="ctr"/>
            <a:r>
              <a:rPr lang="en-US" b="1" dirty="0"/>
              <a:t>Preferential Payments</a:t>
            </a:r>
            <a:endParaRPr lang="en-IN" dirty="0"/>
          </a:p>
        </p:txBody>
      </p:sp>
      <p:sp>
        <p:nvSpPr>
          <p:cNvPr id="3" name="Content Placeholder 2"/>
          <p:cNvSpPr>
            <a:spLocks noGrp="1"/>
          </p:cNvSpPr>
          <p:nvPr>
            <p:ph idx="1"/>
          </p:nvPr>
        </p:nvSpPr>
        <p:spPr>
          <a:xfrm>
            <a:off x="944077" y="978602"/>
            <a:ext cx="10515600" cy="4351338"/>
          </a:xfrm>
        </p:spPr>
        <p:txBody>
          <a:bodyPr/>
          <a:lstStyle/>
          <a:p>
            <a:r>
              <a:rPr lang="en-US" dirty="0"/>
              <a:t>In a winding up they should be paid in priority to all other debts. The debts enumerated in this section should be paid in full, unless the assets are insufficient to meet them, in which case they should abate in equal proportions. </a:t>
            </a:r>
          </a:p>
          <a:p>
            <a:endParaRPr lang="en-IN" dirty="0"/>
          </a:p>
        </p:txBody>
      </p:sp>
      <p:pic>
        <p:nvPicPr>
          <p:cNvPr id="4" name="Picture 3"/>
          <p:cNvPicPr>
            <a:picLocks noChangeAspect="1"/>
          </p:cNvPicPr>
          <p:nvPr/>
        </p:nvPicPr>
        <p:blipFill>
          <a:blip r:embed="rId2"/>
          <a:stretch>
            <a:fillRect/>
          </a:stretch>
        </p:blipFill>
        <p:spPr>
          <a:xfrm>
            <a:off x="4552749" y="2222899"/>
            <a:ext cx="5178392" cy="4637224"/>
          </a:xfrm>
          <a:prstGeom prst="rect">
            <a:avLst/>
          </a:prstGeom>
        </p:spPr>
      </p:pic>
    </p:spTree>
    <p:extLst>
      <p:ext uri="{BB962C8B-B14F-4D97-AF65-F5344CB8AC3E}">
        <p14:creationId xmlns:p14="http://schemas.microsoft.com/office/powerpoint/2010/main" val="294923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br>
            <a:r>
              <a:rPr lang="en-IN" b="1" dirty="0"/>
              <a:t>Classification of companies</a:t>
            </a:r>
            <a:br>
              <a:rPr lang="en-IN" dirty="0"/>
            </a:br>
            <a:r>
              <a:rPr lang="en-US" dirty="0"/>
              <a:t>On the basis of liability </a:t>
            </a:r>
            <a:br>
              <a:rPr lang="en-US" dirty="0"/>
            </a:br>
            <a:r>
              <a:rPr lang="en-IN" b="1" dirty="0"/>
              <a:t> </a:t>
            </a:r>
            <a:endParaRPr lang="en-IN" dirty="0"/>
          </a:p>
        </p:txBody>
      </p:sp>
      <p:sp>
        <p:nvSpPr>
          <p:cNvPr id="3" name="Content Placeholder 2"/>
          <p:cNvSpPr>
            <a:spLocks noGrp="1"/>
          </p:cNvSpPr>
          <p:nvPr>
            <p:ph idx="1"/>
          </p:nvPr>
        </p:nvSpPr>
        <p:spPr/>
        <p:txBody>
          <a:bodyPr/>
          <a:lstStyle/>
          <a:p>
            <a:r>
              <a:rPr lang="en-IN" b="1" dirty="0"/>
              <a:t>Company limited by shares: </a:t>
            </a:r>
            <a:r>
              <a:rPr lang="en-US" dirty="0"/>
              <a:t>the liability of the members of a company is limited by its memorandum of association to the amount (if any) unpaid on the shares held by them</a:t>
            </a:r>
          </a:p>
          <a:p>
            <a:r>
              <a:rPr lang="en-IN" b="1" dirty="0"/>
              <a:t>Company limited by guarantee : </a:t>
            </a:r>
            <a:r>
              <a:rPr lang="en-US" dirty="0"/>
              <a:t>the liability of the member of a guarantee company is limited </a:t>
            </a:r>
            <a:r>
              <a:rPr lang="en-US" dirty="0" err="1"/>
              <a:t>upto</a:t>
            </a:r>
            <a:r>
              <a:rPr lang="en-US" dirty="0"/>
              <a:t> a stipulated sum mentioned in the memorandum. Members cannot be called upon to contribute beyond that stipulated sum. </a:t>
            </a:r>
          </a:p>
          <a:p>
            <a:r>
              <a:rPr lang="en-IN" b="1" dirty="0"/>
              <a:t>Unlimited company : </a:t>
            </a:r>
            <a:r>
              <a:rPr lang="en-US" dirty="0"/>
              <a:t>a company not having any limit on the liability of its members. </a:t>
            </a:r>
            <a:endParaRPr lang="en-IN" b="1" dirty="0"/>
          </a:p>
          <a:p>
            <a:endParaRPr lang="en-IN" dirty="0"/>
          </a:p>
        </p:txBody>
      </p:sp>
    </p:spTree>
    <p:extLst>
      <p:ext uri="{BB962C8B-B14F-4D97-AF65-F5344CB8AC3E}">
        <p14:creationId xmlns:p14="http://schemas.microsoft.com/office/powerpoint/2010/main" val="276548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Unlimited company</a:t>
            </a:r>
            <a:endParaRPr lang="en-IN" dirty="0"/>
          </a:p>
        </p:txBody>
      </p:sp>
      <p:pic>
        <p:nvPicPr>
          <p:cNvPr id="4" name="Content Placeholder 3"/>
          <p:cNvPicPr>
            <a:picLocks noGrp="1" noChangeAspect="1"/>
          </p:cNvPicPr>
          <p:nvPr>
            <p:ph idx="1"/>
          </p:nvPr>
        </p:nvPicPr>
        <p:blipFill>
          <a:blip r:embed="rId2"/>
          <a:stretch>
            <a:fillRect/>
          </a:stretch>
        </p:blipFill>
        <p:spPr>
          <a:xfrm>
            <a:off x="236506" y="1690689"/>
            <a:ext cx="11795992" cy="4421354"/>
          </a:xfrm>
          <a:prstGeom prst="rect">
            <a:avLst/>
          </a:prstGeom>
        </p:spPr>
      </p:pic>
    </p:spTree>
    <p:extLst>
      <p:ext uri="{BB962C8B-B14F-4D97-AF65-F5344CB8AC3E}">
        <p14:creationId xmlns:p14="http://schemas.microsoft.com/office/powerpoint/2010/main" val="209536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pPr algn="ctr"/>
            <a:r>
              <a:rPr lang="en-IN" b="1" dirty="0"/>
              <a:t>Classification of companies: </a:t>
            </a:r>
            <a:br>
              <a:rPr lang="en-IN" b="1" dirty="0"/>
            </a:br>
            <a:r>
              <a:rPr lang="en-US" dirty="0"/>
              <a:t>On the basis of members </a:t>
            </a:r>
            <a:br>
              <a:rPr lang="en-US" dirty="0"/>
            </a:br>
            <a:endParaRPr lang="en-IN" dirty="0"/>
          </a:p>
        </p:txBody>
      </p:sp>
      <p:sp>
        <p:nvSpPr>
          <p:cNvPr id="3" name="Content Placeholder 2"/>
          <p:cNvSpPr>
            <a:spLocks noGrp="1"/>
          </p:cNvSpPr>
          <p:nvPr>
            <p:ph idx="1"/>
          </p:nvPr>
        </p:nvSpPr>
        <p:spPr/>
        <p:txBody>
          <a:bodyPr>
            <a:normAutofit/>
          </a:bodyPr>
          <a:lstStyle/>
          <a:p>
            <a:r>
              <a:rPr lang="en-IN" b="1" dirty="0"/>
              <a:t>One Person Company (OPC) </a:t>
            </a:r>
          </a:p>
          <a:p>
            <a:pPr lvl="1"/>
            <a:r>
              <a:rPr lang="en-US" dirty="0"/>
              <a:t>Companies Act, 2013 defines one person company (OPC) as a company which has only one person as a member. </a:t>
            </a:r>
          </a:p>
          <a:p>
            <a:pPr lvl="1"/>
            <a:r>
              <a:rPr lang="en-US" dirty="0"/>
              <a:t>One person company has been introduced to encourage entrepreneurship and corporatization of business. </a:t>
            </a:r>
          </a:p>
          <a:p>
            <a:pPr lvl="1"/>
            <a:r>
              <a:rPr lang="en-US" dirty="0"/>
              <a:t>OPC differs from sole proprietary concern in an aspect that OPC is a separate legal entity with a limited liability of the member whereas in the case of sole proprietary, the liability of owner is not restricted and it extends to the owner’s entire assets constituting of official and personal. </a:t>
            </a:r>
          </a:p>
          <a:p>
            <a:endParaRPr lang="en-IN" dirty="0"/>
          </a:p>
          <a:p>
            <a:endParaRPr lang="en-IN" dirty="0"/>
          </a:p>
        </p:txBody>
      </p:sp>
    </p:spTree>
    <p:extLst>
      <p:ext uri="{BB962C8B-B14F-4D97-AF65-F5344CB8AC3E}">
        <p14:creationId xmlns:p14="http://schemas.microsoft.com/office/powerpoint/2010/main" val="298300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latin typeface="Calibri" panose="020F0502020204030204" pitchFamily="34" charset="0"/>
              </a:rPr>
              <a:t>Private Company:</a:t>
            </a:r>
            <a:endParaRPr lang="en-IN" dirty="0"/>
          </a:p>
        </p:txBody>
      </p:sp>
      <p:sp>
        <p:nvSpPr>
          <p:cNvPr id="3" name="Content Placeholder 2"/>
          <p:cNvSpPr>
            <a:spLocks noGrp="1"/>
          </p:cNvSpPr>
          <p:nvPr>
            <p:ph idx="1"/>
          </p:nvPr>
        </p:nvSpPr>
        <p:spPr/>
        <p:txBody>
          <a:bodyPr/>
          <a:lstStyle/>
          <a:p>
            <a:r>
              <a:rPr lang="en-US" dirty="0">
                <a:solidFill>
                  <a:srgbClr val="000000"/>
                </a:solidFill>
                <a:latin typeface="Calibri" panose="020F0502020204030204" pitchFamily="34" charset="0"/>
              </a:rPr>
              <a:t>“Private company” means a company having a minimum paid-up share capital as may be prescribed, and which by its articles,</a:t>
            </a:r>
          </a:p>
          <a:p>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restricts the right to transfer its shares; </a:t>
            </a:r>
          </a:p>
          <a:p>
            <a:pPr lvl="1"/>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except in case of One Person Company, limits the number of its members to two hundred </a:t>
            </a:r>
          </a:p>
          <a:p>
            <a:endParaRPr lang="en-IN" dirty="0"/>
          </a:p>
        </p:txBody>
      </p:sp>
    </p:spTree>
    <p:extLst>
      <p:ext uri="{BB962C8B-B14F-4D97-AF65-F5344CB8AC3E}">
        <p14:creationId xmlns:p14="http://schemas.microsoft.com/office/powerpoint/2010/main" val="243821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Small Company:</a:t>
            </a:r>
            <a:endParaRPr lang="en-IN" dirty="0"/>
          </a:p>
        </p:txBody>
      </p:sp>
      <p:sp>
        <p:nvSpPr>
          <p:cNvPr id="3" name="Content Placeholder 2"/>
          <p:cNvSpPr>
            <a:spLocks noGrp="1"/>
          </p:cNvSpPr>
          <p:nvPr>
            <p:ph idx="1"/>
          </p:nvPr>
        </p:nvSpPr>
        <p:spPr/>
        <p:txBody>
          <a:bodyPr>
            <a:normAutofit fontScale="92500" lnSpcReduction="20000"/>
          </a:bodyPr>
          <a:lstStyle/>
          <a:p>
            <a:r>
              <a:rPr lang="en-US" dirty="0"/>
              <a:t>Small company given under the section 2(85) of the Companies Act, 2013 which means a company, other than a public company— </a:t>
            </a:r>
          </a:p>
          <a:p>
            <a:endParaRPr lang="en-US" dirty="0"/>
          </a:p>
          <a:p>
            <a:pPr marL="0" indent="0">
              <a:buNone/>
            </a:pPr>
            <a:r>
              <a:rPr lang="en-US" dirty="0"/>
              <a:t>• </a:t>
            </a:r>
            <a:r>
              <a:rPr lang="en-US" b="1" dirty="0"/>
              <a:t>paid-up share capital </a:t>
            </a:r>
            <a:r>
              <a:rPr lang="en-US" dirty="0"/>
              <a:t>of which does not exceed 2 crore (instead of 50 lakhs) rupees and </a:t>
            </a:r>
          </a:p>
          <a:p>
            <a:pPr marL="0" indent="0">
              <a:buNone/>
            </a:pPr>
            <a:endParaRPr lang="en-US" dirty="0"/>
          </a:p>
          <a:p>
            <a:pPr marL="0" indent="0">
              <a:buNone/>
            </a:pPr>
            <a:r>
              <a:rPr lang="en-US" dirty="0"/>
              <a:t>• </a:t>
            </a:r>
            <a:r>
              <a:rPr lang="en-US" b="1" dirty="0"/>
              <a:t>turnover </a:t>
            </a:r>
            <a:r>
              <a:rPr lang="en-US" dirty="0"/>
              <a:t>of which as per its last profit and loss account does not exceed twenty crore (instead of 2 crore) rupees</a:t>
            </a:r>
          </a:p>
          <a:p>
            <a:pPr marL="0" indent="0">
              <a:buNone/>
            </a:pPr>
            <a:endParaRPr lang="en-US" dirty="0"/>
          </a:p>
          <a:p>
            <a:pPr marL="0" indent="0">
              <a:buNone/>
            </a:pPr>
            <a:r>
              <a:rPr lang="en-US" dirty="0"/>
              <a:t>The definition is revised in Union Budget of 1</a:t>
            </a:r>
            <a:r>
              <a:rPr lang="en-US" baseline="30000" dirty="0"/>
              <a:t>st</a:t>
            </a:r>
            <a:r>
              <a:rPr lang="en-US" dirty="0"/>
              <a:t> February 2021</a:t>
            </a:r>
          </a:p>
          <a:p>
            <a:pPr marL="0" indent="0">
              <a:buNone/>
            </a:pPr>
            <a:r>
              <a:rPr lang="en-IN" dirty="0"/>
              <a:t>	</a:t>
            </a:r>
          </a:p>
          <a:p>
            <a:endParaRPr lang="en-IN" dirty="0"/>
          </a:p>
        </p:txBody>
      </p:sp>
    </p:spTree>
    <p:extLst>
      <p:ext uri="{BB962C8B-B14F-4D97-AF65-F5344CB8AC3E}">
        <p14:creationId xmlns:p14="http://schemas.microsoft.com/office/powerpoint/2010/main" val="698665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3396</Words>
  <Application>Microsoft Office PowerPoint</Application>
  <PresentationFormat>Widescreen</PresentationFormat>
  <Paragraphs>228</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Palatino Linotype</vt:lpstr>
      <vt:lpstr>Office Theme</vt:lpstr>
      <vt:lpstr>Companies Act 2013</vt:lpstr>
      <vt:lpstr> Company  </vt:lpstr>
      <vt:lpstr>Features of Company</vt:lpstr>
      <vt:lpstr> Common Seal  </vt:lpstr>
      <vt:lpstr> Classification of companies On the basis of liability   </vt:lpstr>
      <vt:lpstr>Unlimited company</vt:lpstr>
      <vt:lpstr>Classification of companies:  On the basis of members  </vt:lpstr>
      <vt:lpstr>Private Company:</vt:lpstr>
      <vt:lpstr>Small Company:</vt:lpstr>
      <vt:lpstr>Public company</vt:lpstr>
      <vt:lpstr>PowerPoint Presentation</vt:lpstr>
      <vt:lpstr>Classification of companies On the basis of control </vt:lpstr>
      <vt:lpstr>Examples of Holding and subsidiary companies</vt:lpstr>
      <vt:lpstr>Associate company</vt:lpstr>
      <vt:lpstr>Classification of companies On the basis of access to capital</vt:lpstr>
      <vt:lpstr>Government company</vt:lpstr>
      <vt:lpstr>Foreign Company</vt:lpstr>
      <vt:lpstr>Formation of companies with charitable objects etc. (Section 8 company): </vt:lpstr>
      <vt:lpstr>Section 8 Company </vt:lpstr>
      <vt:lpstr> Dormant company  </vt:lpstr>
      <vt:lpstr> Nidhi Companies  </vt:lpstr>
      <vt:lpstr>  Formation of Company:   Incorporation of Company   </vt:lpstr>
      <vt:lpstr> Effect of Registration  </vt:lpstr>
      <vt:lpstr> Memorandum of Association  </vt:lpstr>
      <vt:lpstr>PowerPoint Presentation</vt:lpstr>
      <vt:lpstr>Authorised Capital and Face Value </vt:lpstr>
      <vt:lpstr>Authorised Capital and Face Value </vt:lpstr>
      <vt:lpstr>Case Study:  </vt:lpstr>
      <vt:lpstr>PowerPoint Presentation</vt:lpstr>
      <vt:lpstr>PowerPoint Presentation</vt:lpstr>
      <vt:lpstr>Solution</vt:lpstr>
      <vt:lpstr> Articles of Association  </vt:lpstr>
      <vt:lpstr> Management of Company:  </vt:lpstr>
      <vt:lpstr>Maintaining Registers</vt:lpstr>
      <vt:lpstr> Annual Return  </vt:lpstr>
      <vt:lpstr> Annual Return  </vt:lpstr>
      <vt:lpstr> Meetings  </vt:lpstr>
      <vt:lpstr>Annual General Meeting (AGM)  vs.  Extra-ordinary General Meeting (EGM)   </vt:lpstr>
      <vt:lpstr> Notice of a meeting  </vt:lpstr>
      <vt:lpstr> Quorum for Meetings:  </vt:lpstr>
      <vt:lpstr> Quorum for Meetings  </vt:lpstr>
      <vt:lpstr> Voting in a meeting  </vt:lpstr>
      <vt:lpstr> Motions &amp; Resolution in Meetings  </vt:lpstr>
      <vt:lpstr> Winding up of Company  </vt:lpstr>
      <vt:lpstr> Winding up by the Tribunal  </vt:lpstr>
      <vt:lpstr> Winding up by the Tribunal  </vt:lpstr>
      <vt:lpstr> Effect of winding up order  </vt:lpstr>
      <vt:lpstr> Overriding Preferential Payments  </vt:lpstr>
      <vt:lpstr>Preferential Payments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titas</dc:creator>
  <cp:lastModifiedBy>Titas Bhattacharjee</cp:lastModifiedBy>
  <cp:revision>47</cp:revision>
  <dcterms:created xsi:type="dcterms:W3CDTF">2020-10-23T15:05:38Z</dcterms:created>
  <dcterms:modified xsi:type="dcterms:W3CDTF">2024-09-12T01:01:22Z</dcterms:modified>
</cp:coreProperties>
</file>