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4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70" r:id="rId12"/>
    <p:sldId id="271" r:id="rId13"/>
    <p:sldId id="272" r:id="rId14"/>
    <p:sldId id="274" r:id="rId15"/>
    <p:sldId id="275" r:id="rId16"/>
    <p:sldId id="282" r:id="rId17"/>
    <p:sldId id="283" r:id="rId18"/>
    <p:sldId id="285" r:id="rId19"/>
    <p:sldId id="288" r:id="rId20"/>
    <p:sldId id="289" r:id="rId21"/>
    <p:sldId id="292" r:id="rId22"/>
    <p:sldId id="320" r:id="rId23"/>
    <p:sldId id="301" r:id="rId24"/>
    <p:sldId id="302" r:id="rId25"/>
    <p:sldId id="303" r:id="rId26"/>
    <p:sldId id="304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85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0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CC971-D08C-D24F-9524-EDEEC9A896B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F94B8-E94C-C143-ADEC-BBB18329D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2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47B-14BB-114C-80EB-F20A7108AC3E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449C-6539-1445-92DE-67873553594C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8762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449C-6539-1445-92DE-67873553594C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557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449C-6539-1445-92DE-67873553594C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85194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0997-F211-D04E-9A9E-3EC530E436B7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3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449C-6539-1445-92DE-67873553594C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7519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449C-6539-1445-92DE-67873553594C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3508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A9B7-330E-A24E-8AB2-CF2F992CED9E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28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B7B4-5F9F-2944-B011-38238630B9EE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BC41-1171-134D-BF33-9AA6D201840E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6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2209-9D89-AF4C-8CD9-85D433FFA4C2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3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9120-C05A-3D4A-8E70-95B99D6A02DD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1BFF-EF2D-4C46-A11C-82BEA89BD6A9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C9C-ADDF-D245-9C87-AA4C210361AB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9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E63A-2B6C-CE43-80FD-30223974958C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9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D0E5-99A5-5C42-9735-10CAE61FF3E6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3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0853-CB56-3747-A232-2E66E353E809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6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7C449C-6539-1445-92DE-67873553594C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52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20" y="-29571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Accrual Accounting Adjustments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Accountants initially record transactions based on the nature of the transaction.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example, they record rent paid in Rent Expense Account and insurance premiums paid in Insurance Premium Account.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record sales income in the Sales Account.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makes the recording of transactions mechanical and increases the accuracy level.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E514-D659-A315-0751-5FEE75F9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150D-9E6C-A040-B7E6-CA5F64C16BF7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A14F2-F64F-A175-85A8-5F29AF88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67B54-B6FA-43C8-2CD9-97353802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-44437" y="-59786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Adjustments in Expense Accounts: Depreciation and </a:t>
            </a:r>
            <a:r>
              <a:rPr lang="en-US" dirty="0" err="1"/>
              <a:t>Amortisation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Depreciation (</a:t>
            </a:r>
            <a:r>
              <a:rPr lang="en-US" sz="2400" dirty="0" err="1"/>
              <a:t>Amortisation</a:t>
            </a:r>
            <a:r>
              <a:rPr lang="en-US" sz="2400" dirty="0"/>
              <a:t> in case of intangible assets) is the depreciable amount allocated to a particular year.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Depreciation is an expense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9571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Adjustments in Expense Accounts: Depreciation and </a:t>
            </a:r>
            <a:r>
              <a:rPr lang="en-US" dirty="0" err="1"/>
              <a:t>Amortisation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BCBBD01-ACEE-27BD-9FA7-E89B8689D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18846"/>
              </p:ext>
            </p:extLst>
          </p:nvPr>
        </p:nvGraphicFramePr>
        <p:xfrm>
          <a:off x="1512582" y="3824235"/>
          <a:ext cx="812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334938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028532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Balance sheet presentation with hypothetical figures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1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Property Plant and Equipment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79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Gross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Rs 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8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Deprecation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u="sng" dirty="0"/>
                        <a:t>(Rs 200,000)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9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Net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u="sng" dirty="0"/>
                        <a:t>Rs 800,000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89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5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9816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Adjustments in Expense Accounts: Accrued Expenses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Adjustment is required for accrued expenses.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On October 1 (Financial year, April 1 to March 31 of the next calendar year), FF &amp; Co. borrowed INR 1,000,000 at an annual interest of 10 per cent, payable annually.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Accrued interest expense: (Rs 100,000/2) = Rs 50,000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</a:rPr>
              <a:t>Accounting Equation</a:t>
            </a:r>
            <a:endParaRPr lang="en-US" sz="2400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Interest </a:t>
            </a:r>
            <a:r>
              <a:rPr lang="en-US" sz="2200" dirty="0"/>
              <a:t>Expense A/C </a:t>
            </a:r>
            <a:r>
              <a:rPr lang="en-US" sz="2200" dirty="0" smtClean="0"/>
              <a:t>= Expense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Accrued </a:t>
            </a:r>
            <a:r>
              <a:rPr lang="en-US" sz="2200" dirty="0"/>
              <a:t>Interest Expense A/C </a:t>
            </a:r>
            <a:r>
              <a:rPr lang="en-US" sz="2200" dirty="0" smtClean="0"/>
              <a:t>= Liability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9816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Adjustments in Expense Accounts: Expenses on Supplies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When supplies are purchased, they are </a:t>
            </a:r>
            <a:r>
              <a:rPr lang="en-US" sz="2400" dirty="0" err="1"/>
              <a:t>recognised</a:t>
            </a:r>
            <a:r>
              <a:rPr lang="en-US" sz="2400" dirty="0"/>
              <a:t> as asset.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At the end of the year, supplies in hand is counted and valued at cost.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difference between the opening and closing stock of supplies is </a:t>
            </a:r>
            <a:r>
              <a:rPr lang="en-US" sz="2400" dirty="0" err="1"/>
              <a:t>recognised</a:t>
            </a:r>
            <a:r>
              <a:rPr lang="en-US" sz="2400" dirty="0"/>
              <a:t> as supplies expense.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FF00"/>
                </a:solidFill>
              </a:rPr>
              <a:t>Accounting Equation</a:t>
            </a:r>
            <a:endParaRPr lang="en-US" sz="24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Supplies </a:t>
            </a:r>
            <a:r>
              <a:rPr lang="en-US" sz="2400" dirty="0"/>
              <a:t>Expense </a:t>
            </a:r>
            <a:r>
              <a:rPr lang="en-US" sz="2400" dirty="0" smtClean="0"/>
              <a:t>A/C or COGS = Expense increases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Supplies A/C or Inventory = Asset decreases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2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Adjustment Entries On Assets, Liabilities, Income And Expenses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EEC80E9-B9E3-5E35-F3A5-A3FD0943E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20669"/>
              </p:ext>
            </p:extLst>
          </p:nvPr>
        </p:nvGraphicFramePr>
        <p:xfrm>
          <a:off x="1442961" y="2177078"/>
          <a:ext cx="8128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395">
                  <a:extLst>
                    <a:ext uri="{9D8B030D-6E8A-4147-A177-3AD203B41FA5}">
                      <a16:colId xmlns:a16="http://schemas.microsoft.com/office/drawing/2014/main" val="1957604725"/>
                    </a:ext>
                  </a:extLst>
                </a:gridCol>
                <a:gridCol w="1516566">
                  <a:extLst>
                    <a:ext uri="{9D8B030D-6E8A-4147-A177-3AD203B41FA5}">
                      <a16:colId xmlns:a16="http://schemas.microsoft.com/office/drawing/2014/main" val="1383411151"/>
                    </a:ext>
                  </a:extLst>
                </a:gridCol>
                <a:gridCol w="1360449">
                  <a:extLst>
                    <a:ext uri="{9D8B030D-6E8A-4147-A177-3AD203B41FA5}">
                      <a16:colId xmlns:a16="http://schemas.microsoft.com/office/drawing/2014/main" val="2778381486"/>
                    </a:ext>
                  </a:extLst>
                </a:gridCol>
                <a:gridCol w="1561170">
                  <a:extLst>
                    <a:ext uri="{9D8B030D-6E8A-4147-A177-3AD203B41FA5}">
                      <a16:colId xmlns:a16="http://schemas.microsoft.com/office/drawing/2014/main" val="1395833889"/>
                    </a:ext>
                  </a:extLst>
                </a:gridCol>
                <a:gridCol w="1419420">
                  <a:extLst>
                    <a:ext uri="{9D8B030D-6E8A-4147-A177-3AD203B41FA5}">
                      <a16:colId xmlns:a16="http://schemas.microsoft.com/office/drawing/2014/main" val="646425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8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Unearned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(Cash) Increases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Unbilled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4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Accrued </a:t>
                      </a:r>
                      <a:r>
                        <a:rPr lang="en-US" sz="19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(Cash) Increases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8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Prepaid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Increases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(Cash)</a:t>
                      </a:r>
                      <a:r>
                        <a:rPr lang="en-US" sz="1800" baseline="0" dirty="0" smtClean="0"/>
                        <a:t> Decreases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3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Depreciation and </a:t>
                      </a:r>
                      <a:r>
                        <a:rPr lang="en-US" sz="1800" dirty="0" err="1"/>
                        <a:t>Amortisation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Increases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Accrued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Increases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2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6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3293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Adjustment Entries On Accounting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EEC80E9-B9E3-5E35-F3A5-A3FD0943E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63674"/>
              </p:ext>
            </p:extLst>
          </p:nvPr>
        </p:nvGraphicFramePr>
        <p:xfrm>
          <a:off x="1442961" y="2769624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950">
                  <a:extLst>
                    <a:ext uri="{9D8B030D-6E8A-4147-A177-3AD203B41FA5}">
                      <a16:colId xmlns:a16="http://schemas.microsoft.com/office/drawing/2014/main" val="1957604725"/>
                    </a:ext>
                  </a:extLst>
                </a:gridCol>
                <a:gridCol w="1458469">
                  <a:extLst>
                    <a:ext uri="{9D8B030D-6E8A-4147-A177-3AD203B41FA5}">
                      <a16:colId xmlns:a16="http://schemas.microsoft.com/office/drawing/2014/main" val="1383411151"/>
                    </a:ext>
                  </a:extLst>
                </a:gridCol>
                <a:gridCol w="1420198">
                  <a:extLst>
                    <a:ext uri="{9D8B030D-6E8A-4147-A177-3AD203B41FA5}">
                      <a16:colId xmlns:a16="http://schemas.microsoft.com/office/drawing/2014/main" val="2778381486"/>
                    </a:ext>
                  </a:extLst>
                </a:gridCol>
                <a:gridCol w="1928383">
                  <a:extLst>
                    <a:ext uri="{9D8B030D-6E8A-4147-A177-3AD203B41FA5}">
                      <a16:colId xmlns:a16="http://schemas.microsoft.com/office/drawing/2014/main" val="1395833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8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Unearned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Increases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8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Unbilled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Increases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4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Accrued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Increases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8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Prepaid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Increases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3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Depreciation and </a:t>
                      </a:r>
                      <a:r>
                        <a:rPr lang="en-US" sz="1800" dirty="0" err="1"/>
                        <a:t>Amortisation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Decreases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Accrued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Decreases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2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8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3293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Bad </a:t>
            </a:r>
            <a:r>
              <a:rPr lang="en-US" sz="3600" dirty="0"/>
              <a:t>debt and provision for doubtful </a:t>
            </a:r>
            <a:r>
              <a:rPr lang="en-US" sz="3600" dirty="0" smtClean="0"/>
              <a:t>debt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200" dirty="0"/>
              <a:t>It is not unusual that entities are unable to collect the full amount due from all the customers due to a variety of reasons, such as financial distress of the customer and disputes with the customer on the amount due to the entity.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When an entity cannot collect the amount from a customer, it does not reduce the revenue </a:t>
            </a:r>
            <a:r>
              <a:rPr lang="en-US" sz="2200" dirty="0" err="1"/>
              <a:t>recognised</a:t>
            </a:r>
            <a:r>
              <a:rPr lang="en-US" sz="2200" dirty="0"/>
              <a:t> earlier.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It writes off the uncollectible amount and </a:t>
            </a:r>
            <a:r>
              <a:rPr lang="en-US" sz="2200" dirty="0" err="1"/>
              <a:t>recognises</a:t>
            </a:r>
            <a:r>
              <a:rPr lang="en-US" sz="2200" dirty="0"/>
              <a:t> the amount so written off as a loss, labelled as </a:t>
            </a:r>
            <a:r>
              <a:rPr lang="en-US" sz="2200" dirty="0">
                <a:solidFill>
                  <a:srgbClr val="92D050"/>
                </a:solidFill>
              </a:rPr>
              <a:t>bad debt. 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34046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Bad </a:t>
            </a:r>
            <a:r>
              <a:rPr lang="en-US" sz="3600" dirty="0"/>
              <a:t>debt and provision for doubtful </a:t>
            </a:r>
            <a:r>
              <a:rPr lang="en-US" sz="3600" dirty="0" smtClean="0"/>
              <a:t>debt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/>
              <a:t>Initially, entities carry the trade receivable at the amount it records the revenue.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Subsequently, they estimate the </a:t>
            </a:r>
            <a:r>
              <a:rPr lang="en-US" sz="2400" dirty="0" smtClean="0"/>
              <a:t>loss </a:t>
            </a:r>
            <a:r>
              <a:rPr lang="en-US" sz="2400" dirty="0"/>
              <a:t>at the end of the accounting period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870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Bad </a:t>
            </a:r>
            <a:r>
              <a:rPr lang="en-US" sz="3600" dirty="0"/>
              <a:t>debt and provision for doubtful </a:t>
            </a:r>
            <a:r>
              <a:rPr lang="en-US" sz="3600" dirty="0" smtClean="0"/>
              <a:t>debt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300" dirty="0"/>
              <a:t>When the management decides not to put efforts for collecting the amount due from a customer, the entity writes off the uncollectible amount (labelled, bad debt). 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solidFill>
                  <a:srgbClr val="92D050"/>
                </a:solidFill>
              </a:rPr>
              <a:t>Bad debt is a loss </a:t>
            </a:r>
            <a:r>
              <a:rPr lang="en-US" sz="2300" dirty="0"/>
              <a:t>and is </a:t>
            </a:r>
            <a:r>
              <a:rPr lang="en-US" sz="2300" dirty="0" err="1"/>
              <a:t>recognised</a:t>
            </a:r>
            <a:r>
              <a:rPr lang="en-US" sz="2300" dirty="0"/>
              <a:t> in the statement of profit and loss in the year in which the amount receivable from the customer is written off. 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/>
              <a:t>provision </a:t>
            </a:r>
            <a:r>
              <a:rPr lang="en-US" sz="2300" dirty="0"/>
              <a:t>for doubtful </a:t>
            </a:r>
            <a:r>
              <a:rPr lang="en-US" sz="2300" dirty="0" smtClean="0"/>
              <a:t>debts </a:t>
            </a:r>
            <a:r>
              <a:rPr lang="en-US" sz="2300" dirty="0"/>
              <a:t>is </a:t>
            </a:r>
            <a:r>
              <a:rPr lang="en-US" sz="2300" dirty="0" err="1"/>
              <a:t>recognised</a:t>
            </a:r>
            <a:r>
              <a:rPr lang="en-US" sz="2300" dirty="0"/>
              <a:t> in the profit and loss statement as an expense. 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solidFill>
                  <a:srgbClr val="92D050"/>
                </a:solidFill>
              </a:rPr>
              <a:t>The balance sheet presents the provision as a deduction from trade receivables.</a:t>
            </a:r>
            <a:r>
              <a:rPr lang="en-US" sz="23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9327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Adjustments For Closing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300" dirty="0"/>
              <a:t>In the statement of profit and loss, entities </a:t>
            </a:r>
            <a:r>
              <a:rPr lang="en-US" sz="2300" dirty="0" err="1"/>
              <a:t>recognise</a:t>
            </a:r>
            <a:r>
              <a:rPr lang="en-US" sz="2300" dirty="0"/>
              <a:t> cost of materials </a:t>
            </a:r>
            <a:r>
              <a:rPr lang="en-US" sz="2300" dirty="0" smtClean="0"/>
              <a:t>consumed</a:t>
            </a:r>
            <a:endParaRPr lang="en-US" sz="2300" dirty="0"/>
          </a:p>
          <a:p>
            <a:pPr lvl="1">
              <a:lnSpc>
                <a:spcPct val="90000"/>
              </a:lnSpc>
            </a:pPr>
            <a:r>
              <a:rPr lang="en-US" sz="2300" dirty="0" smtClean="0"/>
              <a:t>Closing Stock is shown in the Balance Sheet</a:t>
            </a:r>
            <a:endParaRPr lang="en-US" sz="2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20" y="871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Adjustments in Income Accounts: Advance from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When an entity receives advance along with the contract (purchase order) or receives progress payment (for example, in construction contracts), it records the advance as ‘Advance from customers’, as a liability.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870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Adjustments For Closing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300" dirty="0"/>
              <a:t>Example: </a:t>
            </a:r>
            <a:r>
              <a:rPr lang="en-US" sz="2300" dirty="0" smtClean="0"/>
              <a:t>PP </a:t>
            </a:r>
            <a:r>
              <a:rPr lang="en-US" sz="2300" dirty="0"/>
              <a:t>&amp; Co. </a:t>
            </a:r>
            <a:r>
              <a:rPr lang="en-US" sz="2300" dirty="0" smtClean="0"/>
              <a:t>ha</a:t>
            </a:r>
            <a:r>
              <a:rPr lang="en-US" sz="2300" dirty="0" smtClean="0"/>
              <a:t>s </a:t>
            </a:r>
            <a:r>
              <a:rPr lang="en-US" sz="2300" dirty="0"/>
              <a:t>the following figures: opening inventory of raw material: INR 20 lakhs and purchase of raw materials: INR 300 lakhs. The entity measures the closing stock of raw materials at INR 40 lakhs</a:t>
            </a:r>
            <a:r>
              <a:rPr lang="en-US" sz="2300" dirty="0" smtClean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98188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Gain From The Sale Of An Item of PP&amp;E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/>
              <a:t>Entities </a:t>
            </a:r>
            <a:r>
              <a:rPr lang="en-US" sz="2400" dirty="0" err="1"/>
              <a:t>recognise</a:t>
            </a:r>
            <a:r>
              <a:rPr lang="en-US" sz="2400" dirty="0"/>
              <a:t> gain (or loss) from the sale of an item of </a:t>
            </a:r>
            <a:r>
              <a:rPr lang="en-US" sz="2400" dirty="0" smtClean="0"/>
              <a:t>PP&amp;E </a:t>
            </a:r>
            <a:r>
              <a:rPr lang="en-US" sz="2400" dirty="0"/>
              <a:t>as other income.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gain (or loss) is the difference between the sale proceeds and the asset's carrying amount (also called the written-down value).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60959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Gain From The Sale Of An Item of PP&amp;E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300" dirty="0"/>
              <a:t>Example: CC &amp; Co. has sold a machine for INR 5 lakhs. The asset's acquisition cost and accumulated depreciation were INR 50 lakhs and 48 lakhs, respectively. 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The WDV is (Rs 50 lakhs – 48 lakhs) or Rs 2 lakhs</a:t>
            </a:r>
          </a:p>
          <a:p>
            <a:pPr lvl="1">
              <a:lnSpc>
                <a:spcPct val="90000"/>
              </a:lnSpc>
            </a:pPr>
            <a:r>
              <a:rPr lang="en-US" sz="2300" dirty="0"/>
              <a:t>Gain from the sale is (Rs 5 lakhs -2 lakhs) = Rs 3 lakhs</a:t>
            </a:r>
          </a:p>
          <a:p>
            <a:pPr lvl="1">
              <a:lnSpc>
                <a:spcPct val="90000"/>
              </a:lnSpc>
            </a:pPr>
            <a:endParaRPr lang="en-US" sz="2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3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9571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Trading Account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C2AA22-85B9-77B7-CFCD-2A06CF68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objective of preparing the trading account is to determine the gross profit. 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Gross profit = Revenue – Cost of goods sold</a:t>
            </a:r>
          </a:p>
          <a:p>
            <a:r>
              <a:rPr lang="en-US" sz="2400" dirty="0"/>
              <a:t>The cost of goods sold is the purchase price of the stock-in-trade plus costs for bringing the goods to the location and condition of sale. </a:t>
            </a:r>
          </a:p>
          <a:p>
            <a:r>
              <a:rPr lang="en-US" sz="2400" dirty="0"/>
              <a:t>Examples of costs included in the cost of goods sold are carriage inward, freight and duties, and wages to convert the goods purchased wholesale into saleable units.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-63415" y="-59786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Trading Account: Factors Causing Fluctuation In Gross Profit: External and Internal Factors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C2AA22-85B9-77B7-CFCD-2A06CF68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Material increase/decrease in the cost of goods sold without corresponding increase/decrease in selling prices;</a:t>
            </a:r>
          </a:p>
          <a:p>
            <a:r>
              <a:rPr lang="en-US" sz="2600" dirty="0"/>
              <a:t>Reduction in the selling price in the face of increasing competition; Increase in selling price due to improved competitive position of the entity;</a:t>
            </a:r>
          </a:p>
          <a:p>
            <a:r>
              <a:rPr lang="en-US" sz="2600" dirty="0"/>
              <a:t>Poor inventory management resulting in overstocking leading to clearing sales at a heavy discount;</a:t>
            </a:r>
          </a:p>
          <a:p>
            <a:r>
              <a:rPr lang="en-US" sz="2600" dirty="0"/>
              <a:t>A change in sales mix; </a:t>
            </a:r>
          </a:p>
          <a:p>
            <a:r>
              <a:rPr lang="en-US" sz="2600" dirty="0"/>
              <a:t>Write down the value of closing stock due to a sharp reduction in the net </a:t>
            </a:r>
            <a:r>
              <a:rPr lang="en-US" sz="2600" dirty="0" err="1"/>
              <a:t>realisable</a:t>
            </a:r>
            <a:r>
              <a:rPr lang="en-US" sz="2600" dirty="0"/>
              <a:t> value.</a:t>
            </a:r>
          </a:p>
          <a:p>
            <a:endParaRPr lang="en-US" sz="2400" dirty="0"/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9571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Trading Account: Factors Causing Fluctuation In Gross Profit: Fraud By Management and Employees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C2AA22-85B9-77B7-CFCD-2A06CF68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Error in stock-taking;</a:t>
            </a:r>
          </a:p>
          <a:p>
            <a:r>
              <a:rPr lang="en-US" sz="2400" dirty="0"/>
              <a:t>Deliberate overvaluation/undervaluation of inventories;</a:t>
            </a:r>
          </a:p>
          <a:p>
            <a:r>
              <a:rPr lang="en-US" sz="2400" dirty="0"/>
              <a:t>Pilferage of goods by employees;</a:t>
            </a:r>
          </a:p>
          <a:p>
            <a:r>
              <a:rPr lang="en-US" sz="2400" dirty="0"/>
              <a:t>Intentional omission of sales from records; </a:t>
            </a:r>
          </a:p>
          <a:p>
            <a:r>
              <a:rPr lang="en-US" sz="2400" dirty="0"/>
              <a:t>Exclusion of sales invoices inadvertently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The management should investigate significant fluctuations in gross profit margin to identify the causes and take remedial actions if required. </a:t>
            </a:r>
          </a:p>
          <a:p>
            <a:endParaRPr lang="en-US" sz="2400" dirty="0"/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9571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Preparation of Trading Account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C2AA22-85B9-77B7-CFCD-2A06CF68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trading account presents sales, components of the cost of goods sold and gross profit. </a:t>
            </a:r>
          </a:p>
          <a:p>
            <a:r>
              <a:rPr lang="en-US" sz="2400" dirty="0"/>
              <a:t>Note that only expenses incurred to bring the goods to the location and condition for sale are </a:t>
            </a:r>
            <a:r>
              <a:rPr lang="en-US" sz="2400" dirty="0" err="1"/>
              <a:t>recognised</a:t>
            </a:r>
            <a:r>
              <a:rPr lang="en-US" sz="2400" dirty="0"/>
              <a:t> as expenses in the trading account. </a:t>
            </a:r>
          </a:p>
          <a:p>
            <a:r>
              <a:rPr lang="en-US" sz="2400" dirty="0">
                <a:solidFill>
                  <a:srgbClr val="92D050"/>
                </a:solidFill>
              </a:rPr>
              <a:t>Carriage outward </a:t>
            </a:r>
            <a:r>
              <a:rPr lang="en-US" sz="2400" dirty="0"/>
              <a:t>is the expense related to the delivery of goods to customers. Therefore, it is not </a:t>
            </a:r>
            <a:r>
              <a:rPr lang="en-US" sz="2400" dirty="0" err="1"/>
              <a:t>recognised</a:t>
            </a:r>
            <a:r>
              <a:rPr lang="en-US" sz="2400" dirty="0"/>
              <a:t> in the trading account. 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9571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Preparation of Trading Account: </a:t>
            </a:r>
            <a:br>
              <a:rPr lang="en-US" sz="3200" dirty="0"/>
            </a:br>
            <a:r>
              <a:rPr lang="en-US" sz="3200" dirty="0"/>
              <a:t>Vertical Form (Figures Same As Used In The Horizontal Form)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C6D8E61-EDE2-CCB3-40F4-023A2DFDC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377959"/>
              </p:ext>
            </p:extLst>
          </p:nvPr>
        </p:nvGraphicFramePr>
        <p:xfrm>
          <a:off x="1103313" y="2052638"/>
          <a:ext cx="894715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3856">
                  <a:extLst>
                    <a:ext uri="{9D8B030D-6E8A-4147-A177-3AD203B41FA5}">
                      <a16:colId xmlns:a16="http://schemas.microsoft.com/office/drawing/2014/main" val="3317996056"/>
                    </a:ext>
                  </a:extLst>
                </a:gridCol>
                <a:gridCol w="1633294">
                  <a:extLst>
                    <a:ext uri="{9D8B030D-6E8A-4147-A177-3AD203B41FA5}">
                      <a16:colId xmlns:a16="http://schemas.microsoft.com/office/drawing/2014/main" val="329503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Amount 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9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1. Revenue (Sales – Sales return)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98,000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5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2. Cost of goods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5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(a) Purchases less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49,500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6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(b) Change in the inventory of stock-in-trade (8,000 – 7,500)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(500)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0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(c) Carriage inward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(d) Wages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u="sng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4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Total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u="sng" dirty="0"/>
                        <a:t>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9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3. Gross profit (1-2)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83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1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6055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Preparation of Trading Account: Abnormal Loss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C2AA22-85B9-77B7-CFCD-2A06CF68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Abnormal loss of goods might occur due to fire, embezzlement etc. </a:t>
            </a:r>
          </a:p>
          <a:p>
            <a:r>
              <a:rPr lang="en-US" sz="2400" dirty="0"/>
              <a:t>Entities take insurance policies to cover those losses. </a:t>
            </a:r>
          </a:p>
          <a:p>
            <a:r>
              <a:rPr lang="en-US" sz="2400" dirty="0"/>
              <a:t>Insurance companies seldom accept the full claim. </a:t>
            </a:r>
          </a:p>
          <a:p>
            <a:r>
              <a:rPr lang="en-US" sz="2400" dirty="0"/>
              <a:t>For example, if the value of goods lost is INR 10 lakhs and the insurance company accepts the claim of INR 8 lakhs, the actual loss to the entity is (10-8) or INR 2 lakhs. </a:t>
            </a:r>
          </a:p>
          <a:p>
            <a:endParaRPr lang="en-US" sz="2400" dirty="0"/>
          </a:p>
          <a:p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9571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Preparation of Trading Account: Abnormal Loss (Contd.)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C2AA22-85B9-77B7-CFCD-2A06CF68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closing stock figure in the trading account is derived by counting the physical stock and valuing the same. </a:t>
            </a:r>
          </a:p>
          <a:p>
            <a:r>
              <a:rPr lang="en-US" sz="2400" dirty="0"/>
              <a:t>Therefore, the gross profit is reported incorrectly unless the value of goods lost by fire is adjusted against purchases. </a:t>
            </a:r>
          </a:p>
          <a:p>
            <a:r>
              <a:rPr lang="en-US" sz="2400" dirty="0"/>
              <a:t>The abnormal net loss, the difference between the value of goods lost and the claim accepted by the insurance company, is </a:t>
            </a:r>
            <a:r>
              <a:rPr lang="en-US" sz="2400" dirty="0" err="1"/>
              <a:t>recognised</a:t>
            </a:r>
            <a:r>
              <a:rPr lang="en-US" sz="2400" dirty="0"/>
              <a:t> in the profit and loss statement. </a:t>
            </a:r>
          </a:p>
          <a:p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20" y="3346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Adjustments in Income Accounts: Unearned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Entities record the amount received from a customer as revenue, unless the amount received is an advance payment of full or part payment of the transaction price.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At the year-end, they assess the extent to which the performance obligation has remained unfulfilled, and allocate the revenue, equitably, between the performance obligations fulfilled and performance obligations yet to be fulfilled.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870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Preparation of Trading Account: Abnormal Loss: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C2AA22-85B9-77B7-CFCD-2A06CF68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Goods costing INR 10 lakhs were lost by fire in the warehouse of FF &amp; Co. The insurance company has accepted a claim of INR 8 lakhs. The following journal entries are required:</a:t>
            </a:r>
          </a:p>
          <a:p>
            <a:endParaRPr lang="en-US" sz="2400" dirty="0"/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The balance of Rs 2 lakhs (net loss) in the Loss by Fire A/C is transferred to the statement of P&amp;L. The insurance claim is an asset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805186E5-226A-A3F7-FF0C-9D16C0B37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87157"/>
              </p:ext>
            </p:extLst>
          </p:nvPr>
        </p:nvGraphicFramePr>
        <p:xfrm>
          <a:off x="1284471" y="3129578"/>
          <a:ext cx="812800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280">
                  <a:extLst>
                    <a:ext uri="{9D8B030D-6E8A-4147-A177-3AD203B41FA5}">
                      <a16:colId xmlns:a16="http://schemas.microsoft.com/office/drawing/2014/main" val="934275688"/>
                    </a:ext>
                  </a:extLst>
                </a:gridCol>
                <a:gridCol w="1606061">
                  <a:extLst>
                    <a:ext uri="{9D8B030D-6E8A-4147-A177-3AD203B41FA5}">
                      <a16:colId xmlns:a16="http://schemas.microsoft.com/office/drawing/2014/main" val="115561962"/>
                    </a:ext>
                  </a:extLst>
                </a:gridCol>
                <a:gridCol w="1551660">
                  <a:extLst>
                    <a:ext uri="{9D8B030D-6E8A-4147-A177-3AD203B41FA5}">
                      <a16:colId xmlns:a16="http://schemas.microsoft.com/office/drawing/2014/main" val="3589765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Amount (Rs)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Amount (Rs)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8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Loss of goods by fire A/C                   Dr </a:t>
                      </a:r>
                    </a:p>
                    <a:p>
                      <a:r>
                        <a:rPr lang="en-US" sz="2000" dirty="0"/>
                        <a:t>To Purchase of Stock-in-trade           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1,000,000</a:t>
                      </a:r>
                    </a:p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0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Insurance Claim A/C                          Dr                            To Loss of goods by Fire A/C              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24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547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Profit and Loss Account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C2AA22-85B9-77B7-CFCD-2A06CF68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profit and loss account starts with the gross profit. </a:t>
            </a:r>
          </a:p>
          <a:p>
            <a:r>
              <a:rPr lang="en-US" sz="2400" dirty="0"/>
              <a:t>The profit and loss account </a:t>
            </a:r>
            <a:r>
              <a:rPr lang="en-US" sz="2400" dirty="0" err="1"/>
              <a:t>recognises</a:t>
            </a:r>
            <a:r>
              <a:rPr lang="en-US" sz="2400" dirty="0"/>
              <a:t> all operating, administration, selling and marketing expenses.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The bottom line is net profit. </a:t>
            </a:r>
          </a:p>
        </p:txBody>
      </p:sp>
    </p:spTree>
    <p:extLst>
      <p:ext uri="{BB962C8B-B14F-4D97-AF65-F5344CB8AC3E}">
        <p14:creationId xmlns:p14="http://schemas.microsoft.com/office/powerpoint/2010/main" val="13726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547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Profit and Loss Account: Format (Hypothetical Figures)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1E549A9F-E8AE-4813-F3D1-CDF051EC3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610219"/>
              </p:ext>
            </p:extLst>
          </p:nvPr>
        </p:nvGraphicFramePr>
        <p:xfrm>
          <a:off x="1103313" y="2052638"/>
          <a:ext cx="8947150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5949">
                  <a:extLst>
                    <a:ext uri="{9D8B030D-6E8A-4147-A177-3AD203B41FA5}">
                      <a16:colId xmlns:a16="http://schemas.microsoft.com/office/drawing/2014/main" val="2394449189"/>
                    </a:ext>
                  </a:extLst>
                </a:gridCol>
                <a:gridCol w="1891201">
                  <a:extLst>
                    <a:ext uri="{9D8B030D-6E8A-4147-A177-3AD203B41FA5}">
                      <a16:colId xmlns:a16="http://schemas.microsoft.com/office/drawing/2014/main" val="297309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Amount (Rs)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4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1. Gross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109,500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4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2. Other income (like interest earned, dividends received)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5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3. Operating, selling and administrative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49,050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5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Item-wise details to be disclosed (carriage outward, salaries, electricity, telephone charges, conveyance, depreciation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47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4. Net profit (1+2 – 3) transferred to capital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61,050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5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98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Balance Sheet: Marshalling of Assets and Liabilities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76051-45BC-C3C8-552C-D23FB97C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Order or permanence</a:t>
            </a:r>
          </a:p>
          <a:p>
            <a:r>
              <a:rPr lang="en-US" sz="2400" dirty="0"/>
              <a:t>Assets are arranged in order of their </a:t>
            </a:r>
            <a:r>
              <a:rPr lang="en-US" sz="2400" dirty="0" err="1"/>
              <a:t>realisability</a:t>
            </a:r>
            <a:r>
              <a:rPr lang="en-US" sz="2400" dirty="0"/>
              <a:t>, that is, the ease of conversion into cash, starting with the least easily convertible assets. </a:t>
            </a:r>
          </a:p>
          <a:p>
            <a:r>
              <a:rPr lang="en-US" sz="2400" dirty="0"/>
              <a:t>The liabilities are presented in the reverse order in which they are to be settled, starting with owners’ capital.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The Companies Act 2013 format presents assets and liabilities in order of permanence. 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3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1719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Balance Sheet: Marshalling of Assets and Liabilities (Contd.)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76051-45BC-C3C8-552C-D23FB97C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Order of liquidity</a:t>
            </a:r>
          </a:p>
          <a:p>
            <a:r>
              <a:rPr lang="en-US" sz="2400" dirty="0"/>
              <a:t>Under this system, the order of presenting the assets and liabilities is reverse to the arrangement in which those are presented under the ‘order of permanence’ system. </a:t>
            </a:r>
          </a:p>
          <a:p>
            <a:r>
              <a:rPr lang="en-US" sz="2400" dirty="0"/>
              <a:t>Liquidity implies ease of converting into cash.</a:t>
            </a:r>
          </a:p>
          <a:p>
            <a:r>
              <a:rPr lang="en-US" sz="2400" dirty="0"/>
              <a:t>Banking and other financial institutions adopt a mixed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1719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Financial Statements of Manufacturing Companies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76051-45BC-C3C8-552C-D23FB97C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case of a manufacturing company, the statement of profit and loss has three segments- Manufacturing Account, Trading Account and Profit and Loss account. </a:t>
            </a:r>
          </a:p>
          <a:p>
            <a:r>
              <a:rPr lang="en-US" sz="2400" dirty="0"/>
              <a:t>Manufacturing Account presents the cost of goods manufactured.</a:t>
            </a:r>
          </a:p>
          <a:p>
            <a:r>
              <a:rPr lang="en-US" sz="2400" dirty="0"/>
              <a:t>Elements of the cost of goods manufactured are the cost of raw materials consumed, direct wages (manufacturing wages), and manufacturing expenses.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1719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Capital And Revenue Expenditure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76051-45BC-C3C8-552C-D23FB97C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Capital expenditure</a:t>
            </a:r>
          </a:p>
          <a:p>
            <a:r>
              <a:rPr lang="en-US" sz="2400" dirty="0"/>
              <a:t>Entities incur capital expenditures (CAPEX) to acquire, upgrade, and maintain physical assets such as property, buildings, equipment or intangible assets. </a:t>
            </a:r>
          </a:p>
          <a:p>
            <a:r>
              <a:rPr lang="en-US" sz="2400" dirty="0"/>
              <a:t>Capital expenditures are typically one-time large purchases of items of fixed assets that entities expect to use for revenue generation over a longer period.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1719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Capital And Revenue Expenditure (Contd.)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76051-45BC-C3C8-552C-D23FB97C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Revenue expenditure</a:t>
            </a:r>
          </a:p>
          <a:p>
            <a:r>
              <a:rPr lang="en-US" sz="2400" dirty="0"/>
              <a:t>Entities incur revenue expenditures for day-to-day operations and the maintenance of fixed assets. </a:t>
            </a:r>
          </a:p>
          <a:p>
            <a:r>
              <a:rPr lang="en-US" sz="2400" dirty="0">
                <a:solidFill>
                  <a:srgbClr val="92D050"/>
                </a:solidFill>
              </a:rPr>
              <a:t>Difference</a:t>
            </a:r>
          </a:p>
          <a:p>
            <a:r>
              <a:rPr lang="en-US" sz="2400" dirty="0"/>
              <a:t>Capital expenditures benefit the entity for more than one year, while revenue expenditure benefits the year in which the expenditure is incurred.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848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Closing Entries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76051-45BC-C3C8-552C-D23FB97C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Balances </a:t>
            </a:r>
            <a:r>
              <a:rPr lang="en-US" sz="2400" dirty="0"/>
              <a:t>in equity accounts, asset accounts and  liabilities accounts are presented in the balance </a:t>
            </a:r>
            <a:r>
              <a:rPr lang="en-US" sz="2400" dirty="0" smtClean="0"/>
              <a:t>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1719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Profit And Loss Appropriation Account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376051-45BC-C3C8-552C-D23FB97C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profit and Loss Appropriation Account shows the appropriation of net profit presented in the profit and loss to shareholders (such as dividends in the case of a company and to partners in the case of a partnership firm) and to different types of reserves.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774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3403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Adjustments in Income Accounts: Unearned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They recognize the amount allocated to the unfulfilled performance obligations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r>
              <a:rPr lang="en-US" sz="2400" dirty="0"/>
              <a:t>as ‘unearned revenue (Deferred revenue) - </a:t>
            </a:r>
            <a:r>
              <a:rPr lang="en-US" sz="2400" dirty="0">
                <a:solidFill>
                  <a:srgbClr val="92D050"/>
                </a:solidFill>
              </a:rPr>
              <a:t> a liability </a:t>
            </a:r>
            <a:r>
              <a:rPr lang="en-US" sz="2400" dirty="0"/>
              <a:t>and reduce the revenue for the accounting period by that amount.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publisher receives an annual subscription of INR 12,000 for 12 issues of one of the magazines in September.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Delivery starts from the October issue. The entity’s accounting year commences on April 1 and ends on March 31 of the next calendar year.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Deferred revenue: (Rs 12,000/2) = Rs 6,000 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2838-75DF-C131-F555-E0A7133B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2AEDC-F1A6-C455-2D8E-355F05E1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B4C9C-ADDF-D245-9C87-AA4C210361AB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858DB-3F40-AB7A-7D3E-F2A14578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Nonlinear Insights Publication Division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FBDBB-DFA7-C78C-EC43-77B867CA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8399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Adjustments in Income Accounts: Unbilled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Billing cycles are fixed in industries like the Internet or mobile telephone services.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At the end of the year, entities assess the unbilled amount for the performance obligations satisfied.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some other industries, a single contract may include more than one performance obligations, but as per the contract, the entity prefers the invoice when all the performance obligations are fulfilled.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1987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Adjustments in Income Accounts: Unbilled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 such cases, entities assess the unbilled amount of the performance obligations satisfied while preparing financial statements.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unbilled revenue is </a:t>
            </a:r>
            <a:r>
              <a:rPr lang="en-US" sz="2400" dirty="0" err="1"/>
              <a:t>recognised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as an asset</a:t>
            </a:r>
            <a:r>
              <a:rPr lang="en-US" sz="2400" dirty="0"/>
              <a:t>, and correspondingly, the revenue for the year is increased by the unbilled amount.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1116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Adjustments in Income Accounts: Accrued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Some income, such as interest on investment, accumulates </a:t>
            </a:r>
            <a:r>
              <a:rPr lang="en-US" sz="2400" dirty="0">
                <a:solidFill>
                  <a:srgbClr val="92D050"/>
                </a:solidFill>
              </a:rPr>
              <a:t>through the passage of time.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example, if interest receivable is INR 12,000 per year, it is assumed that INR 1,000 is accumulated per month.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At the year-end adjustment entries are passed to record accrued income.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Accrued income is recognized </a:t>
            </a:r>
            <a:r>
              <a:rPr lang="en-US" sz="2400" dirty="0">
                <a:solidFill>
                  <a:srgbClr val="92D050"/>
                </a:solidFill>
              </a:rPr>
              <a:t>as an asset</a:t>
            </a:r>
            <a:r>
              <a:rPr lang="en-US" sz="2400" dirty="0"/>
              <a:t>, and correspondingly, the income for the year is increased.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-128954" y="-55197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Adjustments in Income Accounts: Accrued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Example: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FF &amp; Co. has invested INR 1,000,000 in a term deposit with bank on January 1. Interest is payable at the rate of 10 per cent per annum. It is payable at six-monthly interval.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Accounting year (April 1 to March 31of the  next calendar year)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Accrued income for 3 months: </a:t>
            </a:r>
            <a:r>
              <a:rPr lang="en-US" sz="2400" dirty="0" err="1"/>
              <a:t>Rs</a:t>
            </a:r>
            <a:r>
              <a:rPr lang="en-US" sz="2400" dirty="0"/>
              <a:t> </a:t>
            </a:r>
            <a:r>
              <a:rPr lang="en-US" sz="2400" dirty="0" smtClean="0"/>
              <a:t>25,000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BD71B55-E5DB-03AD-26F4-92D35119BF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10" b="14220"/>
          <a:stretch/>
        </p:blipFill>
        <p:spPr>
          <a:xfrm>
            <a:off x="0" y="-28456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633A3-B0B1-8FDD-3534-29592174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Adjustments in Expense Accounts: Accrued Expense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8F71-D325-AFE3-6007-D1E896EE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amount paid in the current year for which service will be received in future is called </a:t>
            </a:r>
            <a:r>
              <a:rPr lang="en-US" sz="2400" dirty="0">
                <a:solidFill>
                  <a:srgbClr val="FFFF00"/>
                </a:solidFill>
              </a:rPr>
              <a:t>‘pre-paid expense’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prepaid expense is </a:t>
            </a:r>
            <a:r>
              <a:rPr lang="en-US" sz="2400" dirty="0">
                <a:solidFill>
                  <a:srgbClr val="92D050"/>
                </a:solidFill>
              </a:rPr>
              <a:t>an asset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 are prepaid-rent and pre-paid insurance premiums.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92D050"/>
                </a:solidFill>
              </a:rPr>
              <a:t>Example: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firm has paid INR 1,200,000 to an insurance company towards annual insurance premium on October 1, 2020 (financial year April 1 to March 31 next calendar year).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Prepaid insurance premium: (Rs 1,200,000/2) = Rs 600,000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9772-EABC-A325-8FE6-43C34298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9BC1-1638-6B4E-B90E-869DCE450FD1}" type="datetime1">
              <a:rPr lang="en-IN" smtClean="0"/>
              <a:t>17-08-2023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3138-F279-58A8-B0AE-180F8DB0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Nonlinear Insights Publication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8E36-85EE-EBC2-B292-673E081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4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{324C5C69-1A98-F54F-97CA-FA79BE82E207}tf10001062</Template>
  <TotalTime>2002</TotalTime>
  <Words>2735</Words>
  <Application>Microsoft Office PowerPoint</Application>
  <PresentationFormat>Widescreen</PresentationFormat>
  <Paragraphs>371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Century Gothic</vt:lpstr>
      <vt:lpstr>Wingdings 3</vt:lpstr>
      <vt:lpstr>Ion</vt:lpstr>
      <vt:lpstr>Accrual Accounting Adjustments</vt:lpstr>
      <vt:lpstr>Adjustments in Income Accounts: Advance from customers</vt:lpstr>
      <vt:lpstr>Adjustments in Income Accounts: Unearned revenue</vt:lpstr>
      <vt:lpstr>Adjustments in Income Accounts: Unearned revenue</vt:lpstr>
      <vt:lpstr>Adjustments in Income Accounts: Unbilled revenue</vt:lpstr>
      <vt:lpstr>Adjustments in Income Accounts: Unbilled revenue</vt:lpstr>
      <vt:lpstr>Adjustments in Income Accounts: Accrued Income</vt:lpstr>
      <vt:lpstr>Adjustments in Income Accounts: Accrued Income</vt:lpstr>
      <vt:lpstr>Adjustments in Expense Accounts: Accrued Expense</vt:lpstr>
      <vt:lpstr>Adjustments in Expense Accounts: Depreciation and Amortisation</vt:lpstr>
      <vt:lpstr>Adjustments in Expense Accounts: Depreciation and Amortisation</vt:lpstr>
      <vt:lpstr>Adjustments in Expense Accounts: Accrued Expenses</vt:lpstr>
      <vt:lpstr>Adjustments in Expense Accounts: Expenses on Supplies</vt:lpstr>
      <vt:lpstr>Effect of Adjustment Entries On Assets, Liabilities, Income And Expenses</vt:lpstr>
      <vt:lpstr>Effect of Adjustment Entries On Accounting Equation</vt:lpstr>
      <vt:lpstr>Bad debt and provision for doubtful debt</vt:lpstr>
      <vt:lpstr>Bad debt and provision for doubtful debt</vt:lpstr>
      <vt:lpstr>Bad debt and provision for doubtful debt</vt:lpstr>
      <vt:lpstr>Adjustments For Closing Stock</vt:lpstr>
      <vt:lpstr>Adjustments For Closing Stock</vt:lpstr>
      <vt:lpstr>Gain From The Sale Of An Item of PP&amp;E</vt:lpstr>
      <vt:lpstr>Gain From The Sale Of An Item of PP&amp;E</vt:lpstr>
      <vt:lpstr>Trading Account</vt:lpstr>
      <vt:lpstr>Trading Account: Factors Causing Fluctuation In Gross Profit: External and Internal Factors</vt:lpstr>
      <vt:lpstr>Trading Account: Factors Causing Fluctuation In Gross Profit: Fraud By Management and Employees</vt:lpstr>
      <vt:lpstr>Preparation of Trading Account</vt:lpstr>
      <vt:lpstr>Preparation of Trading Account:  Vertical Form (Figures Same As Used In The Horizontal Form)</vt:lpstr>
      <vt:lpstr>Preparation of Trading Account: Abnormal Loss</vt:lpstr>
      <vt:lpstr>Preparation of Trading Account: Abnormal Loss (Contd.)</vt:lpstr>
      <vt:lpstr>Preparation of Trading Account: Abnormal Loss: Example</vt:lpstr>
      <vt:lpstr>Profit and Loss Account</vt:lpstr>
      <vt:lpstr>Profit and Loss Account: Format (Hypothetical Figures)</vt:lpstr>
      <vt:lpstr>Balance Sheet: Marshalling of Assets and Liabilities</vt:lpstr>
      <vt:lpstr>Balance Sheet: Marshalling of Assets and Liabilities (Contd.)</vt:lpstr>
      <vt:lpstr>Financial Statements of Manufacturing Companies</vt:lpstr>
      <vt:lpstr>Capital And Revenue Expenditure</vt:lpstr>
      <vt:lpstr>Capital And Revenue Expenditure (Contd.)</vt:lpstr>
      <vt:lpstr>Closing Entries</vt:lpstr>
      <vt:lpstr>Profit And Loss Appropriation Account</vt:lpstr>
      <vt:lpstr>   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Asish Kumar Bhattacharyya</dc:creator>
  <cp:lastModifiedBy>Admin</cp:lastModifiedBy>
  <cp:revision>41</cp:revision>
  <dcterms:created xsi:type="dcterms:W3CDTF">2023-05-30T13:24:08Z</dcterms:created>
  <dcterms:modified xsi:type="dcterms:W3CDTF">2023-08-17T04:48:02Z</dcterms:modified>
</cp:coreProperties>
</file>