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8" r:id="rId1"/>
  </p:sldMasterIdLst>
  <p:notesMasterIdLst>
    <p:notesMasterId r:id="rId33"/>
  </p:notesMasterIdLst>
  <p:handoutMasterIdLst>
    <p:handoutMasterId r:id="rId34"/>
  </p:handoutMasterIdLst>
  <p:sldIdLst>
    <p:sldId id="303" r:id="rId2"/>
    <p:sldId id="319" r:id="rId3"/>
    <p:sldId id="279" r:id="rId4"/>
    <p:sldId id="316" r:id="rId5"/>
    <p:sldId id="320" r:id="rId6"/>
    <p:sldId id="321" r:id="rId7"/>
    <p:sldId id="322" r:id="rId8"/>
    <p:sldId id="323" r:id="rId9"/>
    <p:sldId id="284" r:id="rId10"/>
    <p:sldId id="305" r:id="rId11"/>
    <p:sldId id="306" r:id="rId12"/>
    <p:sldId id="307" r:id="rId13"/>
    <p:sldId id="308" r:id="rId14"/>
    <p:sldId id="309" r:id="rId15"/>
    <p:sldId id="310" r:id="rId16"/>
    <p:sldId id="311" r:id="rId17"/>
    <p:sldId id="293" r:id="rId18"/>
    <p:sldId id="273" r:id="rId19"/>
    <p:sldId id="296" r:id="rId20"/>
    <p:sldId id="317" r:id="rId21"/>
    <p:sldId id="324" r:id="rId22"/>
    <p:sldId id="313" r:id="rId23"/>
    <p:sldId id="274" r:id="rId24"/>
    <p:sldId id="318" r:id="rId25"/>
    <p:sldId id="298" r:id="rId26"/>
    <p:sldId id="299" r:id="rId27"/>
    <p:sldId id="300" r:id="rId28"/>
    <p:sldId id="301" r:id="rId29"/>
    <p:sldId id="325" r:id="rId30"/>
    <p:sldId id="328" r:id="rId31"/>
    <p:sldId id="327" r:id="rId32"/>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FF99"/>
    <a:srgbClr val="FFFF99"/>
    <a:srgbClr val="66FF33"/>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710" autoAdjust="0"/>
  </p:normalViewPr>
  <p:slideViewPr>
    <p:cSldViewPr>
      <p:cViewPr varScale="1">
        <p:scale>
          <a:sx n="62" d="100"/>
          <a:sy n="62" d="100"/>
        </p:scale>
        <p:origin x="140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white">
          <a:xfrm>
            <a:off x="0" y="0"/>
            <a:ext cx="3036888" cy="274638"/>
          </a:xfrm>
          <a:prstGeom prst="rect">
            <a:avLst/>
          </a:prstGeom>
          <a:noFill/>
          <a:ln w="9525">
            <a:noFill/>
            <a:miter lim="800000"/>
            <a:headEnd/>
            <a:tailEnd/>
          </a:ln>
          <a:effectLst/>
        </p:spPr>
        <p:txBody>
          <a:bodyPr vert="horz" wrap="square" lIns="92963" tIns="46481" rIns="92963" bIns="46481" numCol="1" anchor="t" anchorCtr="0" compatLnSpc="1">
            <a:prstTxWarp prst="textNoShape">
              <a:avLst/>
            </a:prstTxWarp>
            <a:spAutoFit/>
          </a:bodyPr>
          <a:lstStyle>
            <a:lvl1pPr defTabSz="928688">
              <a:defRPr sz="1200"/>
            </a:lvl1pPr>
          </a:lstStyle>
          <a:p>
            <a:pPr>
              <a:defRPr/>
            </a:pPr>
            <a:endParaRPr lang="en-US"/>
          </a:p>
        </p:txBody>
      </p:sp>
      <p:sp>
        <p:nvSpPr>
          <p:cNvPr id="33795" name="Rectangle 3"/>
          <p:cNvSpPr>
            <a:spLocks noGrp="1" noChangeArrowheads="1"/>
          </p:cNvSpPr>
          <p:nvPr>
            <p:ph type="dt" sz="quarter" idx="1"/>
          </p:nvPr>
        </p:nvSpPr>
        <p:spPr bwMode="white">
          <a:xfrm>
            <a:off x="3973513" y="0"/>
            <a:ext cx="3036887" cy="274638"/>
          </a:xfrm>
          <a:prstGeom prst="rect">
            <a:avLst/>
          </a:prstGeom>
          <a:noFill/>
          <a:ln w="9525">
            <a:noFill/>
            <a:miter lim="800000"/>
            <a:headEnd/>
            <a:tailEnd/>
          </a:ln>
          <a:effectLst/>
        </p:spPr>
        <p:txBody>
          <a:bodyPr vert="horz" wrap="square" lIns="92963" tIns="46481" rIns="92963" bIns="46481" numCol="1" anchor="t" anchorCtr="0" compatLnSpc="1">
            <a:prstTxWarp prst="textNoShape">
              <a:avLst/>
            </a:prstTxWarp>
            <a:spAutoFit/>
          </a:bodyPr>
          <a:lstStyle>
            <a:lvl1pPr algn="r" defTabSz="928688">
              <a:defRPr sz="1200"/>
            </a:lvl1pPr>
          </a:lstStyle>
          <a:p>
            <a:pPr>
              <a:defRPr/>
            </a:pPr>
            <a:endParaRPr lang="en-US"/>
          </a:p>
        </p:txBody>
      </p:sp>
      <p:sp>
        <p:nvSpPr>
          <p:cNvPr id="33796" name="Rectangle 4"/>
          <p:cNvSpPr>
            <a:spLocks noGrp="1" noChangeArrowheads="1"/>
          </p:cNvSpPr>
          <p:nvPr>
            <p:ph type="ftr" sz="quarter" idx="2"/>
          </p:nvPr>
        </p:nvSpPr>
        <p:spPr bwMode="white">
          <a:xfrm>
            <a:off x="0" y="9021763"/>
            <a:ext cx="3036888" cy="274637"/>
          </a:xfrm>
          <a:prstGeom prst="rect">
            <a:avLst/>
          </a:prstGeom>
          <a:noFill/>
          <a:ln w="9525">
            <a:noFill/>
            <a:miter lim="800000"/>
            <a:headEnd/>
            <a:tailEnd/>
          </a:ln>
          <a:effectLst/>
        </p:spPr>
        <p:txBody>
          <a:bodyPr vert="horz" wrap="square" lIns="92963" tIns="46481" rIns="92963" bIns="46481" numCol="1" anchor="b" anchorCtr="0" compatLnSpc="1">
            <a:prstTxWarp prst="textNoShape">
              <a:avLst/>
            </a:prstTxWarp>
            <a:spAutoFit/>
          </a:bodyPr>
          <a:lstStyle>
            <a:lvl1pPr defTabSz="928688">
              <a:defRPr sz="1200"/>
            </a:lvl1pPr>
          </a:lstStyle>
          <a:p>
            <a:pPr>
              <a:defRPr/>
            </a:pPr>
            <a:endParaRPr lang="en-US"/>
          </a:p>
        </p:txBody>
      </p:sp>
      <p:sp>
        <p:nvSpPr>
          <p:cNvPr id="33797" name="Rectangle 5"/>
          <p:cNvSpPr>
            <a:spLocks noGrp="1" noChangeArrowheads="1"/>
          </p:cNvSpPr>
          <p:nvPr>
            <p:ph type="sldNum" sz="quarter" idx="3"/>
          </p:nvPr>
        </p:nvSpPr>
        <p:spPr bwMode="white">
          <a:xfrm>
            <a:off x="3973513" y="9021763"/>
            <a:ext cx="3036887" cy="274637"/>
          </a:xfrm>
          <a:prstGeom prst="rect">
            <a:avLst/>
          </a:prstGeom>
          <a:noFill/>
          <a:ln w="9525">
            <a:noFill/>
            <a:miter lim="800000"/>
            <a:headEnd/>
            <a:tailEnd/>
          </a:ln>
          <a:effectLst/>
        </p:spPr>
        <p:txBody>
          <a:bodyPr vert="horz" wrap="square" lIns="92963" tIns="46481" rIns="92963" bIns="46481" numCol="1" anchor="b" anchorCtr="0" compatLnSpc="1">
            <a:prstTxWarp prst="textNoShape">
              <a:avLst/>
            </a:prstTxWarp>
            <a:spAutoFit/>
          </a:bodyPr>
          <a:lstStyle>
            <a:lvl1pPr algn="r" defTabSz="928688">
              <a:defRPr sz="1200"/>
            </a:lvl1pPr>
          </a:lstStyle>
          <a:p>
            <a:pPr>
              <a:defRPr/>
            </a:pPr>
            <a:fld id="{D64842AE-7DD5-48A6-B381-7CDCC52714DA}" type="slidenum">
              <a:rPr lang="en-US"/>
              <a:pPr>
                <a:defRPr/>
              </a:pPr>
              <a:t>‹#›</a:t>
            </a:fld>
            <a:endParaRPr lang="en-US"/>
          </a:p>
        </p:txBody>
      </p:sp>
    </p:spTree>
    <p:extLst>
      <p:ext uri="{BB962C8B-B14F-4D97-AF65-F5344CB8AC3E}">
        <p14:creationId xmlns:p14="http://schemas.microsoft.com/office/powerpoint/2010/main" val="3773336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2963" tIns="46481" rIns="92963" bIns="46481" numCol="1" anchor="t" anchorCtr="0" compatLnSpc="1">
            <a:prstTxWarp prst="textNoShape">
              <a:avLst/>
            </a:prstTxWarp>
          </a:bodyPr>
          <a:lstStyle>
            <a:lvl1pPr defTabSz="928688">
              <a:defRPr sz="1200">
                <a:latin typeface="Times New Roman" pitchFamily="18" charset="0"/>
              </a:defRPr>
            </a:lvl1pPr>
          </a:lstStyle>
          <a:p>
            <a:pPr>
              <a:defRPr/>
            </a:pPr>
            <a:endParaRPr lang="en-US"/>
          </a:p>
        </p:txBody>
      </p:sp>
      <p:sp>
        <p:nvSpPr>
          <p:cNvPr id="10243" name="Rectangle 3"/>
          <p:cNvSpPr>
            <a:spLocks noGrp="1" noChangeArrowheads="1"/>
          </p:cNvSpPr>
          <p:nvPr>
            <p:ph type="dt" idx="1"/>
          </p:nvPr>
        </p:nvSpPr>
        <p:spPr bwMode="auto">
          <a:xfrm>
            <a:off x="3973513" y="0"/>
            <a:ext cx="3036887" cy="465138"/>
          </a:xfrm>
          <a:prstGeom prst="rect">
            <a:avLst/>
          </a:prstGeom>
          <a:noFill/>
          <a:ln w="9525">
            <a:noFill/>
            <a:miter lim="800000"/>
            <a:headEnd/>
            <a:tailEnd/>
          </a:ln>
          <a:effectLst/>
        </p:spPr>
        <p:txBody>
          <a:bodyPr vert="horz" wrap="square" lIns="92963" tIns="46481" rIns="92963" bIns="46481" numCol="1" anchor="t" anchorCtr="0" compatLnSpc="1">
            <a:prstTxWarp prst="textNoShape">
              <a:avLst/>
            </a:prstTxWarp>
          </a:bodyPr>
          <a:lstStyle>
            <a:lvl1pPr algn="r" defTabSz="928688">
              <a:defRPr sz="1200">
                <a:latin typeface="Times New Roman" pitchFamily="18" charset="0"/>
              </a:defRPr>
            </a:lvl1pPr>
          </a:lstStyle>
          <a:p>
            <a:pPr>
              <a:defRPr/>
            </a:pPr>
            <a:endParaRPr lang="en-US"/>
          </a:p>
        </p:txBody>
      </p:sp>
      <p:sp>
        <p:nvSpPr>
          <p:cNvPr id="30724" name="Rectangle 4"/>
          <p:cNvSpPr>
            <a:spLocks noGrp="1" noRot="1" noChangeAspect="1" noChangeArrowheads="1" noTextEdit="1"/>
          </p:cNvSpPr>
          <p:nvPr>
            <p:ph type="sldImg" idx="2"/>
          </p:nvPr>
        </p:nvSpPr>
        <p:spPr bwMode="auto">
          <a:xfrm>
            <a:off x="1182688" y="698500"/>
            <a:ext cx="4648200" cy="3484563"/>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33450" y="4414838"/>
            <a:ext cx="5143500" cy="4183062"/>
          </a:xfrm>
          <a:prstGeom prst="rect">
            <a:avLst/>
          </a:prstGeom>
          <a:noFill/>
          <a:ln w="9525">
            <a:noFill/>
            <a:miter lim="800000"/>
            <a:headEnd/>
            <a:tailEnd/>
          </a:ln>
          <a:effectLst/>
        </p:spPr>
        <p:txBody>
          <a:bodyPr vert="horz" wrap="square" lIns="92963" tIns="46481" rIns="92963" bIns="46481"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0246" name="Rectangle 6"/>
          <p:cNvSpPr>
            <a:spLocks noGrp="1" noChangeArrowheads="1"/>
          </p:cNvSpPr>
          <p:nvPr>
            <p:ph type="ftr" sz="quarter" idx="4"/>
          </p:nvPr>
        </p:nvSpPr>
        <p:spPr bwMode="auto">
          <a:xfrm>
            <a:off x="0" y="8831263"/>
            <a:ext cx="3036888" cy="465137"/>
          </a:xfrm>
          <a:prstGeom prst="rect">
            <a:avLst/>
          </a:prstGeom>
          <a:noFill/>
          <a:ln w="9525">
            <a:noFill/>
            <a:miter lim="800000"/>
            <a:headEnd/>
            <a:tailEnd/>
          </a:ln>
          <a:effectLst/>
        </p:spPr>
        <p:txBody>
          <a:bodyPr vert="horz" wrap="square" lIns="92963" tIns="46481" rIns="92963" bIns="46481" numCol="1" anchor="b" anchorCtr="0" compatLnSpc="1">
            <a:prstTxWarp prst="textNoShape">
              <a:avLst/>
            </a:prstTxWarp>
          </a:bodyPr>
          <a:lstStyle>
            <a:lvl1pPr defTabSz="928688">
              <a:defRPr sz="1200">
                <a:latin typeface="Times New Roman" pitchFamily="18" charset="0"/>
              </a:defRPr>
            </a:lvl1pPr>
          </a:lstStyle>
          <a:p>
            <a:pPr>
              <a:defRPr/>
            </a:pPr>
            <a:endParaRPr lang="en-US"/>
          </a:p>
        </p:txBody>
      </p:sp>
      <p:sp>
        <p:nvSpPr>
          <p:cNvPr id="10247" name="Rectangle 7"/>
          <p:cNvSpPr>
            <a:spLocks noGrp="1" noChangeArrowheads="1"/>
          </p:cNvSpPr>
          <p:nvPr>
            <p:ph type="sldNum" sz="quarter" idx="5"/>
          </p:nvPr>
        </p:nvSpPr>
        <p:spPr bwMode="auto">
          <a:xfrm>
            <a:off x="3973513" y="8831263"/>
            <a:ext cx="3036887" cy="465137"/>
          </a:xfrm>
          <a:prstGeom prst="rect">
            <a:avLst/>
          </a:prstGeom>
          <a:noFill/>
          <a:ln w="9525">
            <a:noFill/>
            <a:miter lim="800000"/>
            <a:headEnd/>
            <a:tailEnd/>
          </a:ln>
          <a:effectLst/>
        </p:spPr>
        <p:txBody>
          <a:bodyPr vert="horz" wrap="square" lIns="92963" tIns="46481" rIns="92963" bIns="46481" numCol="1" anchor="b" anchorCtr="0" compatLnSpc="1">
            <a:prstTxWarp prst="textNoShape">
              <a:avLst/>
            </a:prstTxWarp>
          </a:bodyPr>
          <a:lstStyle>
            <a:lvl1pPr algn="r" defTabSz="928688">
              <a:defRPr sz="1200">
                <a:latin typeface="Times New Roman" pitchFamily="18" charset="0"/>
              </a:defRPr>
            </a:lvl1pPr>
          </a:lstStyle>
          <a:p>
            <a:pPr>
              <a:defRPr/>
            </a:pPr>
            <a:fld id="{007A9996-D542-4976-9B23-50B7EF2EB7A8}" type="slidenum">
              <a:rPr lang="en-US"/>
              <a:pPr>
                <a:defRPr/>
              </a:pPr>
              <a:t>‹#›</a:t>
            </a:fld>
            <a:endParaRPr lang="en-US"/>
          </a:p>
        </p:txBody>
      </p:sp>
    </p:spTree>
    <p:extLst>
      <p:ext uri="{BB962C8B-B14F-4D97-AF65-F5344CB8AC3E}">
        <p14:creationId xmlns:p14="http://schemas.microsoft.com/office/powerpoint/2010/main" val="22464732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C42E91B-6417-4578-959D-9ECB9243B0FC}" type="slidenum">
              <a:rPr lang="en-US" smtClean="0"/>
              <a:pPr/>
              <a:t>1</a:t>
            </a:fld>
            <a:endParaRPr lang="en-US"/>
          </a:p>
        </p:txBody>
      </p:sp>
      <p:sp>
        <p:nvSpPr>
          <p:cNvPr id="31747" name="Rectangle 2"/>
          <p:cNvSpPr>
            <a:spLocks noGrp="1" noRot="1" noChangeAspect="1" noChangeArrowheads="1" noTextEdit="1"/>
          </p:cNvSpPr>
          <p:nvPr>
            <p:ph type="sldImg"/>
          </p:nvPr>
        </p:nvSpPr>
        <p:spPr>
          <a:xfrm>
            <a:off x="1184275" y="698500"/>
            <a:ext cx="4645025" cy="3484563"/>
          </a:xfrm>
          <a:ln/>
        </p:spPr>
      </p:sp>
      <p:sp>
        <p:nvSpPr>
          <p:cNvPr id="3174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78238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eaLnBrk="1" hangingPunct="1">
              <a:defRPr/>
            </a:pPr>
            <a:endParaRPr lang="en-US" sz="2400">
              <a:latin typeface="Times New Roman" pitchFamily="18" charset="0"/>
            </a:endParaRPr>
          </a:p>
        </p:txBody>
      </p:sp>
      <p:sp>
        <p:nvSpPr>
          <p:cNvPr id="5"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eaLnBrk="1" hangingPunct="1">
              <a:defRPr/>
            </a:pPr>
            <a:endParaRPr lang="en-US" sz="2400">
              <a:latin typeface="Times New Roman" pitchFamily="18" charset="0"/>
            </a:endParaRPr>
          </a:p>
        </p:txBody>
      </p:sp>
      <p:sp>
        <p:nvSpPr>
          <p:cNvPr id="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eaLnBrk="1" hangingPunct="1">
              <a:defRPr/>
            </a:pPr>
            <a:endParaRPr lang="en-US"/>
          </a:p>
        </p:txBody>
      </p:sp>
      <p:sp>
        <p:nvSpPr>
          <p:cNvPr id="111621"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r>
              <a:rPr lang="en-US"/>
              <a:t>Click to edit Master title style</a:t>
            </a:r>
          </a:p>
        </p:txBody>
      </p:sp>
      <p:sp>
        <p:nvSpPr>
          <p:cNvPr id="111622"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000"/>
            </a:lvl1pPr>
          </a:lstStyle>
          <a:p>
            <a:r>
              <a:rPr lang="en-US"/>
              <a:t>Click to edit Master subtitle style</a:t>
            </a:r>
          </a:p>
        </p:txBody>
      </p:sp>
      <p:sp>
        <p:nvSpPr>
          <p:cNvPr id="7" name="Rectangle 7"/>
          <p:cNvSpPr>
            <a:spLocks noGrp="1" noChangeArrowheads="1"/>
          </p:cNvSpPr>
          <p:nvPr>
            <p:ph type="dt" sz="half" idx="10"/>
          </p:nvPr>
        </p:nvSpPr>
        <p:spPr/>
        <p:txBody>
          <a:bodyPr/>
          <a:lstStyle>
            <a:lvl1pPr>
              <a:defRPr/>
            </a:lvl1pPr>
          </a:lstStyle>
          <a:p>
            <a:pPr>
              <a:defRPr/>
            </a:pPr>
            <a:endParaRPr lang="en-US"/>
          </a:p>
        </p:txBody>
      </p:sp>
      <p:sp>
        <p:nvSpPr>
          <p:cNvPr id="8" name="Rectangle 8"/>
          <p:cNvSpPr>
            <a:spLocks noGrp="1" noChangeArrowheads="1"/>
          </p:cNvSpPr>
          <p:nvPr>
            <p:ph type="ftr" sz="quarter" idx="11"/>
          </p:nvPr>
        </p:nvSpPr>
        <p:spPr>
          <a:xfrm>
            <a:off x="3352800" y="6391275"/>
            <a:ext cx="2895600" cy="457200"/>
          </a:xfrm>
        </p:spPr>
        <p:txBody>
          <a:bodyPr/>
          <a:lstStyle>
            <a:lvl1pPr>
              <a:defRPr/>
            </a:lvl1pPr>
          </a:lstStyle>
          <a:p>
            <a:pPr>
              <a:defRPr/>
            </a:pPr>
            <a:endParaRPr lang="en-US"/>
          </a:p>
        </p:txBody>
      </p:sp>
      <p:sp>
        <p:nvSpPr>
          <p:cNvPr id="9" name="Rectangle 9"/>
          <p:cNvSpPr>
            <a:spLocks noGrp="1" noChangeArrowheads="1"/>
          </p:cNvSpPr>
          <p:nvPr>
            <p:ph type="sldNum" sz="quarter" idx="12"/>
          </p:nvPr>
        </p:nvSpPr>
        <p:spPr>
          <a:xfrm>
            <a:off x="6858000" y="6391275"/>
            <a:ext cx="1600200" cy="457200"/>
          </a:xfrm>
        </p:spPr>
        <p:txBody>
          <a:bodyPr/>
          <a:lstStyle>
            <a:lvl1pPr>
              <a:defRPr/>
            </a:lvl1pPr>
          </a:lstStyle>
          <a:p>
            <a:pPr>
              <a:defRPr/>
            </a:pPr>
            <a:fld id="{E01A6FFC-0213-4971-B00B-F82559E57EFA}"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5172D52-E043-4B1A-A764-34BD806D8426}"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533400"/>
            <a:ext cx="192405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533400"/>
            <a:ext cx="561975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963DBC-C1DE-4F81-806C-F95F1ABC242B}"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85D3402-92C7-486E-A265-13290C210A73}"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66423BD-4614-4F53-B445-C37812797D86}"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2E1596A-0825-4DBA-829C-7EF3188BA3B8}"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009F281-1059-46D5-87B7-417014F4CFB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145291A-A183-4479-9FD3-952288651330}"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BFF93F0-CA0B-400A-9E1D-B2964035269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F2616E3-9FA5-4B4C-8711-8075F94D58EB}"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61CFC34-8089-450C-9BA1-E3CFA932DE1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bwMode="auto">
          <a:xfrm>
            <a:off x="762000" y="533400"/>
            <a:ext cx="76962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10595" name="Rectangle 3"/>
          <p:cNvSpPr>
            <a:spLocks noGrp="1" noChangeArrowheads="1"/>
          </p:cNvSpPr>
          <p:nvPr>
            <p:ph type="body" idx="1"/>
          </p:nvPr>
        </p:nvSpPr>
        <p:spPr bwMode="auto">
          <a:xfrm>
            <a:off x="762000" y="1905000"/>
            <a:ext cx="7696200"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596" name="Rectangle 4"/>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10597" name="Rectangle 5"/>
          <p:cNvSpPr>
            <a:spLocks noGrp="1" noChangeArrowheads="1"/>
          </p:cNvSpPr>
          <p:nvPr>
            <p:ph type="ftr" sz="quarter" idx="3"/>
          </p:nvPr>
        </p:nvSpPr>
        <p:spPr bwMode="auto">
          <a:xfrm>
            <a:off x="3352800" y="6403975"/>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10598" name="Rectangle 6"/>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fld id="{FDF48C7B-05D0-4C71-800F-A7047236420C}" type="slidenum">
              <a:rPr lang="en-US"/>
              <a:pPr>
                <a:defRPr/>
              </a:pPr>
              <a:t>‹#›</a:t>
            </a:fld>
            <a:endParaRPr lang="en-US"/>
          </a:p>
        </p:txBody>
      </p:sp>
      <p:grpSp>
        <p:nvGrpSpPr>
          <p:cNvPr id="1031" name="Group 7"/>
          <p:cNvGrpSpPr>
            <a:grpSpLocks/>
          </p:cNvGrpSpPr>
          <p:nvPr/>
        </p:nvGrpSpPr>
        <p:grpSpPr bwMode="auto">
          <a:xfrm>
            <a:off x="168275" y="228600"/>
            <a:ext cx="8823325" cy="6096000"/>
            <a:chOff x="106" y="144"/>
            <a:chExt cx="5558" cy="3840"/>
          </a:xfrm>
        </p:grpSpPr>
        <p:sp>
          <p:nvSpPr>
            <p:cNvPr id="110600"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p:spPr>
          <p:txBody>
            <a:bodyPr wrap="none" anchor="ctr"/>
            <a:lstStyle/>
            <a:p>
              <a:pPr algn="ctr" eaLnBrk="1" hangingPunct="1">
                <a:defRPr/>
              </a:pPr>
              <a:endParaRPr lang="en-US" sz="2400">
                <a:latin typeface="Times New Roman" pitchFamily="18" charset="0"/>
              </a:endParaRPr>
            </a:p>
          </p:txBody>
        </p:sp>
        <p:sp>
          <p:nvSpPr>
            <p:cNvPr id="110601" name="Line 9"/>
            <p:cNvSpPr>
              <a:spLocks noChangeShapeType="1"/>
            </p:cNvSpPr>
            <p:nvPr/>
          </p:nvSpPr>
          <p:spPr bwMode="auto">
            <a:xfrm>
              <a:off x="480" y="1077"/>
              <a:ext cx="4848" cy="0"/>
            </a:xfrm>
            <a:prstGeom prst="line">
              <a:avLst/>
            </a:prstGeom>
            <a:noFill/>
            <a:ln w="38100">
              <a:solidFill>
                <a:schemeClr val="folHlink"/>
              </a:solidFill>
              <a:round/>
              <a:headEnd/>
              <a:tailEn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747"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10594"/>
                                        </p:tgtEl>
                                        <p:attrNameLst>
                                          <p:attrName>style.visibility</p:attrName>
                                        </p:attrNameLst>
                                      </p:cBhvr>
                                      <p:to>
                                        <p:strVal val="visible"/>
                                      </p:to>
                                    </p:set>
                                    <p:anim calcmode="lin" valueType="num">
                                      <p:cBhvr>
                                        <p:cTn id="7" dur="500" fill="hold"/>
                                        <p:tgtEl>
                                          <p:spTgt spid="110594"/>
                                        </p:tgtEl>
                                        <p:attrNameLst>
                                          <p:attrName>ppt_w</p:attrName>
                                        </p:attrNameLst>
                                      </p:cBhvr>
                                      <p:tavLst>
                                        <p:tav tm="0">
                                          <p:val>
                                            <p:fltVal val="0"/>
                                          </p:val>
                                        </p:tav>
                                        <p:tav tm="100000">
                                          <p:val>
                                            <p:strVal val="#ppt_w"/>
                                          </p:val>
                                        </p:tav>
                                      </p:tavLst>
                                    </p:anim>
                                    <p:anim calcmode="lin" valueType="num">
                                      <p:cBhvr>
                                        <p:cTn id="8" dur="500" fill="hold"/>
                                        <p:tgtEl>
                                          <p:spTgt spid="110594"/>
                                        </p:tgtEl>
                                        <p:attrNameLst>
                                          <p:attrName>ppt_h</p:attrName>
                                        </p:attrNameLst>
                                      </p:cBhvr>
                                      <p:tavLst>
                                        <p:tav tm="0">
                                          <p:val>
                                            <p:fltVal val="0"/>
                                          </p:val>
                                        </p:tav>
                                        <p:tav tm="100000">
                                          <p:val>
                                            <p:strVal val="#ppt_h"/>
                                          </p:val>
                                        </p:tav>
                                      </p:tavLst>
                                    </p:anim>
                                    <p:animEffect transition="in" filter="fade">
                                      <p:cBhvr>
                                        <p:cTn id="9" dur="500"/>
                                        <p:tgtEl>
                                          <p:spTgt spid="11059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0595">
                                            <p:txEl>
                                              <p:pRg st="0" end="0"/>
                                            </p:txEl>
                                          </p:spTgt>
                                        </p:tgtEl>
                                        <p:attrNameLst>
                                          <p:attrName>style.visibility</p:attrName>
                                        </p:attrNameLst>
                                      </p:cBhvr>
                                      <p:to>
                                        <p:strVal val="visible"/>
                                      </p:to>
                                    </p:set>
                                    <p:animEffect transition="in" filter="fade">
                                      <p:cBhvr>
                                        <p:cTn id="14" dur="1000">
                                          <p:stCondLst>
                                            <p:cond delay="0"/>
                                          </p:stCondLst>
                                        </p:cTn>
                                        <p:tgtEl>
                                          <p:spTgt spid="11059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0595">
                                            <p:txEl>
                                              <p:pRg st="1" end="1"/>
                                            </p:txEl>
                                          </p:spTgt>
                                        </p:tgtEl>
                                        <p:attrNameLst>
                                          <p:attrName>style.visibility</p:attrName>
                                        </p:attrNameLst>
                                      </p:cBhvr>
                                      <p:to>
                                        <p:strVal val="visible"/>
                                      </p:to>
                                    </p:set>
                                    <p:animEffect transition="in" filter="fade">
                                      <p:cBhvr>
                                        <p:cTn id="19" dur="1000">
                                          <p:stCondLst>
                                            <p:cond delay="0"/>
                                          </p:stCondLst>
                                        </p:cTn>
                                        <p:tgtEl>
                                          <p:spTgt spid="11059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0595">
                                            <p:txEl>
                                              <p:pRg st="2" end="2"/>
                                            </p:txEl>
                                          </p:spTgt>
                                        </p:tgtEl>
                                        <p:attrNameLst>
                                          <p:attrName>style.visibility</p:attrName>
                                        </p:attrNameLst>
                                      </p:cBhvr>
                                      <p:to>
                                        <p:strVal val="visible"/>
                                      </p:to>
                                    </p:set>
                                    <p:animEffect transition="in" filter="fade">
                                      <p:cBhvr>
                                        <p:cTn id="24" dur="1000">
                                          <p:stCondLst>
                                            <p:cond delay="0"/>
                                          </p:stCondLst>
                                        </p:cTn>
                                        <p:tgtEl>
                                          <p:spTgt spid="110595">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0595">
                                            <p:txEl>
                                              <p:pRg st="3" end="3"/>
                                            </p:txEl>
                                          </p:spTgt>
                                        </p:tgtEl>
                                        <p:attrNameLst>
                                          <p:attrName>style.visibility</p:attrName>
                                        </p:attrNameLst>
                                      </p:cBhvr>
                                      <p:to>
                                        <p:strVal val="visible"/>
                                      </p:to>
                                    </p:set>
                                    <p:animEffect transition="in" filter="fade">
                                      <p:cBhvr>
                                        <p:cTn id="27" dur="1000">
                                          <p:stCondLst>
                                            <p:cond delay="0"/>
                                          </p:stCondLst>
                                        </p:cTn>
                                        <p:tgtEl>
                                          <p:spTgt spid="110595">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0595">
                                            <p:txEl>
                                              <p:pRg st="4" end="4"/>
                                            </p:txEl>
                                          </p:spTgt>
                                        </p:tgtEl>
                                        <p:attrNameLst>
                                          <p:attrName>style.visibility</p:attrName>
                                        </p:attrNameLst>
                                      </p:cBhvr>
                                      <p:to>
                                        <p:strVal val="visible"/>
                                      </p:to>
                                    </p:set>
                                    <p:animEffect transition="in" filter="fade">
                                      <p:cBhvr>
                                        <p:cTn id="30" dur="1000">
                                          <p:stCondLst>
                                            <p:cond delay="0"/>
                                          </p:stCondLst>
                                        </p:cTn>
                                        <p:tgtEl>
                                          <p:spTgt spid="1105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p:bldP spid="110595" grpId="0" build="p">
        <p:tmplLst>
          <p:tmpl lvl="1">
            <p:tnLst>
              <p:par>
                <p:cTn presetID="10" presetClass="entr" presetSubtype="0" fill="hold" nodeType="clickEffect">
                  <p:stCondLst>
                    <p:cond delay="0"/>
                  </p:stCondLst>
                  <p:childTnLst>
                    <p:set>
                      <p:cBhvr>
                        <p:cTn dur="1" fill="hold">
                          <p:stCondLst>
                            <p:cond delay="0"/>
                          </p:stCondLst>
                        </p:cTn>
                        <p:tgtEl>
                          <p:spTgt spid="110595"/>
                        </p:tgtEl>
                        <p:attrNameLst>
                          <p:attrName>style.visibility</p:attrName>
                        </p:attrNameLst>
                      </p:cBhvr>
                      <p:to>
                        <p:strVal val="visible"/>
                      </p:to>
                    </p:set>
                    <p:animEffect transition="in" filter="fade">
                      <p:cBhvr>
                        <p:cTn dur="1000">
                          <p:stCondLst>
                            <p:cond delay="0"/>
                          </p:stCondLst>
                        </p:cTn>
                        <p:tgtEl>
                          <p:spTgt spid="110595"/>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110595"/>
                        </p:tgtEl>
                        <p:attrNameLst>
                          <p:attrName>style.visibility</p:attrName>
                        </p:attrNameLst>
                      </p:cBhvr>
                      <p:to>
                        <p:strVal val="visible"/>
                      </p:to>
                    </p:set>
                    <p:animEffect transition="in" filter="fade">
                      <p:cBhvr>
                        <p:cTn dur="1000">
                          <p:stCondLst>
                            <p:cond delay="0"/>
                          </p:stCondLst>
                        </p:cTn>
                        <p:tgtEl>
                          <p:spTgt spid="110595"/>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110595"/>
                        </p:tgtEl>
                        <p:attrNameLst>
                          <p:attrName>style.visibility</p:attrName>
                        </p:attrNameLst>
                      </p:cBhvr>
                      <p:to>
                        <p:strVal val="visible"/>
                      </p:to>
                    </p:set>
                    <p:animEffect transition="in" filter="fade">
                      <p:cBhvr>
                        <p:cTn dur="1000">
                          <p:stCondLst>
                            <p:cond delay="0"/>
                          </p:stCondLst>
                        </p:cTn>
                        <p:tgtEl>
                          <p:spTgt spid="110595"/>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10595"/>
                        </p:tgtEl>
                        <p:attrNameLst>
                          <p:attrName>style.visibility</p:attrName>
                        </p:attrNameLst>
                      </p:cBhvr>
                      <p:to>
                        <p:strVal val="visible"/>
                      </p:to>
                    </p:set>
                    <p:animEffect transition="in" filter="fade">
                      <p:cBhvr>
                        <p:cTn dur="1000">
                          <p:stCondLst>
                            <p:cond delay="0"/>
                          </p:stCondLst>
                        </p:cTn>
                        <p:tgtEl>
                          <p:spTgt spid="110595"/>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10595"/>
                        </p:tgtEl>
                        <p:attrNameLst>
                          <p:attrName>style.visibility</p:attrName>
                        </p:attrNameLst>
                      </p:cBhvr>
                      <p:to>
                        <p:strVal val="visible"/>
                      </p:to>
                    </p:set>
                    <p:animEffect transition="in" filter="fade">
                      <p:cBhvr>
                        <p:cTn dur="1000">
                          <p:stCondLst>
                            <p:cond delay="0"/>
                          </p:stCondLst>
                        </p:cTn>
                        <p:tgtEl>
                          <p:spTgt spid="110595"/>
                        </p:tgtEl>
                      </p:cBhvr>
                    </p:animEffect>
                  </p:childTnLst>
                </p:cTn>
              </p:par>
            </p:tnLst>
          </p:tmpl>
        </p:tmplLst>
      </p:bldP>
    </p:bldLst>
  </p:timing>
  <p:hf hdr="0" ftr="0" dt="0"/>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defRPr>
      </a:lvl2pPr>
      <a:lvl3pPr algn="l" rtl="0" eaLnBrk="0" fontAlgn="base" hangingPunct="0">
        <a:spcBef>
          <a:spcPct val="0"/>
        </a:spcBef>
        <a:spcAft>
          <a:spcPct val="0"/>
        </a:spcAft>
        <a:defRPr sz="3300">
          <a:solidFill>
            <a:schemeClr val="tx2"/>
          </a:solidFill>
          <a:latin typeface="Arial Black" pitchFamily="34" charset="0"/>
        </a:defRPr>
      </a:lvl3pPr>
      <a:lvl4pPr algn="l" rtl="0" eaLnBrk="0" fontAlgn="base" hangingPunct="0">
        <a:spcBef>
          <a:spcPct val="0"/>
        </a:spcBef>
        <a:spcAft>
          <a:spcPct val="0"/>
        </a:spcAft>
        <a:defRPr sz="3300">
          <a:solidFill>
            <a:schemeClr val="tx2"/>
          </a:solidFill>
          <a:latin typeface="Arial Black" pitchFamily="34" charset="0"/>
        </a:defRPr>
      </a:lvl4pPr>
      <a:lvl5pPr algn="l" rtl="0" eaLnBrk="0" fontAlgn="base" hangingPunct="0">
        <a:spcBef>
          <a:spcPct val="0"/>
        </a:spcBef>
        <a:spcAft>
          <a:spcPct val="0"/>
        </a:spcAft>
        <a:defRPr sz="3300">
          <a:solidFill>
            <a:schemeClr val="tx2"/>
          </a:solidFill>
          <a:latin typeface="Arial Black" pitchFamily="34" charset="0"/>
        </a:defRPr>
      </a:lvl5pPr>
      <a:lvl6pPr marL="457200" algn="l" rtl="0" fontAlgn="base">
        <a:spcBef>
          <a:spcPct val="0"/>
        </a:spcBef>
        <a:spcAft>
          <a:spcPct val="0"/>
        </a:spcAft>
        <a:defRPr sz="3300">
          <a:solidFill>
            <a:schemeClr val="tx2"/>
          </a:solidFill>
          <a:latin typeface="Arial Black" pitchFamily="34" charset="0"/>
        </a:defRPr>
      </a:lvl6pPr>
      <a:lvl7pPr marL="914400" algn="l" rtl="0" fontAlgn="base">
        <a:spcBef>
          <a:spcPct val="0"/>
        </a:spcBef>
        <a:spcAft>
          <a:spcPct val="0"/>
        </a:spcAft>
        <a:defRPr sz="3300">
          <a:solidFill>
            <a:schemeClr val="tx2"/>
          </a:solidFill>
          <a:latin typeface="Arial Black" pitchFamily="34" charset="0"/>
        </a:defRPr>
      </a:lvl7pPr>
      <a:lvl8pPr marL="1371600" algn="l" rtl="0" fontAlgn="base">
        <a:spcBef>
          <a:spcPct val="0"/>
        </a:spcBef>
        <a:spcAft>
          <a:spcPct val="0"/>
        </a:spcAft>
        <a:defRPr sz="3300">
          <a:solidFill>
            <a:schemeClr val="tx2"/>
          </a:solidFill>
          <a:latin typeface="Arial Black" pitchFamily="34" charset="0"/>
        </a:defRPr>
      </a:lvl8pPr>
      <a:lvl9pPr marL="1828800" algn="l" rtl="0" fontAlgn="base">
        <a:spcBef>
          <a:spcPct val="0"/>
        </a:spcBef>
        <a:spcAft>
          <a:spcPct val="0"/>
        </a:spcAft>
        <a:defRPr sz="33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100">
          <a:solidFill>
            <a:schemeClr val="tx1"/>
          </a:solidFill>
          <a:latin typeface="+mn-lt"/>
        </a:defRPr>
      </a:lvl2pPr>
      <a:lvl3pPr marL="1143000" indent="-228600" algn="l" rtl="0" eaLnBrk="0" fontAlgn="base" hangingPunct="0">
        <a:spcBef>
          <a:spcPct val="20000"/>
        </a:spcBef>
        <a:spcAft>
          <a:spcPct val="0"/>
        </a:spcAft>
        <a:buClr>
          <a:schemeClr val="tx1"/>
        </a:buClr>
        <a:buSzPct val="150000"/>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defRPr>
      </a:lvl5pPr>
      <a:lvl6pPr marL="2514600" indent="-228600" algn="l" rtl="0" fontAlgn="base">
        <a:spcBef>
          <a:spcPct val="20000"/>
        </a:spcBef>
        <a:spcAft>
          <a:spcPct val="0"/>
        </a:spcAft>
        <a:buClr>
          <a:schemeClr val="folHlink"/>
        </a:buClr>
        <a:buSzPct val="150000"/>
        <a:buChar char="•"/>
        <a:defRPr>
          <a:solidFill>
            <a:schemeClr val="tx1"/>
          </a:solidFill>
          <a:latin typeface="+mn-lt"/>
        </a:defRPr>
      </a:lvl6pPr>
      <a:lvl7pPr marL="2971800" indent="-228600" algn="l" rtl="0" fontAlgn="base">
        <a:spcBef>
          <a:spcPct val="20000"/>
        </a:spcBef>
        <a:spcAft>
          <a:spcPct val="0"/>
        </a:spcAft>
        <a:buClr>
          <a:schemeClr val="folHlink"/>
        </a:buClr>
        <a:buSzPct val="150000"/>
        <a:buChar char="•"/>
        <a:defRPr>
          <a:solidFill>
            <a:schemeClr val="tx1"/>
          </a:solidFill>
          <a:latin typeface="+mn-lt"/>
        </a:defRPr>
      </a:lvl7pPr>
      <a:lvl8pPr marL="3429000" indent="-228600" algn="l" rtl="0" fontAlgn="base">
        <a:spcBef>
          <a:spcPct val="20000"/>
        </a:spcBef>
        <a:spcAft>
          <a:spcPct val="0"/>
        </a:spcAft>
        <a:buClr>
          <a:schemeClr val="folHlink"/>
        </a:buClr>
        <a:buSzPct val="150000"/>
        <a:buChar char="•"/>
        <a:defRPr>
          <a:solidFill>
            <a:schemeClr val="tx1"/>
          </a:solidFill>
          <a:latin typeface="+mn-lt"/>
        </a:defRPr>
      </a:lvl8pPr>
      <a:lvl9pPr marL="3886200" indent="-228600" algn="l" rtl="0" fontAlgn="base">
        <a:spcBef>
          <a:spcPct val="20000"/>
        </a:spcBef>
        <a:spcAft>
          <a:spcPct val="0"/>
        </a:spcAft>
        <a:buClr>
          <a:schemeClr val="folHlink"/>
        </a:buClr>
        <a:buSzPct val="15000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Grp="1" noChangeArrowheads="1"/>
          </p:cNvSpPr>
          <p:nvPr>
            <p:ph type="sldNum" sz="quarter" idx="12"/>
          </p:nvPr>
        </p:nvSpPr>
        <p:spPr>
          <a:noFill/>
        </p:spPr>
        <p:txBody>
          <a:bodyPr/>
          <a:lstStyle/>
          <a:p>
            <a:fld id="{646E56A2-C23E-40F7-966B-84260D91A478}" type="slidenum">
              <a:rPr lang="en-US" smtClean="0"/>
              <a:pPr/>
              <a:t>1</a:t>
            </a:fld>
            <a:endParaRPr lang="en-US"/>
          </a:p>
        </p:txBody>
      </p:sp>
      <p:sp>
        <p:nvSpPr>
          <p:cNvPr id="3076" name="Rectangle 3"/>
          <p:cNvSpPr>
            <a:spLocks noGrp="1" noChangeArrowheads="1"/>
          </p:cNvSpPr>
          <p:nvPr>
            <p:ph type="subTitle" idx="1"/>
          </p:nvPr>
        </p:nvSpPr>
        <p:spPr/>
        <p:txBody>
          <a:bodyPr/>
          <a:lstStyle/>
          <a:p>
            <a:pPr eaLnBrk="1" hangingPunct="1"/>
            <a:r>
              <a:rPr lang="en-US" dirty="0"/>
              <a:t>Financing New Venture (EP60010)</a:t>
            </a:r>
          </a:p>
        </p:txBody>
      </p:sp>
      <p:sp>
        <p:nvSpPr>
          <p:cNvPr id="3079" name="Text Box 6"/>
          <p:cNvSpPr txBox="1">
            <a:spLocks noChangeArrowheads="1"/>
          </p:cNvSpPr>
          <p:nvPr/>
        </p:nvSpPr>
        <p:spPr bwMode="white">
          <a:xfrm>
            <a:off x="5851525" y="685800"/>
            <a:ext cx="2073275" cy="366713"/>
          </a:xfrm>
          <a:prstGeom prst="rect">
            <a:avLst/>
          </a:prstGeom>
          <a:noFill/>
          <a:ln w="9525">
            <a:noFill/>
            <a:miter lim="800000"/>
            <a:headEnd/>
            <a:tailEnd/>
          </a:ln>
        </p:spPr>
        <p:txBody>
          <a:bodyPr>
            <a:spAutoFit/>
          </a:bodyPr>
          <a:lstStyle/>
          <a:p>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78CD145A-D7F6-46BB-80D2-93F30F3904DF}" type="slidenum">
              <a:rPr lang="en-US" smtClean="0"/>
              <a:pPr/>
              <a:t>10</a:t>
            </a:fld>
            <a:endParaRPr lang="en-US"/>
          </a:p>
        </p:txBody>
      </p:sp>
      <p:sp>
        <p:nvSpPr>
          <p:cNvPr id="15363" name="Rectangle 2"/>
          <p:cNvSpPr>
            <a:spLocks noGrp="1" noChangeArrowheads="1"/>
          </p:cNvSpPr>
          <p:nvPr>
            <p:ph type="title"/>
          </p:nvPr>
        </p:nvSpPr>
        <p:spPr/>
        <p:txBody>
          <a:bodyPr/>
          <a:lstStyle/>
          <a:p>
            <a:pPr algn="ctr" eaLnBrk="1" hangingPunct="1"/>
            <a:r>
              <a:rPr lang="en-US"/>
              <a:t>E-Finance Principle #2</a:t>
            </a:r>
          </a:p>
        </p:txBody>
      </p:sp>
      <p:sp>
        <p:nvSpPr>
          <p:cNvPr id="15364" name="Rectangle 3"/>
          <p:cNvSpPr>
            <a:spLocks noGrp="1" noChangeArrowheads="1"/>
          </p:cNvSpPr>
          <p:nvPr>
            <p:ph type="body" idx="1"/>
          </p:nvPr>
        </p:nvSpPr>
        <p:spPr>
          <a:xfrm>
            <a:off x="533400" y="1905000"/>
            <a:ext cx="8229600" cy="4038600"/>
          </a:xfrm>
        </p:spPr>
        <p:txBody>
          <a:bodyPr/>
          <a:lstStyle/>
          <a:p>
            <a:pPr algn="ctr" eaLnBrk="1" hangingPunct="1">
              <a:lnSpc>
                <a:spcPct val="80000"/>
              </a:lnSpc>
              <a:buFont typeface="Wingdings" pitchFamily="2" charset="2"/>
              <a:buNone/>
            </a:pPr>
            <a:r>
              <a:rPr lang="en-US" b="1"/>
              <a:t>Risk and Expected Reward Go Hand in Hand</a:t>
            </a:r>
          </a:p>
          <a:p>
            <a:pPr lvl="1" eaLnBrk="1" hangingPunct="1"/>
            <a:endParaRPr lang="en-US" sz="2000"/>
          </a:p>
          <a:p>
            <a:pPr lvl="1" eaLnBrk="1" hangingPunct="1"/>
            <a:r>
              <a:rPr lang="en-US" sz="2200"/>
              <a:t>Time value is not the only cost when using others’ funds</a:t>
            </a:r>
          </a:p>
          <a:p>
            <a:pPr lvl="1" eaLnBrk="1" hangingPunct="1"/>
            <a:r>
              <a:rPr lang="en-US" sz="2200"/>
              <a:t>More risk =&gt; More expected reward</a:t>
            </a:r>
          </a:p>
          <a:p>
            <a:pPr lvl="1" eaLnBrk="1" hangingPunct="1"/>
            <a:r>
              <a:rPr lang="en-US" sz="2200"/>
              <a:t>How much more? Market-determined!</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A02B9A6A-6B5C-4D03-9606-5A6495F623EF}" type="slidenum">
              <a:rPr lang="en-US" smtClean="0"/>
              <a:pPr/>
              <a:t>11</a:t>
            </a:fld>
            <a:endParaRPr lang="en-US"/>
          </a:p>
        </p:txBody>
      </p:sp>
      <p:sp>
        <p:nvSpPr>
          <p:cNvPr id="16387" name="Rectangle 2"/>
          <p:cNvSpPr>
            <a:spLocks noGrp="1" noChangeArrowheads="1"/>
          </p:cNvSpPr>
          <p:nvPr>
            <p:ph type="title"/>
          </p:nvPr>
        </p:nvSpPr>
        <p:spPr/>
        <p:txBody>
          <a:bodyPr/>
          <a:lstStyle/>
          <a:p>
            <a:pPr algn="ctr" eaLnBrk="1" hangingPunct="1"/>
            <a:r>
              <a:rPr lang="en-US"/>
              <a:t>E-Finance Principle #3</a:t>
            </a:r>
          </a:p>
        </p:txBody>
      </p:sp>
      <p:sp>
        <p:nvSpPr>
          <p:cNvPr id="16388" name="Rectangle 3"/>
          <p:cNvSpPr>
            <a:spLocks noGrp="1" noChangeArrowheads="1"/>
          </p:cNvSpPr>
          <p:nvPr>
            <p:ph type="body" idx="1"/>
          </p:nvPr>
        </p:nvSpPr>
        <p:spPr/>
        <p:txBody>
          <a:bodyPr/>
          <a:lstStyle/>
          <a:p>
            <a:pPr algn="ctr" eaLnBrk="1" hangingPunct="1">
              <a:buFont typeface="Wingdings" pitchFamily="2" charset="2"/>
              <a:buNone/>
            </a:pPr>
            <a:r>
              <a:rPr lang="en-US" b="1" dirty="0"/>
              <a:t>While Accounting is the Language of</a:t>
            </a:r>
            <a:r>
              <a:rPr lang="en-US" b="1" i="1" dirty="0"/>
              <a:t> </a:t>
            </a:r>
            <a:r>
              <a:rPr lang="en-US" b="1" dirty="0"/>
              <a:t>Business, Cash is the Currency</a:t>
            </a:r>
            <a:endParaRPr lang="en-US" sz="2000" b="1" dirty="0"/>
          </a:p>
          <a:p>
            <a:pPr lvl="1" eaLnBrk="1" hangingPunct="1"/>
            <a:r>
              <a:rPr lang="en-US" sz="2000" dirty="0"/>
              <a:t>Two important reasons to employ accounting</a:t>
            </a:r>
          </a:p>
          <a:p>
            <a:pPr lvl="2" eaLnBrk="1" hangingPunct="1"/>
            <a:r>
              <a:rPr lang="en-US" sz="1800" dirty="0"/>
              <a:t>Tracking and accountability for actions taken</a:t>
            </a:r>
          </a:p>
          <a:p>
            <a:pPr lvl="2" eaLnBrk="1" hangingPunct="1"/>
            <a:r>
              <a:rPr lang="en-US" sz="1800" dirty="0"/>
              <a:t>Quantifying different visions of the future</a:t>
            </a:r>
          </a:p>
          <a:p>
            <a:pPr lvl="1" eaLnBrk="1" hangingPunct="1"/>
            <a:r>
              <a:rPr lang="en-US" sz="2000" dirty="0"/>
              <a:t>But, remember cash flow is a new venture’s lifeblood</a:t>
            </a:r>
          </a:p>
          <a:p>
            <a:pPr lvl="2" eaLnBrk="1" hangingPunct="1"/>
            <a:r>
              <a:rPr lang="en-US" sz="1800" dirty="0"/>
              <a:t>“Get enough accounting to see through the accruals to the cash account”</a:t>
            </a:r>
          </a:p>
          <a:p>
            <a:pPr lvl="2" eaLnBrk="1" hangingPunct="1"/>
            <a:r>
              <a:rPr lang="en-US" sz="1800" dirty="0"/>
              <a:t>Cash burn: gap between cash being spent and that being collected </a:t>
            </a:r>
          </a:p>
          <a:p>
            <a:pPr lvl="2" eaLnBrk="1" hangingPunct="1"/>
            <a:r>
              <a:rPr lang="en-US" sz="1800" dirty="0"/>
              <a:t>Cash build: excess of cash receipts over cash distributions</a:t>
            </a:r>
          </a:p>
          <a:p>
            <a:pPr lvl="2" eaLnBrk="1" hangingPunct="1"/>
            <a:endParaRPr lang="en-US" sz="18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9261297B-852C-4D0F-ABF6-F843D9D591EA}" type="slidenum">
              <a:rPr lang="en-US" smtClean="0"/>
              <a:pPr/>
              <a:t>12</a:t>
            </a:fld>
            <a:endParaRPr lang="en-US"/>
          </a:p>
        </p:txBody>
      </p:sp>
      <p:sp>
        <p:nvSpPr>
          <p:cNvPr id="17411" name="Rectangle 2"/>
          <p:cNvSpPr>
            <a:spLocks noGrp="1" noChangeArrowheads="1"/>
          </p:cNvSpPr>
          <p:nvPr>
            <p:ph type="title"/>
          </p:nvPr>
        </p:nvSpPr>
        <p:spPr/>
        <p:txBody>
          <a:bodyPr/>
          <a:lstStyle/>
          <a:p>
            <a:pPr algn="ctr" eaLnBrk="1" hangingPunct="1"/>
            <a:r>
              <a:rPr lang="en-US"/>
              <a:t>E-Finance Principle #4</a:t>
            </a:r>
          </a:p>
        </p:txBody>
      </p:sp>
      <p:sp>
        <p:nvSpPr>
          <p:cNvPr id="17412" name="Rectangle 3"/>
          <p:cNvSpPr>
            <a:spLocks noGrp="1" noChangeArrowheads="1"/>
          </p:cNvSpPr>
          <p:nvPr>
            <p:ph type="body" idx="1"/>
          </p:nvPr>
        </p:nvSpPr>
        <p:spPr/>
        <p:txBody>
          <a:bodyPr/>
          <a:lstStyle/>
          <a:p>
            <a:pPr algn="ctr" eaLnBrk="1" hangingPunct="1">
              <a:lnSpc>
                <a:spcPct val="80000"/>
              </a:lnSpc>
              <a:buFont typeface="Wingdings" pitchFamily="2" charset="2"/>
              <a:buNone/>
            </a:pPr>
            <a:r>
              <a:rPr lang="en-US" sz="2400" b="1" dirty="0"/>
              <a:t>New Venture Financing Involves Search, Negotiation, and Privacy</a:t>
            </a:r>
          </a:p>
          <a:p>
            <a:pPr lvl="1" eaLnBrk="1" hangingPunct="1"/>
            <a:r>
              <a:rPr lang="en-US" sz="2400" dirty="0"/>
              <a:t>Public Financial Markets: </a:t>
            </a:r>
          </a:p>
          <a:p>
            <a:pPr lvl="2" eaLnBrk="1" hangingPunct="1"/>
            <a:r>
              <a:rPr lang="en-US" sz="2000" dirty="0"/>
              <a:t>standard contracts traded on organized exchanges;  </a:t>
            </a:r>
          </a:p>
          <a:p>
            <a:pPr lvl="2" eaLnBrk="1" hangingPunct="1"/>
            <a:r>
              <a:rPr lang="en-US" sz="2000" dirty="0"/>
              <a:t>publicly traded prices are good indicators of true values; </a:t>
            </a:r>
          </a:p>
          <a:p>
            <a:pPr lvl="2" eaLnBrk="1" hangingPunct="1"/>
            <a:r>
              <a:rPr lang="en-US" sz="2000" dirty="0"/>
              <a:t>efficient and liquid market</a:t>
            </a:r>
          </a:p>
          <a:p>
            <a:pPr lvl="2" eaLnBrk="1" hangingPunct="1">
              <a:buNone/>
            </a:pPr>
            <a:endParaRPr lang="en-US" sz="2000" dirty="0"/>
          </a:p>
          <a:p>
            <a:pPr lvl="1" eaLnBrk="1" hangingPunct="1"/>
            <a:r>
              <a:rPr lang="en-US" sz="2400" dirty="0"/>
              <a:t>Private Financial Markets: </a:t>
            </a:r>
          </a:p>
          <a:p>
            <a:pPr lvl="2" eaLnBrk="1" hangingPunct="1"/>
            <a:r>
              <a:rPr lang="en-US" sz="2000" dirty="0"/>
              <a:t>Inefficient market</a:t>
            </a:r>
          </a:p>
          <a:p>
            <a:pPr lvl="2" eaLnBrk="1" hangingPunct="1"/>
            <a:r>
              <a:rPr lang="en-US" sz="2000" dirty="0"/>
              <a:t>Illiquid market</a:t>
            </a:r>
          </a:p>
          <a:p>
            <a:pPr lvl="2" eaLnBrk="1" hangingPunct="1"/>
            <a:r>
              <a:rPr lang="en-US" sz="2000" dirty="0"/>
              <a:t>Long investing horizons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F6693CE8-D2EF-4D35-A585-732FCA800ABD}" type="slidenum">
              <a:rPr lang="en-US" smtClean="0"/>
              <a:pPr/>
              <a:t>13</a:t>
            </a:fld>
            <a:endParaRPr lang="en-US"/>
          </a:p>
        </p:txBody>
      </p:sp>
      <p:sp>
        <p:nvSpPr>
          <p:cNvPr id="18435" name="Rectangle 2"/>
          <p:cNvSpPr>
            <a:spLocks noGrp="1" noChangeArrowheads="1"/>
          </p:cNvSpPr>
          <p:nvPr>
            <p:ph type="title"/>
          </p:nvPr>
        </p:nvSpPr>
        <p:spPr/>
        <p:txBody>
          <a:bodyPr/>
          <a:lstStyle/>
          <a:p>
            <a:pPr algn="ctr" eaLnBrk="1" hangingPunct="1"/>
            <a:r>
              <a:rPr lang="en-US"/>
              <a:t>E-Finance Principle #5</a:t>
            </a:r>
          </a:p>
        </p:txBody>
      </p:sp>
      <p:sp>
        <p:nvSpPr>
          <p:cNvPr id="18436" name="Rectangle 3"/>
          <p:cNvSpPr>
            <a:spLocks noGrp="1" noChangeArrowheads="1"/>
          </p:cNvSpPr>
          <p:nvPr>
            <p:ph type="body" idx="1"/>
          </p:nvPr>
        </p:nvSpPr>
        <p:spPr/>
        <p:txBody>
          <a:bodyPr/>
          <a:lstStyle/>
          <a:p>
            <a:pPr algn="ctr" eaLnBrk="1" hangingPunct="1">
              <a:lnSpc>
                <a:spcPct val="80000"/>
              </a:lnSpc>
              <a:buFont typeface="Wingdings" pitchFamily="2" charset="2"/>
              <a:buNone/>
            </a:pPr>
            <a:r>
              <a:rPr lang="en-US" sz="2400" b="1"/>
              <a:t>A Venture’s Financial Objective is to Increase Value</a:t>
            </a:r>
          </a:p>
          <a:p>
            <a:pPr algn="ctr" eaLnBrk="1" hangingPunct="1">
              <a:lnSpc>
                <a:spcPct val="80000"/>
              </a:lnSpc>
              <a:buFont typeface="Wingdings" pitchFamily="2" charset="2"/>
              <a:buNone/>
            </a:pPr>
            <a:endParaRPr lang="en-US"/>
          </a:p>
          <a:p>
            <a:pPr lvl="1" eaLnBrk="1" hangingPunct="1"/>
            <a:r>
              <a:rPr lang="en-US"/>
              <a:t>Many objectives including personal ones</a:t>
            </a:r>
          </a:p>
          <a:p>
            <a:pPr lvl="1" eaLnBrk="1" hangingPunct="1"/>
            <a:r>
              <a:rPr lang="en-US"/>
              <a:t>But, the unifying </a:t>
            </a:r>
            <a:r>
              <a:rPr lang="en-US" i="1"/>
              <a:t>financial</a:t>
            </a:r>
            <a:r>
              <a:rPr lang="en-US"/>
              <a:t> objective is to increase value</a:t>
            </a:r>
          </a:p>
          <a:p>
            <a:pPr lvl="2" eaLnBrk="1" hangingPunct="1"/>
            <a:r>
              <a:rPr lang="en-US" sz="1800"/>
              <a:t>rather than price, margin or sales</a:t>
            </a:r>
          </a:p>
          <a:p>
            <a:pPr lvl="2" eaLnBrk="1" hangingPunct="1"/>
            <a:r>
              <a:rPr lang="en-US" sz="1800"/>
              <a:t>rather than profit, return or net worth</a:t>
            </a:r>
          </a:p>
          <a:p>
            <a:pPr lvl="1" eaLnBrk="1" hangingPunct="1"/>
            <a:r>
              <a:rPr lang="en-US"/>
              <a:t>(Market) Value derives from the ability to generate cash to pay capital providers for their capital </a:t>
            </a:r>
          </a:p>
          <a:p>
            <a:pPr lvl="1" eaLnBrk="1" hangingPunct="1"/>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DA448356-6A75-41F0-A36F-09F0A4A7004A}" type="slidenum">
              <a:rPr lang="en-US" smtClean="0"/>
              <a:pPr/>
              <a:t>14</a:t>
            </a:fld>
            <a:endParaRPr lang="en-US"/>
          </a:p>
        </p:txBody>
      </p:sp>
      <p:sp>
        <p:nvSpPr>
          <p:cNvPr id="19459" name="Rectangle 2"/>
          <p:cNvSpPr>
            <a:spLocks noGrp="1" noChangeArrowheads="1"/>
          </p:cNvSpPr>
          <p:nvPr>
            <p:ph type="title"/>
          </p:nvPr>
        </p:nvSpPr>
        <p:spPr/>
        <p:txBody>
          <a:bodyPr/>
          <a:lstStyle/>
          <a:p>
            <a:pPr algn="ctr" eaLnBrk="1" hangingPunct="1"/>
            <a:r>
              <a:rPr lang="en-US"/>
              <a:t>E-Finance Principle #6</a:t>
            </a:r>
          </a:p>
        </p:txBody>
      </p:sp>
      <p:sp>
        <p:nvSpPr>
          <p:cNvPr id="19460" name="Rectangle 3"/>
          <p:cNvSpPr>
            <a:spLocks noGrp="1" noChangeArrowheads="1"/>
          </p:cNvSpPr>
          <p:nvPr>
            <p:ph type="body" idx="1"/>
          </p:nvPr>
        </p:nvSpPr>
        <p:spPr/>
        <p:txBody>
          <a:bodyPr/>
          <a:lstStyle/>
          <a:p>
            <a:pPr algn="ctr" eaLnBrk="1" hangingPunct="1">
              <a:buFont typeface="Wingdings" pitchFamily="2" charset="2"/>
              <a:buNone/>
            </a:pPr>
            <a:r>
              <a:rPr lang="en-US" sz="2400" b="1" dirty="0"/>
              <a:t>It is Dangerous to Assume that People Act Against Their Own Self-Interest</a:t>
            </a:r>
          </a:p>
          <a:p>
            <a:pPr lvl="1" eaLnBrk="1" hangingPunct="1"/>
            <a:endParaRPr lang="en-US" sz="1900" dirty="0"/>
          </a:p>
          <a:p>
            <a:pPr lvl="1" eaLnBrk="1" hangingPunct="1"/>
            <a:r>
              <a:rPr lang="en-US" sz="1900" dirty="0"/>
              <a:t>Aligning incentives (investors, founders, employees, spouses, etc.) is critical</a:t>
            </a:r>
          </a:p>
          <a:p>
            <a:pPr lvl="1" eaLnBrk="1" hangingPunct="1"/>
            <a:r>
              <a:rPr lang="en-US" sz="1900" dirty="0"/>
              <a:t>As situations change, incentives diverge and renegotiation is important</a:t>
            </a:r>
          </a:p>
          <a:p>
            <a:pPr lvl="1" eaLnBrk="1" hangingPunct="1"/>
            <a:r>
              <a:rPr lang="en-US" sz="1900" dirty="0"/>
              <a:t>Owner-manager conflicts: differences between a manager’s self-interest and that of the owners who hired him/her</a:t>
            </a:r>
          </a:p>
          <a:p>
            <a:pPr lvl="1" eaLnBrk="1" hangingPunct="1"/>
            <a:r>
              <a:rPr lang="en-US" sz="1900" dirty="0"/>
              <a:t>Owner-</a:t>
            </a:r>
            <a:r>
              <a:rPr lang="en-US" sz="1900" dirty="0" err="1"/>
              <a:t>debtholder</a:t>
            </a:r>
            <a:r>
              <a:rPr lang="en-US" sz="1900" dirty="0"/>
              <a:t> agency conflict: divergence of the owners’ and lenders’ self-interests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051A9735-0FD5-4651-B9E9-2CCECC5874F9}" type="slidenum">
              <a:rPr lang="en-US" smtClean="0"/>
              <a:pPr/>
              <a:t>15</a:t>
            </a:fld>
            <a:endParaRPr lang="en-US"/>
          </a:p>
        </p:txBody>
      </p:sp>
      <p:sp>
        <p:nvSpPr>
          <p:cNvPr id="20483" name="Rectangle 2"/>
          <p:cNvSpPr>
            <a:spLocks noGrp="1" noChangeArrowheads="1"/>
          </p:cNvSpPr>
          <p:nvPr>
            <p:ph type="title"/>
          </p:nvPr>
        </p:nvSpPr>
        <p:spPr/>
        <p:txBody>
          <a:bodyPr/>
          <a:lstStyle/>
          <a:p>
            <a:pPr algn="ctr" eaLnBrk="1" hangingPunct="1"/>
            <a:r>
              <a:rPr lang="en-US"/>
              <a:t>E-Finance Principle #7</a:t>
            </a:r>
          </a:p>
        </p:txBody>
      </p:sp>
      <p:sp>
        <p:nvSpPr>
          <p:cNvPr id="20484" name="Rectangle 3"/>
          <p:cNvSpPr>
            <a:spLocks noGrp="1" noChangeArrowheads="1"/>
          </p:cNvSpPr>
          <p:nvPr>
            <p:ph type="body" idx="1"/>
          </p:nvPr>
        </p:nvSpPr>
        <p:spPr/>
        <p:txBody>
          <a:bodyPr/>
          <a:lstStyle/>
          <a:p>
            <a:pPr algn="ctr" eaLnBrk="1" hangingPunct="1">
              <a:buFont typeface="Wingdings" pitchFamily="2" charset="2"/>
              <a:buNone/>
            </a:pPr>
            <a:r>
              <a:rPr lang="en-US" sz="2400" b="1"/>
              <a:t>Venture Character and Reputation Can be Assets or Liabilities</a:t>
            </a:r>
          </a:p>
          <a:p>
            <a:pPr lvl="1" eaLnBrk="1" hangingPunct="1"/>
            <a:endParaRPr lang="en-US" sz="1900"/>
          </a:p>
          <a:p>
            <a:pPr lvl="1" eaLnBrk="1" hangingPunct="1"/>
            <a:r>
              <a:rPr lang="en-US" sz="1900"/>
              <a:t>Ventures have character that can be different from the individuals who founded or manage it</a:t>
            </a:r>
          </a:p>
          <a:p>
            <a:pPr lvl="1" eaLnBrk="1" hangingPunct="1"/>
            <a:r>
              <a:rPr lang="en-US" sz="1900"/>
              <a:t>Many entrepreneurs state that high ethical standards are one of a venture’s most important assets and are critical to long-term success and value</a:t>
            </a:r>
          </a:p>
          <a:p>
            <a:pPr lvl="1" eaLnBrk="1" hangingPunct="1"/>
            <a:r>
              <a:rPr lang="en-US" sz="1900"/>
              <a:t>Ventures can - and do - make meaningful societal contributions</a:t>
            </a:r>
          </a:p>
          <a:p>
            <a:pPr lvl="1" eaLnBrk="1" hangingPunct="1"/>
            <a:r>
              <a:rPr lang="en-US" sz="1900"/>
              <a:t>Many successful entrepreneurs are financially and personally involved in charitable endeavors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Financial goal of the entrepreneurial venture</a:t>
            </a:r>
            <a:endParaRPr lang="en-IN" dirty="0"/>
          </a:p>
        </p:txBody>
      </p:sp>
      <p:sp>
        <p:nvSpPr>
          <p:cNvPr id="3" name="Content Placeholder 2"/>
          <p:cNvSpPr>
            <a:spLocks noGrp="1"/>
          </p:cNvSpPr>
          <p:nvPr>
            <p:ph idx="1"/>
          </p:nvPr>
        </p:nvSpPr>
        <p:spPr/>
        <p:txBody>
          <a:bodyPr/>
          <a:lstStyle/>
          <a:p>
            <a:r>
              <a:rPr lang="en-US" dirty="0"/>
              <a:t>to maximize the value of the venture to its owner(s).</a:t>
            </a:r>
          </a:p>
          <a:p>
            <a:endParaRPr lang="en-US" dirty="0"/>
          </a:p>
          <a:p>
            <a:r>
              <a:rPr lang="en-US" dirty="0"/>
              <a:t>major components of estimating value are</a:t>
            </a:r>
          </a:p>
          <a:p>
            <a:pPr lvl="1"/>
            <a:r>
              <a:rPr lang="en-US" dirty="0"/>
              <a:t>projected free cash flow and </a:t>
            </a:r>
          </a:p>
          <a:p>
            <a:pPr lvl="1"/>
            <a:r>
              <a:rPr lang="en-US" dirty="0"/>
              <a:t>its risk (including the timing and realized amount).</a:t>
            </a:r>
            <a:endParaRPr lang="en-IN" dirty="0"/>
          </a:p>
          <a:p>
            <a:endParaRPr lang="en-IN" dirty="0"/>
          </a:p>
        </p:txBody>
      </p:sp>
      <p:sp>
        <p:nvSpPr>
          <p:cNvPr id="4" name="Slide Number Placeholder 3"/>
          <p:cNvSpPr>
            <a:spLocks noGrp="1"/>
          </p:cNvSpPr>
          <p:nvPr>
            <p:ph type="sldNum" sz="quarter" idx="12"/>
          </p:nvPr>
        </p:nvSpPr>
        <p:spPr/>
        <p:txBody>
          <a:bodyPr/>
          <a:lstStyle/>
          <a:p>
            <a:pPr>
              <a:defRPr/>
            </a:pPr>
            <a:fld id="{185D3402-92C7-486E-A265-13290C210A73}" type="slidenum">
              <a:rPr lang="en-US" smtClean="0"/>
              <a:pPr>
                <a:defRPr/>
              </a:pPr>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7F90B5D5-211E-4B49-BEFF-AD065395C593}" type="slidenum">
              <a:rPr lang="en-US" smtClean="0"/>
              <a:pPr/>
              <a:t>17</a:t>
            </a:fld>
            <a:endParaRPr lang="en-US"/>
          </a:p>
        </p:txBody>
      </p:sp>
      <p:sp>
        <p:nvSpPr>
          <p:cNvPr id="21507" name="Rectangle 2"/>
          <p:cNvSpPr>
            <a:spLocks noGrp="1" noChangeArrowheads="1"/>
          </p:cNvSpPr>
          <p:nvPr>
            <p:ph type="title"/>
          </p:nvPr>
        </p:nvSpPr>
        <p:spPr/>
        <p:txBody>
          <a:bodyPr/>
          <a:lstStyle/>
          <a:p>
            <a:pPr eaLnBrk="1" hangingPunct="1"/>
            <a:r>
              <a:rPr lang="en-US"/>
              <a:t>Role of Entrepreneurial Finance</a:t>
            </a:r>
          </a:p>
        </p:txBody>
      </p:sp>
      <p:sp>
        <p:nvSpPr>
          <p:cNvPr id="21508" name="Rectangle 3"/>
          <p:cNvSpPr>
            <a:spLocks noGrp="1" noChangeArrowheads="1"/>
          </p:cNvSpPr>
          <p:nvPr>
            <p:ph type="body" idx="1"/>
          </p:nvPr>
        </p:nvSpPr>
        <p:spPr>
          <a:xfrm>
            <a:off x="762000" y="1905000"/>
            <a:ext cx="7696200" cy="4572000"/>
          </a:xfrm>
        </p:spPr>
        <p:txBody>
          <a:bodyPr/>
          <a:lstStyle/>
          <a:p>
            <a:pPr eaLnBrk="1" hangingPunct="1"/>
            <a:r>
              <a:rPr lang="en-US" sz="3200" dirty="0"/>
              <a:t>Entrepreneurial Finance</a:t>
            </a:r>
          </a:p>
          <a:p>
            <a:pPr lvl="1" eaLnBrk="1" hangingPunct="1"/>
            <a:r>
              <a:rPr lang="en-US" sz="2000" dirty="0"/>
              <a:t>application and adaptation of financial tools and techniques to the planning, funding, operation, and valuation of an entrepreneurial venture</a:t>
            </a:r>
          </a:p>
          <a:p>
            <a:pPr lvl="1" eaLnBrk="1" hangingPunct="1"/>
            <a:endParaRPr lang="en-US" sz="2000" dirty="0"/>
          </a:p>
          <a:p>
            <a:pPr lvl="1" eaLnBrk="1" hangingPunct="1"/>
            <a:r>
              <a:rPr lang="en-US" sz="2000" dirty="0"/>
              <a:t>focuses on the financial management that involves record keeping, financial planning, the management of operations and assets, the acquiring of new assets and the financing of those assets necessary to grow the venture over its lifetime.</a:t>
            </a:r>
            <a:endParaRPr lang="en-IN" sz="2000" dirty="0"/>
          </a:p>
          <a:p>
            <a:pPr lvl="1" eaLnBrk="1" hangingPunct="1"/>
            <a:endParaRPr lang="en-US" sz="2000" dirty="0"/>
          </a:p>
          <a:p>
            <a:pPr lvl="1" eaLnBrk="1" hangingPunct="1"/>
            <a:endParaRPr lang="en-US" sz="200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12F99095-A8E4-405C-BA91-D105F46F8314}" type="slidenum">
              <a:rPr lang="en-US" smtClean="0"/>
              <a:pPr/>
              <a:t>18</a:t>
            </a:fld>
            <a:endParaRPr lang="en-US"/>
          </a:p>
        </p:txBody>
      </p:sp>
      <p:sp>
        <p:nvSpPr>
          <p:cNvPr id="22531" name="Rectangle 2"/>
          <p:cNvSpPr>
            <a:spLocks noGrp="1" noChangeArrowheads="1"/>
          </p:cNvSpPr>
          <p:nvPr>
            <p:ph type="title"/>
          </p:nvPr>
        </p:nvSpPr>
        <p:spPr>
          <a:xfrm>
            <a:off x="762000" y="533400"/>
            <a:ext cx="7696200" cy="990600"/>
          </a:xfrm>
        </p:spPr>
        <p:txBody>
          <a:bodyPr/>
          <a:lstStyle/>
          <a:p>
            <a:pPr eaLnBrk="1" hangingPunct="1"/>
            <a:r>
              <a:rPr lang="en-US"/>
              <a:t>Successful Venture Life Cycle</a:t>
            </a:r>
          </a:p>
        </p:txBody>
      </p:sp>
      <p:sp>
        <p:nvSpPr>
          <p:cNvPr id="22532" name="Rectangle 3"/>
          <p:cNvSpPr>
            <a:spLocks noGrp="1" noChangeArrowheads="1"/>
          </p:cNvSpPr>
          <p:nvPr>
            <p:ph type="body" idx="1"/>
          </p:nvPr>
        </p:nvSpPr>
        <p:spPr/>
        <p:txBody>
          <a:bodyPr/>
          <a:lstStyle/>
          <a:p>
            <a:pPr marL="609600" indent="-609600" eaLnBrk="1" hangingPunct="1"/>
            <a:r>
              <a:rPr lang="en-US"/>
              <a:t>Venture Life Cycle:</a:t>
            </a:r>
          </a:p>
          <a:p>
            <a:pPr marL="609600" indent="-609600" eaLnBrk="1" hangingPunct="1">
              <a:buFont typeface="Wingdings" pitchFamily="2" charset="2"/>
              <a:buNone/>
            </a:pPr>
            <a:r>
              <a:rPr lang="en-US"/>
              <a:t>	</a:t>
            </a:r>
            <a:r>
              <a:rPr lang="en-US" sz="2400"/>
              <a:t>stages of a successful venture’s life from development through various stages of revenue growth)</a:t>
            </a:r>
          </a:p>
          <a:p>
            <a:pPr marL="990600" lvl="1" indent="-533400" eaLnBrk="1" hangingPunct="1"/>
            <a:r>
              <a:rPr lang="en-US" sz="2400"/>
              <a:t>Development Stage:</a:t>
            </a:r>
          </a:p>
          <a:p>
            <a:pPr marL="990600" lvl="1" indent="-533400" eaLnBrk="1" hangingPunct="1">
              <a:buFontTx/>
              <a:buNone/>
            </a:pPr>
            <a:r>
              <a:rPr lang="en-US" sz="1800"/>
              <a:t>	period involving the progression from an idea to a promising business opportunity</a:t>
            </a:r>
          </a:p>
          <a:p>
            <a:pPr marL="990600" lvl="1" indent="-533400" eaLnBrk="1" hangingPunct="1"/>
            <a:r>
              <a:rPr lang="en-US" sz="2400"/>
              <a:t>Startup Stage:</a:t>
            </a:r>
            <a:r>
              <a:rPr lang="en-US" sz="2800"/>
              <a:t>                             </a:t>
            </a:r>
          </a:p>
          <a:p>
            <a:pPr marL="990600" lvl="1" indent="-533400" eaLnBrk="1" hangingPunct="1">
              <a:buFontTx/>
              <a:buNone/>
            </a:pPr>
            <a:r>
              <a:rPr lang="en-US" sz="1800"/>
              <a:t>	period when the venture is organized, developed, and an initial revenue model is put in place</a:t>
            </a:r>
          </a:p>
          <a:p>
            <a:pPr marL="609600" indent="-609600" eaLnBrk="1" hangingPunct="1">
              <a:buFontTx/>
              <a:buNone/>
            </a:pPr>
            <a:endParaRPr lang="en-US" sz="20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003688BB-236E-4EA1-B203-8187D2E39D23}" type="slidenum">
              <a:rPr lang="en-US" smtClean="0"/>
              <a:pPr/>
              <a:t>19</a:t>
            </a:fld>
            <a:endParaRPr lang="en-US"/>
          </a:p>
        </p:txBody>
      </p:sp>
      <p:sp>
        <p:nvSpPr>
          <p:cNvPr id="23555" name="Rectangle 2"/>
          <p:cNvSpPr>
            <a:spLocks noGrp="1" noChangeArrowheads="1"/>
          </p:cNvSpPr>
          <p:nvPr>
            <p:ph type="title"/>
          </p:nvPr>
        </p:nvSpPr>
        <p:spPr>
          <a:xfrm>
            <a:off x="762000" y="533400"/>
            <a:ext cx="7696200" cy="990600"/>
          </a:xfrm>
        </p:spPr>
        <p:txBody>
          <a:bodyPr/>
          <a:lstStyle/>
          <a:p>
            <a:pPr eaLnBrk="1" hangingPunct="1"/>
            <a:r>
              <a:rPr lang="en-US"/>
              <a:t>Successful Venture Life Cycle</a:t>
            </a:r>
          </a:p>
        </p:txBody>
      </p:sp>
      <p:sp>
        <p:nvSpPr>
          <p:cNvPr id="23556" name="Rectangle 3"/>
          <p:cNvSpPr>
            <a:spLocks noGrp="1" noChangeArrowheads="1"/>
          </p:cNvSpPr>
          <p:nvPr>
            <p:ph type="body" idx="1"/>
          </p:nvPr>
        </p:nvSpPr>
        <p:spPr/>
        <p:txBody>
          <a:bodyPr/>
          <a:lstStyle/>
          <a:p>
            <a:pPr marL="990600" lvl="1" indent="-533400" eaLnBrk="1" hangingPunct="1"/>
            <a:r>
              <a:rPr lang="en-US" sz="2800"/>
              <a:t>Survival Stage:</a:t>
            </a:r>
          </a:p>
          <a:p>
            <a:pPr marL="990600" lvl="1" indent="-533400" eaLnBrk="1" hangingPunct="1">
              <a:buFontTx/>
              <a:buNone/>
            </a:pPr>
            <a:r>
              <a:rPr lang="en-US" sz="1800"/>
              <a:t>	period when revenues start to grow and help pay some, but typically not all, of the expenses</a:t>
            </a:r>
          </a:p>
          <a:p>
            <a:pPr marL="990600" lvl="1" indent="-533400" eaLnBrk="1" hangingPunct="1"/>
            <a:r>
              <a:rPr lang="en-US" sz="2800"/>
              <a:t>Rapid-Growth Stage:</a:t>
            </a:r>
          </a:p>
          <a:p>
            <a:pPr marL="990600" lvl="1" indent="-533400" eaLnBrk="1" hangingPunct="1">
              <a:buFontTx/>
              <a:buNone/>
            </a:pPr>
            <a:r>
              <a:rPr lang="en-US" sz="2000"/>
              <a:t>	period of very rapid revenue and cash flow growth</a:t>
            </a:r>
          </a:p>
          <a:p>
            <a:pPr marL="990600" lvl="1" indent="-533400" eaLnBrk="1" hangingPunct="1"/>
            <a:r>
              <a:rPr lang="en-US" sz="2800"/>
              <a:t>Maturity Stage:</a:t>
            </a:r>
          </a:p>
          <a:p>
            <a:pPr marL="990600" lvl="1" indent="-533400" eaLnBrk="1" hangingPunct="1">
              <a:buFontTx/>
              <a:buNone/>
            </a:pPr>
            <a:r>
              <a:rPr lang="en-US" sz="2000"/>
              <a:t>	period when the growth of revenue and cash flow continues but at a much slower rate than in the rapid-growth stage </a:t>
            </a:r>
          </a:p>
          <a:p>
            <a:pPr marL="609600" indent="-609600" eaLnBrk="1" hangingPunct="1">
              <a:buFontTx/>
              <a:buChar char="•"/>
            </a:pPr>
            <a:endParaRPr lang="en-US" sz="240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6184-E4E6-40D1-87C0-061632734C3A}"/>
              </a:ext>
            </a:extLst>
          </p:cNvPr>
          <p:cNvSpPr>
            <a:spLocks noGrp="1"/>
          </p:cNvSpPr>
          <p:nvPr>
            <p:ph type="title"/>
          </p:nvPr>
        </p:nvSpPr>
        <p:spPr/>
        <p:txBody>
          <a:bodyPr/>
          <a:lstStyle/>
          <a:p>
            <a:r>
              <a:rPr lang="en-US" dirty="0"/>
              <a:t>The Entrepreneurial Process</a:t>
            </a:r>
            <a:endParaRPr lang="en-IN" dirty="0"/>
          </a:p>
        </p:txBody>
      </p:sp>
      <p:sp>
        <p:nvSpPr>
          <p:cNvPr id="3" name="Content Placeholder 2">
            <a:extLst>
              <a:ext uri="{FF2B5EF4-FFF2-40B4-BE49-F238E27FC236}">
                <a16:creationId xmlns:a16="http://schemas.microsoft.com/office/drawing/2014/main" id="{47871706-A3FF-49DD-A9FA-4A949446DC72}"/>
              </a:ext>
            </a:extLst>
          </p:cNvPr>
          <p:cNvSpPr>
            <a:spLocks noGrp="1"/>
          </p:cNvSpPr>
          <p:nvPr>
            <p:ph idx="1"/>
          </p:nvPr>
        </p:nvSpPr>
        <p:spPr/>
        <p:txBody>
          <a:bodyPr/>
          <a:lstStyle/>
          <a:p>
            <a:r>
              <a:rPr lang="en-US" dirty="0"/>
              <a:t>Developing Opportunities</a:t>
            </a:r>
          </a:p>
          <a:p>
            <a:endParaRPr lang="en-US" dirty="0"/>
          </a:p>
          <a:p>
            <a:r>
              <a:rPr lang="en-US" dirty="0"/>
              <a:t>Gathering Resources</a:t>
            </a:r>
          </a:p>
          <a:p>
            <a:endParaRPr lang="en-US" dirty="0"/>
          </a:p>
          <a:p>
            <a:r>
              <a:rPr lang="en-US" dirty="0"/>
              <a:t>Managing and Building Operations</a:t>
            </a:r>
          </a:p>
          <a:p>
            <a:endParaRPr lang="en-US" dirty="0"/>
          </a:p>
          <a:p>
            <a:pPr marL="0" indent="0">
              <a:buNone/>
            </a:pPr>
            <a:r>
              <a:rPr lang="en-US" dirty="0"/>
              <a:t>Each of the components contribute to creating overall value……</a:t>
            </a:r>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A3CB531A-7305-4EBF-A883-4F17E897E689}"/>
              </a:ext>
            </a:extLst>
          </p:cNvPr>
          <p:cNvSpPr>
            <a:spLocks noGrp="1"/>
          </p:cNvSpPr>
          <p:nvPr>
            <p:ph type="sldNum" sz="quarter" idx="12"/>
          </p:nvPr>
        </p:nvSpPr>
        <p:spPr/>
        <p:txBody>
          <a:bodyPr/>
          <a:lstStyle/>
          <a:p>
            <a:pPr>
              <a:defRPr/>
            </a:pPr>
            <a:fld id="{185D3402-92C7-486E-A265-13290C210A73}" type="slidenum">
              <a:rPr lang="en-US" smtClean="0"/>
              <a:pPr>
                <a:defRPr/>
              </a:pPr>
              <a:t>2</a:t>
            </a:fld>
            <a:endParaRPr lang="en-US"/>
          </a:p>
        </p:txBody>
      </p:sp>
    </p:spTree>
    <p:extLst>
      <p:ext uri="{BB962C8B-B14F-4D97-AF65-F5344CB8AC3E}">
        <p14:creationId xmlns:p14="http://schemas.microsoft.com/office/powerpoint/2010/main" val="201384068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09BEF0B-37E2-45CD-A28E-F01BBD7F63FA}" type="slidenum">
              <a:rPr lang="en-US"/>
              <a:pPr eaLnBrk="1" hangingPunct="1"/>
              <a:t>20</a:t>
            </a:fld>
            <a:endParaRPr lang="en-US"/>
          </a:p>
        </p:txBody>
      </p:sp>
      <p:pic>
        <p:nvPicPr>
          <p:cNvPr id="307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638175"/>
            <a:ext cx="8764587" cy="558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548183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400" dirty="0"/>
              <a:t>Life Cycle Aspects of the Entrepreneurial Process</a:t>
            </a:r>
          </a:p>
        </p:txBody>
      </p:sp>
      <p:sp>
        <p:nvSpPr>
          <p:cNvPr id="3" name="Content Placeholder 2"/>
          <p:cNvSpPr>
            <a:spLocks noGrp="1"/>
          </p:cNvSpPr>
          <p:nvPr>
            <p:ph idx="1"/>
          </p:nvPr>
        </p:nvSpPr>
        <p:spPr/>
        <p:txBody>
          <a:bodyPr/>
          <a:lstStyle/>
          <a:p>
            <a:r>
              <a:rPr lang="en-IN" sz="2000" dirty="0"/>
              <a:t>Development Stage: </a:t>
            </a:r>
            <a:r>
              <a:rPr lang="en-IN" sz="1800" i="1" dirty="0"/>
              <a:t>Developing opportunities</a:t>
            </a:r>
          </a:p>
          <a:p>
            <a:endParaRPr lang="en-IN" sz="2000" dirty="0"/>
          </a:p>
          <a:p>
            <a:r>
              <a:rPr lang="en-IN" sz="2000" dirty="0" err="1"/>
              <a:t>Startup</a:t>
            </a:r>
            <a:r>
              <a:rPr lang="en-IN" sz="2000" dirty="0"/>
              <a:t> Stage: </a:t>
            </a:r>
            <a:r>
              <a:rPr lang="en-IN" sz="1800" i="1" dirty="0"/>
              <a:t>Gathering resources</a:t>
            </a:r>
          </a:p>
          <a:p>
            <a:endParaRPr lang="en-IN" sz="2000" dirty="0"/>
          </a:p>
          <a:p>
            <a:r>
              <a:rPr lang="en-IN" sz="2000" dirty="0"/>
              <a:t>Survival Stage: </a:t>
            </a:r>
            <a:r>
              <a:rPr lang="en-IN" sz="1800" i="1" dirty="0"/>
              <a:t>Gathering resources, managing &amp; building operations</a:t>
            </a:r>
          </a:p>
          <a:p>
            <a:endParaRPr lang="en-IN" sz="2000" dirty="0"/>
          </a:p>
          <a:p>
            <a:r>
              <a:rPr lang="en-IN" sz="2000" dirty="0"/>
              <a:t>Rapid-Growth Stage: </a:t>
            </a:r>
            <a:r>
              <a:rPr lang="en-IN" sz="1800" i="1" dirty="0"/>
              <a:t>Managing &amp; building operations</a:t>
            </a:r>
          </a:p>
          <a:p>
            <a:endParaRPr lang="en-IN" sz="2000" dirty="0"/>
          </a:p>
          <a:p>
            <a:r>
              <a:rPr lang="en-IN" sz="2000" dirty="0"/>
              <a:t>Early-Maturity Stage: </a:t>
            </a:r>
            <a:r>
              <a:rPr lang="en-IN" sz="1800" i="1" dirty="0"/>
              <a:t>Managing &amp; building operations</a:t>
            </a:r>
          </a:p>
        </p:txBody>
      </p:sp>
      <p:sp>
        <p:nvSpPr>
          <p:cNvPr id="4" name="Slide Number Placeholder 3"/>
          <p:cNvSpPr>
            <a:spLocks noGrp="1"/>
          </p:cNvSpPr>
          <p:nvPr>
            <p:ph type="sldNum" sz="quarter" idx="12"/>
          </p:nvPr>
        </p:nvSpPr>
        <p:spPr/>
        <p:txBody>
          <a:bodyPr/>
          <a:lstStyle/>
          <a:p>
            <a:pPr>
              <a:defRPr/>
            </a:pPr>
            <a:fld id="{185D3402-92C7-486E-A265-13290C210A73}" type="slidenum">
              <a:rPr lang="en-US" smtClean="0"/>
              <a:pPr>
                <a:defRPr/>
              </a:pPr>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Types of information needed to evaluate entrepreneurial venture</a:t>
            </a:r>
            <a:endParaRPr lang="en-IN" dirty="0"/>
          </a:p>
        </p:txBody>
      </p:sp>
      <p:sp>
        <p:nvSpPr>
          <p:cNvPr id="3" name="Content Placeholder 2"/>
          <p:cNvSpPr>
            <a:spLocks noGrp="1"/>
          </p:cNvSpPr>
          <p:nvPr>
            <p:ph idx="1"/>
          </p:nvPr>
        </p:nvSpPr>
        <p:spPr/>
        <p:txBody>
          <a:bodyPr/>
          <a:lstStyle/>
          <a:p>
            <a:r>
              <a:rPr lang="en-US" dirty="0"/>
              <a:t>income statements, </a:t>
            </a:r>
          </a:p>
          <a:p>
            <a:r>
              <a:rPr lang="en-US" dirty="0"/>
              <a:t>balance sheets, </a:t>
            </a:r>
          </a:p>
          <a:p>
            <a:r>
              <a:rPr lang="en-US" dirty="0"/>
              <a:t>cash flow statements, </a:t>
            </a:r>
          </a:p>
          <a:p>
            <a:r>
              <a:rPr lang="en-US" dirty="0"/>
              <a:t>general economic conditions, and </a:t>
            </a:r>
          </a:p>
          <a:p>
            <a:r>
              <a:rPr lang="en-US" dirty="0"/>
              <a:t>product market conditions</a:t>
            </a:r>
            <a:endParaRPr lang="en-IN" dirty="0"/>
          </a:p>
        </p:txBody>
      </p:sp>
      <p:sp>
        <p:nvSpPr>
          <p:cNvPr id="4" name="Slide Number Placeholder 3"/>
          <p:cNvSpPr>
            <a:spLocks noGrp="1"/>
          </p:cNvSpPr>
          <p:nvPr>
            <p:ph type="sldNum" sz="quarter" idx="12"/>
          </p:nvPr>
        </p:nvSpPr>
        <p:spPr/>
        <p:txBody>
          <a:bodyPr/>
          <a:lstStyle/>
          <a:p>
            <a:pPr>
              <a:defRPr/>
            </a:pPr>
            <a:fld id="{185D3402-92C7-486E-A265-13290C210A73}" type="slidenum">
              <a:rPr lang="en-US" smtClean="0"/>
              <a:pPr>
                <a:defRPr/>
              </a:pPr>
              <a:t>22</a:t>
            </a:fld>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CA0E6F03-6A6D-40FF-889C-72A4F1F37670}" type="slidenum">
              <a:rPr lang="en-US" smtClean="0"/>
              <a:pPr/>
              <a:t>23</a:t>
            </a:fld>
            <a:endParaRPr lang="en-US"/>
          </a:p>
        </p:txBody>
      </p:sp>
      <p:sp>
        <p:nvSpPr>
          <p:cNvPr id="24579" name="Rectangle 1026"/>
          <p:cNvSpPr>
            <a:spLocks noGrp="1" noChangeArrowheads="1"/>
          </p:cNvSpPr>
          <p:nvPr>
            <p:ph type="title"/>
          </p:nvPr>
        </p:nvSpPr>
        <p:spPr/>
        <p:txBody>
          <a:bodyPr/>
          <a:lstStyle/>
          <a:p>
            <a:pPr eaLnBrk="1" hangingPunct="1"/>
            <a:r>
              <a:rPr lang="en-US"/>
              <a:t>Financing Through the Successful Venture Life Cycle</a:t>
            </a:r>
          </a:p>
        </p:txBody>
      </p:sp>
      <p:sp>
        <p:nvSpPr>
          <p:cNvPr id="24580" name="Rectangle 1027"/>
          <p:cNvSpPr>
            <a:spLocks noGrp="1" noChangeArrowheads="1"/>
          </p:cNvSpPr>
          <p:nvPr>
            <p:ph type="body" idx="1"/>
          </p:nvPr>
        </p:nvSpPr>
        <p:spPr>
          <a:xfrm>
            <a:off x="685800" y="1828800"/>
            <a:ext cx="7772400" cy="4495800"/>
          </a:xfrm>
        </p:spPr>
        <p:txBody>
          <a:bodyPr/>
          <a:lstStyle/>
          <a:p>
            <a:pPr marL="609600" indent="-609600" eaLnBrk="1" hangingPunct="1">
              <a:buFontTx/>
              <a:buNone/>
            </a:pPr>
            <a:r>
              <a:rPr lang="en-US"/>
              <a:t>1.	Development Stage (Seed Financing)</a:t>
            </a:r>
          </a:p>
          <a:p>
            <a:pPr marL="609600" indent="-609600" eaLnBrk="1" hangingPunct="1">
              <a:buFontTx/>
              <a:buNone/>
            </a:pPr>
            <a:r>
              <a:rPr lang="en-US"/>
              <a:t>2.	Startup Stage (Startup Financing)</a:t>
            </a:r>
          </a:p>
          <a:p>
            <a:pPr marL="609600" indent="-609600" eaLnBrk="1" hangingPunct="1">
              <a:buFontTx/>
              <a:buNone/>
            </a:pPr>
            <a:r>
              <a:rPr lang="en-US"/>
              <a:t>3.	Survival Stage (First-Round Financing)</a:t>
            </a:r>
          </a:p>
          <a:p>
            <a:pPr marL="609600" indent="-609600" eaLnBrk="1" hangingPunct="1">
              <a:buFontTx/>
              <a:buNone/>
            </a:pPr>
            <a:r>
              <a:rPr lang="en-US"/>
              <a:t>4.	Rapid-Growth Stage (Second-Round Financing, Mezzanine Financing, &amp; Liquidity Stage Financing)</a:t>
            </a:r>
          </a:p>
          <a:p>
            <a:pPr marL="609600" indent="-609600" eaLnBrk="1" hangingPunct="1">
              <a:buFontTx/>
              <a:buNone/>
            </a:pPr>
            <a:r>
              <a:rPr lang="en-US"/>
              <a:t>5.	Maturity Stage (Obtaining Bank Loans, Issuing Bonds, &amp; Issuing Stock)</a:t>
            </a:r>
          </a:p>
          <a:p>
            <a:pPr marL="609600" indent="-609600" eaLnBrk="1" hangingPunct="1">
              <a:buFontTx/>
              <a:buNone/>
            </a:pP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2CC488-1CFB-4990-BD4C-841A5D790ACF}" type="slidenum">
              <a:rPr lang="en-US"/>
              <a:pPr eaLnBrk="1" hangingPunct="1"/>
              <a:t>24</a:t>
            </a:fld>
            <a:endParaRPr lang="en-US"/>
          </a:p>
        </p:txBody>
      </p:sp>
      <p:pic>
        <p:nvPicPr>
          <p:cNvPr id="409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7772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953107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2699DDF3-C105-462D-A60A-D40B6AB6B685}" type="slidenum">
              <a:rPr lang="en-US" smtClean="0"/>
              <a:pPr/>
              <a:t>25</a:t>
            </a:fld>
            <a:endParaRPr lang="en-US"/>
          </a:p>
        </p:txBody>
      </p:sp>
      <p:sp>
        <p:nvSpPr>
          <p:cNvPr id="25603" name="Rectangle 2"/>
          <p:cNvSpPr>
            <a:spLocks noGrp="1" noChangeArrowheads="1"/>
          </p:cNvSpPr>
          <p:nvPr>
            <p:ph type="title"/>
          </p:nvPr>
        </p:nvSpPr>
        <p:spPr>
          <a:xfrm>
            <a:off x="838200" y="381000"/>
            <a:ext cx="7696200" cy="1143000"/>
          </a:xfrm>
        </p:spPr>
        <p:txBody>
          <a:bodyPr/>
          <a:lstStyle/>
          <a:p>
            <a:pPr eaLnBrk="1" hangingPunct="1"/>
            <a:r>
              <a:rPr lang="en-US"/>
              <a:t>Selected Financing Definitions</a:t>
            </a:r>
          </a:p>
        </p:txBody>
      </p:sp>
      <p:sp>
        <p:nvSpPr>
          <p:cNvPr id="25604" name="Rectangle 3"/>
          <p:cNvSpPr>
            <a:spLocks noGrp="1" noChangeArrowheads="1"/>
          </p:cNvSpPr>
          <p:nvPr>
            <p:ph type="body" idx="1"/>
          </p:nvPr>
        </p:nvSpPr>
        <p:spPr/>
        <p:txBody>
          <a:bodyPr/>
          <a:lstStyle/>
          <a:p>
            <a:pPr eaLnBrk="1" hangingPunct="1"/>
            <a:r>
              <a:rPr lang="en-US" sz="3200"/>
              <a:t>Seed Financing:</a:t>
            </a:r>
            <a:endParaRPr lang="en-US" sz="2000"/>
          </a:p>
          <a:p>
            <a:pPr eaLnBrk="1" hangingPunct="1">
              <a:buFont typeface="Wingdings" pitchFamily="2" charset="2"/>
              <a:buNone/>
            </a:pPr>
            <a:r>
              <a:rPr lang="en-US" sz="2000"/>
              <a:t>	funds needed to determine whether the idea can be converted into a viable business opportunity</a:t>
            </a:r>
          </a:p>
          <a:p>
            <a:pPr eaLnBrk="1" hangingPunct="1"/>
            <a:r>
              <a:rPr lang="en-US" sz="3200"/>
              <a:t>Startup Financing:</a:t>
            </a:r>
          </a:p>
          <a:p>
            <a:pPr eaLnBrk="1" hangingPunct="1">
              <a:buFont typeface="Wingdings" pitchFamily="2" charset="2"/>
              <a:buNone/>
            </a:pPr>
            <a:r>
              <a:rPr lang="en-US" sz="2000"/>
              <a:t>	funds needed to take the venture from having established a viable business opportunity to initial production and sales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2C7D43A6-7D80-4561-8609-19B765897EE0}" type="slidenum">
              <a:rPr lang="en-US" smtClean="0"/>
              <a:pPr/>
              <a:t>26</a:t>
            </a:fld>
            <a:endParaRPr lang="en-US"/>
          </a:p>
        </p:txBody>
      </p:sp>
      <p:sp>
        <p:nvSpPr>
          <p:cNvPr id="26627" name="Rectangle 2"/>
          <p:cNvSpPr>
            <a:spLocks noGrp="1" noChangeArrowheads="1"/>
          </p:cNvSpPr>
          <p:nvPr>
            <p:ph type="title"/>
          </p:nvPr>
        </p:nvSpPr>
        <p:spPr>
          <a:xfrm>
            <a:off x="762000" y="381000"/>
            <a:ext cx="7696200" cy="1143000"/>
          </a:xfrm>
        </p:spPr>
        <p:txBody>
          <a:bodyPr/>
          <a:lstStyle/>
          <a:p>
            <a:pPr eaLnBrk="1" hangingPunct="1"/>
            <a:r>
              <a:rPr lang="en-US"/>
              <a:t>Selected Financing Definitions</a:t>
            </a:r>
          </a:p>
        </p:txBody>
      </p:sp>
      <p:sp>
        <p:nvSpPr>
          <p:cNvPr id="26628" name="Rectangle 3"/>
          <p:cNvSpPr>
            <a:spLocks noGrp="1" noChangeArrowheads="1"/>
          </p:cNvSpPr>
          <p:nvPr>
            <p:ph type="body" idx="1"/>
          </p:nvPr>
        </p:nvSpPr>
        <p:spPr>
          <a:xfrm>
            <a:off x="762000" y="1752600"/>
            <a:ext cx="7696200" cy="4800600"/>
          </a:xfrm>
        </p:spPr>
        <p:txBody>
          <a:bodyPr/>
          <a:lstStyle/>
          <a:p>
            <a:pPr eaLnBrk="1" hangingPunct="1">
              <a:lnSpc>
                <a:spcPct val="90000"/>
              </a:lnSpc>
            </a:pPr>
            <a:r>
              <a:rPr lang="en-US"/>
              <a:t>Venture Capital:</a:t>
            </a:r>
            <a:r>
              <a:rPr lang="en-US" sz="2400"/>
              <a:t> </a:t>
            </a:r>
          </a:p>
          <a:p>
            <a:pPr eaLnBrk="1" hangingPunct="1">
              <a:lnSpc>
                <a:spcPct val="90000"/>
              </a:lnSpc>
              <a:buFont typeface="Wingdings" pitchFamily="2" charset="2"/>
              <a:buNone/>
            </a:pPr>
            <a:r>
              <a:rPr lang="en-US" sz="1800"/>
              <a:t>	early-stage financial capital often involving substantial risk of total loss</a:t>
            </a:r>
          </a:p>
          <a:p>
            <a:pPr eaLnBrk="1" hangingPunct="1">
              <a:lnSpc>
                <a:spcPct val="90000"/>
              </a:lnSpc>
            </a:pPr>
            <a:r>
              <a:rPr lang="en-US"/>
              <a:t>Venture Capitalists:</a:t>
            </a:r>
          </a:p>
          <a:p>
            <a:pPr eaLnBrk="1" hangingPunct="1">
              <a:lnSpc>
                <a:spcPct val="90000"/>
              </a:lnSpc>
              <a:buFont typeface="Wingdings" pitchFamily="2" charset="2"/>
              <a:buNone/>
            </a:pPr>
            <a:r>
              <a:rPr lang="en-US" sz="1800"/>
              <a:t>	individuals who join in formal, organized firms to raise and distribute venture capital to new and fast-growing ventures</a:t>
            </a:r>
          </a:p>
          <a:p>
            <a:pPr eaLnBrk="1" hangingPunct="1">
              <a:lnSpc>
                <a:spcPct val="90000"/>
              </a:lnSpc>
            </a:pPr>
            <a:r>
              <a:rPr lang="en-US"/>
              <a:t>Business Angels:</a:t>
            </a:r>
            <a:r>
              <a:rPr lang="en-US" sz="2400"/>
              <a:t>  </a:t>
            </a:r>
          </a:p>
          <a:p>
            <a:pPr eaLnBrk="1" hangingPunct="1">
              <a:lnSpc>
                <a:spcPct val="90000"/>
              </a:lnSpc>
              <a:buFont typeface="Wingdings" pitchFamily="2" charset="2"/>
              <a:buNone/>
            </a:pPr>
            <a:r>
              <a:rPr lang="en-US" sz="1800"/>
              <a:t>	wealthy individuals operating as informal or private investors who provide venture financing for small businesses</a:t>
            </a:r>
          </a:p>
          <a:p>
            <a:pPr eaLnBrk="1" hangingPunct="1">
              <a:lnSpc>
                <a:spcPct val="90000"/>
              </a:lnSpc>
            </a:pPr>
            <a:r>
              <a:rPr lang="en-US"/>
              <a:t>Investment Banker:</a:t>
            </a:r>
            <a:r>
              <a:rPr lang="en-US" sz="2400"/>
              <a:t> </a:t>
            </a:r>
          </a:p>
          <a:p>
            <a:pPr eaLnBrk="1" hangingPunct="1">
              <a:lnSpc>
                <a:spcPct val="90000"/>
              </a:lnSpc>
              <a:buFont typeface="Wingdings" pitchFamily="2" charset="2"/>
              <a:buNone/>
            </a:pPr>
            <a:r>
              <a:rPr lang="en-US" sz="1600"/>
              <a:t>	</a:t>
            </a:r>
            <a:r>
              <a:rPr lang="en-US" sz="1800"/>
              <a:t>individual working for an investment bank who advises and assists corporations in their security financing decisions and regarding mergers and acquisitions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E3B32FB1-433D-4CE7-AC03-611A481AD432}" type="slidenum">
              <a:rPr lang="en-US" smtClean="0"/>
              <a:pPr/>
              <a:t>27</a:t>
            </a:fld>
            <a:endParaRPr lang="en-US"/>
          </a:p>
        </p:txBody>
      </p:sp>
      <p:sp>
        <p:nvSpPr>
          <p:cNvPr id="27651" name="Rectangle 2"/>
          <p:cNvSpPr>
            <a:spLocks noGrp="1" noChangeArrowheads="1"/>
          </p:cNvSpPr>
          <p:nvPr>
            <p:ph type="title"/>
          </p:nvPr>
        </p:nvSpPr>
        <p:spPr>
          <a:xfrm>
            <a:off x="762000" y="533400"/>
            <a:ext cx="7696200" cy="990600"/>
          </a:xfrm>
        </p:spPr>
        <p:txBody>
          <a:bodyPr/>
          <a:lstStyle/>
          <a:p>
            <a:pPr eaLnBrk="1" hangingPunct="1"/>
            <a:r>
              <a:rPr lang="en-US"/>
              <a:t>Selected Financing Definitions</a:t>
            </a:r>
          </a:p>
        </p:txBody>
      </p:sp>
      <p:sp>
        <p:nvSpPr>
          <p:cNvPr id="27652" name="Rectangle 3"/>
          <p:cNvSpPr>
            <a:spLocks noGrp="1" noChangeArrowheads="1"/>
          </p:cNvSpPr>
          <p:nvPr>
            <p:ph type="body" idx="1"/>
          </p:nvPr>
        </p:nvSpPr>
        <p:spPr>
          <a:xfrm>
            <a:off x="762000" y="1752600"/>
            <a:ext cx="7696200" cy="4800600"/>
          </a:xfrm>
        </p:spPr>
        <p:txBody>
          <a:bodyPr/>
          <a:lstStyle/>
          <a:p>
            <a:pPr eaLnBrk="1" hangingPunct="1"/>
            <a:r>
              <a:rPr lang="en-US" sz="2900"/>
              <a:t>First Round Financing:</a:t>
            </a:r>
          </a:p>
          <a:p>
            <a:pPr eaLnBrk="1" hangingPunct="1">
              <a:buFont typeface="Wingdings" pitchFamily="2" charset="2"/>
              <a:buNone/>
            </a:pPr>
            <a:r>
              <a:rPr lang="en-US" sz="1900"/>
              <a:t>	equity funds provided during the survival stage to cover the cash shortfall when expenses and investments exceed revenues</a:t>
            </a:r>
          </a:p>
          <a:p>
            <a:pPr eaLnBrk="1" hangingPunct="1"/>
            <a:r>
              <a:rPr lang="en-US" sz="2900"/>
              <a:t>Second Round Financing:</a:t>
            </a:r>
          </a:p>
          <a:p>
            <a:pPr eaLnBrk="1" hangingPunct="1">
              <a:buFont typeface="Wingdings" pitchFamily="2" charset="2"/>
              <a:buNone/>
            </a:pPr>
            <a:r>
              <a:rPr lang="en-US" sz="1900"/>
              <a:t>	financing for ventures in their rapid-growth stage to support investments in working capital</a:t>
            </a:r>
          </a:p>
          <a:p>
            <a:pPr eaLnBrk="1" hangingPunct="1"/>
            <a:r>
              <a:rPr lang="en-US" sz="2900"/>
              <a:t>Mezzanine Financing:</a:t>
            </a:r>
          </a:p>
          <a:p>
            <a:pPr eaLnBrk="1" hangingPunct="1">
              <a:buFont typeface="Wingdings" pitchFamily="2" charset="2"/>
              <a:buNone/>
            </a:pPr>
            <a:r>
              <a:rPr lang="en-US" sz="1900"/>
              <a:t>	funds for plant expansion, marketing expenditures, working capital, and product or service improvements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20F6DFB3-83B4-4464-AF8B-54C39A3632D8}" type="slidenum">
              <a:rPr lang="en-US" smtClean="0"/>
              <a:pPr/>
              <a:t>28</a:t>
            </a:fld>
            <a:endParaRPr lang="en-US"/>
          </a:p>
        </p:txBody>
      </p:sp>
      <p:sp>
        <p:nvSpPr>
          <p:cNvPr id="28675" name="Rectangle 2"/>
          <p:cNvSpPr>
            <a:spLocks noGrp="1" noChangeArrowheads="1"/>
          </p:cNvSpPr>
          <p:nvPr>
            <p:ph type="title"/>
          </p:nvPr>
        </p:nvSpPr>
        <p:spPr>
          <a:xfrm>
            <a:off x="762000" y="533400"/>
            <a:ext cx="7696200" cy="914400"/>
          </a:xfrm>
        </p:spPr>
        <p:txBody>
          <a:bodyPr/>
          <a:lstStyle/>
          <a:p>
            <a:pPr eaLnBrk="1" hangingPunct="1"/>
            <a:r>
              <a:rPr lang="en-US"/>
              <a:t>Selected Financing Definitions</a:t>
            </a:r>
          </a:p>
        </p:txBody>
      </p:sp>
      <p:sp>
        <p:nvSpPr>
          <p:cNvPr id="28676" name="Rectangle 3"/>
          <p:cNvSpPr>
            <a:spLocks noGrp="1" noChangeArrowheads="1"/>
          </p:cNvSpPr>
          <p:nvPr>
            <p:ph type="body" idx="1"/>
          </p:nvPr>
        </p:nvSpPr>
        <p:spPr>
          <a:xfrm>
            <a:off x="762000" y="1752600"/>
            <a:ext cx="7696200" cy="4800600"/>
          </a:xfrm>
        </p:spPr>
        <p:txBody>
          <a:bodyPr/>
          <a:lstStyle/>
          <a:p>
            <a:pPr eaLnBrk="1" hangingPunct="1">
              <a:lnSpc>
                <a:spcPct val="90000"/>
              </a:lnSpc>
            </a:pPr>
            <a:r>
              <a:rPr lang="en-US"/>
              <a:t>Bridge Financing:</a:t>
            </a:r>
            <a:endParaRPr lang="en-US" sz="2000"/>
          </a:p>
          <a:p>
            <a:pPr eaLnBrk="1" hangingPunct="1">
              <a:lnSpc>
                <a:spcPct val="90000"/>
              </a:lnSpc>
              <a:buFont typeface="Wingdings" pitchFamily="2" charset="2"/>
              <a:buNone/>
            </a:pPr>
            <a:r>
              <a:rPr lang="en-US" sz="2000"/>
              <a:t>	temporary financing needed to keep the venture afloat until the next offering</a:t>
            </a:r>
          </a:p>
          <a:p>
            <a:pPr eaLnBrk="1" hangingPunct="1">
              <a:lnSpc>
                <a:spcPct val="90000"/>
              </a:lnSpc>
            </a:pPr>
            <a:r>
              <a:rPr lang="en-US"/>
              <a:t>Initial Public Offering (IPO):</a:t>
            </a:r>
            <a:endParaRPr lang="en-US" sz="2000"/>
          </a:p>
          <a:p>
            <a:pPr eaLnBrk="1" hangingPunct="1">
              <a:lnSpc>
                <a:spcPct val="90000"/>
              </a:lnSpc>
              <a:buFont typeface="Wingdings" pitchFamily="2" charset="2"/>
              <a:buNone/>
            </a:pPr>
            <a:r>
              <a:rPr lang="en-US" sz="2000"/>
              <a:t>	a corporation’s first sale of common stock to the investing public</a:t>
            </a:r>
          </a:p>
          <a:p>
            <a:pPr eaLnBrk="1" hangingPunct="1">
              <a:lnSpc>
                <a:spcPct val="90000"/>
              </a:lnSpc>
            </a:pPr>
            <a:r>
              <a:rPr lang="en-US"/>
              <a:t>Seasoned Securities Offering:</a:t>
            </a:r>
            <a:endParaRPr lang="en-US" sz="2000"/>
          </a:p>
          <a:p>
            <a:pPr eaLnBrk="1" hangingPunct="1">
              <a:lnSpc>
                <a:spcPct val="90000"/>
              </a:lnSpc>
              <a:buFont typeface="Wingdings" pitchFamily="2" charset="2"/>
              <a:buNone/>
            </a:pPr>
            <a:r>
              <a:rPr lang="en-US" sz="2000"/>
              <a:t>	the offering of securities by a firm that has previously offered the same or substantially similar securities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AF82-AD82-402C-8338-85CE6BEA9EC5}"/>
              </a:ext>
            </a:extLst>
          </p:cNvPr>
          <p:cNvSpPr>
            <a:spLocks noGrp="1"/>
          </p:cNvSpPr>
          <p:nvPr>
            <p:ph type="title"/>
          </p:nvPr>
        </p:nvSpPr>
        <p:spPr/>
        <p:txBody>
          <a:bodyPr/>
          <a:lstStyle/>
          <a:p>
            <a:r>
              <a:rPr lang="en-IN" dirty="0"/>
              <a:t>Required Concepts of Finance</a:t>
            </a:r>
          </a:p>
        </p:txBody>
      </p:sp>
      <p:sp>
        <p:nvSpPr>
          <p:cNvPr id="3" name="Content Placeholder 2">
            <a:extLst>
              <a:ext uri="{FF2B5EF4-FFF2-40B4-BE49-F238E27FC236}">
                <a16:creationId xmlns:a16="http://schemas.microsoft.com/office/drawing/2014/main" id="{A46F39C4-3720-4244-B480-1ED95F84E29B}"/>
              </a:ext>
            </a:extLst>
          </p:cNvPr>
          <p:cNvSpPr>
            <a:spLocks noGrp="1"/>
          </p:cNvSpPr>
          <p:nvPr>
            <p:ph idx="1"/>
          </p:nvPr>
        </p:nvSpPr>
        <p:spPr/>
        <p:txBody>
          <a:bodyPr/>
          <a:lstStyle/>
          <a:p>
            <a:r>
              <a:rPr lang="en-IN" dirty="0"/>
              <a:t>Financial Statements</a:t>
            </a:r>
          </a:p>
          <a:p>
            <a:endParaRPr lang="en-IN" dirty="0"/>
          </a:p>
          <a:p>
            <a:r>
              <a:rPr lang="en-IN" dirty="0"/>
              <a:t>Financial Ratios</a:t>
            </a:r>
          </a:p>
          <a:p>
            <a:endParaRPr lang="en-IN" dirty="0"/>
          </a:p>
          <a:p>
            <a:r>
              <a:rPr lang="en-IN" dirty="0"/>
              <a:t>Investment decision making tools</a:t>
            </a:r>
          </a:p>
          <a:p>
            <a:endParaRPr lang="en-IN" dirty="0"/>
          </a:p>
          <a:p>
            <a:r>
              <a:rPr lang="en-IN" dirty="0"/>
              <a:t>Cost of Capital</a:t>
            </a:r>
          </a:p>
        </p:txBody>
      </p:sp>
      <p:sp>
        <p:nvSpPr>
          <p:cNvPr id="4" name="Slide Number Placeholder 3">
            <a:extLst>
              <a:ext uri="{FF2B5EF4-FFF2-40B4-BE49-F238E27FC236}">
                <a16:creationId xmlns:a16="http://schemas.microsoft.com/office/drawing/2014/main" id="{3B6873F7-A29F-473F-A437-3F418C1BFB37}"/>
              </a:ext>
            </a:extLst>
          </p:cNvPr>
          <p:cNvSpPr>
            <a:spLocks noGrp="1"/>
          </p:cNvSpPr>
          <p:nvPr>
            <p:ph type="sldNum" sz="quarter" idx="12"/>
          </p:nvPr>
        </p:nvSpPr>
        <p:spPr/>
        <p:txBody>
          <a:bodyPr/>
          <a:lstStyle/>
          <a:p>
            <a:pPr>
              <a:defRPr/>
            </a:pPr>
            <a:fld id="{185D3402-92C7-486E-A265-13290C210A73}" type="slidenum">
              <a:rPr lang="en-US" smtClean="0"/>
              <a:pPr>
                <a:defRPr/>
              </a:pPr>
              <a:t>29</a:t>
            </a:fld>
            <a:endParaRPr lang="en-US"/>
          </a:p>
        </p:txBody>
      </p:sp>
    </p:spTree>
    <p:extLst>
      <p:ext uri="{BB962C8B-B14F-4D97-AF65-F5344CB8AC3E}">
        <p14:creationId xmlns:p14="http://schemas.microsoft.com/office/powerpoint/2010/main" val="112440225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5582D147-80CA-419C-9569-D89E22FE70F3}" type="slidenum">
              <a:rPr lang="en-US" smtClean="0"/>
              <a:pPr/>
              <a:t>3</a:t>
            </a:fld>
            <a:endParaRPr lang="en-US"/>
          </a:p>
        </p:txBody>
      </p:sp>
      <p:sp>
        <p:nvSpPr>
          <p:cNvPr id="5123" name="Rectangle 2"/>
          <p:cNvSpPr>
            <a:spLocks noGrp="1" noChangeArrowheads="1"/>
          </p:cNvSpPr>
          <p:nvPr>
            <p:ph type="title"/>
          </p:nvPr>
        </p:nvSpPr>
        <p:spPr/>
        <p:txBody>
          <a:bodyPr/>
          <a:lstStyle/>
          <a:p>
            <a:pPr eaLnBrk="1" hangingPunct="1"/>
            <a:r>
              <a:rPr lang="en-US"/>
              <a:t>Entrepreneurship Fundamentals  </a:t>
            </a:r>
          </a:p>
        </p:txBody>
      </p:sp>
      <p:sp>
        <p:nvSpPr>
          <p:cNvPr id="5124" name="Rectangle 3"/>
          <p:cNvSpPr>
            <a:spLocks noGrp="1" noChangeArrowheads="1"/>
          </p:cNvSpPr>
          <p:nvPr>
            <p:ph type="body" idx="1"/>
          </p:nvPr>
        </p:nvSpPr>
        <p:spPr/>
        <p:txBody>
          <a:bodyPr/>
          <a:lstStyle/>
          <a:p>
            <a:pPr eaLnBrk="1" hangingPunct="1"/>
            <a:r>
              <a:rPr lang="en-US" sz="3200" dirty="0"/>
              <a:t>Entrepreneurship:</a:t>
            </a:r>
          </a:p>
          <a:p>
            <a:pPr eaLnBrk="1" hangingPunct="1">
              <a:buFont typeface="Wingdings" pitchFamily="2" charset="2"/>
              <a:buNone/>
            </a:pPr>
            <a:r>
              <a:rPr lang="en-US" sz="2000" dirty="0"/>
              <a:t>	process of changing ideas into commercial opportunities and creating value</a:t>
            </a:r>
          </a:p>
          <a:p>
            <a:pPr eaLnBrk="1" hangingPunct="1">
              <a:buFont typeface="Wingdings" pitchFamily="2" charset="2"/>
              <a:buNone/>
            </a:pPr>
            <a:endParaRPr lang="en-US" sz="2000" dirty="0"/>
          </a:p>
          <a:p>
            <a:pPr eaLnBrk="1" hangingPunct="1"/>
            <a:r>
              <a:rPr lang="en-US" sz="3200" dirty="0"/>
              <a:t>Why business fails? </a:t>
            </a:r>
          </a:p>
          <a:p>
            <a:pPr lvl="1" eaLnBrk="1" hangingPunct="1"/>
            <a:r>
              <a:rPr lang="en-US" sz="2500" dirty="0"/>
              <a:t>Inadequate sales</a:t>
            </a:r>
          </a:p>
          <a:p>
            <a:pPr lvl="1" eaLnBrk="1" hangingPunct="1"/>
            <a:r>
              <a:rPr lang="en-US" sz="2500" dirty="0"/>
              <a:t>Insufficient profits</a:t>
            </a:r>
          </a:p>
          <a:p>
            <a:pPr lvl="1" eaLnBrk="1" hangingPunct="1"/>
            <a:r>
              <a:rPr lang="en-US" sz="2500" dirty="0"/>
              <a:t>Industry weakness</a:t>
            </a:r>
          </a:p>
          <a:p>
            <a:pPr lvl="1" eaLnBrk="1" hangingPunct="1">
              <a:buNone/>
            </a:pPr>
            <a:endParaRPr lang="en-US" sz="2500" dirty="0"/>
          </a:p>
          <a:p>
            <a:pPr eaLnBrk="1" hangingPunct="1">
              <a:buNone/>
            </a:pPr>
            <a:endParaRPr lang="en-US" sz="20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2B4EAD9-618B-42BE-AE98-A30D8A3FC534}"/>
              </a:ext>
            </a:extLst>
          </p:cNvPr>
          <p:cNvSpPr>
            <a:spLocks noGrp="1"/>
          </p:cNvSpPr>
          <p:nvPr>
            <p:ph type="title"/>
          </p:nvPr>
        </p:nvSpPr>
        <p:spPr/>
        <p:txBody>
          <a:bodyPr/>
          <a:lstStyle/>
          <a:p>
            <a:r>
              <a:rPr lang="en-IN" altLang="en-US"/>
              <a:t>Evaluation</a:t>
            </a:r>
          </a:p>
        </p:txBody>
      </p:sp>
      <p:sp>
        <p:nvSpPr>
          <p:cNvPr id="21507" name="Content Placeholder 2">
            <a:extLst>
              <a:ext uri="{FF2B5EF4-FFF2-40B4-BE49-F238E27FC236}">
                <a16:creationId xmlns:a16="http://schemas.microsoft.com/office/drawing/2014/main" id="{3EDEB735-04BB-4922-8368-97B69111FFEF}"/>
              </a:ext>
            </a:extLst>
          </p:cNvPr>
          <p:cNvSpPr>
            <a:spLocks noGrp="1"/>
          </p:cNvSpPr>
          <p:nvPr>
            <p:ph idx="1"/>
          </p:nvPr>
        </p:nvSpPr>
        <p:spPr/>
        <p:txBody>
          <a:bodyPr/>
          <a:lstStyle/>
          <a:p>
            <a:pPr lvl="1"/>
            <a:endParaRPr lang="en-IN" altLang="en-US" dirty="0"/>
          </a:p>
          <a:p>
            <a:pPr lvl="1"/>
            <a:r>
              <a:rPr lang="en-IN" altLang="en-US" dirty="0"/>
              <a:t>Quiz</a:t>
            </a:r>
          </a:p>
          <a:p>
            <a:pPr lvl="1"/>
            <a:r>
              <a:rPr lang="en-IN" altLang="en-US" dirty="0"/>
              <a:t>Assignments</a:t>
            </a:r>
          </a:p>
          <a:p>
            <a:pPr lvl="1"/>
            <a:r>
              <a:rPr lang="en-IN" altLang="en-US" dirty="0"/>
              <a:t>Mid Sem</a:t>
            </a:r>
          </a:p>
          <a:p>
            <a:pPr lvl="1"/>
            <a:r>
              <a:rPr lang="en-US" altLang="en-US" dirty="0"/>
              <a:t>End Sem</a:t>
            </a:r>
            <a:endParaRPr lang="en-IN" altLang="en-US" dirty="0"/>
          </a:p>
          <a:p>
            <a:endParaRPr lang="en-IN" altLang="en-US" dirty="0"/>
          </a:p>
          <a:p>
            <a:pPr lvl="1"/>
            <a:endParaRPr lang="en-IN" altLang="en-US" dirty="0"/>
          </a:p>
        </p:txBody>
      </p:sp>
      <p:sp>
        <p:nvSpPr>
          <p:cNvPr id="21508" name="Slide Number Placeholder 3">
            <a:extLst>
              <a:ext uri="{FF2B5EF4-FFF2-40B4-BE49-F238E27FC236}">
                <a16:creationId xmlns:a16="http://schemas.microsoft.com/office/drawing/2014/main" id="{BAEED245-D746-45CD-9EB2-9431668787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D70BA3D-E704-4907-9465-7ECAF6624E7A}" type="slidenum">
              <a:rPr lang="en-US" altLang="en-US" smtClean="0"/>
              <a:pPr/>
              <a:t>30</a:t>
            </a:fld>
            <a:endParaRPr lang="en-US" alt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B9AF5-26E3-4AD4-BF9C-274394BEF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D6479F-8644-4D17-8384-A7D19119DDA3}"/>
              </a:ext>
            </a:extLst>
          </p:cNvPr>
          <p:cNvSpPr>
            <a:spLocks noGrp="1"/>
          </p:cNvSpPr>
          <p:nvPr>
            <p:ph idx="1"/>
          </p:nvPr>
        </p:nvSpPr>
        <p:spPr/>
        <p:txBody>
          <a:bodyPr/>
          <a:lstStyle/>
          <a:p>
            <a:r>
              <a:rPr lang="en-IN" dirty="0"/>
              <a:t>Break even</a:t>
            </a:r>
          </a:p>
          <a:p>
            <a:r>
              <a:rPr lang="en-IN" dirty="0"/>
              <a:t>Sales </a:t>
            </a:r>
            <a:r>
              <a:rPr lang="en-IN" dirty="0" err="1"/>
              <a:t>p.u</a:t>
            </a:r>
            <a:r>
              <a:rPr lang="en-IN" dirty="0"/>
              <a:t> x no. of units = Variable Cost </a:t>
            </a:r>
            <a:r>
              <a:rPr lang="en-IN" dirty="0" err="1"/>
              <a:t>p.u</a:t>
            </a:r>
            <a:r>
              <a:rPr lang="en-IN" dirty="0"/>
              <a:t>. x no. of units+ Fixed Cost </a:t>
            </a:r>
          </a:p>
          <a:p>
            <a:r>
              <a:rPr lang="en-IN" dirty="0"/>
              <a:t>(Sales – VC) x </a:t>
            </a:r>
            <a:r>
              <a:rPr lang="en-IN" dirty="0" err="1"/>
              <a:t>no.of</a:t>
            </a:r>
            <a:r>
              <a:rPr lang="en-IN" dirty="0"/>
              <a:t> units = FC</a:t>
            </a:r>
          </a:p>
          <a:p>
            <a:r>
              <a:rPr lang="en-IN" dirty="0"/>
              <a:t>Sales volume = FC / (sales – VC) </a:t>
            </a:r>
            <a:r>
              <a:rPr lang="en-IN" dirty="0" err="1"/>
              <a:t>p.u</a:t>
            </a:r>
            <a:endParaRPr lang="en-IN" dirty="0"/>
          </a:p>
          <a:p>
            <a:pPr marL="0" indent="0">
              <a:buNone/>
            </a:pPr>
            <a:r>
              <a:rPr lang="en-IN" dirty="0"/>
              <a:t>= FC / Contribution </a:t>
            </a:r>
            <a:r>
              <a:rPr lang="en-IN" dirty="0" err="1"/>
              <a:t>p.u</a:t>
            </a:r>
            <a:endParaRPr lang="en-IN" dirty="0"/>
          </a:p>
        </p:txBody>
      </p:sp>
      <p:sp>
        <p:nvSpPr>
          <p:cNvPr id="4" name="Slide Number Placeholder 3">
            <a:extLst>
              <a:ext uri="{FF2B5EF4-FFF2-40B4-BE49-F238E27FC236}">
                <a16:creationId xmlns:a16="http://schemas.microsoft.com/office/drawing/2014/main" id="{B663FDEC-D820-47B2-9443-79AAF5F38E7E}"/>
              </a:ext>
            </a:extLst>
          </p:cNvPr>
          <p:cNvSpPr>
            <a:spLocks noGrp="1"/>
          </p:cNvSpPr>
          <p:nvPr>
            <p:ph type="sldNum" sz="quarter" idx="12"/>
          </p:nvPr>
        </p:nvSpPr>
        <p:spPr/>
        <p:txBody>
          <a:bodyPr/>
          <a:lstStyle/>
          <a:p>
            <a:pPr>
              <a:defRPr/>
            </a:pPr>
            <a:fld id="{185D3402-92C7-486E-A265-13290C210A73}" type="slidenum">
              <a:rPr lang="en-US" smtClean="0"/>
              <a:pPr>
                <a:defRPr/>
              </a:pPr>
              <a:t>31</a:t>
            </a:fld>
            <a:endParaRPr lang="en-US"/>
          </a:p>
        </p:txBody>
      </p:sp>
    </p:spTree>
    <p:extLst>
      <p:ext uri="{BB962C8B-B14F-4D97-AF65-F5344CB8AC3E}">
        <p14:creationId xmlns:p14="http://schemas.microsoft.com/office/powerpoint/2010/main" val="283393216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Then…..</a:t>
            </a:r>
          </a:p>
          <a:p>
            <a:pPr lvl="1"/>
            <a:r>
              <a:rPr lang="en-IN" dirty="0"/>
              <a:t>Excessive Debt</a:t>
            </a:r>
          </a:p>
          <a:p>
            <a:pPr lvl="1"/>
            <a:r>
              <a:rPr lang="en-IN" dirty="0"/>
              <a:t>Insufficient financial capital</a:t>
            </a:r>
          </a:p>
          <a:p>
            <a:pPr lvl="1"/>
            <a:endParaRPr lang="en-IN" dirty="0"/>
          </a:p>
          <a:p>
            <a:pPr lvl="1">
              <a:buNone/>
            </a:pPr>
            <a:r>
              <a:rPr lang="en-IN" dirty="0"/>
              <a:t>Others…</a:t>
            </a:r>
          </a:p>
          <a:p>
            <a:pPr lvl="1"/>
            <a:r>
              <a:rPr lang="en-US" dirty="0"/>
              <a:t>lack of business and managerial experience, </a:t>
            </a:r>
          </a:p>
          <a:p>
            <a:pPr lvl="1"/>
            <a:r>
              <a:rPr lang="en-US" dirty="0"/>
              <a:t>business conflicts, </a:t>
            </a:r>
          </a:p>
          <a:p>
            <a:pPr lvl="1"/>
            <a:r>
              <a:rPr lang="en-US" dirty="0"/>
              <a:t>family problems, </a:t>
            </a:r>
          </a:p>
          <a:p>
            <a:pPr lvl="1"/>
            <a:r>
              <a:rPr lang="en-US" dirty="0"/>
              <a:t>fraud, and </a:t>
            </a:r>
          </a:p>
          <a:p>
            <a:pPr lvl="1"/>
            <a:r>
              <a:rPr lang="en-US" dirty="0"/>
              <a:t>disasters</a:t>
            </a:r>
            <a:endParaRPr lang="en-IN" dirty="0"/>
          </a:p>
        </p:txBody>
      </p:sp>
      <p:sp>
        <p:nvSpPr>
          <p:cNvPr id="4" name="Slide Number Placeholder 3"/>
          <p:cNvSpPr>
            <a:spLocks noGrp="1"/>
          </p:cNvSpPr>
          <p:nvPr>
            <p:ph type="sldNum" sz="quarter" idx="12"/>
          </p:nvPr>
        </p:nvSpPr>
        <p:spPr/>
        <p:txBody>
          <a:bodyPr/>
          <a:lstStyle/>
          <a:p>
            <a:pPr>
              <a:defRPr/>
            </a:pPr>
            <a:fld id="{185D3402-92C7-486E-A265-13290C210A73}" type="slidenum">
              <a:rPr lang="en-US" smtClean="0"/>
              <a:pPr>
                <a:defRPr/>
              </a:pPr>
              <a:t>4</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C9001-9926-4370-B35C-EBBCF14EA394}"/>
              </a:ext>
            </a:extLst>
          </p:cNvPr>
          <p:cNvSpPr>
            <a:spLocks noGrp="1"/>
          </p:cNvSpPr>
          <p:nvPr>
            <p:ph type="title"/>
          </p:nvPr>
        </p:nvSpPr>
        <p:spPr/>
        <p:txBody>
          <a:bodyPr/>
          <a:lstStyle/>
          <a:p>
            <a:r>
              <a:rPr lang="en-US" dirty="0"/>
              <a:t>Entrepreneurial Traits for Success</a:t>
            </a:r>
            <a:endParaRPr lang="en-IN" dirty="0"/>
          </a:p>
        </p:txBody>
      </p:sp>
      <p:sp>
        <p:nvSpPr>
          <p:cNvPr id="3" name="Content Placeholder 2">
            <a:extLst>
              <a:ext uri="{FF2B5EF4-FFF2-40B4-BE49-F238E27FC236}">
                <a16:creationId xmlns:a16="http://schemas.microsoft.com/office/drawing/2014/main" id="{7A8A3B7A-EA76-453C-A6DA-85E9F60BF1D0}"/>
              </a:ext>
            </a:extLst>
          </p:cNvPr>
          <p:cNvSpPr>
            <a:spLocks noGrp="1"/>
          </p:cNvSpPr>
          <p:nvPr>
            <p:ph idx="1"/>
          </p:nvPr>
        </p:nvSpPr>
        <p:spPr/>
        <p:txBody>
          <a:bodyPr/>
          <a:lstStyle/>
          <a:p>
            <a:r>
              <a:rPr lang="en-US" dirty="0"/>
              <a:t>Commercial Vision</a:t>
            </a:r>
          </a:p>
          <a:p>
            <a:r>
              <a:rPr lang="en-US" dirty="0"/>
              <a:t>Optimism…. An unrelenting drive to succeed</a:t>
            </a:r>
          </a:p>
          <a:p>
            <a:r>
              <a:rPr lang="en-IN" dirty="0"/>
              <a:t>Ability to build and engage a management team</a:t>
            </a:r>
          </a:p>
          <a:p>
            <a:r>
              <a:rPr lang="en-IN" dirty="0"/>
              <a:t>Grasp of the risks involved</a:t>
            </a:r>
          </a:p>
          <a:p>
            <a:r>
              <a:rPr lang="en-IN" dirty="0"/>
              <a:t>Willingness to plan for the future</a:t>
            </a:r>
            <a:endParaRPr lang="en-US" dirty="0"/>
          </a:p>
        </p:txBody>
      </p:sp>
      <p:sp>
        <p:nvSpPr>
          <p:cNvPr id="4" name="Slide Number Placeholder 3">
            <a:extLst>
              <a:ext uri="{FF2B5EF4-FFF2-40B4-BE49-F238E27FC236}">
                <a16:creationId xmlns:a16="http://schemas.microsoft.com/office/drawing/2014/main" id="{B918AFBD-4D1A-4A50-BEF2-F8946011C120}"/>
              </a:ext>
            </a:extLst>
          </p:cNvPr>
          <p:cNvSpPr>
            <a:spLocks noGrp="1"/>
          </p:cNvSpPr>
          <p:nvPr>
            <p:ph type="sldNum" sz="quarter" idx="12"/>
          </p:nvPr>
        </p:nvSpPr>
        <p:spPr/>
        <p:txBody>
          <a:bodyPr/>
          <a:lstStyle/>
          <a:p>
            <a:pPr>
              <a:defRPr/>
            </a:pPr>
            <a:fld id="{185D3402-92C7-486E-A265-13290C210A73}" type="slidenum">
              <a:rPr lang="en-US" smtClean="0"/>
              <a:pPr>
                <a:defRPr/>
              </a:pPr>
              <a:t>5</a:t>
            </a:fld>
            <a:endParaRPr lang="en-US"/>
          </a:p>
        </p:txBody>
      </p:sp>
    </p:spTree>
    <p:extLst>
      <p:ext uri="{BB962C8B-B14F-4D97-AF65-F5344CB8AC3E}">
        <p14:creationId xmlns:p14="http://schemas.microsoft.com/office/powerpoint/2010/main" val="276809936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Sources of Entrepreneurial Opportunities</a:t>
            </a:r>
          </a:p>
        </p:txBody>
      </p:sp>
      <p:sp>
        <p:nvSpPr>
          <p:cNvPr id="3" name="Content Placeholder 2"/>
          <p:cNvSpPr>
            <a:spLocks noGrp="1"/>
          </p:cNvSpPr>
          <p:nvPr>
            <p:ph idx="1"/>
          </p:nvPr>
        </p:nvSpPr>
        <p:spPr/>
        <p:txBody>
          <a:bodyPr/>
          <a:lstStyle/>
          <a:p>
            <a:r>
              <a:rPr lang="en-IN" dirty="0"/>
              <a:t>Social Changes</a:t>
            </a:r>
          </a:p>
          <a:p>
            <a:pPr lvl="1"/>
            <a:r>
              <a:rPr lang="en-IN" dirty="0"/>
              <a:t>Clothing style</a:t>
            </a:r>
          </a:p>
          <a:p>
            <a:pPr lvl="1"/>
            <a:r>
              <a:rPr lang="en-IN" dirty="0"/>
              <a:t>Food</a:t>
            </a:r>
          </a:p>
          <a:p>
            <a:pPr lvl="1"/>
            <a:r>
              <a:rPr lang="en-IN" dirty="0"/>
              <a:t>Travel</a:t>
            </a:r>
          </a:p>
          <a:p>
            <a:pPr lvl="1"/>
            <a:r>
              <a:rPr lang="en-IN" dirty="0"/>
              <a:t>Leisure</a:t>
            </a:r>
          </a:p>
          <a:p>
            <a:pPr lvl="1"/>
            <a:r>
              <a:rPr lang="en-IN" dirty="0"/>
              <a:t>Housing</a:t>
            </a:r>
          </a:p>
          <a:p>
            <a:r>
              <a:rPr lang="en-IN" dirty="0"/>
              <a:t>Economic shifts</a:t>
            </a:r>
          </a:p>
          <a:p>
            <a:pPr lvl="1"/>
            <a:r>
              <a:rPr lang="en-IN" dirty="0"/>
              <a:t>Rise of two-career families</a:t>
            </a:r>
          </a:p>
          <a:p>
            <a:pPr lvl="1"/>
            <a:r>
              <a:rPr lang="en-IN" dirty="0"/>
              <a:t>Higher disposable income</a:t>
            </a:r>
          </a:p>
          <a:p>
            <a:pPr lvl="1"/>
            <a:r>
              <a:rPr lang="en-IN" dirty="0"/>
              <a:t>Changing savings patterns</a:t>
            </a:r>
          </a:p>
          <a:p>
            <a:pPr lvl="1"/>
            <a:endParaRPr lang="en-IN" dirty="0"/>
          </a:p>
        </p:txBody>
      </p:sp>
      <p:sp>
        <p:nvSpPr>
          <p:cNvPr id="4" name="Slide Number Placeholder 3"/>
          <p:cNvSpPr>
            <a:spLocks noGrp="1"/>
          </p:cNvSpPr>
          <p:nvPr>
            <p:ph type="sldNum" sz="quarter" idx="12"/>
          </p:nvPr>
        </p:nvSpPr>
        <p:spPr/>
        <p:txBody>
          <a:bodyPr/>
          <a:lstStyle/>
          <a:p>
            <a:pPr>
              <a:defRPr/>
            </a:pPr>
            <a:fld id="{185D3402-92C7-486E-A265-13290C210A73}" type="slidenum">
              <a:rPr lang="en-US" smtClean="0"/>
              <a:pPr>
                <a:defRPr/>
              </a:pPr>
              <a:t>6</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714348" y="1785926"/>
            <a:ext cx="7696200" cy="4038600"/>
          </a:xfrm>
        </p:spPr>
        <p:txBody>
          <a:bodyPr/>
          <a:lstStyle/>
          <a:p>
            <a:r>
              <a:rPr lang="en-IN" dirty="0"/>
              <a:t>Legal Changes</a:t>
            </a:r>
          </a:p>
          <a:p>
            <a:pPr lvl="1"/>
            <a:r>
              <a:rPr lang="en-IN" dirty="0"/>
              <a:t>Deregulation in Banking</a:t>
            </a:r>
          </a:p>
          <a:p>
            <a:pPr lvl="1"/>
            <a:r>
              <a:rPr lang="en-IN" dirty="0"/>
              <a:t>Transportation</a:t>
            </a:r>
          </a:p>
          <a:p>
            <a:pPr lvl="1"/>
            <a:r>
              <a:rPr lang="en-IN" dirty="0"/>
              <a:t>Telecommunication</a:t>
            </a:r>
          </a:p>
          <a:p>
            <a:r>
              <a:rPr lang="en-IN" dirty="0"/>
              <a:t>Demographic changes</a:t>
            </a:r>
          </a:p>
          <a:p>
            <a:r>
              <a:rPr lang="en-IN" dirty="0"/>
              <a:t>Technological Changes -</a:t>
            </a:r>
            <a:r>
              <a:rPr lang="en-IN" sz="2000" i="1" dirty="0"/>
              <a:t>shuttling from an industrial society to information society</a:t>
            </a:r>
          </a:p>
          <a:p>
            <a:pPr lvl="1"/>
            <a:r>
              <a:rPr lang="en-IN" dirty="0"/>
              <a:t>Internet</a:t>
            </a:r>
          </a:p>
          <a:p>
            <a:pPr lvl="2"/>
            <a:r>
              <a:rPr lang="en-IN" sz="1600" dirty="0"/>
              <a:t>E-mail</a:t>
            </a:r>
          </a:p>
          <a:p>
            <a:pPr lvl="2"/>
            <a:r>
              <a:rPr lang="en-IN" sz="1600" dirty="0"/>
              <a:t>Remote access</a:t>
            </a:r>
          </a:p>
          <a:p>
            <a:pPr lvl="2"/>
            <a:r>
              <a:rPr lang="en-IN" sz="1600" dirty="0"/>
              <a:t>Large file transfer</a:t>
            </a:r>
          </a:p>
          <a:p>
            <a:pPr lvl="2"/>
            <a:r>
              <a:rPr lang="en-IN" sz="1600" dirty="0"/>
              <a:t>Instant messaging</a:t>
            </a:r>
          </a:p>
          <a:p>
            <a:pPr lvl="2"/>
            <a:endParaRPr lang="en-IN" dirty="0"/>
          </a:p>
          <a:p>
            <a:pPr lvl="1">
              <a:buNone/>
            </a:pPr>
            <a:endParaRPr lang="en-IN" dirty="0"/>
          </a:p>
        </p:txBody>
      </p:sp>
      <p:sp>
        <p:nvSpPr>
          <p:cNvPr id="4" name="Slide Number Placeholder 3"/>
          <p:cNvSpPr>
            <a:spLocks noGrp="1"/>
          </p:cNvSpPr>
          <p:nvPr>
            <p:ph type="sldNum" sz="quarter" idx="12"/>
          </p:nvPr>
        </p:nvSpPr>
        <p:spPr/>
        <p:txBody>
          <a:bodyPr/>
          <a:lstStyle/>
          <a:p>
            <a:pPr>
              <a:defRPr/>
            </a:pPr>
            <a:fld id="{185D3402-92C7-486E-A265-13290C210A73}" type="slidenum">
              <a:rPr lang="en-US" smtClean="0"/>
              <a:pPr>
                <a:defRPr/>
              </a:pPr>
              <a:t>7</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1"/>
            <a:r>
              <a:rPr lang="en-IN" dirty="0"/>
              <a:t>E-commerce: </a:t>
            </a:r>
            <a:r>
              <a:rPr lang="en-IN" sz="1600" i="1" dirty="0"/>
              <a:t>age-old strategy of owning and controlling natural resources (tangibles) to a </a:t>
            </a:r>
            <a:r>
              <a:rPr lang="en-IN" sz="1600" i="1" dirty="0" err="1"/>
              <a:t>a</a:t>
            </a:r>
            <a:r>
              <a:rPr lang="en-IN" sz="1600" i="1" dirty="0"/>
              <a:t> strategy of owning and controlling information (intangibles)</a:t>
            </a:r>
          </a:p>
          <a:p>
            <a:r>
              <a:rPr lang="en-IN" dirty="0"/>
              <a:t>Emerging Economies and Global Changes</a:t>
            </a:r>
          </a:p>
          <a:p>
            <a:pPr lvl="1"/>
            <a:r>
              <a:rPr lang="en-IN" dirty="0"/>
              <a:t>BRICS</a:t>
            </a:r>
          </a:p>
          <a:p>
            <a:pPr lvl="1"/>
            <a:r>
              <a:rPr lang="en-IN" dirty="0"/>
              <a:t>CIVETS</a:t>
            </a:r>
          </a:p>
          <a:p>
            <a:r>
              <a:rPr lang="en-IN" dirty="0"/>
              <a:t>Crises and Bubbles</a:t>
            </a:r>
          </a:p>
          <a:p>
            <a:pPr lvl="1"/>
            <a:r>
              <a:rPr lang="en-IN" dirty="0"/>
              <a:t>Dot.com bubble in 2000</a:t>
            </a:r>
          </a:p>
          <a:p>
            <a:pPr lvl="1"/>
            <a:r>
              <a:rPr lang="en-IN" dirty="0"/>
              <a:t>9/11 terrorist attack on United States</a:t>
            </a:r>
          </a:p>
          <a:p>
            <a:pPr lvl="1"/>
            <a:r>
              <a:rPr lang="en-IN" dirty="0"/>
              <a:t>2007-09 financial “bubbles”</a:t>
            </a:r>
          </a:p>
          <a:p>
            <a:pPr lvl="1"/>
            <a:r>
              <a:rPr lang="en-IN" dirty="0"/>
              <a:t>COVID 19 in 2019</a:t>
            </a:r>
          </a:p>
          <a:p>
            <a:endParaRPr lang="en-IN" dirty="0"/>
          </a:p>
        </p:txBody>
      </p:sp>
      <p:sp>
        <p:nvSpPr>
          <p:cNvPr id="4" name="Slide Number Placeholder 3"/>
          <p:cNvSpPr>
            <a:spLocks noGrp="1"/>
          </p:cNvSpPr>
          <p:nvPr>
            <p:ph type="sldNum" sz="quarter" idx="12"/>
          </p:nvPr>
        </p:nvSpPr>
        <p:spPr/>
        <p:txBody>
          <a:bodyPr/>
          <a:lstStyle/>
          <a:p>
            <a:pPr>
              <a:defRPr/>
            </a:pPr>
            <a:fld id="{185D3402-92C7-486E-A265-13290C210A73}" type="slidenum">
              <a:rPr lang="en-US" smtClean="0"/>
              <a:pPr>
                <a:defRPr/>
              </a:pPr>
              <a:t>8</a:t>
            </a:fld>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AE402486-0E18-4C58-912B-7A71DEA3381A}" type="slidenum">
              <a:rPr lang="en-US" smtClean="0"/>
              <a:pPr/>
              <a:t>9</a:t>
            </a:fld>
            <a:endParaRPr lang="en-US"/>
          </a:p>
        </p:txBody>
      </p:sp>
      <p:sp>
        <p:nvSpPr>
          <p:cNvPr id="14339" name="Rectangle 2"/>
          <p:cNvSpPr>
            <a:spLocks noGrp="1" noChangeArrowheads="1"/>
          </p:cNvSpPr>
          <p:nvPr>
            <p:ph type="title"/>
          </p:nvPr>
        </p:nvSpPr>
        <p:spPr/>
        <p:txBody>
          <a:bodyPr/>
          <a:lstStyle/>
          <a:p>
            <a:pPr algn="ctr" eaLnBrk="1" hangingPunct="1"/>
            <a:r>
              <a:rPr lang="en-US"/>
              <a:t>E-Finance Principle #1</a:t>
            </a:r>
          </a:p>
        </p:txBody>
      </p:sp>
      <p:sp>
        <p:nvSpPr>
          <p:cNvPr id="14340" name="Rectangle 3"/>
          <p:cNvSpPr>
            <a:spLocks noGrp="1" noChangeArrowheads="1"/>
          </p:cNvSpPr>
          <p:nvPr>
            <p:ph type="body" idx="1"/>
          </p:nvPr>
        </p:nvSpPr>
        <p:spPr>
          <a:xfrm>
            <a:off x="762000" y="1905000"/>
            <a:ext cx="7696200" cy="4343400"/>
          </a:xfrm>
        </p:spPr>
        <p:txBody>
          <a:bodyPr/>
          <a:lstStyle/>
          <a:p>
            <a:pPr algn="ctr" eaLnBrk="1" hangingPunct="1">
              <a:buFont typeface="Wingdings" pitchFamily="2" charset="2"/>
              <a:buNone/>
            </a:pPr>
            <a:r>
              <a:rPr lang="en-US" sz="2400" b="1" dirty="0"/>
              <a:t>Real, Human, and Financial Capital Must be Rented from Owners</a:t>
            </a:r>
          </a:p>
          <a:p>
            <a:pPr lvl="1" eaLnBrk="1" hangingPunct="1"/>
            <a:endParaRPr lang="en-US" sz="2200" b="1" dirty="0"/>
          </a:p>
          <a:p>
            <a:pPr lvl="1" eaLnBrk="1" hangingPunct="1"/>
            <a:r>
              <a:rPr lang="en-US" sz="2200" dirty="0"/>
              <a:t>Money has owners and therefore costs</a:t>
            </a:r>
          </a:p>
          <a:p>
            <a:pPr lvl="2" eaLnBrk="1" hangingPunct="1"/>
            <a:r>
              <a:rPr lang="en-US" sz="1800" dirty="0"/>
              <a:t>Time value </a:t>
            </a:r>
          </a:p>
          <a:p>
            <a:pPr lvl="2" eaLnBrk="1" hangingPunct="1"/>
            <a:r>
              <a:rPr lang="en-US" sz="1800" dirty="0"/>
              <a:t>Risk</a:t>
            </a:r>
          </a:p>
          <a:p>
            <a:pPr lvl="1" eaLnBrk="1" hangingPunct="1"/>
            <a:r>
              <a:rPr lang="en-US" sz="2200" dirty="0"/>
              <a:t>Expect to provide a return or the venture will not survive in a market economy</a:t>
            </a:r>
          </a:p>
        </p:txBody>
      </p:sp>
    </p:spTree>
  </p:cSld>
  <p:clrMapOvr>
    <a:masterClrMapping/>
  </p:clrMapOvr>
  <p:transition/>
</p:sld>
</file>

<file path=ppt/theme/theme1.xml><?xml version="1.0" encoding="utf-8"?>
<a:theme xmlns:a="http://schemas.openxmlformats.org/drawingml/2006/main" name="Studio">
  <a:themeElements>
    <a:clrScheme name="Studio 3">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fontScheme name="Studio">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bg1"/>
            </a:gs>
            <a:gs pos="100000">
              <a:schemeClr val="accent1"/>
            </a:gs>
          </a:gsLst>
          <a:lin ang="0" scaled="1"/>
        </a:gra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bg1"/>
            </a:gs>
            <a:gs pos="100000">
              <a:schemeClr val="accent1"/>
            </a:gs>
          </a:gsLst>
          <a:lin ang="0" scaled="1"/>
        </a:gra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5">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6">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7">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8">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9">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4622</TotalTime>
  <Words>1362</Words>
  <Application>Microsoft Office PowerPoint</Application>
  <PresentationFormat>On-screen Show (4:3)</PresentationFormat>
  <Paragraphs>245</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Arial Black</vt:lpstr>
      <vt:lpstr>Times New Roman</vt:lpstr>
      <vt:lpstr>Wingdings</vt:lpstr>
      <vt:lpstr>Studio</vt:lpstr>
      <vt:lpstr>PowerPoint Presentation</vt:lpstr>
      <vt:lpstr>The Entrepreneurial Process</vt:lpstr>
      <vt:lpstr>Entrepreneurship Fundamentals  </vt:lpstr>
      <vt:lpstr>PowerPoint Presentation</vt:lpstr>
      <vt:lpstr>Entrepreneurial Traits for Success</vt:lpstr>
      <vt:lpstr>Sources of Entrepreneurial Opportunities</vt:lpstr>
      <vt:lpstr>PowerPoint Presentation</vt:lpstr>
      <vt:lpstr>PowerPoint Presentation</vt:lpstr>
      <vt:lpstr>E-Finance Principle #1</vt:lpstr>
      <vt:lpstr>E-Finance Principle #2</vt:lpstr>
      <vt:lpstr>E-Finance Principle #3</vt:lpstr>
      <vt:lpstr>E-Finance Principle #4</vt:lpstr>
      <vt:lpstr>E-Finance Principle #5</vt:lpstr>
      <vt:lpstr>E-Finance Principle #6</vt:lpstr>
      <vt:lpstr>E-Finance Principle #7</vt:lpstr>
      <vt:lpstr>Financial goal of the entrepreneurial venture</vt:lpstr>
      <vt:lpstr>Role of Entrepreneurial Finance</vt:lpstr>
      <vt:lpstr>Successful Venture Life Cycle</vt:lpstr>
      <vt:lpstr>Successful Venture Life Cycle</vt:lpstr>
      <vt:lpstr>PowerPoint Presentation</vt:lpstr>
      <vt:lpstr>Life Cycle Aspects of the Entrepreneurial Process</vt:lpstr>
      <vt:lpstr>Types of information needed to evaluate entrepreneurial venture</vt:lpstr>
      <vt:lpstr>Financing Through the Successful Venture Life Cycle</vt:lpstr>
      <vt:lpstr>PowerPoint Presentation</vt:lpstr>
      <vt:lpstr>Selected Financing Definitions</vt:lpstr>
      <vt:lpstr>Selected Financing Definitions</vt:lpstr>
      <vt:lpstr>Selected Financing Definitions</vt:lpstr>
      <vt:lpstr>Selected Financing Definitions</vt:lpstr>
      <vt:lpstr>Required Concepts of Finance</vt:lpstr>
      <vt:lpstr>Evaluation</vt:lpstr>
      <vt:lpstr>PowerPoint Presentation</vt:lpstr>
    </vt:vector>
  </TitlesOfParts>
  <Company>University of Colorado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FINANCIAL MANAGEMENT</dc:title>
  <dc:creator>ITS</dc:creator>
  <cp:lastModifiedBy>Titas Bhattacharjee</cp:lastModifiedBy>
  <cp:revision>115</cp:revision>
  <cp:lastPrinted>2000-08-31T15:05:41Z</cp:lastPrinted>
  <dcterms:created xsi:type="dcterms:W3CDTF">1997-08-28T16:31:32Z</dcterms:created>
  <dcterms:modified xsi:type="dcterms:W3CDTF">2025-01-09T06:10:55Z</dcterms:modified>
</cp:coreProperties>
</file>