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3"/>
  </p:notesMasterIdLst>
  <p:handoutMasterIdLst>
    <p:handoutMasterId r:id="rId24"/>
  </p:handoutMasterIdLst>
  <p:sldIdLst>
    <p:sldId id="256" r:id="rId2"/>
    <p:sldId id="286" r:id="rId3"/>
    <p:sldId id="274" r:id="rId4"/>
    <p:sldId id="287" r:id="rId5"/>
    <p:sldId id="289" r:id="rId6"/>
    <p:sldId id="275" r:id="rId7"/>
    <p:sldId id="264" r:id="rId8"/>
    <p:sldId id="265" r:id="rId9"/>
    <p:sldId id="283" r:id="rId10"/>
    <p:sldId id="276" r:id="rId11"/>
    <p:sldId id="277" r:id="rId12"/>
    <p:sldId id="266" r:id="rId13"/>
    <p:sldId id="267" r:id="rId14"/>
    <p:sldId id="282" r:id="rId15"/>
    <p:sldId id="290" r:id="rId16"/>
    <p:sldId id="280" r:id="rId17"/>
    <p:sldId id="281" r:id="rId18"/>
    <p:sldId id="268" r:id="rId19"/>
    <p:sldId id="269" r:id="rId20"/>
    <p:sldId id="270" r:id="rId21"/>
    <p:sldId id="271" r:id="rId22"/>
  </p:sldIdLst>
  <p:sldSz cx="9144000" cy="6858000" type="screen4x3"/>
  <p:notesSz cx="6992938" cy="92789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autoAdjust="0"/>
  </p:normalViewPr>
  <p:slideViewPr>
    <p:cSldViewPr>
      <p:cViewPr varScale="1">
        <p:scale>
          <a:sx n="67" d="100"/>
          <a:sy n="67" d="100"/>
        </p:scale>
        <p:origin x="105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0483"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0484"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0485"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08C9B75-46EB-403A-961D-16AA682B4C86}" type="slidenum">
              <a:rPr lang="en-US"/>
              <a:pPr>
                <a:defRPr/>
              </a:pPr>
              <a:t>‹#›</a:t>
            </a:fld>
            <a:endParaRPr lang="en-US"/>
          </a:p>
        </p:txBody>
      </p:sp>
    </p:spTree>
    <p:extLst>
      <p:ext uri="{BB962C8B-B14F-4D97-AF65-F5344CB8AC3E}">
        <p14:creationId xmlns:p14="http://schemas.microsoft.com/office/powerpoint/2010/main" val="841204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9155"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30300" y="685800"/>
            <a:ext cx="4673600" cy="35052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9159"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E467C3C-67D7-40AA-80CB-D0C4CE1F5F73}" type="slidenum">
              <a:rPr lang="en-US"/>
              <a:pPr>
                <a:defRPr/>
              </a:pPr>
              <a:t>‹#›</a:t>
            </a:fld>
            <a:endParaRPr lang="en-US"/>
          </a:p>
        </p:txBody>
      </p:sp>
    </p:spTree>
    <p:extLst>
      <p:ext uri="{BB962C8B-B14F-4D97-AF65-F5344CB8AC3E}">
        <p14:creationId xmlns:p14="http://schemas.microsoft.com/office/powerpoint/2010/main" val="41380344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pPr algn="ctr" eaLnBrk="1" hangingPunct="1">
              <a:defRPr/>
            </a:pPr>
            <a:endParaRPr lang="en-US" sz="240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pPr algn="ctr" eaLnBrk="1" hangingPunct="1">
              <a:defRPr/>
            </a:pPr>
            <a:endParaRPr lang="en-US"/>
          </a:p>
        </p:txBody>
      </p:sp>
      <p:sp>
        <p:nvSpPr>
          <p:cNvPr id="46085"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en-US"/>
              <a:t>Click to edit Master title style</a:t>
            </a:r>
          </a:p>
        </p:txBody>
      </p:sp>
      <p:sp>
        <p:nvSpPr>
          <p:cNvPr id="46086"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en-US"/>
              <a:t>Click to edit Master subtitle style</a:t>
            </a:r>
          </a:p>
        </p:txBody>
      </p:sp>
      <p:sp>
        <p:nvSpPr>
          <p:cNvPr id="7" name="Rectangle 7"/>
          <p:cNvSpPr>
            <a:spLocks noGrp="1" noChangeArrowheads="1"/>
          </p:cNvSpPr>
          <p:nvPr>
            <p:ph type="dt" sz="half"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a:xfrm>
            <a:off x="3352800" y="6391275"/>
            <a:ext cx="2895600" cy="457200"/>
          </a:xfrm>
        </p:spPr>
        <p:txBody>
          <a:bodyPr/>
          <a:lstStyle>
            <a:lvl1pPr>
              <a:defRPr/>
            </a:lvl1pPr>
          </a:lstStyle>
          <a:p>
            <a:pPr>
              <a:defRPr/>
            </a:pPr>
            <a:endParaRPr lang="en-US"/>
          </a:p>
        </p:txBody>
      </p:sp>
      <p:sp>
        <p:nvSpPr>
          <p:cNvPr id="9" name="Rectangle 9"/>
          <p:cNvSpPr>
            <a:spLocks noGrp="1" noChangeArrowheads="1"/>
          </p:cNvSpPr>
          <p:nvPr>
            <p:ph type="sldNum" sz="quarter" idx="12"/>
          </p:nvPr>
        </p:nvSpPr>
        <p:spPr>
          <a:xfrm>
            <a:off x="6858000" y="6391275"/>
            <a:ext cx="1600200" cy="457200"/>
          </a:xfrm>
        </p:spPr>
        <p:txBody>
          <a:bodyPr/>
          <a:lstStyle>
            <a:lvl1pPr>
              <a:defRPr/>
            </a:lvl1pPr>
          </a:lstStyle>
          <a:p>
            <a:pPr>
              <a:defRPr/>
            </a:pPr>
            <a:fld id="{0B5F7C72-A477-493B-A88F-072314F38925}"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46188A-1085-4BB5-BF25-9A3B93ED6FD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B859B5-44AC-4F74-954F-90370EEF963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836B7C-18FB-42FB-91AE-182CF5F1AD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787CBC-50FD-47EC-8FBA-1574987EF85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6207BD-B969-4BA9-95D4-D9C3434E9B6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5D9738A-5796-465F-8DA5-83E2CA564D5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770227C-BF83-4629-A009-80206B81C3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44579C-8327-4FD6-A751-CE25AA4EE5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B21453-898A-4750-9168-F18093BBB0D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90F393-B2A5-4678-9CDF-C772FB9EAFC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5059"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060"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45061"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45062"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fld id="{204CF593-172A-4974-B588-8D550B1D92F4}" type="slidenum">
              <a:rPr lang="en-US"/>
              <a:pPr>
                <a:defRPr/>
              </a:pPr>
              <a:t>‹#›</a:t>
            </a:fld>
            <a:endParaRPr lang="en-US"/>
          </a:p>
        </p:txBody>
      </p:sp>
      <p:grpSp>
        <p:nvGrpSpPr>
          <p:cNvPr id="1031" name="Group 7"/>
          <p:cNvGrpSpPr>
            <a:grpSpLocks/>
          </p:cNvGrpSpPr>
          <p:nvPr/>
        </p:nvGrpSpPr>
        <p:grpSpPr bwMode="auto">
          <a:xfrm>
            <a:off x="168275" y="228600"/>
            <a:ext cx="8823325" cy="6096000"/>
            <a:chOff x="106" y="144"/>
            <a:chExt cx="5558" cy="3840"/>
          </a:xfrm>
        </p:grpSpPr>
        <p:sp>
          <p:nvSpPr>
            <p:cNvPr id="45064"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pPr algn="ctr" eaLnBrk="1" hangingPunct="1">
                <a:defRPr/>
              </a:pPr>
              <a:endParaRPr lang="en-US" sz="2400">
                <a:latin typeface="Times New Roman" pitchFamily="18" charset="0"/>
              </a:endParaRPr>
            </a:p>
          </p:txBody>
        </p:sp>
        <p:sp>
          <p:nvSpPr>
            <p:cNvPr id="45065"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5059">
                                            <p:txEl>
                                              <p:pRg st="0" end="0"/>
                                            </p:txEl>
                                          </p:spTgt>
                                        </p:tgtEl>
                                        <p:attrNameLst>
                                          <p:attrName>style.visibility</p:attrName>
                                        </p:attrNameLst>
                                      </p:cBhvr>
                                      <p:to>
                                        <p:strVal val="visible"/>
                                      </p:to>
                                    </p:set>
                                    <p:animEffect transition="in" filter="fade">
                                      <p:cBhvr>
                                        <p:cTn id="14" dur="1000">
                                          <p:stCondLst>
                                            <p:cond delay="0"/>
                                          </p:stCondLst>
                                        </p:cTn>
                                        <p:tgtEl>
                                          <p:spTgt spid="4505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5059">
                                            <p:txEl>
                                              <p:pRg st="1" end="1"/>
                                            </p:txEl>
                                          </p:spTgt>
                                        </p:tgtEl>
                                        <p:attrNameLst>
                                          <p:attrName>style.visibility</p:attrName>
                                        </p:attrNameLst>
                                      </p:cBhvr>
                                      <p:to>
                                        <p:strVal val="visible"/>
                                      </p:to>
                                    </p:set>
                                    <p:animEffect transition="in" filter="fade">
                                      <p:cBhvr>
                                        <p:cTn id="19" dur="1000">
                                          <p:stCondLst>
                                            <p:cond delay="0"/>
                                          </p:stCondLst>
                                        </p:cTn>
                                        <p:tgtEl>
                                          <p:spTgt spid="4505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5059">
                                            <p:txEl>
                                              <p:pRg st="2" end="2"/>
                                            </p:txEl>
                                          </p:spTgt>
                                        </p:tgtEl>
                                        <p:attrNameLst>
                                          <p:attrName>style.visibility</p:attrName>
                                        </p:attrNameLst>
                                      </p:cBhvr>
                                      <p:to>
                                        <p:strVal val="visible"/>
                                      </p:to>
                                    </p:set>
                                    <p:animEffect transition="in" filter="fade">
                                      <p:cBhvr>
                                        <p:cTn id="24" dur="1000">
                                          <p:stCondLst>
                                            <p:cond delay="0"/>
                                          </p:stCondLst>
                                        </p:cTn>
                                        <p:tgtEl>
                                          <p:spTgt spid="45059">
                                            <p:txEl>
                                              <p:pRg st="2" end="2"/>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fade">
                                      <p:cBhvr>
                                        <p:cTn id="27" dur="1000">
                                          <p:stCondLst>
                                            <p:cond delay="0"/>
                                          </p:stCondLst>
                                        </p:cTn>
                                        <p:tgtEl>
                                          <p:spTgt spid="45059">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5059">
                                            <p:txEl>
                                              <p:pRg st="4" end="4"/>
                                            </p:txEl>
                                          </p:spTgt>
                                        </p:tgtEl>
                                        <p:attrNameLst>
                                          <p:attrName>style.visibility</p:attrName>
                                        </p:attrNameLst>
                                      </p:cBhvr>
                                      <p:to>
                                        <p:strVal val="visible"/>
                                      </p:to>
                                    </p:set>
                                    <p:animEffect transition="in" filter="fade">
                                      <p:cBhvr>
                                        <p:cTn id="30" dur="1000">
                                          <p:stCondLst>
                                            <p:cond delay="0"/>
                                          </p:stCondLst>
                                        </p:cTn>
                                        <p:tgtEl>
                                          <p:spTgt spid="450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tmplLst>
          <p:tmpl lvl="1">
            <p:tnLst>
              <p:par>
                <p:cTn presetID="10" presetClass="entr" presetSubtype="0" fill="hold" nodeType="clickEffect">
                  <p:stCondLst>
                    <p:cond delay="0"/>
                  </p:stCondLst>
                  <p:childTnLst>
                    <p:set>
                      <p:cBhvr>
                        <p:cTn dur="1" fill="hold">
                          <p:stCondLst>
                            <p:cond delay="0"/>
                          </p:stCondLst>
                        </p:cTn>
                        <p:tgtEl>
                          <p:spTgt spid="45059"/>
                        </p:tgtEl>
                        <p:attrNameLst>
                          <p:attrName>style.visibility</p:attrName>
                        </p:attrNameLst>
                      </p:cBhvr>
                      <p:to>
                        <p:strVal val="visible"/>
                      </p:to>
                    </p:set>
                    <p:animEffect transition="in" filter="fade">
                      <p:cBhvr>
                        <p:cTn dur="1000">
                          <p:stCondLst>
                            <p:cond delay="0"/>
                          </p:stCondLst>
                        </p:cTn>
                        <p:tgtEl>
                          <p:spTgt spid="45059"/>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5059"/>
                        </p:tgtEl>
                        <p:attrNameLst>
                          <p:attrName>style.visibility</p:attrName>
                        </p:attrNameLst>
                      </p:cBhvr>
                      <p:to>
                        <p:strVal val="visible"/>
                      </p:to>
                    </p:set>
                    <p:animEffect transition="in" filter="fade">
                      <p:cBhvr>
                        <p:cTn dur="1000">
                          <p:stCondLst>
                            <p:cond delay="0"/>
                          </p:stCondLst>
                        </p:cTn>
                        <p:tgtEl>
                          <p:spTgt spid="45059"/>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45059"/>
                        </p:tgtEl>
                        <p:attrNameLst>
                          <p:attrName>style.visibility</p:attrName>
                        </p:attrNameLst>
                      </p:cBhvr>
                      <p:to>
                        <p:strVal val="visible"/>
                      </p:to>
                    </p:set>
                    <p:animEffect transition="in" filter="fade">
                      <p:cBhvr>
                        <p:cTn dur="1000">
                          <p:stCondLst>
                            <p:cond delay="0"/>
                          </p:stCondLst>
                        </p:cTn>
                        <p:tgtEl>
                          <p:spTgt spid="4505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5059"/>
                        </p:tgtEl>
                        <p:attrNameLst>
                          <p:attrName>style.visibility</p:attrName>
                        </p:attrNameLst>
                      </p:cBhvr>
                      <p:to>
                        <p:strVal val="visible"/>
                      </p:to>
                    </p:set>
                    <p:animEffect transition="in" filter="fade">
                      <p:cBhvr>
                        <p:cTn dur="1000">
                          <p:stCondLst>
                            <p:cond delay="0"/>
                          </p:stCondLst>
                        </p:cTn>
                        <p:tgtEl>
                          <p:spTgt spid="4505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5059"/>
                        </p:tgtEl>
                        <p:attrNameLst>
                          <p:attrName>style.visibility</p:attrName>
                        </p:attrNameLst>
                      </p:cBhvr>
                      <p:to>
                        <p:strVal val="visible"/>
                      </p:to>
                    </p:set>
                    <p:animEffect transition="in" filter="fade">
                      <p:cBhvr>
                        <p:cTn dur="1000">
                          <p:stCondLst>
                            <p:cond delay="0"/>
                          </p:stCondLst>
                        </p:cTn>
                        <p:tgtEl>
                          <p:spTgt spid="45059"/>
                        </p:tgtEl>
                      </p:cBhvr>
                    </p:animEffect>
                  </p:childTnLst>
                </p:cTn>
              </p:par>
            </p:tnLst>
          </p:tmpl>
        </p:tmplLst>
      </p:bldP>
    </p:bldLst>
  </p:timing>
  <p:hf hdr="0" ftr="0" dt="0"/>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9"/>
          <p:cNvSpPr>
            <a:spLocks noGrp="1" noChangeArrowheads="1"/>
          </p:cNvSpPr>
          <p:nvPr>
            <p:ph type="sldNum" sz="quarter" idx="12"/>
          </p:nvPr>
        </p:nvSpPr>
        <p:spPr>
          <a:noFill/>
        </p:spPr>
        <p:txBody>
          <a:bodyPr/>
          <a:lstStyle/>
          <a:p>
            <a:fld id="{E6670010-01DE-4560-A496-9284779E9BA2}" type="slidenum">
              <a:rPr lang="en-US" smtClean="0"/>
              <a:pPr/>
              <a:t>1</a:t>
            </a:fld>
            <a:endParaRPr lang="en-US"/>
          </a:p>
        </p:txBody>
      </p:sp>
      <p:sp>
        <p:nvSpPr>
          <p:cNvPr id="2051" name="Rectangle 3"/>
          <p:cNvSpPr>
            <a:spLocks noGrp="1" noChangeArrowheads="1"/>
          </p:cNvSpPr>
          <p:nvPr>
            <p:ph type="subTitle" idx="1"/>
          </p:nvPr>
        </p:nvSpPr>
        <p:spPr>
          <a:xfrm>
            <a:off x="1371600" y="3505200"/>
            <a:ext cx="6400800" cy="2133600"/>
          </a:xfrm>
        </p:spPr>
        <p:txBody>
          <a:bodyPr/>
          <a:lstStyle/>
          <a:p>
            <a:pPr eaLnBrk="1" hangingPunct="1"/>
            <a:r>
              <a:rPr lang="en-US" b="1"/>
              <a:t>FROM THE IDEA TO THE BUSINESS PLAN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1000">
                                          <p:stCondLst>
                                            <p:cond delay="0"/>
                                          </p:stCondLst>
                                        </p:cTn>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F633BABA-AF5C-4A41-BDD7-3D49224CC4BC}" type="slidenum">
              <a:rPr lang="en-US" smtClean="0"/>
              <a:pPr/>
              <a:t>10</a:t>
            </a:fld>
            <a:endParaRPr lang="en-US"/>
          </a:p>
        </p:txBody>
      </p:sp>
      <p:sp>
        <p:nvSpPr>
          <p:cNvPr id="52226" name="Rectangle 2"/>
          <p:cNvSpPr>
            <a:spLocks noGrp="1" noChangeArrowheads="1"/>
          </p:cNvSpPr>
          <p:nvPr>
            <p:ph type="title"/>
          </p:nvPr>
        </p:nvSpPr>
        <p:spPr>
          <a:xfrm>
            <a:off x="762000" y="533400"/>
            <a:ext cx="7696200" cy="838200"/>
          </a:xfrm>
        </p:spPr>
        <p:txBody>
          <a:bodyPr/>
          <a:lstStyle/>
          <a:p>
            <a:pPr eaLnBrk="1" hangingPunct="1"/>
            <a:r>
              <a:rPr lang="en-US"/>
              <a:t>Return on Assets (ROA) Model</a:t>
            </a:r>
          </a:p>
        </p:txBody>
      </p:sp>
      <p:sp>
        <p:nvSpPr>
          <p:cNvPr id="52227" name="Rectangle 3"/>
          <p:cNvSpPr>
            <a:spLocks noGrp="1" noChangeArrowheads="1"/>
          </p:cNvSpPr>
          <p:nvPr>
            <p:ph type="body" idx="1"/>
          </p:nvPr>
        </p:nvSpPr>
        <p:spPr>
          <a:xfrm>
            <a:off x="762000" y="1828800"/>
            <a:ext cx="7696200" cy="4876800"/>
          </a:xfrm>
        </p:spPr>
        <p:txBody>
          <a:bodyPr/>
          <a:lstStyle/>
          <a:p>
            <a:pPr eaLnBrk="1" hangingPunct="1"/>
            <a:r>
              <a:rPr lang="en-US" sz="2800" dirty="0"/>
              <a:t>Net Profit Margin (NPM):</a:t>
            </a:r>
          </a:p>
          <a:p>
            <a:pPr eaLnBrk="1" hangingPunct="1">
              <a:buFont typeface="Wingdings" pitchFamily="2" charset="2"/>
              <a:buNone/>
            </a:pPr>
            <a:r>
              <a:rPr lang="en-US" sz="2100" dirty="0"/>
              <a:t>	net profit divided by revenues</a:t>
            </a:r>
          </a:p>
          <a:p>
            <a:pPr eaLnBrk="1" hangingPunct="1"/>
            <a:r>
              <a:rPr lang="en-US" sz="2800" dirty="0"/>
              <a:t>Asset Intensity:</a:t>
            </a:r>
          </a:p>
          <a:p>
            <a:pPr eaLnBrk="1" hangingPunct="1">
              <a:buFont typeface="Wingdings" pitchFamily="2" charset="2"/>
              <a:buNone/>
            </a:pPr>
            <a:r>
              <a:rPr lang="en-US" sz="2100" dirty="0"/>
              <a:t>	total assets divided by revenues, the reciprocal of asset turnover (so ATO = Revenues/Total Assets)</a:t>
            </a:r>
          </a:p>
          <a:p>
            <a:pPr eaLnBrk="1" hangingPunct="1"/>
            <a:r>
              <a:rPr lang="en-US" sz="2800" dirty="0"/>
              <a:t>Return on Assets (ROA):</a:t>
            </a:r>
          </a:p>
          <a:p>
            <a:pPr eaLnBrk="1" hangingPunct="1">
              <a:buFont typeface="Wingdings" pitchFamily="2" charset="2"/>
              <a:buNone/>
            </a:pPr>
            <a:r>
              <a:rPr lang="en-US" sz="2100" dirty="0"/>
              <a:t>	net after-tax profit divided by total assets</a:t>
            </a:r>
          </a:p>
          <a:p>
            <a:pPr eaLnBrk="1" hangingPunct="1"/>
            <a:r>
              <a:rPr lang="en-US" sz="2800" dirty="0"/>
              <a:t>ROA Model:</a:t>
            </a:r>
          </a:p>
          <a:p>
            <a:pPr eaLnBrk="1" hangingPunct="1">
              <a:buFont typeface="Wingdings" pitchFamily="2" charset="2"/>
              <a:buNone/>
            </a:pPr>
            <a:r>
              <a:rPr lang="en-US" sz="2100" dirty="0"/>
              <a:t>	ROA = NPM x ATO</a:t>
            </a:r>
          </a:p>
          <a:p>
            <a:pPr eaLnBrk="1" hangingPunct="1">
              <a:buFont typeface="Wingdings" pitchFamily="2" charset="2"/>
              <a:buNone/>
            </a:pPr>
            <a:r>
              <a:rPr lang="en-US" sz="2100" dirty="0"/>
              <a:t>		= Net Profit / Sales X Sales / assets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p:cTn id="7" dur="500" fill="hold"/>
                                        <p:tgtEl>
                                          <p:spTgt spid="52226"/>
                                        </p:tgtEl>
                                        <p:attrNameLst>
                                          <p:attrName>ppt_w</p:attrName>
                                        </p:attrNameLst>
                                      </p:cBhvr>
                                      <p:tavLst>
                                        <p:tav tm="0">
                                          <p:val>
                                            <p:fltVal val="0"/>
                                          </p:val>
                                        </p:tav>
                                        <p:tav tm="100000">
                                          <p:val>
                                            <p:strVal val="#ppt_w"/>
                                          </p:val>
                                        </p:tav>
                                      </p:tavLst>
                                    </p:anim>
                                    <p:anim calcmode="lin" valueType="num">
                                      <p:cBhvr>
                                        <p:cTn id="8" dur="500" fill="hold"/>
                                        <p:tgtEl>
                                          <p:spTgt spid="52226"/>
                                        </p:tgtEl>
                                        <p:attrNameLst>
                                          <p:attrName>ppt_h</p:attrName>
                                        </p:attrNameLst>
                                      </p:cBhvr>
                                      <p:tavLst>
                                        <p:tav tm="0">
                                          <p:val>
                                            <p:fltVal val="0"/>
                                          </p:val>
                                        </p:tav>
                                        <p:tav tm="100000">
                                          <p:val>
                                            <p:strVal val="#ppt_h"/>
                                          </p:val>
                                        </p:tav>
                                      </p:tavLst>
                                    </p:anim>
                                    <p:animEffect transition="in" filter="fade">
                                      <p:cBhvr>
                                        <p:cTn id="9" dur="500"/>
                                        <p:tgtEl>
                                          <p:spTgt spid="5222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2227">
                                            <p:txEl>
                                              <p:pRg st="0" end="0"/>
                                            </p:txEl>
                                          </p:spTgt>
                                        </p:tgtEl>
                                        <p:attrNameLst>
                                          <p:attrName>style.visibility</p:attrName>
                                        </p:attrNameLst>
                                      </p:cBhvr>
                                      <p:to>
                                        <p:strVal val="visible"/>
                                      </p:to>
                                    </p:set>
                                    <p:animEffect transition="in" filter="fade">
                                      <p:cBhvr>
                                        <p:cTn id="14" dur="1000">
                                          <p:stCondLst>
                                            <p:cond delay="0"/>
                                          </p:stCondLst>
                                        </p:cTn>
                                        <p:tgtEl>
                                          <p:spTgt spid="522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2227">
                                            <p:txEl>
                                              <p:pRg st="1" end="1"/>
                                            </p:txEl>
                                          </p:spTgt>
                                        </p:tgtEl>
                                        <p:attrNameLst>
                                          <p:attrName>style.visibility</p:attrName>
                                        </p:attrNameLst>
                                      </p:cBhvr>
                                      <p:to>
                                        <p:strVal val="visible"/>
                                      </p:to>
                                    </p:set>
                                    <p:animEffect transition="in" filter="fade">
                                      <p:cBhvr>
                                        <p:cTn id="19" dur="1000">
                                          <p:stCondLst>
                                            <p:cond delay="0"/>
                                          </p:stCondLst>
                                        </p:cTn>
                                        <p:tgtEl>
                                          <p:spTgt spid="5222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2227">
                                            <p:txEl>
                                              <p:pRg st="2" end="2"/>
                                            </p:txEl>
                                          </p:spTgt>
                                        </p:tgtEl>
                                        <p:attrNameLst>
                                          <p:attrName>style.visibility</p:attrName>
                                        </p:attrNameLst>
                                      </p:cBhvr>
                                      <p:to>
                                        <p:strVal val="visible"/>
                                      </p:to>
                                    </p:set>
                                    <p:animEffect transition="in" filter="fade">
                                      <p:cBhvr>
                                        <p:cTn id="24" dur="1000">
                                          <p:stCondLst>
                                            <p:cond delay="0"/>
                                          </p:stCondLst>
                                        </p:cTn>
                                        <p:tgtEl>
                                          <p:spTgt spid="5222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2227">
                                            <p:txEl>
                                              <p:pRg st="3" end="3"/>
                                            </p:txEl>
                                          </p:spTgt>
                                        </p:tgtEl>
                                        <p:attrNameLst>
                                          <p:attrName>style.visibility</p:attrName>
                                        </p:attrNameLst>
                                      </p:cBhvr>
                                      <p:to>
                                        <p:strVal val="visible"/>
                                      </p:to>
                                    </p:set>
                                    <p:animEffect transition="in" filter="fade">
                                      <p:cBhvr>
                                        <p:cTn id="29" dur="1000">
                                          <p:stCondLst>
                                            <p:cond delay="0"/>
                                          </p:stCondLst>
                                        </p:cTn>
                                        <p:tgtEl>
                                          <p:spTgt spid="5222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2227">
                                            <p:txEl>
                                              <p:pRg st="4" end="4"/>
                                            </p:txEl>
                                          </p:spTgt>
                                        </p:tgtEl>
                                        <p:attrNameLst>
                                          <p:attrName>style.visibility</p:attrName>
                                        </p:attrNameLst>
                                      </p:cBhvr>
                                      <p:to>
                                        <p:strVal val="visible"/>
                                      </p:to>
                                    </p:set>
                                    <p:animEffect transition="in" filter="fade">
                                      <p:cBhvr>
                                        <p:cTn id="34" dur="1000">
                                          <p:stCondLst>
                                            <p:cond delay="0"/>
                                          </p:stCondLst>
                                        </p:cTn>
                                        <p:tgtEl>
                                          <p:spTgt spid="5222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2227">
                                            <p:txEl>
                                              <p:pRg st="5" end="5"/>
                                            </p:txEl>
                                          </p:spTgt>
                                        </p:tgtEl>
                                        <p:attrNameLst>
                                          <p:attrName>style.visibility</p:attrName>
                                        </p:attrNameLst>
                                      </p:cBhvr>
                                      <p:to>
                                        <p:strVal val="visible"/>
                                      </p:to>
                                    </p:set>
                                    <p:animEffect transition="in" filter="fade">
                                      <p:cBhvr>
                                        <p:cTn id="39" dur="1000">
                                          <p:stCondLst>
                                            <p:cond delay="0"/>
                                          </p:stCondLst>
                                        </p:cTn>
                                        <p:tgtEl>
                                          <p:spTgt spid="5222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2227">
                                            <p:txEl>
                                              <p:pRg st="6" end="6"/>
                                            </p:txEl>
                                          </p:spTgt>
                                        </p:tgtEl>
                                        <p:attrNameLst>
                                          <p:attrName>style.visibility</p:attrName>
                                        </p:attrNameLst>
                                      </p:cBhvr>
                                      <p:to>
                                        <p:strVal val="visible"/>
                                      </p:to>
                                    </p:set>
                                    <p:animEffect transition="in" filter="fade">
                                      <p:cBhvr>
                                        <p:cTn id="44" dur="1000">
                                          <p:stCondLst>
                                            <p:cond delay="0"/>
                                          </p:stCondLst>
                                        </p:cTn>
                                        <p:tgtEl>
                                          <p:spTgt spid="5222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Effect transition="in" filter="fade">
                                      <p:cBhvr>
                                        <p:cTn id="49" dur="1000">
                                          <p:stCondLst>
                                            <p:cond delay="0"/>
                                          </p:stCondLst>
                                        </p:cTn>
                                        <p:tgtEl>
                                          <p:spTgt spid="5222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2227">
                                            <p:txEl>
                                              <p:pRg st="8" end="8"/>
                                            </p:txEl>
                                          </p:spTgt>
                                        </p:tgtEl>
                                        <p:attrNameLst>
                                          <p:attrName>style.visibility</p:attrName>
                                        </p:attrNameLst>
                                      </p:cBhvr>
                                      <p:to>
                                        <p:strVal val="visible"/>
                                      </p:to>
                                    </p:set>
                                    <p:animEffect transition="in" filter="fade">
                                      <p:cBhvr>
                                        <p:cTn id="54" dur="1000">
                                          <p:stCondLst>
                                            <p:cond delay="0"/>
                                          </p:stCondLst>
                                        </p:cTn>
                                        <p:tgtEl>
                                          <p:spTgt spid="522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CE301FFD-ACF4-41CA-890A-8AEEF4553E03}" type="slidenum">
              <a:rPr lang="en-US" smtClean="0"/>
              <a:pPr/>
              <a:t>11</a:t>
            </a:fld>
            <a:endParaRPr lang="en-US"/>
          </a:p>
        </p:txBody>
      </p:sp>
      <p:sp>
        <p:nvSpPr>
          <p:cNvPr id="20483" name="Rectangle 2"/>
          <p:cNvSpPr>
            <a:spLocks noGrp="1" noChangeArrowheads="1"/>
          </p:cNvSpPr>
          <p:nvPr>
            <p:ph type="title"/>
          </p:nvPr>
        </p:nvSpPr>
        <p:spPr>
          <a:xfrm>
            <a:off x="762000" y="533400"/>
            <a:ext cx="7696200" cy="838200"/>
          </a:xfrm>
        </p:spPr>
        <p:txBody>
          <a:bodyPr/>
          <a:lstStyle/>
          <a:p>
            <a:pPr eaLnBrk="1" hangingPunct="1"/>
            <a:r>
              <a:rPr lang="en-US"/>
              <a:t>ROA Model Considerations</a:t>
            </a:r>
          </a:p>
        </p:txBody>
      </p:sp>
      <p:sp>
        <p:nvSpPr>
          <p:cNvPr id="53251" name="Rectangle 3"/>
          <p:cNvSpPr>
            <a:spLocks noGrp="1" noChangeArrowheads="1"/>
          </p:cNvSpPr>
          <p:nvPr>
            <p:ph type="body" idx="1"/>
          </p:nvPr>
        </p:nvSpPr>
        <p:spPr>
          <a:xfrm>
            <a:off x="685800" y="5029200"/>
            <a:ext cx="8077200" cy="1295400"/>
          </a:xfrm>
        </p:spPr>
        <p:txBody>
          <a:bodyPr/>
          <a:lstStyle/>
          <a:p>
            <a:pPr eaLnBrk="1" hangingPunct="1">
              <a:lnSpc>
                <a:spcPct val="90000"/>
              </a:lnSpc>
            </a:pPr>
            <a:r>
              <a:rPr lang="en-US" sz="1800"/>
              <a:t>Case 1: High Profit Margins &amp; Low Asset Turnovers                                       	Examples: products &amp; services based on technological innovations</a:t>
            </a:r>
          </a:p>
          <a:p>
            <a:pPr eaLnBrk="1" hangingPunct="1">
              <a:lnSpc>
                <a:spcPct val="90000"/>
              </a:lnSpc>
            </a:pPr>
            <a:r>
              <a:rPr lang="en-US" sz="1800"/>
              <a:t>Case 2: Low Profit Margins &amp; High Asset Turnovers                                            	Examples: commodity-type products &amp; services  </a:t>
            </a:r>
          </a:p>
        </p:txBody>
      </p:sp>
      <p:pic>
        <p:nvPicPr>
          <p:cNvPr id="20485" name="Picture 8"/>
          <p:cNvPicPr>
            <a:picLocks noChangeAspect="1" noChangeArrowheads="1"/>
          </p:cNvPicPr>
          <p:nvPr/>
        </p:nvPicPr>
        <p:blipFill>
          <a:blip r:embed="rId2"/>
          <a:srcRect/>
          <a:stretch>
            <a:fillRect/>
          </a:stretch>
        </p:blipFill>
        <p:spPr bwMode="auto">
          <a:xfrm>
            <a:off x="1447800" y="1752600"/>
            <a:ext cx="6172200" cy="3286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2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80EE9086-D15C-40AF-8FDF-744D0380D6C3}" type="slidenum">
              <a:rPr lang="en-US" smtClean="0"/>
              <a:pPr/>
              <a:t>12</a:t>
            </a:fld>
            <a:endParaRPr lang="en-US"/>
          </a:p>
        </p:txBody>
      </p:sp>
      <p:sp>
        <p:nvSpPr>
          <p:cNvPr id="12290" name="Rectangle 2"/>
          <p:cNvSpPr>
            <a:spLocks noGrp="1" noChangeArrowheads="1"/>
          </p:cNvSpPr>
          <p:nvPr>
            <p:ph type="title"/>
          </p:nvPr>
        </p:nvSpPr>
        <p:spPr/>
        <p:txBody>
          <a:bodyPr/>
          <a:lstStyle/>
          <a:p>
            <a:pPr eaLnBrk="1" hangingPunct="1"/>
            <a:r>
              <a:rPr lang="en-US" b="1"/>
              <a:t>Factor Category: Financial/Harvest</a:t>
            </a:r>
          </a:p>
        </p:txBody>
      </p:sp>
      <p:sp>
        <p:nvSpPr>
          <p:cNvPr id="12291" name="Rectangle 3"/>
          <p:cNvSpPr>
            <a:spLocks noGrp="1" noChangeArrowheads="1"/>
          </p:cNvSpPr>
          <p:nvPr>
            <p:ph type="body" idx="1"/>
          </p:nvPr>
        </p:nvSpPr>
        <p:spPr>
          <a:xfrm>
            <a:off x="685800" y="1752600"/>
            <a:ext cx="7772400" cy="4724400"/>
          </a:xfrm>
        </p:spPr>
        <p:txBody>
          <a:bodyPr/>
          <a:lstStyle/>
          <a:p>
            <a:pPr eaLnBrk="1" hangingPunct="1">
              <a:lnSpc>
                <a:spcPct val="90000"/>
              </a:lnSpc>
              <a:buFont typeface="Wingdings" pitchFamily="2" charset="2"/>
              <a:buNone/>
            </a:pPr>
            <a:r>
              <a:rPr lang="en-US" sz="2700" dirty="0"/>
              <a:t>Potential Attractiveness:</a:t>
            </a:r>
          </a:p>
          <a:p>
            <a:pPr eaLnBrk="1" hangingPunct="1">
              <a:lnSpc>
                <a:spcPct val="90000"/>
              </a:lnSpc>
            </a:pPr>
            <a:r>
              <a:rPr lang="en-US" sz="2700" dirty="0"/>
              <a:t>Cash Flow Breakeven                                Average: 2-4 years</a:t>
            </a:r>
          </a:p>
          <a:p>
            <a:pPr eaLnBrk="1" hangingPunct="1">
              <a:lnSpc>
                <a:spcPct val="90000"/>
              </a:lnSpc>
            </a:pPr>
            <a:r>
              <a:rPr lang="en-US" sz="2700" dirty="0"/>
              <a:t>Rates of Return                                     Average: 20%-50% per year</a:t>
            </a:r>
          </a:p>
          <a:p>
            <a:pPr eaLnBrk="1" hangingPunct="1">
              <a:lnSpc>
                <a:spcPct val="90000"/>
              </a:lnSpc>
            </a:pPr>
            <a:r>
              <a:rPr lang="en-US" sz="2700" dirty="0"/>
              <a:t>IPO Potential                                         Average: 2-5 years</a:t>
            </a:r>
          </a:p>
          <a:p>
            <a:pPr eaLnBrk="1" hangingPunct="1">
              <a:lnSpc>
                <a:spcPct val="90000"/>
              </a:lnSpc>
            </a:pPr>
            <a:r>
              <a:rPr lang="en-US" sz="2700" dirty="0"/>
              <a:t>Founder’s Control                                   Average: High Minority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291">
                                            <p:txEl>
                                              <p:pRg st="0" end="0"/>
                                            </p:txEl>
                                          </p:spTgt>
                                        </p:tgtEl>
                                        <p:attrNameLst>
                                          <p:attrName>style.visibility</p:attrName>
                                        </p:attrNameLst>
                                      </p:cBhvr>
                                      <p:to>
                                        <p:strVal val="visible"/>
                                      </p:to>
                                    </p:set>
                                    <p:animEffect transition="in" filter="fade">
                                      <p:cBhvr>
                                        <p:cTn id="14" dur="1000">
                                          <p:stCondLst>
                                            <p:cond delay="0"/>
                                          </p:stCondLst>
                                        </p:cTn>
                                        <p:tgtEl>
                                          <p:spTgt spid="1229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Effect transition="in" filter="fade">
                                      <p:cBhvr>
                                        <p:cTn id="19" dur="1000">
                                          <p:stCondLst>
                                            <p:cond delay="0"/>
                                          </p:stCondLst>
                                        </p:cTn>
                                        <p:tgtEl>
                                          <p:spTgt spid="1229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291">
                                            <p:txEl>
                                              <p:pRg st="2" end="2"/>
                                            </p:txEl>
                                          </p:spTgt>
                                        </p:tgtEl>
                                        <p:attrNameLst>
                                          <p:attrName>style.visibility</p:attrName>
                                        </p:attrNameLst>
                                      </p:cBhvr>
                                      <p:to>
                                        <p:strVal val="visible"/>
                                      </p:to>
                                    </p:set>
                                    <p:animEffect transition="in" filter="fade">
                                      <p:cBhvr>
                                        <p:cTn id="24" dur="1000">
                                          <p:stCondLst>
                                            <p:cond delay="0"/>
                                          </p:stCondLst>
                                        </p:cTn>
                                        <p:tgtEl>
                                          <p:spTgt spid="1229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291">
                                            <p:txEl>
                                              <p:pRg st="3" end="3"/>
                                            </p:txEl>
                                          </p:spTgt>
                                        </p:tgtEl>
                                        <p:attrNameLst>
                                          <p:attrName>style.visibility</p:attrName>
                                        </p:attrNameLst>
                                      </p:cBhvr>
                                      <p:to>
                                        <p:strVal val="visible"/>
                                      </p:to>
                                    </p:set>
                                    <p:animEffect transition="in" filter="fade">
                                      <p:cBhvr>
                                        <p:cTn id="29" dur="1000">
                                          <p:stCondLst>
                                            <p:cond delay="0"/>
                                          </p:stCondLst>
                                        </p:cTn>
                                        <p:tgtEl>
                                          <p:spTgt spid="1229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291">
                                            <p:txEl>
                                              <p:pRg st="4" end="4"/>
                                            </p:txEl>
                                          </p:spTgt>
                                        </p:tgtEl>
                                        <p:attrNameLst>
                                          <p:attrName>style.visibility</p:attrName>
                                        </p:attrNameLst>
                                      </p:cBhvr>
                                      <p:to>
                                        <p:strVal val="visible"/>
                                      </p:to>
                                    </p:set>
                                    <p:animEffect transition="in" filter="fade">
                                      <p:cBhvr>
                                        <p:cTn id="34" dur="1000">
                                          <p:stCondLst>
                                            <p:cond delay="0"/>
                                          </p:stCondLst>
                                        </p:cTn>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C32610CE-4C6A-4DEF-8717-6656ECDEAA35}" type="slidenum">
              <a:rPr lang="en-US" smtClean="0"/>
              <a:pPr/>
              <a:t>13</a:t>
            </a:fld>
            <a:endParaRPr lang="en-US"/>
          </a:p>
        </p:txBody>
      </p:sp>
      <p:sp>
        <p:nvSpPr>
          <p:cNvPr id="13314" name="Rectangle 2"/>
          <p:cNvSpPr>
            <a:spLocks noGrp="1" noChangeArrowheads="1"/>
          </p:cNvSpPr>
          <p:nvPr>
            <p:ph type="title"/>
          </p:nvPr>
        </p:nvSpPr>
        <p:spPr/>
        <p:txBody>
          <a:bodyPr/>
          <a:lstStyle/>
          <a:p>
            <a:pPr eaLnBrk="1" hangingPunct="1"/>
            <a:r>
              <a:rPr lang="en-US" b="1"/>
              <a:t>Factor Category: </a:t>
            </a:r>
            <a:br>
              <a:rPr lang="en-US" b="1"/>
            </a:br>
            <a:r>
              <a:rPr lang="en-US" b="1"/>
              <a:t>Management Team</a:t>
            </a:r>
          </a:p>
        </p:txBody>
      </p:sp>
      <p:sp>
        <p:nvSpPr>
          <p:cNvPr id="13315" name="Rectangle 3"/>
          <p:cNvSpPr>
            <a:spLocks noGrp="1" noChangeArrowheads="1"/>
          </p:cNvSpPr>
          <p:nvPr>
            <p:ph type="body" idx="1"/>
          </p:nvPr>
        </p:nvSpPr>
        <p:spPr>
          <a:xfrm>
            <a:off x="685800" y="1828800"/>
            <a:ext cx="7772400" cy="4648200"/>
          </a:xfrm>
        </p:spPr>
        <p:txBody>
          <a:bodyPr/>
          <a:lstStyle/>
          <a:p>
            <a:pPr eaLnBrk="1" hangingPunct="1">
              <a:lnSpc>
                <a:spcPct val="90000"/>
              </a:lnSpc>
              <a:buFont typeface="Wingdings" pitchFamily="2" charset="2"/>
              <a:buNone/>
            </a:pPr>
            <a:r>
              <a:rPr lang="en-US" sz="2700" dirty="0"/>
              <a:t>Potential Attractiveness:</a:t>
            </a:r>
          </a:p>
          <a:p>
            <a:pPr eaLnBrk="1" hangingPunct="1">
              <a:lnSpc>
                <a:spcPct val="90000"/>
              </a:lnSpc>
            </a:pPr>
            <a:r>
              <a:rPr lang="en-US" sz="2700" dirty="0"/>
              <a:t>Experience/Expertise</a:t>
            </a:r>
          </a:p>
          <a:p>
            <a:pPr eaLnBrk="1" hangingPunct="1">
              <a:lnSpc>
                <a:spcPct val="90000"/>
              </a:lnSpc>
            </a:pPr>
            <a:r>
              <a:rPr lang="en-US" sz="2700" dirty="0"/>
              <a:t>Functional Areas</a:t>
            </a:r>
          </a:p>
          <a:p>
            <a:pPr eaLnBrk="1" hangingPunct="1">
              <a:lnSpc>
                <a:spcPct val="90000"/>
              </a:lnSpc>
            </a:pPr>
            <a:r>
              <a:rPr lang="en-US" sz="2700" dirty="0"/>
              <a:t>Flexibility/Adaptability</a:t>
            </a:r>
          </a:p>
          <a:p>
            <a:pPr eaLnBrk="1" hangingPunct="1">
              <a:lnSpc>
                <a:spcPct val="90000"/>
              </a:lnSpc>
            </a:pPr>
            <a:r>
              <a:rPr lang="en-US" sz="2700" dirty="0"/>
              <a:t>Entrepreneurial Focus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
                                          </p:val>
                                        </p:tav>
                                        <p:tav tm="100000">
                                          <p:val>
                                            <p:strVal val="#ppt_w"/>
                                          </p:val>
                                        </p:tav>
                                      </p:tavLst>
                                    </p:anim>
                                    <p:anim calcmode="lin" valueType="num">
                                      <p:cBhvr>
                                        <p:cTn id="8" dur="500" fill="hold"/>
                                        <p:tgtEl>
                                          <p:spTgt spid="13314"/>
                                        </p:tgtEl>
                                        <p:attrNameLst>
                                          <p:attrName>ppt_h</p:attrName>
                                        </p:attrNameLst>
                                      </p:cBhvr>
                                      <p:tavLst>
                                        <p:tav tm="0">
                                          <p:val>
                                            <p:fltVal val="0"/>
                                          </p:val>
                                        </p:tav>
                                        <p:tav tm="100000">
                                          <p:val>
                                            <p:strVal val="#ppt_h"/>
                                          </p:val>
                                        </p:tav>
                                      </p:tavLst>
                                    </p:anim>
                                    <p:animEffect transition="in" filter="fade">
                                      <p:cBhvr>
                                        <p:cTn id="9" dur="500"/>
                                        <p:tgtEl>
                                          <p:spTgt spid="1331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315">
                                            <p:txEl>
                                              <p:pRg st="0" end="0"/>
                                            </p:txEl>
                                          </p:spTgt>
                                        </p:tgtEl>
                                        <p:attrNameLst>
                                          <p:attrName>style.visibility</p:attrName>
                                        </p:attrNameLst>
                                      </p:cBhvr>
                                      <p:to>
                                        <p:strVal val="visible"/>
                                      </p:to>
                                    </p:set>
                                    <p:animEffect transition="in" filter="fade">
                                      <p:cBhvr>
                                        <p:cTn id="14" dur="1000">
                                          <p:stCondLst>
                                            <p:cond delay="0"/>
                                          </p:stCondLst>
                                        </p:cTn>
                                        <p:tgtEl>
                                          <p:spTgt spid="133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315">
                                            <p:txEl>
                                              <p:pRg st="1" end="1"/>
                                            </p:txEl>
                                          </p:spTgt>
                                        </p:tgtEl>
                                        <p:attrNameLst>
                                          <p:attrName>style.visibility</p:attrName>
                                        </p:attrNameLst>
                                      </p:cBhvr>
                                      <p:to>
                                        <p:strVal val="visible"/>
                                      </p:to>
                                    </p:set>
                                    <p:animEffect transition="in" filter="fade">
                                      <p:cBhvr>
                                        <p:cTn id="19" dur="1000">
                                          <p:stCondLst>
                                            <p:cond delay="0"/>
                                          </p:stCondLst>
                                        </p:cTn>
                                        <p:tgtEl>
                                          <p:spTgt spid="133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315">
                                            <p:txEl>
                                              <p:pRg st="2" end="2"/>
                                            </p:txEl>
                                          </p:spTgt>
                                        </p:tgtEl>
                                        <p:attrNameLst>
                                          <p:attrName>style.visibility</p:attrName>
                                        </p:attrNameLst>
                                      </p:cBhvr>
                                      <p:to>
                                        <p:strVal val="visible"/>
                                      </p:to>
                                    </p:set>
                                    <p:animEffect transition="in" filter="fade">
                                      <p:cBhvr>
                                        <p:cTn id="24" dur="1000">
                                          <p:stCondLst>
                                            <p:cond delay="0"/>
                                          </p:stCondLst>
                                        </p:cTn>
                                        <p:tgtEl>
                                          <p:spTgt spid="1331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315">
                                            <p:txEl>
                                              <p:pRg st="3" end="3"/>
                                            </p:txEl>
                                          </p:spTgt>
                                        </p:tgtEl>
                                        <p:attrNameLst>
                                          <p:attrName>style.visibility</p:attrName>
                                        </p:attrNameLst>
                                      </p:cBhvr>
                                      <p:to>
                                        <p:strVal val="visible"/>
                                      </p:to>
                                    </p:set>
                                    <p:animEffect transition="in" filter="fade">
                                      <p:cBhvr>
                                        <p:cTn id="29" dur="1000">
                                          <p:stCondLst>
                                            <p:cond delay="0"/>
                                          </p:stCondLst>
                                        </p:cTn>
                                        <p:tgtEl>
                                          <p:spTgt spid="1331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315">
                                            <p:txEl>
                                              <p:pRg st="4" end="4"/>
                                            </p:txEl>
                                          </p:spTgt>
                                        </p:tgtEl>
                                        <p:attrNameLst>
                                          <p:attrName>style.visibility</p:attrName>
                                        </p:attrNameLst>
                                      </p:cBhvr>
                                      <p:to>
                                        <p:strVal val="visible"/>
                                      </p:to>
                                    </p:set>
                                    <p:animEffect transition="in" filter="fade">
                                      <p:cBhvr>
                                        <p:cTn id="34" dur="1000">
                                          <p:stCondLst>
                                            <p:cond delay="0"/>
                                          </p:stCondLst>
                                        </p:cTn>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76B16024-2E57-46DB-AB43-400C4D9CFDDC}" type="slidenum">
              <a:rPr lang="en-US" smtClean="0"/>
              <a:pPr/>
              <a:t>14</a:t>
            </a:fld>
            <a:endParaRPr lang="en-US"/>
          </a:p>
        </p:txBody>
      </p:sp>
      <p:sp>
        <p:nvSpPr>
          <p:cNvPr id="58370" name="Rectangle 2"/>
          <p:cNvSpPr>
            <a:spLocks noGrp="1" noChangeArrowheads="1"/>
          </p:cNvSpPr>
          <p:nvPr>
            <p:ph type="title"/>
          </p:nvPr>
        </p:nvSpPr>
        <p:spPr>
          <a:xfrm>
            <a:off x="762000" y="533400"/>
            <a:ext cx="7696200" cy="914400"/>
          </a:xfrm>
        </p:spPr>
        <p:txBody>
          <a:bodyPr/>
          <a:lstStyle/>
          <a:p>
            <a:pPr eaLnBrk="1" hangingPunct="1"/>
            <a:r>
              <a:rPr lang="en-US" dirty="0"/>
              <a:t>Scores</a:t>
            </a:r>
          </a:p>
        </p:txBody>
      </p:sp>
      <p:sp>
        <p:nvSpPr>
          <p:cNvPr id="58371" name="Rectangle 3"/>
          <p:cNvSpPr>
            <a:spLocks noGrp="1" noChangeArrowheads="1"/>
          </p:cNvSpPr>
          <p:nvPr>
            <p:ph type="body" idx="1"/>
          </p:nvPr>
        </p:nvSpPr>
        <p:spPr>
          <a:xfrm>
            <a:off x="762000" y="1752600"/>
            <a:ext cx="7696200" cy="4648200"/>
          </a:xfrm>
        </p:spPr>
        <p:txBody>
          <a:bodyPr/>
          <a:lstStyle/>
          <a:p>
            <a:pPr eaLnBrk="1" hangingPunct="1"/>
            <a:r>
              <a:rPr lang="en-US" sz="2800" dirty="0"/>
              <a:t>High Potential</a:t>
            </a:r>
          </a:p>
          <a:p>
            <a:pPr lvl="1" eaLnBrk="1" hangingPunct="1"/>
            <a:r>
              <a:rPr lang="en-US" sz="2100" dirty="0"/>
              <a:t>ideas that have the potential to become high-growth, high-performance ventures</a:t>
            </a:r>
          </a:p>
          <a:p>
            <a:pPr eaLnBrk="1" hangingPunct="1"/>
            <a:r>
              <a:rPr lang="en-US" sz="2800" dirty="0"/>
              <a:t>Average Potential</a:t>
            </a:r>
          </a:p>
          <a:p>
            <a:pPr eaLnBrk="1" hangingPunct="1"/>
            <a:r>
              <a:rPr lang="en-US" sz="2800" dirty="0"/>
              <a:t>Low Potential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p:cTn id="7" dur="500" fill="hold"/>
                                        <p:tgtEl>
                                          <p:spTgt spid="58370"/>
                                        </p:tgtEl>
                                        <p:attrNameLst>
                                          <p:attrName>ppt_w</p:attrName>
                                        </p:attrNameLst>
                                      </p:cBhvr>
                                      <p:tavLst>
                                        <p:tav tm="0">
                                          <p:val>
                                            <p:fltVal val="0"/>
                                          </p:val>
                                        </p:tav>
                                        <p:tav tm="100000">
                                          <p:val>
                                            <p:strVal val="#ppt_w"/>
                                          </p:val>
                                        </p:tav>
                                      </p:tavLst>
                                    </p:anim>
                                    <p:anim calcmode="lin" valueType="num">
                                      <p:cBhvr>
                                        <p:cTn id="8" dur="500" fill="hold"/>
                                        <p:tgtEl>
                                          <p:spTgt spid="58370"/>
                                        </p:tgtEl>
                                        <p:attrNameLst>
                                          <p:attrName>ppt_h</p:attrName>
                                        </p:attrNameLst>
                                      </p:cBhvr>
                                      <p:tavLst>
                                        <p:tav tm="0">
                                          <p:val>
                                            <p:fltVal val="0"/>
                                          </p:val>
                                        </p:tav>
                                        <p:tav tm="100000">
                                          <p:val>
                                            <p:strVal val="#ppt_h"/>
                                          </p:val>
                                        </p:tav>
                                      </p:tavLst>
                                    </p:anim>
                                    <p:animEffect transition="in" filter="fade">
                                      <p:cBhvr>
                                        <p:cTn id="9" dur="500"/>
                                        <p:tgtEl>
                                          <p:spTgt spid="5837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8371">
                                            <p:txEl>
                                              <p:pRg st="0" end="0"/>
                                            </p:txEl>
                                          </p:spTgt>
                                        </p:tgtEl>
                                        <p:attrNameLst>
                                          <p:attrName>style.visibility</p:attrName>
                                        </p:attrNameLst>
                                      </p:cBhvr>
                                      <p:to>
                                        <p:strVal val="visible"/>
                                      </p:to>
                                    </p:set>
                                    <p:animEffect transition="in" filter="fade">
                                      <p:cBhvr>
                                        <p:cTn id="14" dur="1000">
                                          <p:stCondLst>
                                            <p:cond delay="0"/>
                                          </p:stCondLst>
                                        </p:cTn>
                                        <p:tgtEl>
                                          <p:spTgt spid="5837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8371">
                                            <p:txEl>
                                              <p:pRg st="1" end="1"/>
                                            </p:txEl>
                                          </p:spTgt>
                                        </p:tgtEl>
                                        <p:attrNameLst>
                                          <p:attrName>style.visibility</p:attrName>
                                        </p:attrNameLst>
                                      </p:cBhvr>
                                      <p:to>
                                        <p:strVal val="visible"/>
                                      </p:to>
                                    </p:set>
                                    <p:animEffect transition="in" filter="fade">
                                      <p:cBhvr>
                                        <p:cTn id="19" dur="1000">
                                          <p:stCondLst>
                                            <p:cond delay="0"/>
                                          </p:stCondLst>
                                        </p:cTn>
                                        <p:tgtEl>
                                          <p:spTgt spid="5837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8371">
                                            <p:txEl>
                                              <p:pRg st="2" end="2"/>
                                            </p:txEl>
                                          </p:spTgt>
                                        </p:tgtEl>
                                        <p:attrNameLst>
                                          <p:attrName>style.visibility</p:attrName>
                                        </p:attrNameLst>
                                      </p:cBhvr>
                                      <p:to>
                                        <p:strVal val="visible"/>
                                      </p:to>
                                    </p:set>
                                    <p:animEffect transition="in" filter="fade">
                                      <p:cBhvr>
                                        <p:cTn id="24" dur="1000">
                                          <p:stCondLst>
                                            <p:cond delay="0"/>
                                          </p:stCondLst>
                                        </p:cTn>
                                        <p:tgtEl>
                                          <p:spTgt spid="5837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8371">
                                            <p:txEl>
                                              <p:pRg st="3" end="3"/>
                                            </p:txEl>
                                          </p:spTgt>
                                        </p:tgtEl>
                                        <p:attrNameLst>
                                          <p:attrName>style.visibility</p:attrName>
                                        </p:attrNameLst>
                                      </p:cBhvr>
                                      <p:to>
                                        <p:strVal val="visible"/>
                                      </p:to>
                                    </p:set>
                                    <p:animEffect transition="in" filter="fade">
                                      <p:cBhvr>
                                        <p:cTn id="29" dur="1000">
                                          <p:stCondLst>
                                            <p:cond delay="0"/>
                                          </p:stCondLst>
                                        </p:cTn>
                                        <p:tgtEl>
                                          <p:spTgt spid="583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EE0759-468E-48AA-87E9-9C44A128D380}" type="slidenum">
              <a:rPr lang="en-US" altLang="en-US"/>
              <a:pPr eaLnBrk="1" hangingPunct="1"/>
              <a:t>15</a:t>
            </a:fld>
            <a:endParaRPr lang="en-US" altLang="en-US"/>
          </a:p>
        </p:txBody>
      </p:sp>
      <p:pic>
        <p:nvPicPr>
          <p:cNvPr id="153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
            <a:ext cx="7543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69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3DC2C3F-4AEE-4141-94BA-EF104C899311}" type="slidenum">
              <a:rPr lang="en-US" smtClean="0"/>
              <a:pPr/>
              <a:t>16</a:t>
            </a:fld>
            <a:endParaRPr lang="en-US"/>
          </a:p>
        </p:txBody>
      </p:sp>
      <p:sp>
        <p:nvSpPr>
          <p:cNvPr id="56322" name="Rectangle 2"/>
          <p:cNvSpPr>
            <a:spLocks noGrp="1" noChangeArrowheads="1"/>
          </p:cNvSpPr>
          <p:nvPr>
            <p:ph type="title"/>
          </p:nvPr>
        </p:nvSpPr>
        <p:spPr/>
        <p:txBody>
          <a:bodyPr/>
          <a:lstStyle/>
          <a:p>
            <a:pPr eaLnBrk="1" hangingPunct="1"/>
            <a:r>
              <a:rPr lang="en-US"/>
              <a:t>Key Elements of a </a:t>
            </a:r>
            <a:br>
              <a:rPr lang="en-US"/>
            </a:br>
            <a:r>
              <a:rPr lang="en-US"/>
              <a:t>Business Plan</a:t>
            </a:r>
          </a:p>
        </p:txBody>
      </p:sp>
      <p:sp>
        <p:nvSpPr>
          <p:cNvPr id="56323" name="Rectangle 3"/>
          <p:cNvSpPr>
            <a:spLocks noGrp="1" noChangeArrowheads="1"/>
          </p:cNvSpPr>
          <p:nvPr>
            <p:ph type="body" idx="1"/>
          </p:nvPr>
        </p:nvSpPr>
        <p:spPr>
          <a:xfrm>
            <a:off x="762000" y="1828800"/>
            <a:ext cx="7696200" cy="4572000"/>
          </a:xfrm>
        </p:spPr>
        <p:txBody>
          <a:bodyPr/>
          <a:lstStyle/>
          <a:p>
            <a:pPr eaLnBrk="1" hangingPunct="1"/>
            <a:r>
              <a:rPr lang="en-US"/>
              <a:t>Business Plan:</a:t>
            </a:r>
          </a:p>
          <a:p>
            <a:pPr eaLnBrk="1" hangingPunct="1">
              <a:buFont typeface="Wingdings" pitchFamily="2" charset="2"/>
              <a:buNone/>
            </a:pPr>
            <a:r>
              <a:rPr lang="en-US" sz="2100"/>
              <a:t>	written document that describes the proposed product or service opportunity, current resources, &amp; financial projections</a:t>
            </a:r>
          </a:p>
          <a:p>
            <a:pPr eaLnBrk="1" hangingPunct="1"/>
            <a:r>
              <a:rPr lang="en-US"/>
              <a:t>Cover Page:</a:t>
            </a:r>
          </a:p>
          <a:p>
            <a:pPr eaLnBrk="1" hangingPunct="1">
              <a:buFont typeface="Wingdings" pitchFamily="2" charset="2"/>
              <a:buNone/>
            </a:pPr>
            <a:r>
              <a:rPr lang="en-US" sz="2100"/>
              <a:t>	should identify the venture &amp; provide the name, address, &amp; phone number of the entrepreneur or other contact person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animEffect transition="in" filter="fade">
                                      <p:cBhvr>
                                        <p:cTn id="9" dur="500"/>
                                        <p:tgtEl>
                                          <p:spTgt spid="5632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6323">
                                            <p:txEl>
                                              <p:pRg st="0" end="0"/>
                                            </p:txEl>
                                          </p:spTgt>
                                        </p:tgtEl>
                                        <p:attrNameLst>
                                          <p:attrName>style.visibility</p:attrName>
                                        </p:attrNameLst>
                                      </p:cBhvr>
                                      <p:to>
                                        <p:strVal val="visible"/>
                                      </p:to>
                                    </p:set>
                                    <p:animEffect transition="in" filter="fade">
                                      <p:cBhvr>
                                        <p:cTn id="14" dur="1000">
                                          <p:stCondLst>
                                            <p:cond delay="0"/>
                                          </p:stCondLst>
                                        </p:cTn>
                                        <p:tgtEl>
                                          <p:spTgt spid="5632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6323">
                                            <p:txEl>
                                              <p:pRg st="1" end="1"/>
                                            </p:txEl>
                                          </p:spTgt>
                                        </p:tgtEl>
                                        <p:attrNameLst>
                                          <p:attrName>style.visibility</p:attrName>
                                        </p:attrNameLst>
                                      </p:cBhvr>
                                      <p:to>
                                        <p:strVal val="visible"/>
                                      </p:to>
                                    </p:set>
                                    <p:animEffect transition="in" filter="fade">
                                      <p:cBhvr>
                                        <p:cTn id="19" dur="1000">
                                          <p:stCondLst>
                                            <p:cond delay="0"/>
                                          </p:stCondLst>
                                        </p:cTn>
                                        <p:tgtEl>
                                          <p:spTgt spid="5632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6323">
                                            <p:txEl>
                                              <p:pRg st="2" end="2"/>
                                            </p:txEl>
                                          </p:spTgt>
                                        </p:tgtEl>
                                        <p:attrNameLst>
                                          <p:attrName>style.visibility</p:attrName>
                                        </p:attrNameLst>
                                      </p:cBhvr>
                                      <p:to>
                                        <p:strVal val="visible"/>
                                      </p:to>
                                    </p:set>
                                    <p:animEffect transition="in" filter="fade">
                                      <p:cBhvr>
                                        <p:cTn id="24" dur="1000">
                                          <p:stCondLst>
                                            <p:cond delay="0"/>
                                          </p:stCondLst>
                                        </p:cTn>
                                        <p:tgtEl>
                                          <p:spTgt spid="5632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6323">
                                            <p:txEl>
                                              <p:pRg st="3" end="3"/>
                                            </p:txEl>
                                          </p:spTgt>
                                        </p:tgtEl>
                                        <p:attrNameLst>
                                          <p:attrName>style.visibility</p:attrName>
                                        </p:attrNameLst>
                                      </p:cBhvr>
                                      <p:to>
                                        <p:strVal val="visible"/>
                                      </p:to>
                                    </p:set>
                                    <p:animEffect transition="in" filter="fade">
                                      <p:cBhvr>
                                        <p:cTn id="29" dur="1000">
                                          <p:stCondLst>
                                            <p:cond delay="0"/>
                                          </p:stCondLst>
                                        </p:cTn>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8A2737C2-A4CA-4CAE-9A26-DA70CA3068D4}" type="slidenum">
              <a:rPr lang="en-US" smtClean="0"/>
              <a:pPr/>
              <a:t>17</a:t>
            </a:fld>
            <a:endParaRPr lang="en-US"/>
          </a:p>
        </p:txBody>
      </p:sp>
      <p:sp>
        <p:nvSpPr>
          <p:cNvPr id="57346" name="Rectangle 2"/>
          <p:cNvSpPr>
            <a:spLocks noGrp="1" noChangeArrowheads="1"/>
          </p:cNvSpPr>
          <p:nvPr>
            <p:ph type="title"/>
          </p:nvPr>
        </p:nvSpPr>
        <p:spPr/>
        <p:txBody>
          <a:bodyPr/>
          <a:lstStyle/>
          <a:p>
            <a:pPr eaLnBrk="1" hangingPunct="1"/>
            <a:r>
              <a:rPr lang="en-US"/>
              <a:t>Key Elements of a </a:t>
            </a:r>
            <a:br>
              <a:rPr lang="en-US"/>
            </a:br>
            <a:r>
              <a:rPr lang="en-US"/>
              <a:t>Business Plan</a:t>
            </a:r>
          </a:p>
        </p:txBody>
      </p:sp>
      <p:sp>
        <p:nvSpPr>
          <p:cNvPr id="57347" name="Rectangle 3"/>
          <p:cNvSpPr>
            <a:spLocks noGrp="1" noChangeArrowheads="1"/>
          </p:cNvSpPr>
          <p:nvPr>
            <p:ph type="body" idx="1"/>
          </p:nvPr>
        </p:nvSpPr>
        <p:spPr/>
        <p:txBody>
          <a:bodyPr/>
          <a:lstStyle/>
          <a:p>
            <a:pPr eaLnBrk="1" hangingPunct="1"/>
            <a:r>
              <a:rPr lang="en-US"/>
              <a:t>Confidentiality Statement:                   </a:t>
            </a:r>
            <a:r>
              <a:rPr lang="en-US" sz="2100"/>
              <a:t>Example: “This business plan contains information that (the firm) considers proprietary.  By accepting this business plan the recipient acknowledges the proprietary nature of this information contained herein and agrees to keep confidential all such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p:cTn id="7" dur="500" fill="hold"/>
                                        <p:tgtEl>
                                          <p:spTgt spid="57346"/>
                                        </p:tgtEl>
                                        <p:attrNameLst>
                                          <p:attrName>ppt_w</p:attrName>
                                        </p:attrNameLst>
                                      </p:cBhvr>
                                      <p:tavLst>
                                        <p:tav tm="0">
                                          <p:val>
                                            <p:fltVal val="0"/>
                                          </p:val>
                                        </p:tav>
                                        <p:tav tm="100000">
                                          <p:val>
                                            <p:strVal val="#ppt_w"/>
                                          </p:val>
                                        </p:tav>
                                      </p:tavLst>
                                    </p:anim>
                                    <p:anim calcmode="lin" valueType="num">
                                      <p:cBhvr>
                                        <p:cTn id="8" dur="500" fill="hold"/>
                                        <p:tgtEl>
                                          <p:spTgt spid="57346"/>
                                        </p:tgtEl>
                                        <p:attrNameLst>
                                          <p:attrName>ppt_h</p:attrName>
                                        </p:attrNameLst>
                                      </p:cBhvr>
                                      <p:tavLst>
                                        <p:tav tm="0">
                                          <p:val>
                                            <p:fltVal val="0"/>
                                          </p:val>
                                        </p:tav>
                                        <p:tav tm="100000">
                                          <p:val>
                                            <p:strVal val="#ppt_h"/>
                                          </p:val>
                                        </p:tav>
                                      </p:tavLst>
                                    </p:anim>
                                    <p:animEffect transition="in" filter="fade">
                                      <p:cBhvr>
                                        <p:cTn id="9" dur="500"/>
                                        <p:tgtEl>
                                          <p:spTgt spid="5734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7347">
                                            <p:txEl>
                                              <p:pRg st="0" end="0"/>
                                            </p:txEl>
                                          </p:spTgt>
                                        </p:tgtEl>
                                        <p:attrNameLst>
                                          <p:attrName>style.visibility</p:attrName>
                                        </p:attrNameLst>
                                      </p:cBhvr>
                                      <p:to>
                                        <p:strVal val="visible"/>
                                      </p:to>
                                    </p:set>
                                    <p:animEffect transition="in" filter="fade">
                                      <p:cBhvr>
                                        <p:cTn id="14" dur="1000">
                                          <p:stCondLst>
                                            <p:cond delay="0"/>
                                          </p:stCondLst>
                                        </p:cTn>
                                        <p:tgtEl>
                                          <p:spTgt spid="573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6369DE45-BEB6-46CF-B373-C11FDE62078D}" type="slidenum">
              <a:rPr lang="en-US" smtClean="0"/>
              <a:pPr/>
              <a:t>18</a:t>
            </a:fld>
            <a:endParaRPr lang="en-US"/>
          </a:p>
        </p:txBody>
      </p:sp>
      <p:sp>
        <p:nvSpPr>
          <p:cNvPr id="14338" name="Rectangle 2"/>
          <p:cNvSpPr>
            <a:spLocks noGrp="1" noChangeArrowheads="1"/>
          </p:cNvSpPr>
          <p:nvPr>
            <p:ph type="title"/>
          </p:nvPr>
        </p:nvSpPr>
        <p:spPr/>
        <p:txBody>
          <a:bodyPr/>
          <a:lstStyle/>
          <a:p>
            <a:pPr eaLnBrk="1" hangingPunct="1"/>
            <a:r>
              <a:rPr lang="en-US" b="1"/>
              <a:t>A Typical Business </a:t>
            </a:r>
            <a:br>
              <a:rPr lang="en-US" b="1"/>
            </a:br>
            <a:r>
              <a:rPr lang="en-US" b="1"/>
              <a:t>Plan Outline</a:t>
            </a:r>
          </a:p>
        </p:txBody>
      </p:sp>
      <p:sp>
        <p:nvSpPr>
          <p:cNvPr id="14339" name="Rectangle 3"/>
          <p:cNvSpPr>
            <a:spLocks noGrp="1" noChangeArrowheads="1"/>
          </p:cNvSpPr>
          <p:nvPr>
            <p:ph type="body" idx="1"/>
          </p:nvPr>
        </p:nvSpPr>
        <p:spPr>
          <a:xfrm>
            <a:off x="762000" y="1981200"/>
            <a:ext cx="7696200" cy="3962400"/>
          </a:xfrm>
        </p:spPr>
        <p:txBody>
          <a:bodyPr/>
          <a:lstStyle/>
          <a:p>
            <a:pPr eaLnBrk="1" hangingPunct="1">
              <a:buFont typeface="Wingdings" pitchFamily="2" charset="2"/>
              <a:buNone/>
            </a:pPr>
            <a:r>
              <a:rPr lang="en-US" b="1"/>
              <a:t>I.	Executive Summary</a:t>
            </a:r>
          </a:p>
          <a:p>
            <a:pPr eaLnBrk="1" hangingPunct="1">
              <a:buFont typeface="Wingdings" pitchFamily="2" charset="2"/>
              <a:buNone/>
            </a:pPr>
            <a:r>
              <a:rPr lang="en-US" b="1"/>
              <a:t>II.	Business Description</a:t>
            </a:r>
            <a:endParaRPr lang="en-US" sz="2300" b="1"/>
          </a:p>
          <a:p>
            <a:pPr eaLnBrk="1" hangingPunct="1">
              <a:buFont typeface="Wingdings" pitchFamily="2" charset="2"/>
              <a:buNone/>
            </a:pPr>
            <a:r>
              <a:rPr lang="en-US" sz="2300" b="1"/>
              <a:t>	A. Description of the product/service</a:t>
            </a:r>
          </a:p>
          <a:p>
            <a:pPr eaLnBrk="1" hangingPunct="1">
              <a:buFont typeface="Wingdings" pitchFamily="2" charset="2"/>
              <a:buNone/>
            </a:pPr>
            <a:r>
              <a:rPr lang="en-US" sz="2300" b="1"/>
              <a:t>	B. Industry background</a:t>
            </a:r>
          </a:p>
          <a:p>
            <a:pPr eaLnBrk="1" hangingPunct="1">
              <a:buFont typeface="Wingdings" pitchFamily="2" charset="2"/>
              <a:buNone/>
            </a:pPr>
            <a:r>
              <a:rPr lang="en-US" sz="2300" b="1"/>
              <a:t>	C. Venture or firm background</a:t>
            </a:r>
          </a:p>
          <a:p>
            <a:pPr eaLnBrk="1" hangingPunct="1">
              <a:buFont typeface="Wingdings" pitchFamily="2" charset="2"/>
              <a:buNone/>
            </a:pPr>
            <a:r>
              <a:rPr lang="en-US" sz="2300" b="1"/>
              <a:t>	D. Goals and milestone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 fill="hold"/>
                                        <p:tgtEl>
                                          <p:spTgt spid="14338"/>
                                        </p:tgtEl>
                                        <p:attrNameLst>
                                          <p:attrName>ppt_w</p:attrName>
                                        </p:attrNameLst>
                                      </p:cBhvr>
                                      <p:tavLst>
                                        <p:tav tm="0">
                                          <p:val>
                                            <p:fltVal val="0"/>
                                          </p:val>
                                        </p:tav>
                                        <p:tav tm="100000">
                                          <p:val>
                                            <p:strVal val="#ppt_w"/>
                                          </p:val>
                                        </p:tav>
                                      </p:tavLst>
                                    </p:anim>
                                    <p:anim calcmode="lin" valueType="num">
                                      <p:cBhvr>
                                        <p:cTn id="8" dur="500" fill="hold"/>
                                        <p:tgtEl>
                                          <p:spTgt spid="14338"/>
                                        </p:tgtEl>
                                        <p:attrNameLst>
                                          <p:attrName>ppt_h</p:attrName>
                                        </p:attrNameLst>
                                      </p:cBhvr>
                                      <p:tavLst>
                                        <p:tav tm="0">
                                          <p:val>
                                            <p:fltVal val="0"/>
                                          </p:val>
                                        </p:tav>
                                        <p:tav tm="100000">
                                          <p:val>
                                            <p:strVal val="#ppt_h"/>
                                          </p:val>
                                        </p:tav>
                                      </p:tavLst>
                                    </p:anim>
                                    <p:animEffect transition="in" filter="fade">
                                      <p:cBhvr>
                                        <p:cTn id="9" dur="500"/>
                                        <p:tgtEl>
                                          <p:spTgt spid="1433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339">
                                            <p:txEl>
                                              <p:pRg st="0" end="0"/>
                                            </p:txEl>
                                          </p:spTgt>
                                        </p:tgtEl>
                                        <p:attrNameLst>
                                          <p:attrName>style.visibility</p:attrName>
                                        </p:attrNameLst>
                                      </p:cBhvr>
                                      <p:to>
                                        <p:strVal val="visible"/>
                                      </p:to>
                                    </p:set>
                                    <p:animEffect transition="in" filter="fade">
                                      <p:cBhvr>
                                        <p:cTn id="14" dur="1000">
                                          <p:stCondLst>
                                            <p:cond delay="0"/>
                                          </p:stCondLst>
                                        </p:cTn>
                                        <p:tgtEl>
                                          <p:spTgt spid="1433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animEffect transition="in" filter="fade">
                                      <p:cBhvr>
                                        <p:cTn id="19" dur="1000">
                                          <p:stCondLst>
                                            <p:cond delay="0"/>
                                          </p:stCondLst>
                                        </p:cTn>
                                        <p:tgtEl>
                                          <p:spTgt spid="1433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339">
                                            <p:txEl>
                                              <p:pRg st="2" end="2"/>
                                            </p:txEl>
                                          </p:spTgt>
                                        </p:tgtEl>
                                        <p:attrNameLst>
                                          <p:attrName>style.visibility</p:attrName>
                                        </p:attrNameLst>
                                      </p:cBhvr>
                                      <p:to>
                                        <p:strVal val="visible"/>
                                      </p:to>
                                    </p:set>
                                    <p:animEffect transition="in" filter="fade">
                                      <p:cBhvr>
                                        <p:cTn id="24" dur="1000">
                                          <p:stCondLst>
                                            <p:cond delay="0"/>
                                          </p:stCondLst>
                                        </p:cTn>
                                        <p:tgtEl>
                                          <p:spTgt spid="1433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339">
                                            <p:txEl>
                                              <p:pRg st="3" end="3"/>
                                            </p:txEl>
                                          </p:spTgt>
                                        </p:tgtEl>
                                        <p:attrNameLst>
                                          <p:attrName>style.visibility</p:attrName>
                                        </p:attrNameLst>
                                      </p:cBhvr>
                                      <p:to>
                                        <p:strVal val="visible"/>
                                      </p:to>
                                    </p:set>
                                    <p:animEffect transition="in" filter="fade">
                                      <p:cBhvr>
                                        <p:cTn id="29" dur="1000">
                                          <p:stCondLst>
                                            <p:cond delay="0"/>
                                          </p:stCondLst>
                                        </p:cTn>
                                        <p:tgtEl>
                                          <p:spTgt spid="14339">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339">
                                            <p:txEl>
                                              <p:pRg st="4" end="4"/>
                                            </p:txEl>
                                          </p:spTgt>
                                        </p:tgtEl>
                                        <p:attrNameLst>
                                          <p:attrName>style.visibility</p:attrName>
                                        </p:attrNameLst>
                                      </p:cBhvr>
                                      <p:to>
                                        <p:strVal val="visible"/>
                                      </p:to>
                                    </p:set>
                                    <p:animEffect transition="in" filter="fade">
                                      <p:cBhvr>
                                        <p:cTn id="34" dur="1000">
                                          <p:stCondLst>
                                            <p:cond delay="0"/>
                                          </p:stCondLst>
                                        </p:cTn>
                                        <p:tgtEl>
                                          <p:spTgt spid="14339">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339">
                                            <p:txEl>
                                              <p:pRg st="5" end="5"/>
                                            </p:txEl>
                                          </p:spTgt>
                                        </p:tgtEl>
                                        <p:attrNameLst>
                                          <p:attrName>style.visibility</p:attrName>
                                        </p:attrNameLst>
                                      </p:cBhvr>
                                      <p:to>
                                        <p:strVal val="visible"/>
                                      </p:to>
                                    </p:set>
                                    <p:animEffect transition="in" filter="fade">
                                      <p:cBhvr>
                                        <p:cTn id="39" dur="1000">
                                          <p:stCondLst>
                                            <p:cond delay="0"/>
                                          </p:stCondLst>
                                        </p:cTn>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3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ED1A9647-2801-4388-9999-F06EBDC56E4D}" type="slidenum">
              <a:rPr lang="en-US" smtClean="0"/>
              <a:pPr/>
              <a:t>19</a:t>
            </a:fld>
            <a:endParaRPr lang="en-US"/>
          </a:p>
        </p:txBody>
      </p:sp>
      <p:sp>
        <p:nvSpPr>
          <p:cNvPr id="15362" name="Rectangle 2"/>
          <p:cNvSpPr>
            <a:spLocks noGrp="1" noChangeArrowheads="1"/>
          </p:cNvSpPr>
          <p:nvPr>
            <p:ph type="title"/>
          </p:nvPr>
        </p:nvSpPr>
        <p:spPr>
          <a:xfrm>
            <a:off x="974725" y="560388"/>
            <a:ext cx="7270750" cy="841375"/>
          </a:xfrm>
        </p:spPr>
        <p:txBody>
          <a:bodyPr/>
          <a:lstStyle/>
          <a:p>
            <a:pPr eaLnBrk="1" hangingPunct="1"/>
            <a:r>
              <a:rPr lang="en-US" b="1"/>
              <a:t>Business Plan Outline (cont’d)</a:t>
            </a:r>
          </a:p>
        </p:txBody>
      </p:sp>
      <p:sp>
        <p:nvSpPr>
          <p:cNvPr id="15363" name="Rectangle 3"/>
          <p:cNvSpPr>
            <a:spLocks noGrp="1" noChangeArrowheads="1"/>
          </p:cNvSpPr>
          <p:nvPr>
            <p:ph type="body" idx="1"/>
          </p:nvPr>
        </p:nvSpPr>
        <p:spPr>
          <a:xfrm>
            <a:off x="685800" y="1676400"/>
            <a:ext cx="7772400" cy="4953000"/>
          </a:xfrm>
        </p:spPr>
        <p:txBody>
          <a:bodyPr/>
          <a:lstStyle/>
          <a:p>
            <a:pPr eaLnBrk="1" hangingPunct="1">
              <a:buFont typeface="Wingdings" pitchFamily="2" charset="2"/>
              <a:buNone/>
            </a:pPr>
            <a:r>
              <a:rPr lang="en-US" b="1"/>
              <a:t>III.  Marketing Plan and Strategy</a:t>
            </a:r>
          </a:p>
          <a:p>
            <a:pPr eaLnBrk="1" hangingPunct="1">
              <a:buFont typeface="Wingdings" pitchFamily="2" charset="2"/>
              <a:buNone/>
            </a:pPr>
            <a:r>
              <a:rPr lang="en-US" b="1"/>
              <a:t>	  </a:t>
            </a:r>
            <a:r>
              <a:rPr lang="en-US" sz="2300" b="1"/>
              <a:t>A. Target market and customers</a:t>
            </a:r>
          </a:p>
          <a:p>
            <a:pPr eaLnBrk="1" hangingPunct="1">
              <a:buFont typeface="Wingdings" pitchFamily="2" charset="2"/>
              <a:buNone/>
            </a:pPr>
            <a:r>
              <a:rPr lang="en-US" sz="2300" b="1"/>
              <a:t>	   B. Competition and market share</a:t>
            </a:r>
          </a:p>
          <a:p>
            <a:pPr eaLnBrk="1" hangingPunct="1">
              <a:buFont typeface="Wingdings" pitchFamily="2" charset="2"/>
              <a:buNone/>
            </a:pPr>
            <a:r>
              <a:rPr lang="en-US" sz="2300" b="1"/>
              <a:t>	   C. Pricing strategy</a:t>
            </a:r>
          </a:p>
          <a:p>
            <a:pPr eaLnBrk="1" hangingPunct="1">
              <a:buFont typeface="Wingdings" pitchFamily="2" charset="2"/>
              <a:buNone/>
            </a:pPr>
            <a:r>
              <a:rPr lang="en-US" sz="2300" b="1"/>
              <a:t>	   D. Promotion and distribution</a:t>
            </a:r>
          </a:p>
          <a:p>
            <a:pPr eaLnBrk="1" hangingPunct="1">
              <a:buFont typeface="Wingdings" pitchFamily="2" charset="2"/>
              <a:buNone/>
            </a:pPr>
            <a:r>
              <a:rPr lang="en-US" b="1"/>
              <a:t>IV.  Operations and Support</a:t>
            </a:r>
          </a:p>
          <a:p>
            <a:pPr eaLnBrk="1" hangingPunct="1">
              <a:buFont typeface="Wingdings" pitchFamily="2" charset="2"/>
              <a:buNone/>
            </a:pPr>
            <a:r>
              <a:rPr lang="en-US" b="1"/>
              <a:t>	  </a:t>
            </a:r>
            <a:r>
              <a:rPr lang="en-US" sz="2300" b="1"/>
              <a:t>A. Quality targets</a:t>
            </a:r>
          </a:p>
          <a:p>
            <a:pPr eaLnBrk="1" hangingPunct="1">
              <a:buFont typeface="Wingdings" pitchFamily="2" charset="2"/>
              <a:buNone/>
            </a:pPr>
            <a:r>
              <a:rPr lang="en-US" sz="2300" b="1"/>
              <a:t>	   B. Technology requirements</a:t>
            </a:r>
          </a:p>
          <a:p>
            <a:pPr eaLnBrk="1" hangingPunct="1">
              <a:buFont typeface="Wingdings" pitchFamily="2" charset="2"/>
              <a:buNone/>
            </a:pPr>
            <a:r>
              <a:rPr lang="en-US" sz="2300" b="1"/>
              <a:t>	   C. Service support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animEffect transition="in" filter="fade">
                                      <p:cBhvr>
                                        <p:cTn id="9" dur="500"/>
                                        <p:tgtEl>
                                          <p:spTgt spid="1536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363">
                                            <p:txEl>
                                              <p:pRg st="0" end="0"/>
                                            </p:txEl>
                                          </p:spTgt>
                                        </p:tgtEl>
                                        <p:attrNameLst>
                                          <p:attrName>style.visibility</p:attrName>
                                        </p:attrNameLst>
                                      </p:cBhvr>
                                      <p:to>
                                        <p:strVal val="visible"/>
                                      </p:to>
                                    </p:set>
                                    <p:animEffect transition="in" filter="fade">
                                      <p:cBhvr>
                                        <p:cTn id="14" dur="1000">
                                          <p:stCondLst>
                                            <p:cond delay="0"/>
                                          </p:stCondLst>
                                        </p:cTn>
                                        <p:tgtEl>
                                          <p:spTgt spid="1536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363">
                                            <p:txEl>
                                              <p:pRg st="1" end="1"/>
                                            </p:txEl>
                                          </p:spTgt>
                                        </p:tgtEl>
                                        <p:attrNameLst>
                                          <p:attrName>style.visibility</p:attrName>
                                        </p:attrNameLst>
                                      </p:cBhvr>
                                      <p:to>
                                        <p:strVal val="visible"/>
                                      </p:to>
                                    </p:set>
                                    <p:animEffect transition="in" filter="fade">
                                      <p:cBhvr>
                                        <p:cTn id="19" dur="1000">
                                          <p:stCondLst>
                                            <p:cond delay="0"/>
                                          </p:stCondLst>
                                        </p:cTn>
                                        <p:tgtEl>
                                          <p:spTgt spid="1536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363">
                                            <p:txEl>
                                              <p:pRg st="2" end="2"/>
                                            </p:txEl>
                                          </p:spTgt>
                                        </p:tgtEl>
                                        <p:attrNameLst>
                                          <p:attrName>style.visibility</p:attrName>
                                        </p:attrNameLst>
                                      </p:cBhvr>
                                      <p:to>
                                        <p:strVal val="visible"/>
                                      </p:to>
                                    </p:set>
                                    <p:animEffect transition="in" filter="fade">
                                      <p:cBhvr>
                                        <p:cTn id="24" dur="1000">
                                          <p:stCondLst>
                                            <p:cond delay="0"/>
                                          </p:stCondLst>
                                        </p:cTn>
                                        <p:tgtEl>
                                          <p:spTgt spid="1536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363">
                                            <p:txEl>
                                              <p:pRg st="3" end="3"/>
                                            </p:txEl>
                                          </p:spTgt>
                                        </p:tgtEl>
                                        <p:attrNameLst>
                                          <p:attrName>style.visibility</p:attrName>
                                        </p:attrNameLst>
                                      </p:cBhvr>
                                      <p:to>
                                        <p:strVal val="visible"/>
                                      </p:to>
                                    </p:set>
                                    <p:animEffect transition="in" filter="fade">
                                      <p:cBhvr>
                                        <p:cTn id="29" dur="1000">
                                          <p:stCondLst>
                                            <p:cond delay="0"/>
                                          </p:stCondLst>
                                        </p:cTn>
                                        <p:tgtEl>
                                          <p:spTgt spid="1536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363">
                                            <p:txEl>
                                              <p:pRg st="4" end="4"/>
                                            </p:txEl>
                                          </p:spTgt>
                                        </p:tgtEl>
                                        <p:attrNameLst>
                                          <p:attrName>style.visibility</p:attrName>
                                        </p:attrNameLst>
                                      </p:cBhvr>
                                      <p:to>
                                        <p:strVal val="visible"/>
                                      </p:to>
                                    </p:set>
                                    <p:animEffect transition="in" filter="fade">
                                      <p:cBhvr>
                                        <p:cTn id="34" dur="1000">
                                          <p:stCondLst>
                                            <p:cond delay="0"/>
                                          </p:stCondLst>
                                        </p:cTn>
                                        <p:tgtEl>
                                          <p:spTgt spid="1536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363">
                                            <p:txEl>
                                              <p:pRg st="5" end="5"/>
                                            </p:txEl>
                                          </p:spTgt>
                                        </p:tgtEl>
                                        <p:attrNameLst>
                                          <p:attrName>style.visibility</p:attrName>
                                        </p:attrNameLst>
                                      </p:cBhvr>
                                      <p:to>
                                        <p:strVal val="visible"/>
                                      </p:to>
                                    </p:set>
                                    <p:animEffect transition="in" filter="fade">
                                      <p:cBhvr>
                                        <p:cTn id="39" dur="1000">
                                          <p:stCondLst>
                                            <p:cond delay="0"/>
                                          </p:stCondLst>
                                        </p:cTn>
                                        <p:tgtEl>
                                          <p:spTgt spid="1536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363">
                                            <p:txEl>
                                              <p:pRg st="6" end="6"/>
                                            </p:txEl>
                                          </p:spTgt>
                                        </p:tgtEl>
                                        <p:attrNameLst>
                                          <p:attrName>style.visibility</p:attrName>
                                        </p:attrNameLst>
                                      </p:cBhvr>
                                      <p:to>
                                        <p:strVal val="visible"/>
                                      </p:to>
                                    </p:set>
                                    <p:animEffect transition="in" filter="fade">
                                      <p:cBhvr>
                                        <p:cTn id="44" dur="1000">
                                          <p:stCondLst>
                                            <p:cond delay="0"/>
                                          </p:stCondLst>
                                        </p:cTn>
                                        <p:tgtEl>
                                          <p:spTgt spid="1536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363">
                                            <p:txEl>
                                              <p:pRg st="7" end="7"/>
                                            </p:txEl>
                                          </p:spTgt>
                                        </p:tgtEl>
                                        <p:attrNameLst>
                                          <p:attrName>style.visibility</p:attrName>
                                        </p:attrNameLst>
                                      </p:cBhvr>
                                      <p:to>
                                        <p:strVal val="visible"/>
                                      </p:to>
                                    </p:set>
                                    <p:animEffect transition="in" filter="fade">
                                      <p:cBhvr>
                                        <p:cTn id="49" dur="1000">
                                          <p:stCondLst>
                                            <p:cond delay="0"/>
                                          </p:stCondLst>
                                        </p:cTn>
                                        <p:tgtEl>
                                          <p:spTgt spid="1536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5363">
                                            <p:txEl>
                                              <p:pRg st="8" end="8"/>
                                            </p:txEl>
                                          </p:spTgt>
                                        </p:tgtEl>
                                        <p:attrNameLst>
                                          <p:attrName>style.visibility</p:attrName>
                                        </p:attrNameLst>
                                      </p:cBhvr>
                                      <p:to>
                                        <p:strVal val="visible"/>
                                      </p:to>
                                    </p:set>
                                    <p:animEffect transition="in" filter="fade">
                                      <p:cBhvr>
                                        <p:cTn id="54" dur="1000">
                                          <p:stCondLst>
                                            <p:cond delay="0"/>
                                          </p:stCondLst>
                                        </p:cTn>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eaLnBrk="1" hangingPunct="1"/>
            <a:r>
              <a:rPr lang="en-US" dirty="0"/>
              <a:t>Types of Firms</a:t>
            </a:r>
          </a:p>
        </p:txBody>
      </p:sp>
      <p:sp>
        <p:nvSpPr>
          <p:cNvPr id="6" name="Text Placeholder 5"/>
          <p:cNvSpPr>
            <a:spLocks noGrp="1"/>
          </p:cNvSpPr>
          <p:nvPr>
            <p:ph type="body" idx="1"/>
          </p:nvPr>
        </p:nvSpPr>
        <p:spPr/>
        <p:txBody>
          <a:bodyPr/>
          <a:lstStyle/>
          <a:p>
            <a:pPr algn="ctr"/>
            <a:r>
              <a:rPr lang="en-IN" dirty="0"/>
              <a:t>Entrepreneurial Venture</a:t>
            </a:r>
          </a:p>
        </p:txBody>
      </p:sp>
      <p:sp>
        <p:nvSpPr>
          <p:cNvPr id="7" name="Content Placeholder 6"/>
          <p:cNvSpPr>
            <a:spLocks noGrp="1"/>
          </p:cNvSpPr>
          <p:nvPr>
            <p:ph sz="half" idx="2"/>
          </p:nvPr>
        </p:nvSpPr>
        <p:spPr/>
        <p:txBody>
          <a:bodyPr/>
          <a:lstStyle/>
          <a:p>
            <a:endParaRPr lang="en-IN" dirty="0"/>
          </a:p>
          <a:p>
            <a:r>
              <a:rPr lang="en-IN" dirty="0"/>
              <a:t>Performance oriented</a:t>
            </a:r>
          </a:p>
          <a:p>
            <a:endParaRPr lang="en-IN" dirty="0"/>
          </a:p>
          <a:p>
            <a:r>
              <a:rPr lang="en-IN" dirty="0"/>
              <a:t>Rapid Value creation over time</a:t>
            </a:r>
          </a:p>
          <a:p>
            <a:endParaRPr lang="en-IN" dirty="0"/>
          </a:p>
          <a:p>
            <a:r>
              <a:rPr lang="en-IN" dirty="0"/>
              <a:t>Strive for high growth in revenue, profit and cash flows</a:t>
            </a:r>
          </a:p>
        </p:txBody>
      </p:sp>
      <p:sp>
        <p:nvSpPr>
          <p:cNvPr id="8" name="Text Placeholder 7"/>
          <p:cNvSpPr>
            <a:spLocks noGrp="1"/>
          </p:cNvSpPr>
          <p:nvPr>
            <p:ph type="body" sz="quarter" idx="3"/>
          </p:nvPr>
        </p:nvSpPr>
        <p:spPr/>
        <p:txBody>
          <a:bodyPr/>
          <a:lstStyle/>
          <a:p>
            <a:pPr algn="ctr"/>
            <a:r>
              <a:rPr lang="en-IN" dirty="0"/>
              <a:t>Small Business</a:t>
            </a:r>
          </a:p>
        </p:txBody>
      </p:sp>
      <p:sp>
        <p:nvSpPr>
          <p:cNvPr id="9" name="Content Placeholder 8"/>
          <p:cNvSpPr>
            <a:spLocks noGrp="1"/>
          </p:cNvSpPr>
          <p:nvPr>
            <p:ph sz="quarter" idx="4"/>
          </p:nvPr>
        </p:nvSpPr>
        <p:spPr/>
        <p:txBody>
          <a:bodyPr/>
          <a:lstStyle/>
          <a:p>
            <a:endParaRPr lang="en-IN" dirty="0"/>
          </a:p>
          <a:p>
            <a:r>
              <a:rPr lang="en-IN" dirty="0"/>
              <a:t>Limited growth opportunity</a:t>
            </a:r>
          </a:p>
          <a:p>
            <a:endParaRPr lang="en-IN" dirty="0"/>
          </a:p>
          <a:p>
            <a:r>
              <a:rPr lang="en-IN" dirty="0"/>
              <a:t>Limited employment opportunity</a:t>
            </a:r>
          </a:p>
        </p:txBody>
      </p:sp>
      <p:sp>
        <p:nvSpPr>
          <p:cNvPr id="5124" name="Slide Number Placeholder 3"/>
          <p:cNvSpPr>
            <a:spLocks noGrp="1"/>
          </p:cNvSpPr>
          <p:nvPr>
            <p:ph type="sldNum" sz="quarter" idx="12"/>
          </p:nvPr>
        </p:nvSpPr>
        <p:spPr>
          <a:noFill/>
        </p:spPr>
        <p:txBody>
          <a:bodyPr/>
          <a:lstStyle/>
          <a:p>
            <a:fld id="{56DD91B8-CAA3-4B4B-BDF6-0A1202B2854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8B160F94-5831-4FA3-AD14-C32E777DAF6B}" type="slidenum">
              <a:rPr lang="en-US" smtClean="0"/>
              <a:pPr/>
              <a:t>20</a:t>
            </a:fld>
            <a:endParaRPr lang="en-US"/>
          </a:p>
        </p:txBody>
      </p:sp>
      <p:sp>
        <p:nvSpPr>
          <p:cNvPr id="16386" name="Rectangle 2"/>
          <p:cNvSpPr>
            <a:spLocks noGrp="1" noChangeArrowheads="1"/>
          </p:cNvSpPr>
          <p:nvPr>
            <p:ph type="title"/>
          </p:nvPr>
        </p:nvSpPr>
        <p:spPr>
          <a:xfrm>
            <a:off x="974725" y="560388"/>
            <a:ext cx="7270750" cy="841375"/>
          </a:xfrm>
        </p:spPr>
        <p:txBody>
          <a:bodyPr/>
          <a:lstStyle/>
          <a:p>
            <a:pPr eaLnBrk="1" hangingPunct="1"/>
            <a:r>
              <a:rPr lang="en-US" b="1"/>
              <a:t>Business Plan Outline (cont’d)</a:t>
            </a:r>
          </a:p>
        </p:txBody>
      </p:sp>
      <p:sp>
        <p:nvSpPr>
          <p:cNvPr id="16387" name="Rectangle 3"/>
          <p:cNvSpPr>
            <a:spLocks noGrp="1" noChangeArrowheads="1"/>
          </p:cNvSpPr>
          <p:nvPr>
            <p:ph type="body" idx="1"/>
          </p:nvPr>
        </p:nvSpPr>
        <p:spPr>
          <a:xfrm>
            <a:off x="685800" y="1752600"/>
            <a:ext cx="7772400" cy="4876800"/>
          </a:xfrm>
        </p:spPr>
        <p:txBody>
          <a:bodyPr/>
          <a:lstStyle/>
          <a:p>
            <a:pPr eaLnBrk="1" hangingPunct="1">
              <a:buFont typeface="Wingdings" pitchFamily="2" charset="2"/>
              <a:buNone/>
            </a:pPr>
            <a:r>
              <a:rPr lang="en-US" sz="3200" b="1"/>
              <a:t>V. Management Team</a:t>
            </a:r>
            <a:endParaRPr lang="en-US" sz="2300" b="1"/>
          </a:p>
          <a:p>
            <a:pPr eaLnBrk="1" hangingPunct="1">
              <a:buFont typeface="Wingdings" pitchFamily="2" charset="2"/>
              <a:buNone/>
            </a:pPr>
            <a:r>
              <a:rPr lang="en-US" sz="2300" b="1"/>
              <a:t>	  A. Experience and expertise</a:t>
            </a:r>
          </a:p>
          <a:p>
            <a:pPr eaLnBrk="1" hangingPunct="1">
              <a:buFont typeface="Wingdings" pitchFamily="2" charset="2"/>
              <a:buNone/>
            </a:pPr>
            <a:r>
              <a:rPr lang="en-US" sz="2300" b="1"/>
              <a:t>	  B. Organizational structure</a:t>
            </a:r>
          </a:p>
          <a:p>
            <a:pPr eaLnBrk="1" hangingPunct="1">
              <a:buFont typeface="Wingdings" pitchFamily="2" charset="2"/>
              <a:buNone/>
            </a:pPr>
            <a:r>
              <a:rPr lang="en-US" sz="2300" b="1"/>
              <a:t>	  C. Intellectual property rights</a:t>
            </a:r>
          </a:p>
          <a:p>
            <a:pPr eaLnBrk="1" hangingPunct="1">
              <a:buFont typeface="Wingdings" pitchFamily="2" charset="2"/>
              <a:buNone/>
            </a:pPr>
            <a:r>
              <a:rPr lang="en-US" sz="3200" b="1"/>
              <a:t>VI.  Financial Plans and Projections</a:t>
            </a:r>
            <a:endParaRPr lang="en-US" sz="2000" b="1"/>
          </a:p>
          <a:p>
            <a:pPr eaLnBrk="1" hangingPunct="1">
              <a:buFont typeface="Wingdings" pitchFamily="2" charset="2"/>
              <a:buNone/>
            </a:pPr>
            <a:r>
              <a:rPr lang="en-US" sz="2300" b="1"/>
              <a:t>	  A. Income statements &amp; balance sheets</a:t>
            </a:r>
          </a:p>
          <a:p>
            <a:pPr eaLnBrk="1" hangingPunct="1">
              <a:buFont typeface="Wingdings" pitchFamily="2" charset="2"/>
              <a:buNone/>
            </a:pPr>
            <a:r>
              <a:rPr lang="en-US" sz="2300" b="1"/>
              <a:t>	  B. Statements of cash flows</a:t>
            </a:r>
          </a:p>
          <a:p>
            <a:pPr eaLnBrk="1" hangingPunct="1">
              <a:buFont typeface="Wingdings" pitchFamily="2" charset="2"/>
              <a:buNone/>
            </a:pPr>
            <a:r>
              <a:rPr lang="en-US" sz="2300" b="1"/>
              <a:t>	  C. Break-even analysis</a:t>
            </a:r>
          </a:p>
          <a:p>
            <a:pPr eaLnBrk="1" hangingPunct="1">
              <a:buFont typeface="Wingdings" pitchFamily="2" charset="2"/>
              <a:buNone/>
            </a:pPr>
            <a:r>
              <a:rPr lang="en-US" sz="2300" b="1"/>
              <a:t>      D. Funding needs and 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500" fill="hold"/>
                                        <p:tgtEl>
                                          <p:spTgt spid="16386"/>
                                        </p:tgtEl>
                                        <p:attrNameLst>
                                          <p:attrName>ppt_w</p:attrName>
                                        </p:attrNameLst>
                                      </p:cBhvr>
                                      <p:tavLst>
                                        <p:tav tm="0">
                                          <p:val>
                                            <p:fltVal val="0"/>
                                          </p:val>
                                        </p:tav>
                                        <p:tav tm="100000">
                                          <p:val>
                                            <p:strVal val="#ppt_w"/>
                                          </p:val>
                                        </p:tav>
                                      </p:tavLst>
                                    </p:anim>
                                    <p:anim calcmode="lin" valueType="num">
                                      <p:cBhvr>
                                        <p:cTn id="8" dur="500" fill="hold"/>
                                        <p:tgtEl>
                                          <p:spTgt spid="16386"/>
                                        </p:tgtEl>
                                        <p:attrNameLst>
                                          <p:attrName>ppt_h</p:attrName>
                                        </p:attrNameLst>
                                      </p:cBhvr>
                                      <p:tavLst>
                                        <p:tav tm="0">
                                          <p:val>
                                            <p:fltVal val="0"/>
                                          </p:val>
                                        </p:tav>
                                        <p:tav tm="100000">
                                          <p:val>
                                            <p:strVal val="#ppt_h"/>
                                          </p:val>
                                        </p:tav>
                                      </p:tavLst>
                                    </p:anim>
                                    <p:animEffect transition="in" filter="fade">
                                      <p:cBhvr>
                                        <p:cTn id="9" dur="500"/>
                                        <p:tgtEl>
                                          <p:spTgt spid="1638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387">
                                            <p:txEl>
                                              <p:pRg st="0" end="0"/>
                                            </p:txEl>
                                          </p:spTgt>
                                        </p:tgtEl>
                                        <p:attrNameLst>
                                          <p:attrName>style.visibility</p:attrName>
                                        </p:attrNameLst>
                                      </p:cBhvr>
                                      <p:to>
                                        <p:strVal val="visible"/>
                                      </p:to>
                                    </p:set>
                                    <p:animEffect transition="in" filter="fade">
                                      <p:cBhvr>
                                        <p:cTn id="14" dur="1000">
                                          <p:stCondLst>
                                            <p:cond delay="0"/>
                                          </p:stCondLst>
                                        </p:cTn>
                                        <p:tgtEl>
                                          <p:spTgt spid="1638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Effect transition="in" filter="fade">
                                      <p:cBhvr>
                                        <p:cTn id="19" dur="1000">
                                          <p:stCondLst>
                                            <p:cond delay="0"/>
                                          </p:stCondLst>
                                        </p:cTn>
                                        <p:tgtEl>
                                          <p:spTgt spid="1638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387">
                                            <p:txEl>
                                              <p:pRg st="2" end="2"/>
                                            </p:txEl>
                                          </p:spTgt>
                                        </p:tgtEl>
                                        <p:attrNameLst>
                                          <p:attrName>style.visibility</p:attrName>
                                        </p:attrNameLst>
                                      </p:cBhvr>
                                      <p:to>
                                        <p:strVal val="visible"/>
                                      </p:to>
                                    </p:set>
                                    <p:animEffect transition="in" filter="fade">
                                      <p:cBhvr>
                                        <p:cTn id="24" dur="1000">
                                          <p:stCondLst>
                                            <p:cond delay="0"/>
                                          </p:stCondLst>
                                        </p:cTn>
                                        <p:tgtEl>
                                          <p:spTgt spid="1638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387">
                                            <p:txEl>
                                              <p:pRg st="3" end="3"/>
                                            </p:txEl>
                                          </p:spTgt>
                                        </p:tgtEl>
                                        <p:attrNameLst>
                                          <p:attrName>style.visibility</p:attrName>
                                        </p:attrNameLst>
                                      </p:cBhvr>
                                      <p:to>
                                        <p:strVal val="visible"/>
                                      </p:to>
                                    </p:set>
                                    <p:animEffect transition="in" filter="fade">
                                      <p:cBhvr>
                                        <p:cTn id="29" dur="1000">
                                          <p:stCondLst>
                                            <p:cond delay="0"/>
                                          </p:stCondLst>
                                        </p:cTn>
                                        <p:tgtEl>
                                          <p:spTgt spid="1638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387">
                                            <p:txEl>
                                              <p:pRg st="4" end="4"/>
                                            </p:txEl>
                                          </p:spTgt>
                                        </p:tgtEl>
                                        <p:attrNameLst>
                                          <p:attrName>style.visibility</p:attrName>
                                        </p:attrNameLst>
                                      </p:cBhvr>
                                      <p:to>
                                        <p:strVal val="visible"/>
                                      </p:to>
                                    </p:set>
                                    <p:animEffect transition="in" filter="fade">
                                      <p:cBhvr>
                                        <p:cTn id="34" dur="1000">
                                          <p:stCondLst>
                                            <p:cond delay="0"/>
                                          </p:stCondLst>
                                        </p:cTn>
                                        <p:tgtEl>
                                          <p:spTgt spid="1638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387">
                                            <p:txEl>
                                              <p:pRg st="5" end="5"/>
                                            </p:txEl>
                                          </p:spTgt>
                                        </p:tgtEl>
                                        <p:attrNameLst>
                                          <p:attrName>style.visibility</p:attrName>
                                        </p:attrNameLst>
                                      </p:cBhvr>
                                      <p:to>
                                        <p:strVal val="visible"/>
                                      </p:to>
                                    </p:set>
                                    <p:animEffect transition="in" filter="fade">
                                      <p:cBhvr>
                                        <p:cTn id="39" dur="1000">
                                          <p:stCondLst>
                                            <p:cond delay="0"/>
                                          </p:stCondLst>
                                        </p:cTn>
                                        <p:tgtEl>
                                          <p:spTgt spid="16387">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387">
                                            <p:txEl>
                                              <p:pRg st="6" end="6"/>
                                            </p:txEl>
                                          </p:spTgt>
                                        </p:tgtEl>
                                        <p:attrNameLst>
                                          <p:attrName>style.visibility</p:attrName>
                                        </p:attrNameLst>
                                      </p:cBhvr>
                                      <p:to>
                                        <p:strVal val="visible"/>
                                      </p:to>
                                    </p:set>
                                    <p:animEffect transition="in" filter="fade">
                                      <p:cBhvr>
                                        <p:cTn id="44" dur="1000">
                                          <p:stCondLst>
                                            <p:cond delay="0"/>
                                          </p:stCondLst>
                                        </p:cTn>
                                        <p:tgtEl>
                                          <p:spTgt spid="16387">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387">
                                            <p:txEl>
                                              <p:pRg st="7" end="7"/>
                                            </p:txEl>
                                          </p:spTgt>
                                        </p:tgtEl>
                                        <p:attrNameLst>
                                          <p:attrName>style.visibility</p:attrName>
                                        </p:attrNameLst>
                                      </p:cBhvr>
                                      <p:to>
                                        <p:strVal val="visible"/>
                                      </p:to>
                                    </p:set>
                                    <p:animEffect transition="in" filter="fade">
                                      <p:cBhvr>
                                        <p:cTn id="49" dur="1000">
                                          <p:stCondLst>
                                            <p:cond delay="0"/>
                                          </p:stCondLst>
                                        </p:cTn>
                                        <p:tgtEl>
                                          <p:spTgt spid="16387">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387">
                                            <p:txEl>
                                              <p:pRg st="8" end="8"/>
                                            </p:txEl>
                                          </p:spTgt>
                                        </p:tgtEl>
                                        <p:attrNameLst>
                                          <p:attrName>style.visibility</p:attrName>
                                        </p:attrNameLst>
                                      </p:cBhvr>
                                      <p:to>
                                        <p:strVal val="visible"/>
                                      </p:to>
                                    </p:set>
                                    <p:animEffect transition="in" filter="fade">
                                      <p:cBhvr>
                                        <p:cTn id="54" dur="1000">
                                          <p:stCondLst>
                                            <p:cond delay="0"/>
                                          </p:stCondLst>
                                        </p:cTn>
                                        <p:tgtEl>
                                          <p:spTgt spid="16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93C8F867-D4D1-4FFB-A27B-88ECCAF6BCA3}" type="slidenum">
              <a:rPr lang="en-US" smtClean="0"/>
              <a:pPr/>
              <a:t>21</a:t>
            </a:fld>
            <a:endParaRPr lang="en-US"/>
          </a:p>
        </p:txBody>
      </p:sp>
      <p:sp>
        <p:nvSpPr>
          <p:cNvPr id="17410" name="Rectangle 2"/>
          <p:cNvSpPr>
            <a:spLocks noGrp="1" noChangeArrowheads="1"/>
          </p:cNvSpPr>
          <p:nvPr>
            <p:ph type="title"/>
          </p:nvPr>
        </p:nvSpPr>
        <p:spPr>
          <a:xfrm>
            <a:off x="974725" y="560388"/>
            <a:ext cx="7270750" cy="841375"/>
          </a:xfrm>
        </p:spPr>
        <p:txBody>
          <a:bodyPr/>
          <a:lstStyle/>
          <a:p>
            <a:pPr eaLnBrk="1" hangingPunct="1"/>
            <a:r>
              <a:rPr lang="en-US" b="1"/>
              <a:t>Business Plan Outline (cont’d)</a:t>
            </a:r>
          </a:p>
        </p:txBody>
      </p:sp>
      <p:sp>
        <p:nvSpPr>
          <p:cNvPr id="17411" name="Rectangle 3"/>
          <p:cNvSpPr>
            <a:spLocks noGrp="1" noChangeArrowheads="1"/>
          </p:cNvSpPr>
          <p:nvPr>
            <p:ph type="body" idx="1"/>
          </p:nvPr>
        </p:nvSpPr>
        <p:spPr>
          <a:xfrm>
            <a:off x="685800" y="1981200"/>
            <a:ext cx="7772400" cy="4267200"/>
          </a:xfrm>
        </p:spPr>
        <p:txBody>
          <a:bodyPr/>
          <a:lstStyle/>
          <a:p>
            <a:pPr eaLnBrk="1" hangingPunct="1">
              <a:buFont typeface="Wingdings" pitchFamily="2" charset="2"/>
              <a:buNone/>
            </a:pPr>
            <a:r>
              <a:rPr lang="en-US" b="1" dirty="0"/>
              <a:t>VII.	Risks and Opportunities </a:t>
            </a:r>
            <a:endParaRPr lang="en-US" sz="2300" b="1" dirty="0"/>
          </a:p>
          <a:p>
            <a:pPr eaLnBrk="1" hangingPunct="1">
              <a:buFont typeface="Wingdings" pitchFamily="2" charset="2"/>
              <a:buNone/>
            </a:pPr>
            <a:r>
              <a:rPr lang="en-US" sz="2300" b="1" dirty="0"/>
              <a:t>		A. Possible problems and risks</a:t>
            </a:r>
          </a:p>
          <a:p>
            <a:pPr eaLnBrk="1" hangingPunct="1">
              <a:buFont typeface="Wingdings" pitchFamily="2" charset="2"/>
              <a:buNone/>
            </a:pPr>
            <a:r>
              <a:rPr lang="en-US" sz="2300" b="1" dirty="0"/>
              <a:t>		B. Opportunities</a:t>
            </a:r>
          </a:p>
          <a:p>
            <a:pPr eaLnBrk="1" hangingPunct="1">
              <a:buFont typeface="Wingdings" pitchFamily="2" charset="2"/>
              <a:buNone/>
            </a:pPr>
            <a:r>
              <a:rPr lang="en-US" b="1" dirty="0"/>
              <a:t>VIII.	Appendix</a:t>
            </a:r>
            <a:endParaRPr lang="en-US" sz="2300" b="1" dirty="0"/>
          </a:p>
          <a:p>
            <a:pPr eaLnBrk="1" hangingPunct="1">
              <a:buFont typeface="Wingdings" pitchFamily="2" charset="2"/>
              <a:buNone/>
            </a:pPr>
            <a:r>
              <a:rPr lang="en-US" sz="2300" b="1" dirty="0"/>
              <a:t>		A. Detailed support for financial forecasts </a:t>
            </a:r>
          </a:p>
          <a:p>
            <a:pPr eaLnBrk="1" hangingPunct="1">
              <a:buFont typeface="Wingdings" pitchFamily="2" charset="2"/>
              <a:buNone/>
            </a:pPr>
            <a:r>
              <a:rPr lang="en-US" sz="2300" b="1" dirty="0"/>
              <a:t>		B. Timeline and milestones</a:t>
            </a:r>
          </a:p>
          <a:p>
            <a:pPr eaLnBrk="1" hangingPunct="1">
              <a:buFont typeface="Wingdings" pitchFamily="2" charset="2"/>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7411">
                                            <p:txEl>
                                              <p:pRg st="0" end="0"/>
                                            </p:txEl>
                                          </p:spTgt>
                                        </p:tgtEl>
                                        <p:attrNameLst>
                                          <p:attrName>style.visibility</p:attrName>
                                        </p:attrNameLst>
                                      </p:cBhvr>
                                      <p:to>
                                        <p:strVal val="visible"/>
                                      </p:to>
                                    </p:set>
                                    <p:animEffect transition="in" filter="fade">
                                      <p:cBhvr>
                                        <p:cTn id="14" dur="1000">
                                          <p:stCondLst>
                                            <p:cond delay="0"/>
                                          </p:stCondLst>
                                        </p:cTn>
                                        <p:tgtEl>
                                          <p:spTgt spid="174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Effect transition="in" filter="fade">
                                      <p:cBhvr>
                                        <p:cTn id="19" dur="1000">
                                          <p:stCondLst>
                                            <p:cond delay="0"/>
                                          </p:stCondLst>
                                        </p:cTn>
                                        <p:tgtEl>
                                          <p:spTgt spid="174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411">
                                            <p:txEl>
                                              <p:pRg st="2" end="2"/>
                                            </p:txEl>
                                          </p:spTgt>
                                        </p:tgtEl>
                                        <p:attrNameLst>
                                          <p:attrName>style.visibility</p:attrName>
                                        </p:attrNameLst>
                                      </p:cBhvr>
                                      <p:to>
                                        <p:strVal val="visible"/>
                                      </p:to>
                                    </p:set>
                                    <p:animEffect transition="in" filter="fade">
                                      <p:cBhvr>
                                        <p:cTn id="24" dur="1000">
                                          <p:stCondLst>
                                            <p:cond delay="0"/>
                                          </p:stCondLst>
                                        </p:cTn>
                                        <p:tgtEl>
                                          <p:spTgt spid="17411">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411">
                                            <p:txEl>
                                              <p:pRg st="3" end="3"/>
                                            </p:txEl>
                                          </p:spTgt>
                                        </p:tgtEl>
                                        <p:attrNameLst>
                                          <p:attrName>style.visibility</p:attrName>
                                        </p:attrNameLst>
                                      </p:cBhvr>
                                      <p:to>
                                        <p:strVal val="visible"/>
                                      </p:to>
                                    </p:set>
                                    <p:animEffect transition="in" filter="fade">
                                      <p:cBhvr>
                                        <p:cTn id="29" dur="1000">
                                          <p:stCondLst>
                                            <p:cond delay="0"/>
                                          </p:stCondLst>
                                        </p:cTn>
                                        <p:tgtEl>
                                          <p:spTgt spid="174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411">
                                            <p:txEl>
                                              <p:pRg st="4" end="4"/>
                                            </p:txEl>
                                          </p:spTgt>
                                        </p:tgtEl>
                                        <p:attrNameLst>
                                          <p:attrName>style.visibility</p:attrName>
                                        </p:attrNameLst>
                                      </p:cBhvr>
                                      <p:to>
                                        <p:strVal val="visible"/>
                                      </p:to>
                                    </p:set>
                                    <p:animEffect transition="in" filter="fade">
                                      <p:cBhvr>
                                        <p:cTn id="34" dur="1000">
                                          <p:stCondLst>
                                            <p:cond delay="0"/>
                                          </p:stCondLst>
                                        </p:cTn>
                                        <p:tgtEl>
                                          <p:spTgt spid="1741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7411">
                                            <p:txEl>
                                              <p:pRg st="5" end="5"/>
                                            </p:txEl>
                                          </p:spTgt>
                                        </p:tgtEl>
                                        <p:attrNameLst>
                                          <p:attrName>style.visibility</p:attrName>
                                        </p:attrNameLst>
                                      </p:cBhvr>
                                      <p:to>
                                        <p:strVal val="visible"/>
                                      </p:to>
                                    </p:set>
                                    <p:animEffect transition="in" filter="fade">
                                      <p:cBhvr>
                                        <p:cTn id="39" dur="1000">
                                          <p:stCondLst>
                                            <p:cond delay="0"/>
                                          </p:stCondLst>
                                        </p:cTn>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E4713640-7A6F-4EF1-AD79-7BEE27258E33}" type="slidenum">
              <a:rPr lang="en-US" smtClean="0"/>
              <a:pPr/>
              <a:t>3</a:t>
            </a:fld>
            <a:endParaRPr lang="en-US"/>
          </a:p>
        </p:txBody>
      </p:sp>
      <p:sp>
        <p:nvSpPr>
          <p:cNvPr id="50178" name="Rectangle 2"/>
          <p:cNvSpPr>
            <a:spLocks noGrp="1" noChangeArrowheads="1"/>
          </p:cNvSpPr>
          <p:nvPr>
            <p:ph type="title"/>
          </p:nvPr>
        </p:nvSpPr>
        <p:spPr/>
        <p:txBody>
          <a:bodyPr/>
          <a:lstStyle/>
          <a:p>
            <a:pPr eaLnBrk="1" hangingPunct="1"/>
            <a:r>
              <a:rPr lang="en-US"/>
              <a:t>Components of a Sound Business Model</a:t>
            </a:r>
          </a:p>
        </p:txBody>
      </p:sp>
      <p:sp>
        <p:nvSpPr>
          <p:cNvPr id="50179" name="Rectangle 3"/>
          <p:cNvSpPr>
            <a:spLocks noGrp="1" noChangeArrowheads="1"/>
          </p:cNvSpPr>
          <p:nvPr>
            <p:ph type="body" idx="1"/>
          </p:nvPr>
        </p:nvSpPr>
        <p:spPr>
          <a:xfrm>
            <a:off x="685800" y="1905000"/>
            <a:ext cx="7772400" cy="4267200"/>
          </a:xfrm>
        </p:spPr>
        <p:txBody>
          <a:bodyPr/>
          <a:lstStyle/>
          <a:p>
            <a:pPr eaLnBrk="1" hangingPunct="1"/>
            <a:r>
              <a:rPr lang="en-US" sz="2700"/>
              <a:t>Generate Revenues (You must have customers &amp; sell them something)</a:t>
            </a:r>
          </a:p>
          <a:p>
            <a:pPr eaLnBrk="1" hangingPunct="1"/>
            <a:r>
              <a:rPr lang="en-US" sz="2700"/>
              <a:t>Make Profits (You must eventually have revenues that exceed the expenses of generating those revenues)</a:t>
            </a:r>
          </a:p>
          <a:p>
            <a:pPr eaLnBrk="1" hangingPunct="1"/>
            <a:r>
              <a:rPr lang="en-US" sz="2700"/>
              <a:t>Produce Free Cash Flows (You must generate cash inflows that exceed net working capital &amp; capital expenditures) </a:t>
            </a:r>
          </a:p>
          <a:p>
            <a:pPr eaLnBrk="1" hangingPunct="1"/>
            <a:endParaRPr lang="en-US" sz="2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500" fill="hold"/>
                                        <p:tgtEl>
                                          <p:spTgt spid="50178"/>
                                        </p:tgtEl>
                                        <p:attrNameLst>
                                          <p:attrName>ppt_w</p:attrName>
                                        </p:attrNameLst>
                                      </p:cBhvr>
                                      <p:tavLst>
                                        <p:tav tm="0">
                                          <p:val>
                                            <p:fltVal val="0"/>
                                          </p:val>
                                        </p:tav>
                                        <p:tav tm="100000">
                                          <p:val>
                                            <p:strVal val="#ppt_w"/>
                                          </p:val>
                                        </p:tav>
                                      </p:tavLst>
                                    </p:anim>
                                    <p:anim calcmode="lin" valueType="num">
                                      <p:cBhvr>
                                        <p:cTn id="8" dur="500" fill="hold"/>
                                        <p:tgtEl>
                                          <p:spTgt spid="50178"/>
                                        </p:tgtEl>
                                        <p:attrNameLst>
                                          <p:attrName>ppt_h</p:attrName>
                                        </p:attrNameLst>
                                      </p:cBhvr>
                                      <p:tavLst>
                                        <p:tav tm="0">
                                          <p:val>
                                            <p:fltVal val="0"/>
                                          </p:val>
                                        </p:tav>
                                        <p:tav tm="100000">
                                          <p:val>
                                            <p:strVal val="#ppt_h"/>
                                          </p:val>
                                        </p:tav>
                                      </p:tavLst>
                                    </p:anim>
                                    <p:animEffect transition="in" filter="fade">
                                      <p:cBhvr>
                                        <p:cTn id="9" dur="500"/>
                                        <p:tgtEl>
                                          <p:spTgt spid="5017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0179">
                                            <p:txEl>
                                              <p:pRg st="0" end="0"/>
                                            </p:txEl>
                                          </p:spTgt>
                                        </p:tgtEl>
                                        <p:attrNameLst>
                                          <p:attrName>style.visibility</p:attrName>
                                        </p:attrNameLst>
                                      </p:cBhvr>
                                      <p:to>
                                        <p:strVal val="visible"/>
                                      </p:to>
                                    </p:set>
                                    <p:animEffect transition="in" filter="fade">
                                      <p:cBhvr>
                                        <p:cTn id="14" dur="1000">
                                          <p:stCondLst>
                                            <p:cond delay="0"/>
                                          </p:stCondLst>
                                        </p:cTn>
                                        <p:tgtEl>
                                          <p:spTgt spid="5017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0179">
                                            <p:txEl>
                                              <p:pRg st="1" end="1"/>
                                            </p:txEl>
                                          </p:spTgt>
                                        </p:tgtEl>
                                        <p:attrNameLst>
                                          <p:attrName>style.visibility</p:attrName>
                                        </p:attrNameLst>
                                      </p:cBhvr>
                                      <p:to>
                                        <p:strVal val="visible"/>
                                      </p:to>
                                    </p:set>
                                    <p:animEffect transition="in" filter="fade">
                                      <p:cBhvr>
                                        <p:cTn id="19" dur="1000">
                                          <p:stCondLst>
                                            <p:cond delay="0"/>
                                          </p:stCondLst>
                                        </p:cTn>
                                        <p:tgtEl>
                                          <p:spTgt spid="5017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0179">
                                            <p:txEl>
                                              <p:pRg st="2" end="2"/>
                                            </p:txEl>
                                          </p:spTgt>
                                        </p:tgtEl>
                                        <p:attrNameLst>
                                          <p:attrName>style.visibility</p:attrName>
                                        </p:attrNameLst>
                                      </p:cBhvr>
                                      <p:to>
                                        <p:strVal val="visible"/>
                                      </p:to>
                                    </p:set>
                                    <p:animEffect transition="in" filter="fade">
                                      <p:cBhvr>
                                        <p:cTn id="24" dur="1000">
                                          <p:stCondLst>
                                            <p:cond delay="0"/>
                                          </p:stCondLst>
                                        </p:cTn>
                                        <p:tgtEl>
                                          <p:spTgt spid="50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600" dirty="0"/>
              <a:t>A viable venture opportunity</a:t>
            </a:r>
            <a:r>
              <a:rPr lang="en-US" sz="3200" dirty="0"/>
              <a:t> </a:t>
            </a:r>
            <a:br>
              <a:rPr lang="en-US" sz="3200" dirty="0"/>
            </a:br>
            <a:endParaRPr lang="en-US" dirty="0"/>
          </a:p>
        </p:txBody>
      </p:sp>
      <p:sp>
        <p:nvSpPr>
          <p:cNvPr id="12291" name="Content Placeholder 2"/>
          <p:cNvSpPr>
            <a:spLocks noGrp="1"/>
          </p:cNvSpPr>
          <p:nvPr>
            <p:ph idx="1"/>
          </p:nvPr>
        </p:nvSpPr>
        <p:spPr/>
        <p:txBody>
          <a:bodyPr/>
          <a:lstStyle/>
          <a:p>
            <a:pPr eaLnBrk="1" hangingPunct="1">
              <a:buFont typeface="Wingdings" pitchFamily="2" charset="2"/>
              <a:buNone/>
            </a:pPr>
            <a:r>
              <a:rPr lang="en-US" sz="2000" dirty="0"/>
              <a:t>	Creates or meets a customer need, provides an initial competitive advantage, is timely in terms of time-to-market, and offers the expectation of added value to investors</a:t>
            </a:r>
          </a:p>
          <a:p>
            <a:pPr eaLnBrk="1" hangingPunct="1">
              <a:buFont typeface="Wingdings" pitchFamily="2" charset="2"/>
              <a:buNone/>
            </a:pPr>
            <a:endParaRPr lang="en-US" sz="2000" dirty="0"/>
          </a:p>
          <a:p>
            <a:pPr eaLnBrk="1" hangingPunct="1"/>
            <a:r>
              <a:rPr lang="en-US" sz="2400" dirty="0"/>
              <a:t>SWOT analysis considers the following strengths/weaknesses:</a:t>
            </a:r>
          </a:p>
          <a:p>
            <a:pPr lvl="1" eaLnBrk="1" hangingPunct="1"/>
            <a:r>
              <a:rPr lang="en-US" sz="2000" dirty="0"/>
              <a:t>Unfilled customer need</a:t>
            </a:r>
          </a:p>
          <a:p>
            <a:pPr lvl="1" eaLnBrk="1" hangingPunct="1"/>
            <a:r>
              <a:rPr lang="en-US" sz="2000" dirty="0"/>
              <a:t>Intellectual property rights</a:t>
            </a:r>
          </a:p>
          <a:p>
            <a:pPr lvl="1" eaLnBrk="1" hangingPunct="1"/>
            <a:r>
              <a:rPr lang="en-US" sz="2000" dirty="0"/>
              <a:t>First mover</a:t>
            </a:r>
          </a:p>
          <a:p>
            <a:pPr lvl="1" eaLnBrk="1" hangingPunct="1"/>
            <a:r>
              <a:rPr lang="en-US" sz="2000" dirty="0"/>
              <a:t>Lower costs and/or higher quality</a:t>
            </a:r>
          </a:p>
          <a:p>
            <a:pPr lvl="1" eaLnBrk="1" hangingPunct="1"/>
            <a:r>
              <a:rPr lang="en-US" sz="2000" dirty="0"/>
              <a:t>Experience/expertise</a:t>
            </a:r>
          </a:p>
          <a:p>
            <a:pPr lvl="1" eaLnBrk="1" hangingPunct="1"/>
            <a:r>
              <a:rPr lang="en-US" sz="2000" dirty="0"/>
              <a:t>Reputation value</a:t>
            </a:r>
            <a:endParaRPr lang="en-US" sz="2400" dirty="0"/>
          </a:p>
        </p:txBody>
      </p:sp>
      <p:sp>
        <p:nvSpPr>
          <p:cNvPr id="12292" name="Slide Number Placeholder 3"/>
          <p:cNvSpPr>
            <a:spLocks noGrp="1"/>
          </p:cNvSpPr>
          <p:nvPr>
            <p:ph type="sldNum" sz="quarter" idx="12"/>
          </p:nvPr>
        </p:nvSpPr>
        <p:spPr>
          <a:noFill/>
        </p:spPr>
        <p:txBody>
          <a:bodyPr/>
          <a:lstStyle/>
          <a:p>
            <a:fld id="{A89FA487-EEDC-44BD-AA23-6C208A05ECB0}"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a:t>SWOT analysis considers the following threats/opportunities:</a:t>
            </a:r>
          </a:p>
          <a:p>
            <a:pPr lvl="1"/>
            <a:r>
              <a:rPr lang="en-US" sz="2700" dirty="0"/>
              <a:t>Existing Competition</a:t>
            </a:r>
          </a:p>
          <a:p>
            <a:pPr lvl="1"/>
            <a:r>
              <a:rPr lang="en-US" sz="2700" dirty="0"/>
              <a:t>Market size /market share potential</a:t>
            </a:r>
          </a:p>
          <a:p>
            <a:pPr lvl="1"/>
            <a:r>
              <a:rPr lang="en-US" sz="2700" dirty="0"/>
              <a:t>Substitute products or services</a:t>
            </a:r>
          </a:p>
          <a:p>
            <a:pPr lvl="1"/>
            <a:r>
              <a:rPr lang="en-US" sz="2700" dirty="0"/>
              <a:t>Possibility of new technologies</a:t>
            </a:r>
          </a:p>
          <a:p>
            <a:pPr lvl="1"/>
            <a:r>
              <a:rPr lang="en-US" sz="2700" dirty="0"/>
              <a:t>Recent or potential regulatory changes</a:t>
            </a:r>
          </a:p>
          <a:p>
            <a:pPr lvl="1"/>
            <a:r>
              <a:rPr lang="en-US" sz="2700" dirty="0"/>
              <a:t>International market possibilities</a:t>
            </a:r>
          </a:p>
          <a:p>
            <a:endParaRPr lang="en-IN" dirty="0"/>
          </a:p>
        </p:txBody>
      </p:sp>
      <p:sp>
        <p:nvSpPr>
          <p:cNvPr id="4" name="Slide Number Placeholder 3"/>
          <p:cNvSpPr>
            <a:spLocks noGrp="1"/>
          </p:cNvSpPr>
          <p:nvPr>
            <p:ph type="sldNum" sz="quarter" idx="12"/>
          </p:nvPr>
        </p:nvSpPr>
        <p:spPr/>
        <p:txBody>
          <a:bodyPr/>
          <a:lstStyle/>
          <a:p>
            <a:pPr>
              <a:defRPr/>
            </a:pPr>
            <a:fld id="{35836B7C-18FB-42FB-91AE-182CF5F1AD63}" type="slidenum">
              <a:rPr lang="en-US" smtClean="0"/>
              <a:pPr>
                <a:defRPr/>
              </a:pPr>
              <a:t>5</a:t>
            </a:fld>
            <a:endParaRPr lang="en-US"/>
          </a:p>
        </p:txBody>
      </p:sp>
      <p:sp>
        <p:nvSpPr>
          <p:cNvPr id="5" name="Title 1"/>
          <p:cNvSpPr>
            <a:spLocks noGrp="1"/>
          </p:cNvSpPr>
          <p:nvPr>
            <p:ph type="title"/>
          </p:nvPr>
        </p:nvSpPr>
        <p:spPr/>
        <p:txBody>
          <a:bodyPr/>
          <a:lstStyle/>
          <a:p>
            <a:pPr eaLnBrk="1" hangingPunct="1"/>
            <a:r>
              <a:rPr lang="en-US" sz="3600" dirty="0"/>
              <a:t>A viable venture opportunity</a:t>
            </a:r>
            <a:r>
              <a:rPr lang="en-US" sz="3200" dirty="0"/>
              <a:t> </a:t>
            </a:r>
            <a:br>
              <a:rPr lang="en-US" sz="3200" dirty="0"/>
            </a:br>
            <a:endParaRPr lang="en-US" dirty="0"/>
          </a:p>
        </p:txBody>
      </p:sp>
    </p:spTree>
    <p:extLst>
      <p:ext uri="{BB962C8B-B14F-4D97-AF65-F5344CB8AC3E}">
        <p14:creationId xmlns:p14="http://schemas.microsoft.com/office/powerpoint/2010/main" val="209079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C8A8BF5E-585A-47CA-8E0E-6A1B7A29EEE0}" type="slidenum">
              <a:rPr lang="en-US" smtClean="0"/>
              <a:pPr/>
              <a:t>6</a:t>
            </a:fld>
            <a:endParaRPr lang="en-US"/>
          </a:p>
        </p:txBody>
      </p:sp>
      <p:sp>
        <p:nvSpPr>
          <p:cNvPr id="51202" name="Rectangle 2"/>
          <p:cNvSpPr>
            <a:spLocks noGrp="1" noChangeArrowheads="1"/>
          </p:cNvSpPr>
          <p:nvPr>
            <p:ph type="title"/>
          </p:nvPr>
        </p:nvSpPr>
        <p:spPr/>
        <p:txBody>
          <a:bodyPr/>
          <a:lstStyle/>
          <a:p>
            <a:pPr eaLnBrk="1" hangingPunct="1"/>
            <a:r>
              <a:rPr lang="en-US"/>
              <a:t>Screening Venture Opportunities</a:t>
            </a:r>
          </a:p>
        </p:txBody>
      </p:sp>
      <p:sp>
        <p:nvSpPr>
          <p:cNvPr id="51203" name="Rectangle 3"/>
          <p:cNvSpPr>
            <a:spLocks noGrp="1" noChangeArrowheads="1"/>
          </p:cNvSpPr>
          <p:nvPr>
            <p:ph type="body" idx="1"/>
          </p:nvPr>
        </p:nvSpPr>
        <p:spPr>
          <a:xfrm>
            <a:off x="762000" y="1828800"/>
            <a:ext cx="7696200" cy="4572000"/>
          </a:xfrm>
        </p:spPr>
        <p:txBody>
          <a:bodyPr/>
          <a:lstStyle/>
          <a:p>
            <a:pPr eaLnBrk="1" hangingPunct="1"/>
            <a:r>
              <a:rPr lang="en-US" sz="2800" dirty="0"/>
              <a:t>Venture opportunity screening:</a:t>
            </a:r>
            <a:r>
              <a:rPr lang="en-US" sz="2400" dirty="0"/>
              <a:t> </a:t>
            </a:r>
            <a:endParaRPr lang="en-US" sz="2400" dirty="0">
              <a:cs typeface="Arial" charset="0"/>
            </a:endParaRPr>
          </a:p>
          <a:p>
            <a:pPr eaLnBrk="1" hangingPunct="1">
              <a:buFont typeface="Wingdings" pitchFamily="2" charset="2"/>
              <a:buNone/>
            </a:pPr>
            <a:r>
              <a:rPr lang="en-US" sz="2400" dirty="0">
                <a:cs typeface="Arial" charset="0"/>
              </a:rPr>
              <a:t> 	</a:t>
            </a:r>
            <a:r>
              <a:rPr lang="en-US" sz="2100" dirty="0">
                <a:cs typeface="Arial" charset="0"/>
              </a:rPr>
              <a:t>assessment of an idea’s commercial potential to produce revenue growth, financial performance, and value</a:t>
            </a:r>
          </a:p>
          <a:p>
            <a:pPr eaLnBrk="1" hangingPunct="1">
              <a:buFont typeface="Wingdings" pitchFamily="2" charset="2"/>
              <a:buNone/>
            </a:pPr>
            <a:endParaRPr lang="en-US" sz="2100" dirty="0">
              <a:cs typeface="Arial" charset="0"/>
            </a:endParaRPr>
          </a:p>
          <a:p>
            <a:pPr eaLnBrk="1" hangingPunct="1"/>
            <a:r>
              <a:rPr lang="en-US" sz="2800" dirty="0"/>
              <a:t>Attempt to quantify the following areas</a:t>
            </a:r>
          </a:p>
          <a:p>
            <a:pPr lvl="1" eaLnBrk="1" hangingPunct="1"/>
            <a:r>
              <a:rPr lang="en-US" sz="2100" dirty="0"/>
              <a:t>Industry/Market</a:t>
            </a:r>
          </a:p>
          <a:p>
            <a:pPr lvl="1" eaLnBrk="1" hangingPunct="1"/>
            <a:r>
              <a:rPr lang="en-US" sz="2100" dirty="0"/>
              <a:t>Pricing/Profitability</a:t>
            </a:r>
          </a:p>
          <a:p>
            <a:pPr lvl="1" eaLnBrk="1" hangingPunct="1"/>
            <a:r>
              <a:rPr lang="en-US" sz="2100" dirty="0"/>
              <a:t>Financial/Harvest</a:t>
            </a:r>
          </a:p>
          <a:p>
            <a:pPr lvl="1" eaLnBrk="1" hangingPunct="1"/>
            <a:r>
              <a:rPr lang="en-US" sz="2100" dirty="0"/>
              <a:t>Management Team</a:t>
            </a:r>
          </a:p>
          <a:p>
            <a:pPr eaLnBrk="1" hangingPunct="1">
              <a:buFont typeface="Wingdings" pitchFamily="2" charset="2"/>
              <a:buNone/>
            </a:pPr>
            <a:endParaRPr lang="en-US" sz="2100" dirty="0"/>
          </a:p>
          <a:p>
            <a:pPr eaLnBrk="1" hangingPunct="1">
              <a:buFont typeface="Wingdings" pitchFamily="2" charset="2"/>
              <a:buNone/>
            </a:pPr>
            <a:endParaRPr lang="en-US" sz="2100"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p:cTn id="7" dur="500" fill="hold"/>
                                        <p:tgtEl>
                                          <p:spTgt spid="51202"/>
                                        </p:tgtEl>
                                        <p:attrNameLst>
                                          <p:attrName>ppt_w</p:attrName>
                                        </p:attrNameLst>
                                      </p:cBhvr>
                                      <p:tavLst>
                                        <p:tav tm="0">
                                          <p:val>
                                            <p:fltVal val="0"/>
                                          </p:val>
                                        </p:tav>
                                        <p:tav tm="100000">
                                          <p:val>
                                            <p:strVal val="#ppt_w"/>
                                          </p:val>
                                        </p:tav>
                                      </p:tavLst>
                                    </p:anim>
                                    <p:anim calcmode="lin" valueType="num">
                                      <p:cBhvr>
                                        <p:cTn id="8" dur="500" fill="hold"/>
                                        <p:tgtEl>
                                          <p:spTgt spid="51202"/>
                                        </p:tgtEl>
                                        <p:attrNameLst>
                                          <p:attrName>ppt_h</p:attrName>
                                        </p:attrNameLst>
                                      </p:cBhvr>
                                      <p:tavLst>
                                        <p:tav tm="0">
                                          <p:val>
                                            <p:fltVal val="0"/>
                                          </p:val>
                                        </p:tav>
                                        <p:tav tm="100000">
                                          <p:val>
                                            <p:strVal val="#ppt_h"/>
                                          </p:val>
                                        </p:tav>
                                      </p:tavLst>
                                    </p:anim>
                                    <p:animEffect transition="in" filter="fade">
                                      <p:cBhvr>
                                        <p:cTn id="9" dur="500"/>
                                        <p:tgtEl>
                                          <p:spTgt spid="5120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1203">
                                            <p:txEl>
                                              <p:pRg st="0" end="0"/>
                                            </p:txEl>
                                          </p:spTgt>
                                        </p:tgtEl>
                                        <p:attrNameLst>
                                          <p:attrName>style.visibility</p:attrName>
                                        </p:attrNameLst>
                                      </p:cBhvr>
                                      <p:to>
                                        <p:strVal val="visible"/>
                                      </p:to>
                                    </p:set>
                                    <p:animEffect transition="in" filter="fade">
                                      <p:cBhvr>
                                        <p:cTn id="14" dur="1000">
                                          <p:stCondLst>
                                            <p:cond delay="0"/>
                                          </p:stCondLst>
                                        </p:cTn>
                                        <p:tgtEl>
                                          <p:spTgt spid="5120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1203">
                                            <p:txEl>
                                              <p:pRg st="1" end="1"/>
                                            </p:txEl>
                                          </p:spTgt>
                                        </p:tgtEl>
                                        <p:attrNameLst>
                                          <p:attrName>style.visibility</p:attrName>
                                        </p:attrNameLst>
                                      </p:cBhvr>
                                      <p:to>
                                        <p:strVal val="visible"/>
                                      </p:to>
                                    </p:set>
                                    <p:animEffect transition="in" filter="fade">
                                      <p:cBhvr>
                                        <p:cTn id="19" dur="1000">
                                          <p:stCondLst>
                                            <p:cond delay="0"/>
                                          </p:stCondLst>
                                        </p:cTn>
                                        <p:tgtEl>
                                          <p:spTgt spid="5120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1203">
                                            <p:txEl>
                                              <p:pRg st="3" end="3"/>
                                            </p:txEl>
                                          </p:spTgt>
                                        </p:tgtEl>
                                        <p:attrNameLst>
                                          <p:attrName>style.visibility</p:attrName>
                                        </p:attrNameLst>
                                      </p:cBhvr>
                                      <p:to>
                                        <p:strVal val="visible"/>
                                      </p:to>
                                    </p:set>
                                    <p:animEffect transition="in" filter="fade">
                                      <p:cBhvr>
                                        <p:cTn id="24" dur="1000">
                                          <p:stCondLst>
                                            <p:cond delay="0"/>
                                          </p:stCondLst>
                                        </p:cTn>
                                        <p:tgtEl>
                                          <p:spTgt spid="5120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fade">
                                      <p:cBhvr>
                                        <p:cTn id="27" dur="1000">
                                          <p:stCondLst>
                                            <p:cond delay="0"/>
                                          </p:stCondLst>
                                        </p:cTn>
                                        <p:tgtEl>
                                          <p:spTgt spid="5120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203">
                                            <p:txEl>
                                              <p:pRg st="5" end="5"/>
                                            </p:txEl>
                                          </p:spTgt>
                                        </p:tgtEl>
                                        <p:attrNameLst>
                                          <p:attrName>style.visibility</p:attrName>
                                        </p:attrNameLst>
                                      </p:cBhvr>
                                      <p:to>
                                        <p:strVal val="visible"/>
                                      </p:to>
                                    </p:set>
                                    <p:animEffect transition="in" filter="fade">
                                      <p:cBhvr>
                                        <p:cTn id="30" dur="1000">
                                          <p:stCondLst>
                                            <p:cond delay="0"/>
                                          </p:stCondLst>
                                        </p:cTn>
                                        <p:tgtEl>
                                          <p:spTgt spid="5120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203">
                                            <p:txEl>
                                              <p:pRg st="6" end="6"/>
                                            </p:txEl>
                                          </p:spTgt>
                                        </p:tgtEl>
                                        <p:attrNameLst>
                                          <p:attrName>style.visibility</p:attrName>
                                        </p:attrNameLst>
                                      </p:cBhvr>
                                      <p:to>
                                        <p:strVal val="visible"/>
                                      </p:to>
                                    </p:set>
                                    <p:animEffect transition="in" filter="fade">
                                      <p:cBhvr>
                                        <p:cTn id="33" dur="1000">
                                          <p:stCondLst>
                                            <p:cond delay="0"/>
                                          </p:stCondLst>
                                        </p:cTn>
                                        <p:tgtEl>
                                          <p:spTgt spid="5120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203">
                                            <p:txEl>
                                              <p:pRg st="7" end="7"/>
                                            </p:txEl>
                                          </p:spTgt>
                                        </p:tgtEl>
                                        <p:attrNameLst>
                                          <p:attrName>style.visibility</p:attrName>
                                        </p:attrNameLst>
                                      </p:cBhvr>
                                      <p:to>
                                        <p:strVal val="visible"/>
                                      </p:to>
                                    </p:set>
                                    <p:animEffect transition="in" filter="fade">
                                      <p:cBhvr>
                                        <p:cTn id="36" dur="1000">
                                          <p:stCondLst>
                                            <p:cond delay="0"/>
                                          </p:stCondLst>
                                        </p:cTn>
                                        <p:tgtEl>
                                          <p:spTgt spid="51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28C1430F-6028-4F4F-AD04-1FC8C9720DBF}" type="slidenum">
              <a:rPr lang="en-US" smtClean="0"/>
              <a:pPr/>
              <a:t>7</a:t>
            </a:fld>
            <a:endParaRPr lang="en-US"/>
          </a:p>
        </p:txBody>
      </p:sp>
      <p:sp>
        <p:nvSpPr>
          <p:cNvPr id="10242" name="Rectangle 2"/>
          <p:cNvSpPr>
            <a:spLocks noGrp="1" noChangeArrowheads="1"/>
          </p:cNvSpPr>
          <p:nvPr>
            <p:ph type="title"/>
          </p:nvPr>
        </p:nvSpPr>
        <p:spPr/>
        <p:txBody>
          <a:bodyPr/>
          <a:lstStyle/>
          <a:p>
            <a:pPr eaLnBrk="1" hangingPunct="1"/>
            <a:r>
              <a:rPr lang="en-US" b="1"/>
              <a:t>Factor Category: Industry/Market</a:t>
            </a:r>
          </a:p>
        </p:txBody>
      </p:sp>
      <p:sp>
        <p:nvSpPr>
          <p:cNvPr id="10243" name="Rectangle 3"/>
          <p:cNvSpPr>
            <a:spLocks noGrp="1" noChangeArrowheads="1"/>
          </p:cNvSpPr>
          <p:nvPr>
            <p:ph type="body" idx="1"/>
          </p:nvPr>
        </p:nvSpPr>
        <p:spPr>
          <a:xfrm>
            <a:off x="762000" y="1905000"/>
            <a:ext cx="7696200" cy="4572000"/>
          </a:xfrm>
        </p:spPr>
        <p:txBody>
          <a:bodyPr/>
          <a:lstStyle/>
          <a:p>
            <a:pPr eaLnBrk="1" hangingPunct="1">
              <a:lnSpc>
                <a:spcPct val="90000"/>
              </a:lnSpc>
              <a:buFont typeface="Wingdings" pitchFamily="2" charset="2"/>
              <a:buNone/>
            </a:pPr>
            <a:r>
              <a:rPr lang="en-US" sz="2700" dirty="0"/>
              <a:t>Potential Attractiveness:</a:t>
            </a:r>
          </a:p>
          <a:p>
            <a:pPr eaLnBrk="1" hangingPunct="1">
              <a:lnSpc>
                <a:spcPct val="90000"/>
              </a:lnSpc>
              <a:buFont typeface="Wingdings" pitchFamily="2" charset="2"/>
              <a:buNone/>
            </a:pPr>
            <a:endParaRPr lang="en-US" sz="2700" dirty="0"/>
          </a:p>
          <a:p>
            <a:pPr eaLnBrk="1" hangingPunct="1">
              <a:lnSpc>
                <a:spcPct val="90000"/>
              </a:lnSpc>
            </a:pPr>
            <a:r>
              <a:rPr lang="en-US" sz="2700" dirty="0"/>
              <a:t>Market Size Potential</a:t>
            </a:r>
          </a:p>
          <a:p>
            <a:pPr eaLnBrk="1" hangingPunct="1">
              <a:lnSpc>
                <a:spcPct val="90000"/>
              </a:lnSpc>
            </a:pPr>
            <a:endParaRPr lang="en-US" sz="2700" dirty="0"/>
          </a:p>
          <a:p>
            <a:pPr eaLnBrk="1" hangingPunct="1">
              <a:lnSpc>
                <a:spcPct val="90000"/>
              </a:lnSpc>
            </a:pPr>
            <a:r>
              <a:rPr lang="en-US" sz="2700" dirty="0"/>
              <a:t>Venture Growth Rate</a:t>
            </a:r>
          </a:p>
          <a:p>
            <a:pPr eaLnBrk="1" hangingPunct="1">
              <a:lnSpc>
                <a:spcPct val="90000"/>
              </a:lnSpc>
            </a:pPr>
            <a:endParaRPr lang="en-US" sz="2700" dirty="0"/>
          </a:p>
          <a:p>
            <a:pPr eaLnBrk="1" hangingPunct="1">
              <a:lnSpc>
                <a:spcPct val="90000"/>
              </a:lnSpc>
            </a:pPr>
            <a:r>
              <a:rPr lang="en-US" sz="2700" dirty="0"/>
              <a:t>Market Share</a:t>
            </a:r>
          </a:p>
          <a:p>
            <a:pPr eaLnBrk="1" hangingPunct="1">
              <a:lnSpc>
                <a:spcPct val="90000"/>
              </a:lnSpc>
            </a:pPr>
            <a:endParaRPr lang="en-US" sz="2700" dirty="0"/>
          </a:p>
          <a:p>
            <a:pPr eaLnBrk="1" hangingPunct="1">
              <a:lnSpc>
                <a:spcPct val="90000"/>
              </a:lnSpc>
            </a:pPr>
            <a:r>
              <a:rPr lang="en-US" sz="2700" dirty="0"/>
              <a:t>Entry Barriers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p:cTn id="7" dur="500" fill="hold"/>
                                        <p:tgtEl>
                                          <p:spTgt spid="10242"/>
                                        </p:tgtEl>
                                        <p:attrNameLst>
                                          <p:attrName>ppt_w</p:attrName>
                                        </p:attrNameLst>
                                      </p:cBhvr>
                                      <p:tavLst>
                                        <p:tav tm="0">
                                          <p:val>
                                            <p:fltVal val="0"/>
                                          </p:val>
                                        </p:tav>
                                        <p:tav tm="100000">
                                          <p:val>
                                            <p:strVal val="#ppt_w"/>
                                          </p:val>
                                        </p:tav>
                                      </p:tavLst>
                                    </p:anim>
                                    <p:anim calcmode="lin" valueType="num">
                                      <p:cBhvr>
                                        <p:cTn id="8" dur="500" fill="hold"/>
                                        <p:tgtEl>
                                          <p:spTgt spid="10242"/>
                                        </p:tgtEl>
                                        <p:attrNameLst>
                                          <p:attrName>ppt_h</p:attrName>
                                        </p:attrNameLst>
                                      </p:cBhvr>
                                      <p:tavLst>
                                        <p:tav tm="0">
                                          <p:val>
                                            <p:fltVal val="0"/>
                                          </p:val>
                                        </p:tav>
                                        <p:tav tm="100000">
                                          <p:val>
                                            <p:strVal val="#ppt_h"/>
                                          </p:val>
                                        </p:tav>
                                      </p:tavLst>
                                    </p:anim>
                                    <p:animEffect transition="in" filter="fade">
                                      <p:cBhvr>
                                        <p:cTn id="9" dur="500"/>
                                        <p:tgtEl>
                                          <p:spTgt spid="1024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243">
                                            <p:txEl>
                                              <p:pRg st="0" end="0"/>
                                            </p:txEl>
                                          </p:spTgt>
                                        </p:tgtEl>
                                        <p:attrNameLst>
                                          <p:attrName>style.visibility</p:attrName>
                                        </p:attrNameLst>
                                      </p:cBhvr>
                                      <p:to>
                                        <p:strVal val="visible"/>
                                      </p:to>
                                    </p:set>
                                    <p:animEffect transition="in" filter="fade">
                                      <p:cBhvr>
                                        <p:cTn id="14" dur="1000">
                                          <p:stCondLst>
                                            <p:cond delay="0"/>
                                          </p:stCondLst>
                                        </p:cTn>
                                        <p:tgtEl>
                                          <p:spTgt spid="1024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Effect transition="in" filter="fade">
                                      <p:cBhvr>
                                        <p:cTn id="19" dur="1000">
                                          <p:stCondLst>
                                            <p:cond delay="0"/>
                                          </p:stCondLst>
                                        </p:cTn>
                                        <p:tgtEl>
                                          <p:spTgt spid="1024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243">
                                            <p:txEl>
                                              <p:pRg st="4" end="4"/>
                                            </p:txEl>
                                          </p:spTgt>
                                        </p:tgtEl>
                                        <p:attrNameLst>
                                          <p:attrName>style.visibility</p:attrName>
                                        </p:attrNameLst>
                                      </p:cBhvr>
                                      <p:to>
                                        <p:strVal val="visible"/>
                                      </p:to>
                                    </p:set>
                                    <p:animEffect transition="in" filter="fade">
                                      <p:cBhvr>
                                        <p:cTn id="24" dur="1000">
                                          <p:stCondLst>
                                            <p:cond delay="0"/>
                                          </p:stCondLst>
                                        </p:cTn>
                                        <p:tgtEl>
                                          <p:spTgt spid="1024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1000">
                                          <p:stCondLst>
                                            <p:cond delay="0"/>
                                          </p:stCondLst>
                                        </p:cTn>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8" end="8"/>
                                            </p:txEl>
                                          </p:spTgt>
                                        </p:tgtEl>
                                        <p:attrNameLst>
                                          <p:attrName>style.visibility</p:attrName>
                                        </p:attrNameLst>
                                      </p:cBhvr>
                                      <p:to>
                                        <p:strVal val="visible"/>
                                      </p:to>
                                    </p:set>
                                    <p:animEffect transition="in" filter="fade">
                                      <p:cBhvr>
                                        <p:cTn id="34" dur="1000">
                                          <p:stCondLst>
                                            <p:cond delay="0"/>
                                          </p:stCondLst>
                                        </p:cTn>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0036FFEE-54A5-4D25-8EFB-846E67CE6F47}" type="slidenum">
              <a:rPr lang="en-US" smtClean="0"/>
              <a:pPr/>
              <a:t>8</a:t>
            </a:fld>
            <a:endParaRPr lang="en-US"/>
          </a:p>
        </p:txBody>
      </p:sp>
      <p:sp>
        <p:nvSpPr>
          <p:cNvPr id="11266" name="Rectangle 2"/>
          <p:cNvSpPr>
            <a:spLocks noGrp="1" noChangeArrowheads="1"/>
          </p:cNvSpPr>
          <p:nvPr>
            <p:ph type="title"/>
          </p:nvPr>
        </p:nvSpPr>
        <p:spPr/>
        <p:txBody>
          <a:bodyPr/>
          <a:lstStyle/>
          <a:p>
            <a:pPr eaLnBrk="1" hangingPunct="1"/>
            <a:r>
              <a:rPr lang="en-US" b="1"/>
              <a:t>Factor Category: Pricing/Profitability</a:t>
            </a:r>
          </a:p>
        </p:txBody>
      </p:sp>
      <p:sp>
        <p:nvSpPr>
          <p:cNvPr id="11267" name="Rectangle 3"/>
          <p:cNvSpPr>
            <a:spLocks noGrp="1" noChangeArrowheads="1"/>
          </p:cNvSpPr>
          <p:nvPr>
            <p:ph type="body" idx="1"/>
          </p:nvPr>
        </p:nvSpPr>
        <p:spPr>
          <a:xfrm>
            <a:off x="685800" y="1752600"/>
            <a:ext cx="7772400" cy="4724400"/>
          </a:xfrm>
        </p:spPr>
        <p:txBody>
          <a:bodyPr/>
          <a:lstStyle/>
          <a:p>
            <a:pPr eaLnBrk="1" hangingPunct="1">
              <a:lnSpc>
                <a:spcPct val="90000"/>
              </a:lnSpc>
              <a:buFont typeface="Wingdings" pitchFamily="2" charset="2"/>
              <a:buNone/>
            </a:pPr>
            <a:r>
              <a:rPr lang="en-US" sz="2700" dirty="0"/>
              <a:t>Potential Attractiveness:</a:t>
            </a:r>
          </a:p>
          <a:p>
            <a:pPr eaLnBrk="1" hangingPunct="1">
              <a:lnSpc>
                <a:spcPct val="90000"/>
              </a:lnSpc>
            </a:pPr>
            <a:r>
              <a:rPr lang="en-US" sz="2700" dirty="0"/>
              <a:t>Gross Margins</a:t>
            </a:r>
          </a:p>
          <a:p>
            <a:pPr eaLnBrk="1" hangingPunct="1">
              <a:lnSpc>
                <a:spcPct val="90000"/>
              </a:lnSpc>
            </a:pPr>
            <a:r>
              <a:rPr lang="en-US" sz="2700" dirty="0"/>
              <a:t>After-Tax Margins</a:t>
            </a:r>
          </a:p>
          <a:p>
            <a:pPr eaLnBrk="1" hangingPunct="1">
              <a:lnSpc>
                <a:spcPct val="90000"/>
              </a:lnSpc>
            </a:pPr>
            <a:r>
              <a:rPr lang="en-US" sz="2700" dirty="0"/>
              <a:t>Asset Intensity</a:t>
            </a:r>
          </a:p>
          <a:p>
            <a:pPr eaLnBrk="1" hangingPunct="1">
              <a:lnSpc>
                <a:spcPct val="90000"/>
              </a:lnSpc>
            </a:pPr>
            <a:r>
              <a:rPr lang="en-US" sz="2700" dirty="0"/>
              <a:t>Return on Assets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ppt_w</p:attrName>
                                        </p:attrNameLst>
                                      </p:cBhvr>
                                      <p:tavLst>
                                        <p:tav tm="0">
                                          <p:val>
                                            <p:fltVal val="0"/>
                                          </p:val>
                                        </p:tav>
                                        <p:tav tm="100000">
                                          <p:val>
                                            <p:strVal val="#ppt_w"/>
                                          </p:val>
                                        </p:tav>
                                      </p:tavLst>
                                    </p:anim>
                                    <p:anim calcmode="lin" valueType="num">
                                      <p:cBhvr>
                                        <p:cTn id="8" dur="500" fill="hold"/>
                                        <p:tgtEl>
                                          <p:spTgt spid="11266"/>
                                        </p:tgtEl>
                                        <p:attrNameLst>
                                          <p:attrName>ppt_h</p:attrName>
                                        </p:attrNameLst>
                                      </p:cBhvr>
                                      <p:tavLst>
                                        <p:tav tm="0">
                                          <p:val>
                                            <p:fltVal val="0"/>
                                          </p:val>
                                        </p:tav>
                                        <p:tav tm="100000">
                                          <p:val>
                                            <p:strVal val="#ppt_h"/>
                                          </p:val>
                                        </p:tav>
                                      </p:tavLst>
                                    </p:anim>
                                    <p:animEffect transition="in" filter="fade">
                                      <p:cBhvr>
                                        <p:cTn id="9" dur="500"/>
                                        <p:tgtEl>
                                          <p:spTgt spid="11266"/>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267">
                                            <p:txEl>
                                              <p:pRg st="0" end="0"/>
                                            </p:txEl>
                                          </p:spTgt>
                                        </p:tgtEl>
                                        <p:attrNameLst>
                                          <p:attrName>style.visibility</p:attrName>
                                        </p:attrNameLst>
                                      </p:cBhvr>
                                      <p:to>
                                        <p:strVal val="visible"/>
                                      </p:to>
                                    </p:set>
                                    <p:animEffect transition="in" filter="fade">
                                      <p:cBhvr>
                                        <p:cTn id="14" dur="1000">
                                          <p:stCondLst>
                                            <p:cond delay="0"/>
                                          </p:stCondLst>
                                        </p:cTn>
                                        <p:tgtEl>
                                          <p:spTgt spid="1126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267">
                                            <p:txEl>
                                              <p:pRg st="1" end="1"/>
                                            </p:txEl>
                                          </p:spTgt>
                                        </p:tgtEl>
                                        <p:attrNameLst>
                                          <p:attrName>style.visibility</p:attrName>
                                        </p:attrNameLst>
                                      </p:cBhvr>
                                      <p:to>
                                        <p:strVal val="visible"/>
                                      </p:to>
                                    </p:set>
                                    <p:animEffect transition="in" filter="fade">
                                      <p:cBhvr>
                                        <p:cTn id="19" dur="1000">
                                          <p:stCondLst>
                                            <p:cond delay="0"/>
                                          </p:stCondLst>
                                        </p:cTn>
                                        <p:tgtEl>
                                          <p:spTgt spid="1126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67">
                                            <p:txEl>
                                              <p:pRg st="2" end="2"/>
                                            </p:txEl>
                                          </p:spTgt>
                                        </p:tgtEl>
                                        <p:attrNameLst>
                                          <p:attrName>style.visibility</p:attrName>
                                        </p:attrNameLst>
                                      </p:cBhvr>
                                      <p:to>
                                        <p:strVal val="visible"/>
                                      </p:to>
                                    </p:set>
                                    <p:animEffect transition="in" filter="fade">
                                      <p:cBhvr>
                                        <p:cTn id="24" dur="1000">
                                          <p:stCondLst>
                                            <p:cond delay="0"/>
                                          </p:stCondLst>
                                        </p:cTn>
                                        <p:tgtEl>
                                          <p:spTgt spid="1126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267">
                                            <p:txEl>
                                              <p:pRg st="3" end="3"/>
                                            </p:txEl>
                                          </p:spTgt>
                                        </p:tgtEl>
                                        <p:attrNameLst>
                                          <p:attrName>style.visibility</p:attrName>
                                        </p:attrNameLst>
                                      </p:cBhvr>
                                      <p:to>
                                        <p:strVal val="visible"/>
                                      </p:to>
                                    </p:set>
                                    <p:animEffect transition="in" filter="fade">
                                      <p:cBhvr>
                                        <p:cTn id="29" dur="1000">
                                          <p:stCondLst>
                                            <p:cond delay="0"/>
                                          </p:stCondLst>
                                        </p:cTn>
                                        <p:tgtEl>
                                          <p:spTgt spid="1126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267">
                                            <p:txEl>
                                              <p:pRg st="4" end="4"/>
                                            </p:txEl>
                                          </p:spTgt>
                                        </p:tgtEl>
                                        <p:attrNameLst>
                                          <p:attrName>style.visibility</p:attrName>
                                        </p:attrNameLst>
                                      </p:cBhvr>
                                      <p:to>
                                        <p:strVal val="visible"/>
                                      </p:to>
                                    </p:set>
                                    <p:animEffect transition="in" filter="fade">
                                      <p:cBhvr>
                                        <p:cTn id="34" dur="1000">
                                          <p:stCondLst>
                                            <p:cond delay="0"/>
                                          </p:stCondLst>
                                        </p:cTn>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29903581-4926-4E11-82F8-38846077F15D}" type="slidenum">
              <a:rPr lang="en-US" smtClean="0"/>
              <a:pPr/>
              <a:t>9</a:t>
            </a:fld>
            <a:endParaRPr lang="en-US"/>
          </a:p>
        </p:txBody>
      </p:sp>
      <p:sp>
        <p:nvSpPr>
          <p:cNvPr id="59394" name="Rectangle 2"/>
          <p:cNvSpPr>
            <a:spLocks noGrp="1" noChangeArrowheads="1"/>
          </p:cNvSpPr>
          <p:nvPr>
            <p:ph type="title"/>
          </p:nvPr>
        </p:nvSpPr>
        <p:spPr>
          <a:xfrm>
            <a:off x="762000" y="533400"/>
            <a:ext cx="7696200" cy="914400"/>
          </a:xfrm>
        </p:spPr>
        <p:txBody>
          <a:bodyPr/>
          <a:lstStyle/>
          <a:p>
            <a:pPr eaLnBrk="1" hangingPunct="1"/>
            <a:r>
              <a:rPr lang="en-US"/>
              <a:t>Selected Accounting Terms</a:t>
            </a:r>
          </a:p>
        </p:txBody>
      </p:sp>
      <p:sp>
        <p:nvSpPr>
          <p:cNvPr id="59395" name="Rectangle 3"/>
          <p:cNvSpPr>
            <a:spLocks noGrp="1" noChangeArrowheads="1"/>
          </p:cNvSpPr>
          <p:nvPr>
            <p:ph type="body" idx="1"/>
          </p:nvPr>
        </p:nvSpPr>
        <p:spPr>
          <a:xfrm>
            <a:off x="762000" y="1752600"/>
            <a:ext cx="7696200" cy="4800600"/>
          </a:xfrm>
        </p:spPr>
        <p:txBody>
          <a:bodyPr/>
          <a:lstStyle/>
          <a:p>
            <a:pPr eaLnBrk="1" hangingPunct="1"/>
            <a:r>
              <a:rPr lang="en-US" sz="2800"/>
              <a:t>Cost of Goods Sold:</a:t>
            </a:r>
            <a:endParaRPr lang="en-US" sz="2000"/>
          </a:p>
          <a:p>
            <a:pPr eaLnBrk="1" hangingPunct="1">
              <a:buFont typeface="Wingdings" pitchFamily="2" charset="2"/>
              <a:buNone/>
            </a:pPr>
            <a:r>
              <a:rPr lang="en-US" sz="2000"/>
              <a:t>	direct costs of producing a product or providing a service</a:t>
            </a:r>
          </a:p>
          <a:p>
            <a:pPr eaLnBrk="1" hangingPunct="1"/>
            <a:r>
              <a:rPr lang="en-US" sz="2800"/>
              <a:t>Gross Profit:</a:t>
            </a:r>
            <a:endParaRPr lang="en-US" sz="1800"/>
          </a:p>
          <a:p>
            <a:pPr eaLnBrk="1" hangingPunct="1">
              <a:buFont typeface="Wingdings" pitchFamily="2" charset="2"/>
              <a:buNone/>
            </a:pPr>
            <a:r>
              <a:rPr lang="en-US" sz="1800"/>
              <a:t>	revenues less the cost of goods sold</a:t>
            </a:r>
          </a:p>
          <a:p>
            <a:pPr eaLnBrk="1" hangingPunct="1"/>
            <a:r>
              <a:rPr lang="en-US" sz="2800"/>
              <a:t>Gross Profit Margin:</a:t>
            </a:r>
            <a:endParaRPr lang="en-US" sz="1800"/>
          </a:p>
          <a:p>
            <a:pPr eaLnBrk="1" hangingPunct="1">
              <a:buFont typeface="Wingdings" pitchFamily="2" charset="2"/>
              <a:buNone/>
            </a:pPr>
            <a:r>
              <a:rPr lang="en-US" sz="1800"/>
              <a:t>	gross profit divided by revenues</a:t>
            </a:r>
          </a:p>
          <a:p>
            <a:pPr eaLnBrk="1" hangingPunct="1"/>
            <a:r>
              <a:rPr lang="en-US" sz="2800"/>
              <a:t>Net Profit:</a:t>
            </a:r>
            <a:endParaRPr lang="en-US" sz="1800"/>
          </a:p>
          <a:p>
            <a:pPr eaLnBrk="1" hangingPunct="1">
              <a:buFont typeface="Wingdings" pitchFamily="2" charset="2"/>
              <a:buNone/>
            </a:pPr>
            <a:r>
              <a:rPr lang="en-US" sz="1800"/>
              <a:t>	dollar profit left after all expenses, including financing costs &amp; taxes, have been deducted from the firm’s revenues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ppt_w</p:attrName>
                                        </p:attrNameLst>
                                      </p:cBhvr>
                                      <p:tavLst>
                                        <p:tav tm="0">
                                          <p:val>
                                            <p:fltVal val="0"/>
                                          </p:val>
                                        </p:tav>
                                        <p:tav tm="100000">
                                          <p:val>
                                            <p:strVal val="#ppt_w"/>
                                          </p:val>
                                        </p:tav>
                                      </p:tavLst>
                                    </p:anim>
                                    <p:anim calcmode="lin" valueType="num">
                                      <p:cBhvr>
                                        <p:cTn id="8" dur="500" fill="hold"/>
                                        <p:tgtEl>
                                          <p:spTgt spid="59394"/>
                                        </p:tgtEl>
                                        <p:attrNameLst>
                                          <p:attrName>ppt_h</p:attrName>
                                        </p:attrNameLst>
                                      </p:cBhvr>
                                      <p:tavLst>
                                        <p:tav tm="0">
                                          <p:val>
                                            <p:fltVal val="0"/>
                                          </p:val>
                                        </p:tav>
                                        <p:tav tm="100000">
                                          <p:val>
                                            <p:strVal val="#ppt_h"/>
                                          </p:val>
                                        </p:tav>
                                      </p:tavLst>
                                    </p:anim>
                                    <p:animEffect transition="in" filter="fade">
                                      <p:cBhvr>
                                        <p:cTn id="9" dur="500"/>
                                        <p:tgtEl>
                                          <p:spTgt spid="5939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9395">
                                            <p:txEl>
                                              <p:pRg st="0" end="0"/>
                                            </p:txEl>
                                          </p:spTgt>
                                        </p:tgtEl>
                                        <p:attrNameLst>
                                          <p:attrName>style.visibility</p:attrName>
                                        </p:attrNameLst>
                                      </p:cBhvr>
                                      <p:to>
                                        <p:strVal val="visible"/>
                                      </p:to>
                                    </p:set>
                                    <p:animEffect transition="in" filter="fade">
                                      <p:cBhvr>
                                        <p:cTn id="14" dur="1000">
                                          <p:stCondLst>
                                            <p:cond delay="0"/>
                                          </p:stCondLst>
                                        </p:cTn>
                                        <p:tgtEl>
                                          <p:spTgt spid="5939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9395">
                                            <p:txEl>
                                              <p:pRg st="1" end="1"/>
                                            </p:txEl>
                                          </p:spTgt>
                                        </p:tgtEl>
                                        <p:attrNameLst>
                                          <p:attrName>style.visibility</p:attrName>
                                        </p:attrNameLst>
                                      </p:cBhvr>
                                      <p:to>
                                        <p:strVal val="visible"/>
                                      </p:to>
                                    </p:set>
                                    <p:animEffect transition="in" filter="fade">
                                      <p:cBhvr>
                                        <p:cTn id="19" dur="1000">
                                          <p:stCondLst>
                                            <p:cond delay="0"/>
                                          </p:stCondLst>
                                        </p:cTn>
                                        <p:tgtEl>
                                          <p:spTgt spid="5939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9395">
                                            <p:txEl>
                                              <p:pRg st="2" end="2"/>
                                            </p:txEl>
                                          </p:spTgt>
                                        </p:tgtEl>
                                        <p:attrNameLst>
                                          <p:attrName>style.visibility</p:attrName>
                                        </p:attrNameLst>
                                      </p:cBhvr>
                                      <p:to>
                                        <p:strVal val="visible"/>
                                      </p:to>
                                    </p:set>
                                    <p:animEffect transition="in" filter="fade">
                                      <p:cBhvr>
                                        <p:cTn id="24" dur="1000">
                                          <p:stCondLst>
                                            <p:cond delay="0"/>
                                          </p:stCondLst>
                                        </p:cTn>
                                        <p:tgtEl>
                                          <p:spTgt spid="5939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9395">
                                            <p:txEl>
                                              <p:pRg st="3" end="3"/>
                                            </p:txEl>
                                          </p:spTgt>
                                        </p:tgtEl>
                                        <p:attrNameLst>
                                          <p:attrName>style.visibility</p:attrName>
                                        </p:attrNameLst>
                                      </p:cBhvr>
                                      <p:to>
                                        <p:strVal val="visible"/>
                                      </p:to>
                                    </p:set>
                                    <p:animEffect transition="in" filter="fade">
                                      <p:cBhvr>
                                        <p:cTn id="29" dur="1000">
                                          <p:stCondLst>
                                            <p:cond delay="0"/>
                                          </p:stCondLst>
                                        </p:cTn>
                                        <p:tgtEl>
                                          <p:spTgt spid="5939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9395">
                                            <p:txEl>
                                              <p:pRg st="4" end="4"/>
                                            </p:txEl>
                                          </p:spTgt>
                                        </p:tgtEl>
                                        <p:attrNameLst>
                                          <p:attrName>style.visibility</p:attrName>
                                        </p:attrNameLst>
                                      </p:cBhvr>
                                      <p:to>
                                        <p:strVal val="visible"/>
                                      </p:to>
                                    </p:set>
                                    <p:animEffect transition="in" filter="fade">
                                      <p:cBhvr>
                                        <p:cTn id="34" dur="1000">
                                          <p:stCondLst>
                                            <p:cond delay="0"/>
                                          </p:stCondLst>
                                        </p:cTn>
                                        <p:tgtEl>
                                          <p:spTgt spid="5939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9395">
                                            <p:txEl>
                                              <p:pRg st="5" end="5"/>
                                            </p:txEl>
                                          </p:spTgt>
                                        </p:tgtEl>
                                        <p:attrNameLst>
                                          <p:attrName>style.visibility</p:attrName>
                                        </p:attrNameLst>
                                      </p:cBhvr>
                                      <p:to>
                                        <p:strVal val="visible"/>
                                      </p:to>
                                    </p:set>
                                    <p:animEffect transition="in" filter="fade">
                                      <p:cBhvr>
                                        <p:cTn id="39" dur="1000">
                                          <p:stCondLst>
                                            <p:cond delay="0"/>
                                          </p:stCondLst>
                                        </p:cTn>
                                        <p:tgtEl>
                                          <p:spTgt spid="5939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9395">
                                            <p:txEl>
                                              <p:pRg st="6" end="6"/>
                                            </p:txEl>
                                          </p:spTgt>
                                        </p:tgtEl>
                                        <p:attrNameLst>
                                          <p:attrName>style.visibility</p:attrName>
                                        </p:attrNameLst>
                                      </p:cBhvr>
                                      <p:to>
                                        <p:strVal val="visible"/>
                                      </p:to>
                                    </p:set>
                                    <p:animEffect transition="in" filter="fade">
                                      <p:cBhvr>
                                        <p:cTn id="44" dur="1000">
                                          <p:stCondLst>
                                            <p:cond delay="0"/>
                                          </p:stCondLst>
                                        </p:cTn>
                                        <p:tgtEl>
                                          <p:spTgt spid="5939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9395">
                                            <p:txEl>
                                              <p:pRg st="7" end="7"/>
                                            </p:txEl>
                                          </p:spTgt>
                                        </p:tgtEl>
                                        <p:attrNameLst>
                                          <p:attrName>style.visibility</p:attrName>
                                        </p:attrNameLst>
                                      </p:cBhvr>
                                      <p:to>
                                        <p:strVal val="visible"/>
                                      </p:to>
                                    </p:set>
                                    <p:animEffect transition="in" filter="fade">
                                      <p:cBhvr>
                                        <p:cTn id="49" dur="1000">
                                          <p:stCondLst>
                                            <p:cond delay="0"/>
                                          </p:stCondLst>
                                        </p:cTn>
                                        <p:tgtEl>
                                          <p:spTgt spid="593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Lst>
  </p:timing>
</p:sld>
</file>

<file path=ppt/theme/theme1.xml><?xml version="1.0" encoding="utf-8"?>
<a:theme xmlns:a="http://schemas.openxmlformats.org/drawingml/2006/main" name="Studio">
  <a:themeElements>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4272</TotalTime>
  <Words>874</Words>
  <Application>Microsoft Office PowerPoint</Application>
  <PresentationFormat>On-screen Show (4:3)</PresentationFormat>
  <Paragraphs>162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Times New Roman</vt:lpstr>
      <vt:lpstr>Wingdings</vt:lpstr>
      <vt:lpstr>Studio</vt:lpstr>
      <vt:lpstr>PowerPoint Presentation</vt:lpstr>
      <vt:lpstr>Types of Firms</vt:lpstr>
      <vt:lpstr>Components of a Sound Business Model</vt:lpstr>
      <vt:lpstr>A viable venture opportunity  </vt:lpstr>
      <vt:lpstr>A viable venture opportunity  </vt:lpstr>
      <vt:lpstr>Screening Venture Opportunities</vt:lpstr>
      <vt:lpstr>Factor Category: Industry/Market</vt:lpstr>
      <vt:lpstr>Factor Category: Pricing/Profitability</vt:lpstr>
      <vt:lpstr>Selected Accounting Terms</vt:lpstr>
      <vt:lpstr>Return on Assets (ROA) Model</vt:lpstr>
      <vt:lpstr>ROA Model Considerations</vt:lpstr>
      <vt:lpstr>Factor Category: Financial/Harvest</vt:lpstr>
      <vt:lpstr>Factor Category:  Management Team</vt:lpstr>
      <vt:lpstr>Scores</vt:lpstr>
      <vt:lpstr>PowerPoint Presentation</vt:lpstr>
      <vt:lpstr>Key Elements of a  Business Plan</vt:lpstr>
      <vt:lpstr>Key Elements of a  Business Plan</vt:lpstr>
      <vt:lpstr>A Typical Business  Plan Outline</vt:lpstr>
      <vt:lpstr>Business Plan Outline (cont’d)</vt:lpstr>
      <vt:lpstr>Business Plan Outline (cont’d)</vt:lpstr>
      <vt:lpstr>Business Plan Outline (cont’d)</vt:lpstr>
    </vt:vector>
  </TitlesOfParts>
  <Company>University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Melicher</dc:creator>
  <cp:lastModifiedBy>Titas Bhattacharjee</cp:lastModifiedBy>
  <cp:revision>70</cp:revision>
  <cp:lastPrinted>2000-09-04T21:29:59Z</cp:lastPrinted>
  <dcterms:created xsi:type="dcterms:W3CDTF">2000-09-04T20:06:40Z</dcterms:created>
  <dcterms:modified xsi:type="dcterms:W3CDTF">2025-01-14T12:20:17Z</dcterms:modified>
</cp:coreProperties>
</file>