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60" r:id="rId3"/>
    <p:sldId id="300" r:id="rId4"/>
    <p:sldId id="301" r:id="rId5"/>
    <p:sldId id="283" r:id="rId6"/>
    <p:sldId id="259" r:id="rId7"/>
    <p:sldId id="262" r:id="rId8"/>
    <p:sldId id="264" r:id="rId9"/>
    <p:sldId id="263" r:id="rId10"/>
    <p:sldId id="265" r:id="rId11"/>
    <p:sldId id="266" r:id="rId12"/>
    <p:sldId id="305" r:id="rId13"/>
    <p:sldId id="306" r:id="rId14"/>
    <p:sldId id="267" r:id="rId15"/>
    <p:sldId id="268" r:id="rId16"/>
    <p:sldId id="304" r:id="rId17"/>
    <p:sldId id="303" r:id="rId18"/>
    <p:sldId id="30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14" d="100"/>
          <a:sy n="114" d="100"/>
        </p:scale>
        <p:origin x="12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FA2362C-04CE-4247-86E3-D79CF1FEA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19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5BD4-628B-4C90-89CB-65D40523FA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8BC8-8FCF-4390-AC50-91E3EC283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333E3-00C1-4DF0-B8D0-6B187F7E2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75992-F599-4511-861F-A3D360F8E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86D74-CF4D-49F6-A626-E087DB705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052E6-20AF-40FE-8407-0BEFE4778B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FDC53-31A2-449D-B2A7-8D8E6DA23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21195-AD49-42C5-82B2-C57A47BA2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7C462-8943-446E-9438-A77533B01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B3DFC-E4E3-4158-A045-08A2D26FD8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5E5D6-1582-43FA-B696-3F0C559DF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2CBD2444-69AB-40A8-A0F7-3D3EB02C4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9F72CE-F929-4285-B98C-0E539E1FEC5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Measuring Financial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4246EA-4368-4570-95D8-0F8FDD77CE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Current Liabilities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96200" cy="4800600"/>
          </a:xfrm>
        </p:spPr>
        <p:txBody>
          <a:bodyPr/>
          <a:lstStyle/>
          <a:p>
            <a:pPr eaLnBrk="1" hangingPunct="1"/>
            <a:r>
              <a:rPr lang="en-US"/>
              <a:t>Payables: </a:t>
            </a:r>
            <a:endParaRPr lang="en-US" sz="2100"/>
          </a:p>
          <a:p>
            <a:pPr eaLnBrk="1" hangingPunct="1">
              <a:buFont typeface="Wingdings" pitchFamily="2" charset="2"/>
              <a:buNone/>
            </a:pPr>
            <a:r>
              <a:rPr lang="en-US" sz="2100"/>
              <a:t>	short-term liabilities owed to suppliers for purchases made on credit</a:t>
            </a:r>
          </a:p>
          <a:p>
            <a:pPr eaLnBrk="1" hangingPunct="1"/>
            <a:r>
              <a:rPr lang="en-US"/>
              <a:t>Accrued Wages:</a:t>
            </a:r>
            <a:endParaRPr lang="en-US" sz="2100"/>
          </a:p>
          <a:p>
            <a:pPr eaLnBrk="1" hangingPunct="1">
              <a:buFont typeface="Wingdings" pitchFamily="2" charset="2"/>
              <a:buNone/>
            </a:pPr>
            <a:r>
              <a:rPr lang="en-US" sz="2100"/>
              <a:t>	liabilities owned to employees for previously completed work</a:t>
            </a:r>
          </a:p>
          <a:p>
            <a:pPr eaLnBrk="1" hangingPunct="1"/>
            <a:r>
              <a:rPr lang="en-US"/>
              <a:t>Bank Loan:</a:t>
            </a:r>
            <a:endParaRPr lang="en-US" sz="2100"/>
          </a:p>
          <a:p>
            <a:pPr eaLnBrk="1" hangingPunct="1">
              <a:buFont typeface="Wingdings" pitchFamily="2" charset="2"/>
              <a:buNone/>
            </a:pPr>
            <a:r>
              <a:rPr lang="en-US" sz="2100"/>
              <a:t>	interest-bearing loan of one year or less from a commercial bank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6AA8D3-A0FD-46BD-BDB9-A1E17DD7E9A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Long-Term Liabilities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Long-Term Debts:</a:t>
            </a:r>
            <a:endParaRPr lang="en-US" sz="2100" dirty="0"/>
          </a:p>
          <a:p>
            <a:pPr eaLnBrk="1" hangingPunct="1">
              <a:buFont typeface="Wingdings" pitchFamily="2" charset="2"/>
              <a:buNone/>
            </a:pPr>
            <a:r>
              <a:rPr lang="en-US" sz="2100" dirty="0"/>
              <a:t>	loans that have maturities of longer than one 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06C5E-898F-40EC-A1EE-3F3532B8BE64}" type="slidenum">
              <a:rPr lang="en-US"/>
              <a:pPr/>
              <a:t>12</a:t>
            </a:fld>
            <a:endParaRPr lang="en-US"/>
          </a:p>
        </p:txBody>
      </p:sp>
      <p:pic>
        <p:nvPicPr>
          <p:cNvPr id="307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883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37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/>
        </p:nvGraphicFramePr>
        <p:xfrm>
          <a:off x="685800" y="381000"/>
          <a:ext cx="7848600" cy="6027741"/>
        </p:xfrm>
        <a:graphic>
          <a:graphicData uri="http://schemas.openxmlformats.org/drawingml/2006/table">
            <a:tbl>
              <a:tblPr/>
              <a:tblGrid>
                <a:gridCol w="1262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6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82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Balance Sheet as at 31-03-12</a:t>
                      </a:r>
                      <a:endParaRPr kumimoji="0" 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9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979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Owner's Equity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Assets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91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Share capital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Fixed Assets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79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Furniture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91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Reserves &amp; Surplus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109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Long Term Liabilities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Assets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979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Inventory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391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Loan from Bank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Debtors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979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Rent Advance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9521"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Liabilities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Cash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979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Creditors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391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Expenses payable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979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1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B0786E-B9B9-4985-98CA-C65F9546C21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Income Statement Terms &amp; Concepts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96200" cy="4800600"/>
          </a:xfrm>
        </p:spPr>
        <p:txBody>
          <a:bodyPr/>
          <a:lstStyle/>
          <a:p>
            <a:pPr eaLnBrk="1" hangingPunct="1"/>
            <a:r>
              <a:rPr lang="en-US"/>
              <a:t>Income Statement:</a:t>
            </a:r>
            <a:endParaRPr lang="en-US" sz="2100"/>
          </a:p>
          <a:p>
            <a:pPr eaLnBrk="1" hangingPunct="1">
              <a:buFont typeface="Wingdings" pitchFamily="2" charset="2"/>
              <a:buNone/>
            </a:pPr>
            <a:r>
              <a:rPr lang="en-US" sz="2100"/>
              <a:t>	financial statement that reports the revenues generated &amp; expenses incurred over an accounting period</a:t>
            </a:r>
          </a:p>
          <a:p>
            <a:pPr eaLnBrk="1" hangingPunct="1"/>
            <a:r>
              <a:rPr lang="en-US"/>
              <a:t>Sales or Revenues:</a:t>
            </a:r>
            <a:endParaRPr lang="en-US" sz="2100"/>
          </a:p>
          <a:p>
            <a:pPr eaLnBrk="1" hangingPunct="1">
              <a:buFont typeface="Wingdings" pitchFamily="2" charset="2"/>
              <a:buNone/>
            </a:pPr>
            <a:r>
              <a:rPr lang="en-US" sz="2100"/>
              <a:t>	funds earned from selling a product or providing a service</a:t>
            </a:r>
          </a:p>
          <a:p>
            <a:pPr eaLnBrk="1" hangingPunct="1"/>
            <a:r>
              <a:rPr lang="en-US"/>
              <a:t>Gross Earnings:</a:t>
            </a:r>
            <a:endParaRPr lang="en-US" sz="2100"/>
          </a:p>
          <a:p>
            <a:pPr eaLnBrk="1" hangingPunct="1">
              <a:buFont typeface="Wingdings" pitchFamily="2" charset="2"/>
              <a:buNone/>
            </a:pPr>
            <a:r>
              <a:rPr lang="en-US" sz="2100"/>
              <a:t>	net sales (after deducting returns &amp; allowances) minus the cost of production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ADDC56-5FC5-413D-84B8-B8E28CC88C4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Income Statement Terms &amp; Concepts (continued)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96200" cy="4572000"/>
          </a:xfrm>
        </p:spPr>
        <p:txBody>
          <a:bodyPr/>
          <a:lstStyle/>
          <a:p>
            <a:pPr eaLnBrk="1" hangingPunct="1"/>
            <a:r>
              <a:rPr lang="en-US"/>
              <a:t>Operating Income or Earnings Before Interest &amp; Taxes (EBIT):</a:t>
            </a:r>
            <a:endParaRPr lang="en-US" sz="2100"/>
          </a:p>
          <a:p>
            <a:pPr eaLnBrk="1" hangingPunct="1">
              <a:buFont typeface="Wingdings" pitchFamily="2" charset="2"/>
              <a:buNone/>
            </a:pPr>
            <a:r>
              <a:rPr lang="en-US" sz="2100"/>
              <a:t>	indicates a firm’s profit after operating expenses, excluding financing costs, have been deducted from net sales </a:t>
            </a:r>
          </a:p>
          <a:p>
            <a:pPr eaLnBrk="1" hangingPunct="1"/>
            <a:r>
              <a:rPr lang="en-US"/>
              <a:t>Net Income (or Profit): </a:t>
            </a:r>
            <a:endParaRPr lang="en-US" sz="2100"/>
          </a:p>
          <a:p>
            <a:pPr eaLnBrk="1" hangingPunct="1">
              <a:buFont typeface="Wingdings" pitchFamily="2" charset="2"/>
              <a:buNone/>
            </a:pPr>
            <a:r>
              <a:rPr lang="en-US" sz="2100"/>
              <a:t>	bottom line measure after all operating expenses, financing costs, &amp; taxes have been deducted from net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A4A1F1-DE66-4417-A22F-84EB606DC18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1166813"/>
            <a:ext cx="8269287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585CCB-7888-46F3-9FA1-AC445E3C462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pic>
        <p:nvPicPr>
          <p:cNvPr id="92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661988"/>
            <a:ext cx="8269287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F565-4E23-480C-9248-EBF6346F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94AD-E7CA-4DC8-84F1-7DC45E39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= L+E</a:t>
            </a:r>
          </a:p>
          <a:p>
            <a:r>
              <a:rPr lang="en-US" dirty="0"/>
              <a:t>E = Contributed Capital + Retained Earnings</a:t>
            </a:r>
          </a:p>
          <a:p>
            <a:r>
              <a:rPr lang="en-US" dirty="0"/>
              <a:t>Types of Accounts</a:t>
            </a:r>
          </a:p>
          <a:p>
            <a:pPr lvl="1"/>
            <a:r>
              <a:rPr lang="en-US" dirty="0"/>
              <a:t>Asset (Recorded in Balance Sheet)</a:t>
            </a:r>
          </a:p>
          <a:p>
            <a:pPr lvl="1"/>
            <a:r>
              <a:rPr lang="en-US" dirty="0"/>
              <a:t>Liability (Recorded in Balance Sheet)</a:t>
            </a:r>
          </a:p>
          <a:p>
            <a:pPr lvl="1"/>
            <a:r>
              <a:rPr lang="en-US" dirty="0"/>
              <a:t>Revenue (Recorded in Income Statement)</a:t>
            </a:r>
          </a:p>
          <a:p>
            <a:pPr lvl="1"/>
            <a:r>
              <a:rPr lang="en-US" dirty="0"/>
              <a:t>Expense (Recorded in Income Statement)</a:t>
            </a:r>
          </a:p>
          <a:p>
            <a:pPr marL="457200" lvl="1" indent="0">
              <a:buNone/>
            </a:pPr>
            <a:r>
              <a:rPr lang="en-US" dirty="0"/>
              <a:t>Revenue – Expenses = Profit = Retained Earnings = Equity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80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A89118-3FA1-4513-A221-2142FA9051D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Accounting Concepts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Generally Accepted Accounting Principles (GAAP): </a:t>
            </a:r>
            <a:endParaRPr lang="en-US" sz="2100" dirty="0"/>
          </a:p>
          <a:p>
            <a:pPr lvl="1" eaLnBrk="1" hangingPunct="1"/>
            <a:r>
              <a:rPr lang="en-US" sz="1600" dirty="0"/>
              <a:t>guidelines that set out the manner &amp; form for presenting accounting information</a:t>
            </a:r>
          </a:p>
          <a:p>
            <a:pPr lvl="1" eaLnBrk="1" hangingPunct="1"/>
            <a:r>
              <a:rPr lang="en-US" sz="1600" dirty="0"/>
              <a:t>Codified in accounting standards issued by ICAI</a:t>
            </a:r>
          </a:p>
          <a:p>
            <a:pPr lvl="1" eaLnBrk="1" hangingPunct="1"/>
            <a:r>
              <a:rPr lang="en-US" sz="1600" dirty="0"/>
              <a:t>Ensures comparability and consistency</a:t>
            </a:r>
          </a:p>
          <a:p>
            <a:pPr eaLnBrk="1" hangingPunct="1"/>
            <a:r>
              <a:rPr lang="en-US" dirty="0"/>
              <a:t>Accrual Accounting:</a:t>
            </a:r>
            <a:endParaRPr lang="en-US" sz="2100" dirty="0"/>
          </a:p>
          <a:p>
            <a:pPr eaLnBrk="1" hangingPunct="1">
              <a:buFont typeface="Wingdings" pitchFamily="2" charset="2"/>
              <a:buNone/>
            </a:pPr>
            <a:r>
              <a:rPr lang="en-US" sz="2100" dirty="0"/>
              <a:t>	the practice of recording economic activity when recognized rather than waiting until realized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Principles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Principles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  <a:r>
                        <a:rPr lang="en-US" baseline="0" dirty="0"/>
                        <a:t>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Revenues are recorded when they are 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receipt of cash is not required to record a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Expenses are</a:t>
                      </a:r>
                      <a:r>
                        <a:rPr lang="en-US" baseline="0" dirty="0"/>
                        <a:t> recorded in the time period when they are incurred to operate revenues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many assets, the cost of the asset must be spread over the periods that it is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Assets are recorded and maintained</a:t>
                      </a:r>
                      <a:r>
                        <a:rPr lang="en-US" baseline="0" dirty="0"/>
                        <a:t> at their historical costs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Except</a:t>
                      </a:r>
                      <a:r>
                        <a:rPr lang="en-US" baseline="0" dirty="0"/>
                        <a:t> in a few cases, market values are not used for reporting assets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3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Accounting Assumptions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229600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Economic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financial activities of a business can be accounted for separately from the business’s 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 do not have to worry that the financial information of the owners</a:t>
                      </a:r>
                      <a:r>
                        <a:rPr lang="en-US" sz="1600" baseline="0" dirty="0"/>
                        <a:t> is mixed with the financial information of the business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Monetary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rupee, unadjusted for inflation,</a:t>
                      </a:r>
                      <a:r>
                        <a:rPr lang="en-US" sz="1600" baseline="0" dirty="0"/>
                        <a:t> is the best means of communicating accounting information in India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All transaction in foreign currencies are converted to rupees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Accounting information can</a:t>
                      </a:r>
                      <a:r>
                        <a:rPr lang="en-US" sz="1600" baseline="0" dirty="0"/>
                        <a:t> be communicated effectively over short periods of 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business prepare quarterly and annual financial statements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Going concern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company for which we are accounting will continue its operations indefinitely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an entity is not selling its assets</a:t>
                      </a:r>
                      <a:r>
                        <a:rPr lang="en-US" sz="1600" baseline="0" dirty="0"/>
                        <a:t>, then the cost principle is appropriate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95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40DB41-8159-459A-967F-FAFF7B8020F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Accounting Concepts (continued)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Depreciation:</a:t>
            </a:r>
            <a:endParaRPr lang="en-US" sz="2100"/>
          </a:p>
          <a:p>
            <a:pPr eaLnBrk="1" hangingPunct="1">
              <a:buFont typeface="Wingdings" pitchFamily="2" charset="2"/>
              <a:buNone/>
            </a:pPr>
            <a:r>
              <a:rPr lang="en-US" sz="2100"/>
              <a:t>	reduction in value of a fixed asset over its expected life intended to reflect the usage of wearing out of the asset</a:t>
            </a:r>
          </a:p>
          <a:p>
            <a:pPr eaLnBrk="1" hangingPunct="1"/>
            <a:r>
              <a:rPr lang="en-US"/>
              <a:t>Accumulated Depreciation:</a:t>
            </a:r>
            <a:endParaRPr lang="en-US" sz="2100"/>
          </a:p>
          <a:p>
            <a:pPr eaLnBrk="1" hangingPunct="1">
              <a:buFont typeface="Wingdings" pitchFamily="2" charset="2"/>
              <a:buNone/>
            </a:pPr>
            <a:r>
              <a:rPr lang="en-US" sz="2100"/>
              <a:t>	sum of all previous depreciation amounts charged to fixed 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3987AF-6CAA-4F73-9313-06A13907133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Balance Sheet Terms &amp; Concepts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96200" cy="4800600"/>
          </a:xfrm>
        </p:spPr>
        <p:txBody>
          <a:bodyPr/>
          <a:lstStyle/>
          <a:p>
            <a:pPr eaLnBrk="1" hangingPunct="1"/>
            <a:r>
              <a:rPr lang="en-US" dirty="0"/>
              <a:t>Balance Sheet:</a:t>
            </a:r>
            <a:endParaRPr lang="en-US" sz="2100" dirty="0"/>
          </a:p>
          <a:p>
            <a:pPr eaLnBrk="1" hangingPunct="1">
              <a:buFont typeface="Wingdings" pitchFamily="2" charset="2"/>
              <a:buNone/>
            </a:pPr>
            <a:r>
              <a:rPr lang="en-US" sz="2100" dirty="0"/>
              <a:t>	financial statement that provides a snapshot of a venture’s financial position as of a specific date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Balance Sheet Equation:</a:t>
            </a:r>
            <a:endParaRPr lang="en-US" sz="2100" dirty="0"/>
          </a:p>
          <a:p>
            <a:pPr eaLnBrk="1" hangingPunct="1">
              <a:buFont typeface="Wingdings" pitchFamily="2" charset="2"/>
              <a:buNone/>
            </a:pPr>
            <a:r>
              <a:rPr lang="en-US" sz="2100" dirty="0"/>
              <a:t>	Total Assets = Total Liabilities + Owners’ Equity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97C24F-A77F-4978-A386-28BCD964FA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Balance Sheet Terms &amp; Concepts (continued)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696200" cy="4724400"/>
          </a:xfrm>
        </p:spPr>
        <p:txBody>
          <a:bodyPr/>
          <a:lstStyle/>
          <a:p>
            <a:pPr eaLnBrk="1" hangingPunct="1"/>
            <a:r>
              <a:rPr lang="en-US" sz="3200" dirty="0"/>
              <a:t>Assets:</a:t>
            </a:r>
          </a:p>
          <a:p>
            <a:pPr lvl="1" eaLnBrk="1" hangingPunct="1"/>
            <a:r>
              <a:rPr lang="en-US" sz="2100" dirty="0"/>
              <a:t>financial, physical and intangible items owned or controlled by the business</a:t>
            </a:r>
          </a:p>
          <a:p>
            <a:pPr lvl="1" eaLnBrk="1" hangingPunct="1"/>
            <a:r>
              <a:rPr lang="en-US" sz="2100" dirty="0"/>
              <a:t>assets are listed in declining order of liquidity, or how quickly the asset can be converted into cash</a:t>
            </a:r>
          </a:p>
          <a:p>
            <a:pPr eaLnBrk="1" hangingPunct="1"/>
            <a:r>
              <a:rPr lang="en-US" sz="3200" dirty="0"/>
              <a:t>Owners’ Equity:</a:t>
            </a:r>
            <a:endParaRPr lang="en-US" sz="2800" dirty="0"/>
          </a:p>
          <a:p>
            <a:pPr eaLnBrk="1" hangingPunct="1">
              <a:buNone/>
            </a:pPr>
            <a:r>
              <a:rPr lang="en-US" sz="2100" dirty="0"/>
              <a:t>	equity capital contributed by the owners and </a:t>
            </a:r>
            <a:r>
              <a:rPr lang="en-US" sz="2100" i="1" dirty="0"/>
              <a:t>Other Equity</a:t>
            </a:r>
          </a:p>
          <a:p>
            <a:pPr eaLnBrk="1" hangingPunct="1"/>
            <a:r>
              <a:rPr lang="en-US" sz="2800" dirty="0"/>
              <a:t>Liabilities:</a:t>
            </a:r>
            <a:endParaRPr lang="en-US" sz="2100" dirty="0"/>
          </a:p>
          <a:p>
            <a:pPr eaLnBrk="1" hangingPunct="1">
              <a:buFont typeface="Wingdings" pitchFamily="2" charset="2"/>
              <a:buNone/>
            </a:pPr>
            <a:r>
              <a:rPr lang="en-US" sz="2100" dirty="0"/>
              <a:t>	short-term liabilities are listed first followed by long-term debts owed by the venture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426B9-C452-4E3D-AA79-03F687EF61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Balance Sheet Assets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696200" cy="3810000"/>
          </a:xfrm>
        </p:spPr>
        <p:txBody>
          <a:bodyPr/>
          <a:lstStyle/>
          <a:p>
            <a:pPr eaLnBrk="1" hangingPunct="1"/>
            <a:r>
              <a:rPr lang="en-US" dirty="0"/>
              <a:t>Current Assets:</a:t>
            </a:r>
            <a:endParaRPr lang="en-US" sz="2100" dirty="0"/>
          </a:p>
          <a:p>
            <a:pPr eaLnBrk="1" hangingPunct="1">
              <a:buFont typeface="Wingdings" pitchFamily="2" charset="2"/>
              <a:buNone/>
            </a:pPr>
            <a:r>
              <a:rPr lang="en-US" sz="2100" dirty="0"/>
              <a:t>	cash &amp; other assets that are expected to be converted into cash in less than one year</a:t>
            </a:r>
          </a:p>
          <a:p>
            <a:pPr eaLnBrk="1" hangingPunct="1"/>
            <a:r>
              <a:rPr lang="en-US" dirty="0"/>
              <a:t>Fixed Assets (or Non Current Assets):</a:t>
            </a:r>
            <a:endParaRPr lang="en-US" sz="2100" dirty="0"/>
          </a:p>
          <a:p>
            <a:pPr eaLnBrk="1" hangingPunct="1">
              <a:buFont typeface="Wingdings" pitchFamily="2" charset="2"/>
              <a:buNone/>
            </a:pPr>
            <a:r>
              <a:rPr lang="en-US" sz="2100" dirty="0"/>
              <a:t>	assets with expected lives of greater than one 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867737-8E59-477C-AC12-A9157A43BA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Current Assets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696200" cy="4114800"/>
          </a:xfrm>
        </p:spPr>
        <p:txBody>
          <a:bodyPr/>
          <a:lstStyle/>
          <a:p>
            <a:pPr eaLnBrk="1" hangingPunct="1"/>
            <a:r>
              <a:rPr lang="en-US" dirty="0"/>
              <a:t>Cash and Bank balance:</a:t>
            </a:r>
            <a:endParaRPr lang="en-US" sz="2100" dirty="0"/>
          </a:p>
          <a:p>
            <a:pPr eaLnBrk="1" hangingPunct="1">
              <a:buFont typeface="Wingdings" pitchFamily="2" charset="2"/>
              <a:buNone/>
            </a:pPr>
            <a:r>
              <a:rPr lang="en-US" sz="2100" dirty="0"/>
              <a:t>	</a:t>
            </a:r>
          </a:p>
          <a:p>
            <a:pPr eaLnBrk="1" hangingPunct="1"/>
            <a:r>
              <a:rPr lang="en-US" dirty="0"/>
              <a:t>Receivables:</a:t>
            </a:r>
            <a:endParaRPr lang="en-US" sz="2100" dirty="0"/>
          </a:p>
          <a:p>
            <a:pPr eaLnBrk="1" hangingPunct="1">
              <a:buFont typeface="Wingdings" pitchFamily="2" charset="2"/>
              <a:buNone/>
            </a:pPr>
            <a:r>
              <a:rPr lang="en-US" sz="2100" dirty="0"/>
              <a:t>	credit sales made to customers</a:t>
            </a:r>
          </a:p>
          <a:p>
            <a:pPr eaLnBrk="1" hangingPunct="1"/>
            <a:r>
              <a:rPr lang="en-US" dirty="0"/>
              <a:t>Inventories:</a:t>
            </a:r>
            <a:endParaRPr lang="en-US" sz="2100" dirty="0"/>
          </a:p>
          <a:p>
            <a:pPr eaLnBrk="1" hangingPunct="1">
              <a:buFont typeface="Wingdings" pitchFamily="2" charset="2"/>
              <a:buNone/>
            </a:pPr>
            <a:r>
              <a:rPr lang="en-US" sz="2100" dirty="0"/>
              <a:t>	raw materials, work-in-process, &amp; finished products which the venture hopes to sell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theme/theme1.xml><?xml version="1.0" encoding="utf-8"?>
<a:theme xmlns:a="http://schemas.openxmlformats.org/drawingml/2006/main" name="Studio">
  <a:themeElements>
    <a:clrScheme name="Studio 4">
      <a:dk1>
        <a:srgbClr val="000000"/>
      </a:dk1>
      <a:lt1>
        <a:srgbClr val="FFFFFF"/>
      </a:lt1>
      <a:dk2>
        <a:srgbClr val="551A07"/>
      </a:dk2>
      <a:lt2>
        <a:srgbClr val="CC3300"/>
      </a:lt2>
      <a:accent1>
        <a:srgbClr val="F4B400"/>
      </a:accent1>
      <a:accent2>
        <a:srgbClr val="993300"/>
      </a:accent2>
      <a:accent3>
        <a:srgbClr val="FFFFFF"/>
      </a:accent3>
      <a:accent4>
        <a:srgbClr val="000000"/>
      </a:accent4>
      <a:accent5>
        <a:srgbClr val="F8D6AA"/>
      </a:accent5>
      <a:accent6>
        <a:srgbClr val="8A2D00"/>
      </a:accent6>
      <a:hlink>
        <a:srgbClr val="FF3300"/>
      </a:hlink>
      <a:folHlink>
        <a:srgbClr val="666699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4059</TotalTime>
  <Words>481</Words>
  <Application>Microsoft Office PowerPoint</Application>
  <PresentationFormat>On-screen Show (4:3)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Times New Roman</vt:lpstr>
      <vt:lpstr>Wingdings</vt:lpstr>
      <vt:lpstr>Studio</vt:lpstr>
      <vt:lpstr>PowerPoint Presentation</vt:lpstr>
      <vt:lpstr>Basic Accounting Concepts</vt:lpstr>
      <vt:lpstr>Accounting Principles </vt:lpstr>
      <vt:lpstr>Accounting Assumptions</vt:lpstr>
      <vt:lpstr>Basic Accounting Concepts (continued)</vt:lpstr>
      <vt:lpstr>Basic Balance Sheet Terms &amp; Concepts</vt:lpstr>
      <vt:lpstr>Basic Balance Sheet Terms &amp; Concepts (continued)</vt:lpstr>
      <vt:lpstr>Types of Balance Sheet Assets</vt:lpstr>
      <vt:lpstr>Types of Current Assets</vt:lpstr>
      <vt:lpstr>Types of Current Liabilities</vt:lpstr>
      <vt:lpstr>Types of Long-Term Liabilities</vt:lpstr>
      <vt:lpstr>PowerPoint Presentation</vt:lpstr>
      <vt:lpstr>PowerPoint Presentation</vt:lpstr>
      <vt:lpstr>Basic Income Statement Terms &amp; Concepts</vt:lpstr>
      <vt:lpstr>Basic Income Statement Terms &amp; Concepts (continued)</vt:lpstr>
      <vt:lpstr>PowerPoint Presentation</vt:lpstr>
      <vt:lpstr>PowerPoint Presentation</vt:lpstr>
      <vt:lpstr>Class Work</vt:lpstr>
    </vt:vector>
  </TitlesOfParts>
  <Company>University of Colorado,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melicher</dc:creator>
  <cp:lastModifiedBy>Admin</cp:lastModifiedBy>
  <cp:revision>75</cp:revision>
  <dcterms:created xsi:type="dcterms:W3CDTF">2002-11-27T23:16:08Z</dcterms:created>
  <dcterms:modified xsi:type="dcterms:W3CDTF">2025-02-04T07:12:52Z</dcterms:modified>
</cp:coreProperties>
</file>