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A5C952-EEEA-41A7-BBF2-D8D1D4B92032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BA7C14-3EEA-45CF-87A0-775410080D6B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foru.com/resources/learn-electronics/555-timer-working-specifications" TargetMode="External"/><Relationship Id="rId2" Type="http://schemas.openxmlformats.org/officeDocument/2006/relationships/hyperlink" Target="https://electronicsforu.com/electronics-projects/accidental-switch-on-switch-off-protection-using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procus.com/ic-4017-pin-configuration-applic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003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ACCIDENTAL SWITCH ON/OFF PROTECTION USING DELAY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7854696" cy="17526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sz="4200" b="1" dirty="0" smtClean="0"/>
              <a:t>Prepared By: </a:t>
            </a:r>
            <a:r>
              <a:rPr lang="en-IN" sz="4200" b="1" i="1" u="sng" dirty="0" err="1" smtClean="0"/>
              <a:t>Kushang</a:t>
            </a:r>
            <a:r>
              <a:rPr lang="en-IN" sz="4200" b="1" i="1" u="sng" dirty="0" smtClean="0"/>
              <a:t> </a:t>
            </a:r>
            <a:r>
              <a:rPr lang="en-IN" sz="4200" b="1" i="1" u="sng" dirty="0" err="1" smtClean="0"/>
              <a:t>Darbar</a:t>
            </a:r>
            <a:r>
              <a:rPr lang="en-IN" sz="4200" b="1" i="1" u="sng" dirty="0" smtClean="0"/>
              <a:t>(18EC017)</a:t>
            </a:r>
          </a:p>
          <a:p>
            <a:pPr algn="l"/>
            <a:endParaRPr lang="en-IN" sz="4200" b="1" i="1" u="sng" dirty="0" smtClean="0"/>
          </a:p>
          <a:p>
            <a:pPr algn="l"/>
            <a:r>
              <a:rPr lang="en-IN" sz="4200" b="1" i="1" dirty="0" smtClean="0"/>
              <a:t>Guide Name: </a:t>
            </a:r>
            <a:r>
              <a:rPr lang="en-IN" sz="4200" b="1" i="1" u="sng" dirty="0" smtClean="0"/>
              <a:t>Vishal Tank</a:t>
            </a:r>
          </a:p>
          <a:p>
            <a:endParaRPr lang="en-IN" b="1" i="1" dirty="0" smtClean="0"/>
          </a:p>
          <a:p>
            <a:endParaRPr lang="en-IN" b="1" i="1" dirty="0" smtClean="0"/>
          </a:p>
          <a:p>
            <a:endParaRPr lang="en-IN" b="1" i="1" dirty="0"/>
          </a:p>
          <a:p>
            <a:r>
              <a:rPr lang="en-IN" sz="5000" b="1" i="1" dirty="0" smtClean="0"/>
              <a:t>V T Patel Department of Electronics and Communications</a:t>
            </a:r>
          </a:p>
          <a:p>
            <a:r>
              <a:rPr lang="en-IN" sz="5000" b="1" i="1" dirty="0" err="1" smtClean="0"/>
              <a:t>Chandubhai</a:t>
            </a:r>
            <a:r>
              <a:rPr lang="en-IN" sz="5000" b="1" i="1" dirty="0" smtClean="0"/>
              <a:t> S Patel Institute of Technology</a:t>
            </a:r>
            <a:endParaRPr lang="en-IN" sz="5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80" y="130324"/>
            <a:ext cx="1714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9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Continue….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closing delay-off switch S3, T4 conducts</a:t>
            </a:r>
            <a:r>
              <a:rPr lang="en-US" dirty="0" smtClean="0"/>
              <a:t>.</a:t>
            </a:r>
          </a:p>
          <a:p>
            <a:r>
              <a:rPr lang="en-US" dirty="0"/>
              <a:t> IC1 starts oscillating, IC2 starts counting and LED1 through LED5 glow one after another</a:t>
            </a:r>
            <a:r>
              <a:rPr lang="en-US" dirty="0" smtClean="0"/>
              <a:t>.</a:t>
            </a:r>
          </a:p>
          <a:p>
            <a:r>
              <a:rPr lang="en-US" dirty="0"/>
              <a:t>When IC2 counts at Q9 (at pin 11), its output turns on T2, RL1 de-</a:t>
            </a:r>
            <a:r>
              <a:rPr lang="en-US" dirty="0" err="1"/>
              <a:t>energises</a:t>
            </a:r>
            <a:r>
              <a:rPr lang="en-US" dirty="0"/>
              <a:t> to disconnect DC load after a prefixed delay. </a:t>
            </a:r>
            <a:endParaRPr lang="en-US" dirty="0" smtClean="0"/>
          </a:p>
          <a:p>
            <a:r>
              <a:rPr lang="en-IN" dirty="0"/>
              <a:t>Now, disconnect S3. </a:t>
            </a:r>
          </a:p>
        </p:txBody>
      </p:sp>
    </p:spTree>
    <p:extLst>
      <p:ext uri="{BB962C8B-B14F-4D97-AF65-F5344CB8AC3E}">
        <p14:creationId xmlns:p14="http://schemas.microsoft.com/office/powerpoint/2010/main" val="258558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Applications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protect the home appliances from voltage fluctuations by connecting a power guard in the circuit.</a:t>
            </a:r>
          </a:p>
          <a:p>
            <a:r>
              <a:rPr lang="en-IN" dirty="0" smtClean="0"/>
              <a:t>Even in the industries and other commercial purpose, this is used.</a:t>
            </a:r>
          </a:p>
          <a:p>
            <a:r>
              <a:rPr lang="en-IN" dirty="0" smtClean="0"/>
              <a:t>Used to protect the electronic device from unintentional switch on/off.</a:t>
            </a:r>
          </a:p>
        </p:txBody>
      </p:sp>
    </p:spTree>
    <p:extLst>
      <p:ext uri="{BB962C8B-B14F-4D97-AF65-F5344CB8AC3E}">
        <p14:creationId xmlns:p14="http://schemas.microsoft.com/office/powerpoint/2010/main" val="124876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Time Schedule and Cost of project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Week 1: Definition and research</a:t>
            </a:r>
          </a:p>
          <a:p>
            <a:r>
              <a:rPr lang="en-IN" dirty="0" smtClean="0"/>
              <a:t>Week 2: Presentation preparation</a:t>
            </a:r>
          </a:p>
          <a:p>
            <a:r>
              <a:rPr lang="en-IN" dirty="0" smtClean="0"/>
              <a:t>Week 3: Implementation on Proteus</a:t>
            </a:r>
          </a:p>
          <a:p>
            <a:r>
              <a:rPr lang="en-IN" dirty="0" smtClean="0"/>
              <a:t>Week 4: Solving </a:t>
            </a:r>
            <a:r>
              <a:rPr lang="en-IN" dirty="0"/>
              <a:t>the problems occurred in the circuit</a:t>
            </a:r>
            <a:endParaRPr lang="en-IN" dirty="0" smtClean="0"/>
          </a:p>
          <a:p>
            <a:r>
              <a:rPr lang="en-IN" dirty="0" smtClean="0"/>
              <a:t>Week 5: Implementing </a:t>
            </a:r>
            <a:r>
              <a:rPr lang="en-IN" dirty="0"/>
              <a:t>it on </a:t>
            </a:r>
            <a:r>
              <a:rPr lang="en-IN" dirty="0" smtClean="0"/>
              <a:t>bread-board</a:t>
            </a:r>
          </a:p>
          <a:p>
            <a:endParaRPr lang="en-IN" dirty="0"/>
          </a:p>
          <a:p>
            <a:r>
              <a:rPr lang="en-IN" dirty="0" smtClean="0"/>
              <a:t>Approximate cost of the project-Rs750 to Rs800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25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References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electronicsforu.com/electronics-projects/accidental-switch-on-switch-off-protection-using-delay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electronicsforu.com/resources/learn-electronics/555-timer-working-specifications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www.elprocus.com/ic-4017-pin-configuration-application/</a:t>
            </a:r>
            <a:endParaRPr lang="en-IN" dirty="0"/>
          </a:p>
          <a:p>
            <a:r>
              <a:rPr lang="en-IN" dirty="0" smtClean="0"/>
              <a:t>Electronics for You – vol.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Flow of Presentation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Problems</a:t>
            </a:r>
          </a:p>
          <a:p>
            <a:r>
              <a:rPr lang="en-IN" dirty="0" smtClean="0"/>
              <a:t>Solutions</a:t>
            </a:r>
          </a:p>
          <a:p>
            <a:r>
              <a:rPr lang="en-IN" dirty="0" smtClean="0"/>
              <a:t>Block Diagram of project</a:t>
            </a:r>
          </a:p>
          <a:p>
            <a:r>
              <a:rPr lang="en-IN" dirty="0" smtClean="0"/>
              <a:t>Circuit Diagram of project</a:t>
            </a:r>
          </a:p>
          <a:p>
            <a:r>
              <a:rPr lang="en-IN" dirty="0" smtClean="0"/>
              <a:t>Working</a:t>
            </a:r>
          </a:p>
          <a:p>
            <a:r>
              <a:rPr lang="en-IN" dirty="0" smtClean="0"/>
              <a:t>Application</a:t>
            </a:r>
          </a:p>
          <a:p>
            <a:r>
              <a:rPr lang="en-IN" dirty="0" smtClean="0"/>
              <a:t>Timing Schedule and Cost of project</a:t>
            </a:r>
          </a:p>
          <a:p>
            <a:r>
              <a:rPr lang="en-IN" dirty="0" smtClean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47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Problems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accidental pressing of the on/off switch due to human error may cause the failure of the system it is connected to, or cause unnecessary delay to a part of the parent </a:t>
            </a:r>
            <a:r>
              <a:rPr lang="en-US" dirty="0" smtClean="0"/>
              <a:t>circuit.</a:t>
            </a:r>
          </a:p>
          <a:p>
            <a:r>
              <a:rPr lang="en-US" dirty="0"/>
              <a:t> This could, in turn, cost money and time to reset/reboot the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23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Solutions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circuit presented </a:t>
            </a:r>
            <a:r>
              <a:rPr lang="en-US" dirty="0" smtClean="0"/>
              <a:t>in this </a:t>
            </a:r>
            <a:r>
              <a:rPr lang="en-US" dirty="0"/>
              <a:t>requires you to keep the on/off switch pressed for a certain duration to make sure that the action is actually intended and not accidental.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1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Block Diagram</a:t>
            </a:r>
            <a:endParaRPr lang="en-IN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95536" y="2492896"/>
            <a:ext cx="1656184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NE555 IC1</a:t>
            </a:r>
          </a:p>
          <a:p>
            <a:pPr algn="ctr"/>
            <a:r>
              <a:rPr lang="en-IN" dirty="0" err="1" smtClean="0"/>
              <a:t>Astable</a:t>
            </a:r>
            <a:r>
              <a:rPr lang="en-IN" dirty="0" smtClean="0"/>
              <a:t> </a:t>
            </a:r>
            <a:r>
              <a:rPr lang="en-IN" dirty="0" err="1" smtClean="0"/>
              <a:t>multivibrator</a:t>
            </a:r>
            <a:r>
              <a:rPr lang="en-IN" dirty="0" smtClean="0"/>
              <a:t> mode,</a:t>
            </a:r>
          </a:p>
          <a:p>
            <a:pPr algn="ctr"/>
            <a:r>
              <a:rPr lang="en-IN" dirty="0" smtClean="0"/>
              <a:t>Gives clock pulses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95736" y="321297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699792" y="2492896"/>
            <a:ext cx="252028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CD4017B IC2 Decade counter</a:t>
            </a:r>
          </a:p>
          <a:p>
            <a:pPr algn="ctr"/>
            <a:r>
              <a:rPr lang="en-IN" dirty="0" smtClean="0"/>
              <a:t>Gives visual feedback  for how long should the switch be pressed to get the desired output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5364088" y="3429000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084168" y="2492896"/>
            <a:ext cx="2160240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Relay  connected get activated due to respective transistor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6804248" y="4941168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156176" y="5534336"/>
            <a:ext cx="2232248" cy="13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Desired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9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Circuit Diagram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6912768" cy="45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3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Components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u="sng" dirty="0" smtClean="0"/>
              <a:t>NE555 timer (IC1):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/>
              <a:t>555 timer IC is </a:t>
            </a:r>
            <a:r>
              <a:rPr lang="en-US" dirty="0"/>
              <a:t>an integrated </a:t>
            </a:r>
            <a:r>
              <a:rPr lang="en-US" dirty="0" smtClean="0"/>
              <a:t>circuit(chip</a:t>
            </a:r>
            <a:r>
              <a:rPr lang="en-US" dirty="0"/>
              <a:t>) used in a variety of timer, pulse generation, and oscillator applications. The 555 can be used to provide time delays, as an oscillator, and as a flip-flop element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u="sng" dirty="0" smtClean="0"/>
              <a:t>Decade counter CD4017B (IC2): </a:t>
            </a:r>
            <a:r>
              <a:rPr lang="en-US" dirty="0" smtClean="0"/>
              <a:t>CD4017B  </a:t>
            </a:r>
            <a:r>
              <a:rPr lang="en-US" dirty="0"/>
              <a:t>are </a:t>
            </a:r>
            <a:r>
              <a:rPr lang="en-US" dirty="0" smtClean="0"/>
              <a:t> </a:t>
            </a:r>
            <a:r>
              <a:rPr lang="en-US" dirty="0"/>
              <a:t>4-stage Johnson counters having </a:t>
            </a:r>
            <a:r>
              <a:rPr lang="en-US" dirty="0" smtClean="0"/>
              <a:t>8 </a:t>
            </a:r>
            <a:r>
              <a:rPr lang="en-US" dirty="0"/>
              <a:t>decoded </a:t>
            </a:r>
            <a:r>
              <a:rPr lang="en-US" dirty="0" smtClean="0"/>
              <a:t>outputs. </a:t>
            </a:r>
            <a:r>
              <a:rPr lang="en-US" dirty="0"/>
              <a:t>Inputs include a CLOCK, a RESET, and a CLOCK INHIBIT signal. Schmitt trigger action in the CLOCK input circuit provides pulse shaping that allows unlimited clock input pulse rise and fall times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6 LED’s (LED1 through LED6)</a:t>
            </a:r>
          </a:p>
          <a:p>
            <a:r>
              <a:rPr lang="en-IN" dirty="0" smtClean="0"/>
              <a:t>4 </a:t>
            </a:r>
            <a:r>
              <a:rPr lang="en-IN" dirty="0" err="1" smtClean="0"/>
              <a:t>npn</a:t>
            </a:r>
            <a:r>
              <a:rPr lang="en-IN" dirty="0" smtClean="0"/>
              <a:t> transistors BC547 (T1 through T4) </a:t>
            </a:r>
          </a:p>
          <a:p>
            <a:r>
              <a:rPr lang="en-IN" dirty="0" smtClean="0"/>
              <a:t>12V Relay</a:t>
            </a:r>
          </a:p>
          <a:p>
            <a:r>
              <a:rPr lang="en-IN" dirty="0" smtClean="0"/>
              <a:t>Resistors</a:t>
            </a:r>
          </a:p>
          <a:p>
            <a:r>
              <a:rPr lang="en-IN" dirty="0" smtClean="0"/>
              <a:t>Diodes(1N4007)</a:t>
            </a:r>
          </a:p>
          <a:p>
            <a:r>
              <a:rPr lang="en-IN" dirty="0" smtClean="0"/>
              <a:t>Battery</a:t>
            </a:r>
          </a:p>
          <a:p>
            <a:r>
              <a:rPr lang="en-IN" dirty="0" smtClean="0"/>
              <a:t>Capacitors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2420888"/>
            <a:ext cx="961343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77072"/>
            <a:ext cx="1911091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32" y="4522798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4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Working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circuit employs 555 timer IC, wired in </a:t>
            </a:r>
            <a:r>
              <a:rPr lang="en-US" dirty="0" err="1" smtClean="0"/>
              <a:t>astable-multivibrator</a:t>
            </a:r>
            <a:r>
              <a:rPr lang="en-US" dirty="0" smtClean="0"/>
              <a:t> </a:t>
            </a:r>
            <a:r>
              <a:rPr lang="en-US" dirty="0"/>
              <a:t>mode, which serves as the clock source</a:t>
            </a:r>
            <a:r>
              <a:rPr lang="en-US" dirty="0" smtClean="0"/>
              <a:t>.</a:t>
            </a:r>
          </a:p>
          <a:p>
            <a:r>
              <a:rPr lang="en-US" dirty="0"/>
              <a:t>Decade counter IC CD4017 provides visual feedback on how long you should keep pressing the on/off switch to achieve the desired action</a:t>
            </a:r>
            <a:r>
              <a:rPr lang="en-US" dirty="0" smtClean="0"/>
              <a:t>.</a:t>
            </a:r>
          </a:p>
          <a:p>
            <a:r>
              <a:rPr lang="en-US" dirty="0"/>
              <a:t> 12V DC load can be connected to relay output, which is controlled through switches S1 through S3</a:t>
            </a:r>
            <a:r>
              <a:rPr lang="en-US" dirty="0" smtClean="0"/>
              <a:t>.</a:t>
            </a:r>
          </a:p>
          <a:p>
            <a:r>
              <a:rPr lang="en-US" dirty="0"/>
              <a:t> Delay timing of IC1 is decided by timing components, namely, resistors R4 and R5, and capacitor C2</a:t>
            </a:r>
            <a:r>
              <a:rPr lang="en-US" dirty="0" smtClean="0"/>
              <a:t>.</a:t>
            </a:r>
          </a:p>
          <a:p>
            <a:r>
              <a:rPr lang="en-US" dirty="0"/>
              <a:t>LED1 through LED5 provide visual delay indication.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45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 smtClean="0"/>
              <a:t>Continue….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closing delay-on switch S1, transistor T3 conducts. </a:t>
            </a:r>
            <a:endParaRPr lang="en-US" dirty="0" smtClean="0"/>
          </a:p>
          <a:p>
            <a:r>
              <a:rPr lang="en-US" dirty="0"/>
              <a:t>IC1 starts oscillating, IC2 starts counting and LED1 through LED5 glow one after </a:t>
            </a:r>
            <a:r>
              <a:rPr lang="en-US" dirty="0" smtClean="0"/>
              <a:t>another and </a:t>
            </a:r>
            <a:r>
              <a:rPr lang="en-US" dirty="0"/>
              <a:t>when IC2 counts to Q9 (at pin 11), its output turns on T1, relay RL1 </a:t>
            </a:r>
            <a:r>
              <a:rPr lang="en-US" dirty="0" err="1"/>
              <a:t>energises</a:t>
            </a:r>
            <a:r>
              <a:rPr lang="en-US" dirty="0" smtClean="0"/>
              <a:t>.</a:t>
            </a:r>
          </a:p>
          <a:p>
            <a:r>
              <a:rPr lang="en-US" dirty="0"/>
              <a:t>DC load connected across CON1 will be on after a prefix delay. Now, disconnect S1</a:t>
            </a:r>
            <a:r>
              <a:rPr lang="en-US" dirty="0" smtClean="0"/>
              <a:t>.</a:t>
            </a:r>
          </a:p>
          <a:p>
            <a:r>
              <a:rPr lang="en-US" dirty="0"/>
              <a:t>On pressing quick-off switch S2 momentarily, T2 and T1 conduct to switch off the load, as RL1 is de-</a:t>
            </a:r>
            <a:r>
              <a:rPr lang="en-US" dirty="0" err="1"/>
              <a:t>energised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1964</TotalTime>
  <Words>344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ACCIDENTAL SWITCH ON/OFF PROTECTION USING DELAY</vt:lpstr>
      <vt:lpstr>Flow of Presentation</vt:lpstr>
      <vt:lpstr>Problems</vt:lpstr>
      <vt:lpstr>Solutions</vt:lpstr>
      <vt:lpstr>Block Diagram</vt:lpstr>
      <vt:lpstr>Circuit Diagram</vt:lpstr>
      <vt:lpstr>Components</vt:lpstr>
      <vt:lpstr>Working</vt:lpstr>
      <vt:lpstr>Continue….</vt:lpstr>
      <vt:lpstr>Continue….</vt:lpstr>
      <vt:lpstr>Applications</vt:lpstr>
      <vt:lpstr>Time Schedule and Cost of project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ACCIDENTAL SWITCH ON/OFF PROTECTION USING DELAY</dc:title>
  <dc:creator>Kushang Darbar</dc:creator>
  <cp:lastModifiedBy>Kushang Darbar</cp:lastModifiedBy>
  <cp:revision>32</cp:revision>
  <dcterms:created xsi:type="dcterms:W3CDTF">2019-08-25T15:50:30Z</dcterms:created>
  <dcterms:modified xsi:type="dcterms:W3CDTF">2019-12-18T10:30:50Z</dcterms:modified>
</cp:coreProperties>
</file>