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12/17/2019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fttt.com/google_assistant" TargetMode="External"/><Relationship Id="rId2" Type="http://schemas.openxmlformats.org/officeDocument/2006/relationships/hyperlink" Target="https://codeometry.in/home-automation-using-nodemcu-and-google-assistant/" TargetMode="External"/><Relationship Id="rId1" Type="http://schemas.openxmlformats.org/officeDocument/2006/relationships/slideLayout" Target="../slideLayouts/slideLayout2.xml"/><Relationship Id="rId6" Type="http://schemas.openxmlformats.org/officeDocument/2006/relationships/hyperlink" Target="https://www.factoryforward.com/iot-home-automation-using-blynk-nodemcu/" TargetMode="External"/><Relationship Id="rId5" Type="http://schemas.openxmlformats.org/officeDocument/2006/relationships/hyperlink" Target="https://www.pantechsolutions.net/wi-fi-controlled-home-automation-using-nodemcu" TargetMode="External"/><Relationship Id="rId4" Type="http://schemas.openxmlformats.org/officeDocument/2006/relationships/hyperlink" Target="https://dzone.com/articles/home-automation-using-i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A798-6076-4538-875A-C01232A67C9A}"/>
              </a:ext>
            </a:extLst>
          </p:cNvPr>
          <p:cNvSpPr>
            <a:spLocks noGrp="1"/>
          </p:cNvSpPr>
          <p:nvPr>
            <p:ph type="ctrTitle"/>
          </p:nvPr>
        </p:nvSpPr>
        <p:spPr/>
        <p:txBody>
          <a:bodyPr/>
          <a:lstStyle/>
          <a:p>
            <a:r>
              <a:rPr lang="en-IN" dirty="0"/>
              <a:t>Home Automation using </a:t>
            </a:r>
            <a:r>
              <a:rPr lang="en-IN" dirty="0" err="1"/>
              <a:t>iOT</a:t>
            </a:r>
            <a:endParaRPr lang="en-IN" dirty="0"/>
          </a:p>
        </p:txBody>
      </p:sp>
      <p:sp>
        <p:nvSpPr>
          <p:cNvPr id="3" name="Subtitle 2">
            <a:extLst>
              <a:ext uri="{FF2B5EF4-FFF2-40B4-BE49-F238E27FC236}">
                <a16:creationId xmlns:a16="http://schemas.microsoft.com/office/drawing/2014/main" id="{11B2C1F0-C7A6-42E7-8E22-D7C0EC2AB675}"/>
              </a:ext>
            </a:extLst>
          </p:cNvPr>
          <p:cNvSpPr>
            <a:spLocks noGrp="1"/>
          </p:cNvSpPr>
          <p:nvPr>
            <p:ph type="subTitle" idx="1"/>
          </p:nvPr>
        </p:nvSpPr>
        <p:spPr>
          <a:xfrm>
            <a:off x="6658252" y="3726325"/>
            <a:ext cx="5092575" cy="1511500"/>
          </a:xfrm>
        </p:spPr>
        <p:txBody>
          <a:bodyPr/>
          <a:lstStyle/>
          <a:p>
            <a:r>
              <a:rPr lang="en-IN" dirty="0"/>
              <a:t>By:-Kushang Darbar(18EC017)</a:t>
            </a:r>
          </a:p>
        </p:txBody>
      </p:sp>
      <p:sp>
        <p:nvSpPr>
          <p:cNvPr id="5" name="TextBox 4">
            <a:extLst>
              <a:ext uri="{FF2B5EF4-FFF2-40B4-BE49-F238E27FC236}">
                <a16:creationId xmlns:a16="http://schemas.microsoft.com/office/drawing/2014/main" id="{98A0FDF6-07DE-4DEA-A0CA-366900D877DA}"/>
              </a:ext>
            </a:extLst>
          </p:cNvPr>
          <p:cNvSpPr txBox="1"/>
          <p:nvPr/>
        </p:nvSpPr>
        <p:spPr>
          <a:xfrm>
            <a:off x="514904" y="3726325"/>
            <a:ext cx="3524435" cy="923330"/>
          </a:xfrm>
          <a:prstGeom prst="rect">
            <a:avLst/>
          </a:prstGeom>
          <a:noFill/>
        </p:spPr>
        <p:txBody>
          <a:bodyPr wrap="square" rtlCol="0">
            <a:spAutoFit/>
          </a:bodyPr>
          <a:lstStyle/>
          <a:p>
            <a:r>
              <a:rPr lang="en-IN" dirty="0"/>
              <a:t>Guidance by:-Rajat Pandey and </a:t>
            </a:r>
            <a:r>
              <a:rPr lang="en-IN" dirty="0" err="1"/>
              <a:t>Dr.Riki</a:t>
            </a:r>
            <a:r>
              <a:rPr lang="en-IN" dirty="0"/>
              <a:t> Patel</a:t>
            </a:r>
          </a:p>
          <a:p>
            <a:endParaRPr lang="en-IN" dirty="0"/>
          </a:p>
        </p:txBody>
      </p:sp>
      <p:sp>
        <p:nvSpPr>
          <p:cNvPr id="6" name="TextBox 5">
            <a:extLst>
              <a:ext uri="{FF2B5EF4-FFF2-40B4-BE49-F238E27FC236}">
                <a16:creationId xmlns:a16="http://schemas.microsoft.com/office/drawing/2014/main" id="{6F52A6C6-7A23-4C5F-9633-1589CD083F09}"/>
              </a:ext>
            </a:extLst>
          </p:cNvPr>
          <p:cNvSpPr txBox="1"/>
          <p:nvPr/>
        </p:nvSpPr>
        <p:spPr>
          <a:xfrm>
            <a:off x="3116062" y="4649655"/>
            <a:ext cx="6418555" cy="923330"/>
          </a:xfrm>
          <a:prstGeom prst="rect">
            <a:avLst/>
          </a:prstGeom>
          <a:noFill/>
        </p:spPr>
        <p:txBody>
          <a:bodyPr wrap="square" rtlCol="0">
            <a:spAutoFit/>
          </a:bodyPr>
          <a:lstStyle/>
          <a:p>
            <a:r>
              <a:rPr lang="en-IN" dirty="0"/>
              <a:t>CHAROTAR UNIVERSITY OF SCIENCE AND TECHNOLOGY</a:t>
            </a:r>
          </a:p>
          <a:p>
            <a:r>
              <a:rPr lang="en-IN" dirty="0"/>
              <a:t>CHANDUBHAI S. PATEL INSTITUTE OF TECHNOLOGY</a:t>
            </a:r>
          </a:p>
          <a:p>
            <a:r>
              <a:rPr lang="en-IN" dirty="0"/>
              <a:t>V.T. Patel Department of Electronics and Communication </a:t>
            </a:r>
          </a:p>
        </p:txBody>
      </p:sp>
      <p:pic>
        <p:nvPicPr>
          <p:cNvPr id="7" name="Picture 6">
            <a:extLst>
              <a:ext uri="{FF2B5EF4-FFF2-40B4-BE49-F238E27FC236}">
                <a16:creationId xmlns:a16="http://schemas.microsoft.com/office/drawing/2014/main" id="{E4AAF3C3-F4AE-46B3-9AD5-2758B299B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22" y="360363"/>
            <a:ext cx="1524000" cy="1524000"/>
          </a:xfrm>
          <a:prstGeom prst="rect">
            <a:avLst/>
          </a:prstGeom>
        </p:spPr>
      </p:pic>
      <p:pic>
        <p:nvPicPr>
          <p:cNvPr id="8" name="Picture 7">
            <a:extLst>
              <a:ext uri="{FF2B5EF4-FFF2-40B4-BE49-F238E27FC236}">
                <a16:creationId xmlns:a16="http://schemas.microsoft.com/office/drawing/2014/main" id="{CA48BCC4-A007-4805-8B7E-58161E38E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6260" y="265113"/>
            <a:ext cx="1714500" cy="1714500"/>
          </a:xfrm>
          <a:prstGeom prst="rect">
            <a:avLst/>
          </a:prstGeom>
        </p:spPr>
      </p:pic>
    </p:spTree>
    <p:extLst>
      <p:ext uri="{BB962C8B-B14F-4D97-AF65-F5344CB8AC3E}">
        <p14:creationId xmlns:p14="http://schemas.microsoft.com/office/powerpoint/2010/main" val="229840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19AE-7BCC-44E7-B1C7-946AB8F90BA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CF06957-E112-41E8-88B6-6C615E9E1577}"/>
              </a:ext>
            </a:extLst>
          </p:cNvPr>
          <p:cNvSpPr>
            <a:spLocks noGrp="1"/>
          </p:cNvSpPr>
          <p:nvPr>
            <p:ph idx="1"/>
          </p:nvPr>
        </p:nvSpPr>
        <p:spPr/>
        <p:txBody>
          <a:bodyPr>
            <a:normAutofit/>
          </a:bodyPr>
          <a:lstStyle/>
          <a:p>
            <a:r>
              <a:rPr lang="en-US" dirty="0"/>
              <a:t>Internet of Things(</a:t>
            </a:r>
            <a:r>
              <a:rPr lang="en-US" dirty="0" err="1"/>
              <a:t>loT</a:t>
            </a:r>
            <a:r>
              <a:rPr lang="en-US" dirty="0"/>
              <a:t>) deals with billions of intelligent objects which would be connected to sense &amp; collect the data and also communicate with surrounding people using mobile, wireless and sensor technologies.</a:t>
            </a:r>
          </a:p>
          <a:p>
            <a:r>
              <a:rPr lang="en-IN" dirty="0"/>
              <a:t>Main objective of </a:t>
            </a:r>
            <a:r>
              <a:rPr lang="en-US" dirty="0" err="1"/>
              <a:t>loT</a:t>
            </a:r>
            <a:r>
              <a:rPr lang="en-US" dirty="0"/>
              <a:t> is to manage and control physical objects around us in a more intelligent and meaningful manner and also improve quality of life by providing cost effective living including </a:t>
            </a:r>
            <a:r>
              <a:rPr lang="en-IN" dirty="0"/>
              <a:t>safety, security and entertainment.</a:t>
            </a:r>
          </a:p>
          <a:p>
            <a:r>
              <a:rPr lang="en-US" dirty="0"/>
              <a:t>Home automation (HA) is designing an automation system for the home. It involves the control and automation of anything and everything that runs on electricity and can be connected and controlled by a third party system.</a:t>
            </a:r>
            <a:endParaRPr lang="en-IN" dirty="0"/>
          </a:p>
        </p:txBody>
      </p:sp>
    </p:spTree>
    <p:extLst>
      <p:ext uri="{BB962C8B-B14F-4D97-AF65-F5344CB8AC3E}">
        <p14:creationId xmlns:p14="http://schemas.microsoft.com/office/powerpoint/2010/main" val="389806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4DC4-86ED-42BF-8BA6-01EC76F421EB}"/>
              </a:ext>
            </a:extLst>
          </p:cNvPr>
          <p:cNvSpPr>
            <a:spLocks noGrp="1"/>
          </p:cNvSpPr>
          <p:nvPr>
            <p:ph type="title"/>
          </p:nvPr>
        </p:nvSpPr>
        <p:spPr/>
        <p:txBody>
          <a:bodyPr/>
          <a:lstStyle/>
          <a:p>
            <a:r>
              <a:rPr lang="en-IN" dirty="0"/>
              <a:t>PROBLEMS</a:t>
            </a:r>
          </a:p>
        </p:txBody>
      </p:sp>
      <p:sp>
        <p:nvSpPr>
          <p:cNvPr id="3" name="Content Placeholder 2">
            <a:extLst>
              <a:ext uri="{FF2B5EF4-FFF2-40B4-BE49-F238E27FC236}">
                <a16:creationId xmlns:a16="http://schemas.microsoft.com/office/drawing/2014/main" id="{8B50E696-1487-4899-944E-5E31147FC2C0}"/>
              </a:ext>
            </a:extLst>
          </p:cNvPr>
          <p:cNvSpPr>
            <a:spLocks noGrp="1"/>
          </p:cNvSpPr>
          <p:nvPr>
            <p:ph idx="1"/>
          </p:nvPr>
        </p:nvSpPr>
        <p:spPr/>
        <p:txBody>
          <a:bodyPr/>
          <a:lstStyle/>
          <a:p>
            <a:r>
              <a:rPr lang="en-IN" dirty="0"/>
              <a:t>The world today is facing a lot of problems in their daily life due the manual operated systems which are very hectic and time consuming.</a:t>
            </a:r>
          </a:p>
          <a:p>
            <a:r>
              <a:rPr lang="en-IN" dirty="0"/>
              <a:t>Also in the industries, the systems are working by manual operations which leads to higher risk factors due to human errors and irregularity. </a:t>
            </a:r>
          </a:p>
          <a:p>
            <a:r>
              <a:rPr lang="en-IN" dirty="0"/>
              <a:t>Due to lack of Internet and automation systems, the people of ancient times faced a lot of problems as they had to perform the tedious tasks manually.</a:t>
            </a:r>
          </a:p>
          <a:p>
            <a:r>
              <a:rPr lang="en-IN" dirty="0"/>
              <a:t>Also the major problem faced is the lack of precision and accuracy. </a:t>
            </a:r>
          </a:p>
        </p:txBody>
      </p:sp>
    </p:spTree>
    <p:extLst>
      <p:ext uri="{BB962C8B-B14F-4D97-AF65-F5344CB8AC3E}">
        <p14:creationId xmlns:p14="http://schemas.microsoft.com/office/powerpoint/2010/main" val="242009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3B05C-068B-49A7-90EA-AC3FD3369408}"/>
              </a:ext>
            </a:extLst>
          </p:cNvPr>
          <p:cNvSpPr>
            <a:spLocks noGrp="1"/>
          </p:cNvSpPr>
          <p:nvPr>
            <p:ph type="title"/>
          </p:nvPr>
        </p:nvSpPr>
        <p:spPr/>
        <p:txBody>
          <a:bodyPr/>
          <a:lstStyle/>
          <a:p>
            <a:r>
              <a:rPr lang="en-IN" dirty="0"/>
              <a:t>Sol	</a:t>
            </a:r>
            <a:r>
              <a:rPr lang="en-IN" dirty="0" err="1"/>
              <a:t>utions</a:t>
            </a:r>
            <a:endParaRPr lang="en-IN" dirty="0"/>
          </a:p>
        </p:txBody>
      </p:sp>
      <p:sp>
        <p:nvSpPr>
          <p:cNvPr id="3" name="Content Placeholder 2">
            <a:extLst>
              <a:ext uri="{FF2B5EF4-FFF2-40B4-BE49-F238E27FC236}">
                <a16:creationId xmlns:a16="http://schemas.microsoft.com/office/drawing/2014/main" id="{45B62E9D-5784-4135-BEB2-456514520F8F}"/>
              </a:ext>
            </a:extLst>
          </p:cNvPr>
          <p:cNvSpPr>
            <a:spLocks noGrp="1"/>
          </p:cNvSpPr>
          <p:nvPr>
            <p:ph idx="1"/>
          </p:nvPr>
        </p:nvSpPr>
        <p:spPr/>
        <p:txBody>
          <a:bodyPr/>
          <a:lstStyle/>
          <a:p>
            <a:r>
              <a:rPr lang="en-IN" dirty="0"/>
              <a:t>To solve the problems and to improve the quality of life, Internet of things(IoT) provides various platforms and automation systems which has improved the comfortability of the people.</a:t>
            </a:r>
          </a:p>
          <a:p>
            <a:r>
              <a:rPr lang="en-IN" dirty="0"/>
              <a:t>In the industries, the automation systems has been established which has led to greater production in least possible time period and with better precision and accuracy.</a:t>
            </a:r>
          </a:p>
          <a:p>
            <a:r>
              <a:rPr lang="en-IN" dirty="0"/>
              <a:t>Home automation systems has created numerous solutions for the problems faced by a common man in his/her daily routine. </a:t>
            </a:r>
          </a:p>
        </p:txBody>
      </p:sp>
    </p:spTree>
    <p:extLst>
      <p:ext uri="{BB962C8B-B14F-4D97-AF65-F5344CB8AC3E}">
        <p14:creationId xmlns:p14="http://schemas.microsoft.com/office/powerpoint/2010/main" val="1617132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AE20-38DE-490B-A413-C6ACCCDE9A53}"/>
              </a:ext>
            </a:extLst>
          </p:cNvPr>
          <p:cNvSpPr>
            <a:spLocks noGrp="1"/>
          </p:cNvSpPr>
          <p:nvPr>
            <p:ph type="title"/>
          </p:nvPr>
        </p:nvSpPr>
        <p:spPr/>
        <p:txBody>
          <a:bodyPr/>
          <a:lstStyle/>
          <a:p>
            <a:r>
              <a:rPr lang="en-IN" dirty="0"/>
              <a:t>Advantages &amp; Disadvantages</a:t>
            </a:r>
          </a:p>
        </p:txBody>
      </p:sp>
      <p:sp>
        <p:nvSpPr>
          <p:cNvPr id="3" name="Content Placeholder 2">
            <a:extLst>
              <a:ext uri="{FF2B5EF4-FFF2-40B4-BE49-F238E27FC236}">
                <a16:creationId xmlns:a16="http://schemas.microsoft.com/office/drawing/2014/main" id="{DED14127-9042-4913-A79C-83522B6326EE}"/>
              </a:ext>
            </a:extLst>
          </p:cNvPr>
          <p:cNvSpPr>
            <a:spLocks noGrp="1"/>
          </p:cNvSpPr>
          <p:nvPr>
            <p:ph idx="1"/>
          </p:nvPr>
        </p:nvSpPr>
        <p:spPr/>
        <p:txBody>
          <a:bodyPr/>
          <a:lstStyle/>
          <a:p>
            <a:r>
              <a:rPr lang="en-IN" dirty="0"/>
              <a:t>Home automation system provides the facility of controlling any device or a system through your mobile, voice commands or through any internet access.</a:t>
            </a:r>
          </a:p>
          <a:p>
            <a:r>
              <a:rPr lang="en-IN" dirty="0"/>
              <a:t>It also provides privacy and security to the user and the comfortability which the user expects.</a:t>
            </a:r>
          </a:p>
          <a:p>
            <a:r>
              <a:rPr lang="en-IN" dirty="0"/>
              <a:t>The disadvantage of this system is that there is a must to have a strong and reliable internet access.</a:t>
            </a:r>
          </a:p>
          <a:p>
            <a:r>
              <a:rPr lang="en-IN" dirty="0"/>
              <a:t>Also, the major issue would be the lack of employment which may further lead to different problems. </a:t>
            </a:r>
          </a:p>
        </p:txBody>
      </p:sp>
    </p:spTree>
    <p:extLst>
      <p:ext uri="{BB962C8B-B14F-4D97-AF65-F5344CB8AC3E}">
        <p14:creationId xmlns:p14="http://schemas.microsoft.com/office/powerpoint/2010/main" val="68126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0891-960D-4449-AF88-504FF5C74ED6}"/>
              </a:ext>
            </a:extLst>
          </p:cNvPr>
          <p:cNvSpPr>
            <a:spLocks noGrp="1"/>
          </p:cNvSpPr>
          <p:nvPr>
            <p:ph type="title"/>
          </p:nvPr>
        </p:nvSpPr>
        <p:spPr/>
        <p:txBody>
          <a:bodyPr/>
          <a:lstStyle/>
          <a:p>
            <a:r>
              <a:rPr lang="en-IN" dirty="0"/>
              <a:t>Components and costing</a:t>
            </a:r>
          </a:p>
        </p:txBody>
      </p:sp>
      <p:sp>
        <p:nvSpPr>
          <p:cNvPr id="3" name="Content Placeholder 2">
            <a:extLst>
              <a:ext uri="{FF2B5EF4-FFF2-40B4-BE49-F238E27FC236}">
                <a16:creationId xmlns:a16="http://schemas.microsoft.com/office/drawing/2014/main" id="{CB63952C-C5FD-4742-B7BB-C69FCDA2F513}"/>
              </a:ext>
            </a:extLst>
          </p:cNvPr>
          <p:cNvSpPr>
            <a:spLocks noGrp="1"/>
          </p:cNvSpPr>
          <p:nvPr>
            <p:ph idx="1"/>
          </p:nvPr>
        </p:nvSpPr>
        <p:spPr>
          <a:xfrm>
            <a:off x="924444" y="1684412"/>
            <a:ext cx="10353762" cy="3695136"/>
          </a:xfrm>
        </p:spPr>
        <p:txBody>
          <a:bodyPr>
            <a:normAutofit lnSpcReduction="10000"/>
          </a:bodyPr>
          <a:lstStyle/>
          <a:p>
            <a:pPr marL="0" indent="0">
              <a:buNone/>
            </a:pPr>
            <a:r>
              <a:rPr lang="en-IN" dirty="0"/>
              <a:t>Node MCU(ESP8266)               5V Relay Module                   Arduino UNO </a:t>
            </a:r>
          </a:p>
          <a:p>
            <a:pPr marL="0" indent="0">
              <a:buNone/>
            </a:pPr>
            <a:r>
              <a:rPr lang="en-IN" dirty="0"/>
              <a:t>Rs 250/-                                       Rs 150/-                                  Rs 350/-</a:t>
            </a:r>
          </a:p>
          <a:p>
            <a:endParaRPr lang="en-IN" dirty="0"/>
          </a:p>
          <a:p>
            <a:endParaRPr lang="en-IN" dirty="0"/>
          </a:p>
          <a:p>
            <a:pPr marL="0" indent="0">
              <a:buNone/>
            </a:pPr>
            <a:r>
              <a:rPr lang="en-IN" dirty="0"/>
              <a:t>                                                                                                           </a:t>
            </a:r>
          </a:p>
          <a:p>
            <a:pPr marL="0" indent="0">
              <a:buNone/>
            </a:pPr>
            <a:r>
              <a:rPr lang="en-IN" dirty="0"/>
              <a:t>                                               </a:t>
            </a:r>
          </a:p>
          <a:p>
            <a:pPr marL="0" indent="0">
              <a:buNone/>
            </a:pPr>
            <a:r>
              <a:rPr lang="en-IN" dirty="0"/>
              <a:t>                                                                                </a:t>
            </a:r>
          </a:p>
          <a:p>
            <a:pPr marL="0" indent="0">
              <a:buNone/>
            </a:pPr>
            <a:r>
              <a:rPr lang="en-IN" dirty="0"/>
              <a:t>                                           </a:t>
            </a:r>
          </a:p>
        </p:txBody>
      </p:sp>
      <p:pic>
        <p:nvPicPr>
          <p:cNvPr id="5" name="Picture 4">
            <a:extLst>
              <a:ext uri="{FF2B5EF4-FFF2-40B4-BE49-F238E27FC236}">
                <a16:creationId xmlns:a16="http://schemas.microsoft.com/office/drawing/2014/main" id="{23D7A6CB-46D1-4C71-B7E2-BC0CC097CDEE}"/>
              </a:ext>
            </a:extLst>
          </p:cNvPr>
          <p:cNvPicPr>
            <a:picLocks noChangeAspect="1"/>
          </p:cNvPicPr>
          <p:nvPr/>
        </p:nvPicPr>
        <p:blipFill>
          <a:blip r:embed="rId2"/>
          <a:stretch>
            <a:fillRect/>
          </a:stretch>
        </p:blipFill>
        <p:spPr>
          <a:xfrm>
            <a:off x="1244353" y="2526361"/>
            <a:ext cx="1525202" cy="1471686"/>
          </a:xfrm>
          <a:prstGeom prst="rect">
            <a:avLst/>
          </a:prstGeom>
        </p:spPr>
      </p:pic>
      <p:pic>
        <p:nvPicPr>
          <p:cNvPr id="7" name="Picture 6">
            <a:extLst>
              <a:ext uri="{FF2B5EF4-FFF2-40B4-BE49-F238E27FC236}">
                <a16:creationId xmlns:a16="http://schemas.microsoft.com/office/drawing/2014/main" id="{D9F069D8-2F16-4792-B3AD-7040399B8151}"/>
              </a:ext>
            </a:extLst>
          </p:cNvPr>
          <p:cNvPicPr>
            <a:picLocks noChangeAspect="1"/>
          </p:cNvPicPr>
          <p:nvPr/>
        </p:nvPicPr>
        <p:blipFill>
          <a:blip r:embed="rId3"/>
          <a:stretch>
            <a:fillRect/>
          </a:stretch>
        </p:blipFill>
        <p:spPr>
          <a:xfrm>
            <a:off x="4457846" y="2517096"/>
            <a:ext cx="1643479" cy="1643479"/>
          </a:xfrm>
          <a:prstGeom prst="rect">
            <a:avLst/>
          </a:prstGeom>
        </p:spPr>
      </p:pic>
      <p:pic>
        <p:nvPicPr>
          <p:cNvPr id="9" name="Picture 8">
            <a:extLst>
              <a:ext uri="{FF2B5EF4-FFF2-40B4-BE49-F238E27FC236}">
                <a16:creationId xmlns:a16="http://schemas.microsoft.com/office/drawing/2014/main" id="{CB55FC4B-27C9-4895-8ABE-0C45B89C0CBC}"/>
              </a:ext>
            </a:extLst>
          </p:cNvPr>
          <p:cNvPicPr>
            <a:picLocks noChangeAspect="1"/>
          </p:cNvPicPr>
          <p:nvPr/>
        </p:nvPicPr>
        <p:blipFill>
          <a:blip r:embed="rId4"/>
          <a:stretch>
            <a:fillRect/>
          </a:stretch>
        </p:blipFill>
        <p:spPr>
          <a:xfrm>
            <a:off x="7253057" y="2560098"/>
            <a:ext cx="2476500" cy="1571625"/>
          </a:xfrm>
          <a:prstGeom prst="rect">
            <a:avLst/>
          </a:prstGeom>
        </p:spPr>
      </p:pic>
      <p:pic>
        <p:nvPicPr>
          <p:cNvPr id="11" name="Picture 10">
            <a:extLst>
              <a:ext uri="{FF2B5EF4-FFF2-40B4-BE49-F238E27FC236}">
                <a16:creationId xmlns:a16="http://schemas.microsoft.com/office/drawing/2014/main" id="{30A57C3D-2B8F-4917-A76B-0E4FABC8277F}"/>
              </a:ext>
            </a:extLst>
          </p:cNvPr>
          <p:cNvPicPr>
            <a:picLocks noChangeAspect="1"/>
          </p:cNvPicPr>
          <p:nvPr/>
        </p:nvPicPr>
        <p:blipFill>
          <a:blip r:embed="rId5"/>
          <a:stretch>
            <a:fillRect/>
          </a:stretch>
        </p:blipFill>
        <p:spPr>
          <a:xfrm>
            <a:off x="1244353" y="4992811"/>
            <a:ext cx="1596778" cy="1596778"/>
          </a:xfrm>
          <a:prstGeom prst="rect">
            <a:avLst/>
          </a:prstGeom>
        </p:spPr>
      </p:pic>
      <p:sp>
        <p:nvSpPr>
          <p:cNvPr id="14" name="TextBox 13">
            <a:extLst>
              <a:ext uri="{FF2B5EF4-FFF2-40B4-BE49-F238E27FC236}">
                <a16:creationId xmlns:a16="http://schemas.microsoft.com/office/drawing/2014/main" id="{A5E141F6-1B0A-4625-9DD1-3B93AB5BFACC}"/>
              </a:ext>
            </a:extLst>
          </p:cNvPr>
          <p:cNvSpPr txBox="1"/>
          <p:nvPr/>
        </p:nvSpPr>
        <p:spPr>
          <a:xfrm flipH="1">
            <a:off x="1244353" y="4426528"/>
            <a:ext cx="1685001" cy="646331"/>
          </a:xfrm>
          <a:prstGeom prst="rect">
            <a:avLst/>
          </a:prstGeom>
          <a:noFill/>
        </p:spPr>
        <p:txBody>
          <a:bodyPr wrap="square" rtlCol="0">
            <a:spAutoFit/>
          </a:bodyPr>
          <a:lstStyle/>
          <a:p>
            <a:r>
              <a:rPr lang="en-IN" dirty="0"/>
              <a:t>Jumper Wires Rs 15</a:t>
            </a:r>
          </a:p>
        </p:txBody>
      </p:sp>
      <p:sp>
        <p:nvSpPr>
          <p:cNvPr id="15" name="TextBox 14">
            <a:extLst>
              <a:ext uri="{FF2B5EF4-FFF2-40B4-BE49-F238E27FC236}">
                <a16:creationId xmlns:a16="http://schemas.microsoft.com/office/drawing/2014/main" id="{9359869C-0569-42AA-B4E2-42CB7EA97292}"/>
              </a:ext>
            </a:extLst>
          </p:cNvPr>
          <p:cNvSpPr txBox="1"/>
          <p:nvPr/>
        </p:nvSpPr>
        <p:spPr>
          <a:xfrm>
            <a:off x="3435659" y="5126298"/>
            <a:ext cx="8507766" cy="584775"/>
          </a:xfrm>
          <a:prstGeom prst="rect">
            <a:avLst/>
          </a:prstGeom>
          <a:noFill/>
        </p:spPr>
        <p:txBody>
          <a:bodyPr wrap="square" rtlCol="0">
            <a:spAutoFit/>
          </a:bodyPr>
          <a:lstStyle/>
          <a:p>
            <a:r>
              <a:rPr lang="en-IN" sz="3200" b="1" u="sng" dirty="0"/>
              <a:t>Total Cost of the Project=Rs 750 to Rs 800</a:t>
            </a:r>
          </a:p>
        </p:txBody>
      </p:sp>
    </p:spTree>
    <p:extLst>
      <p:ext uri="{BB962C8B-B14F-4D97-AF65-F5344CB8AC3E}">
        <p14:creationId xmlns:p14="http://schemas.microsoft.com/office/powerpoint/2010/main" val="3714177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8269-A064-41C9-8A29-F6BD9A5CF3EE}"/>
              </a:ext>
            </a:extLst>
          </p:cNvPr>
          <p:cNvSpPr>
            <a:spLocks noGrp="1"/>
          </p:cNvSpPr>
          <p:nvPr>
            <p:ph type="title"/>
          </p:nvPr>
        </p:nvSpPr>
        <p:spPr/>
        <p:txBody>
          <a:bodyPr/>
          <a:lstStyle/>
          <a:p>
            <a:r>
              <a:rPr lang="en-IN" dirty="0"/>
              <a:t>Block diagram and interfacing diagram</a:t>
            </a:r>
          </a:p>
        </p:txBody>
      </p:sp>
      <p:pic>
        <p:nvPicPr>
          <p:cNvPr id="5" name="Content Placeholder 4">
            <a:extLst>
              <a:ext uri="{FF2B5EF4-FFF2-40B4-BE49-F238E27FC236}">
                <a16:creationId xmlns:a16="http://schemas.microsoft.com/office/drawing/2014/main" id="{D355B0C4-E2FD-441F-BFA0-E55F64E35C5F}"/>
              </a:ext>
            </a:extLst>
          </p:cNvPr>
          <p:cNvPicPr>
            <a:picLocks noGrp="1" noChangeAspect="1"/>
          </p:cNvPicPr>
          <p:nvPr>
            <p:ph idx="1"/>
          </p:nvPr>
        </p:nvPicPr>
        <p:blipFill>
          <a:blip r:embed="rId2"/>
          <a:stretch>
            <a:fillRect/>
          </a:stretch>
        </p:blipFill>
        <p:spPr>
          <a:xfrm>
            <a:off x="1579448" y="2104008"/>
            <a:ext cx="4408485" cy="3474406"/>
          </a:xfrm>
        </p:spPr>
      </p:pic>
      <p:pic>
        <p:nvPicPr>
          <p:cNvPr id="1026" name="Picture 2" descr="Hardware assembly - Home automation using nodemcu and google assistant codeometry">
            <a:extLst>
              <a:ext uri="{FF2B5EF4-FFF2-40B4-BE49-F238E27FC236}">
                <a16:creationId xmlns:a16="http://schemas.microsoft.com/office/drawing/2014/main" id="{895B727C-7911-4AE5-8DF3-B5EA0DEED5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296" y="2894119"/>
            <a:ext cx="5239799" cy="29473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4A47963-3B77-410E-ACBD-049330C1E53C}"/>
              </a:ext>
            </a:extLst>
          </p:cNvPr>
          <p:cNvSpPr txBox="1"/>
          <p:nvPr/>
        </p:nvSpPr>
        <p:spPr>
          <a:xfrm>
            <a:off x="2811585" y="5771654"/>
            <a:ext cx="1944210" cy="369332"/>
          </a:xfrm>
          <a:prstGeom prst="rect">
            <a:avLst/>
          </a:prstGeom>
          <a:noFill/>
        </p:spPr>
        <p:txBody>
          <a:bodyPr wrap="square" rtlCol="0">
            <a:spAutoFit/>
          </a:bodyPr>
          <a:lstStyle/>
          <a:p>
            <a:r>
              <a:rPr lang="en-IN" dirty="0"/>
              <a:t>Block diagram</a:t>
            </a:r>
          </a:p>
        </p:txBody>
      </p:sp>
      <p:sp>
        <p:nvSpPr>
          <p:cNvPr id="7" name="TextBox 6">
            <a:extLst>
              <a:ext uri="{FF2B5EF4-FFF2-40B4-BE49-F238E27FC236}">
                <a16:creationId xmlns:a16="http://schemas.microsoft.com/office/drawing/2014/main" id="{FC34C1C6-5EFB-4785-9A25-2439DA96B34A}"/>
              </a:ext>
            </a:extLst>
          </p:cNvPr>
          <p:cNvSpPr txBox="1"/>
          <p:nvPr/>
        </p:nvSpPr>
        <p:spPr>
          <a:xfrm>
            <a:off x="8025414" y="5771654"/>
            <a:ext cx="2361460" cy="369332"/>
          </a:xfrm>
          <a:prstGeom prst="rect">
            <a:avLst/>
          </a:prstGeom>
          <a:noFill/>
        </p:spPr>
        <p:txBody>
          <a:bodyPr wrap="square" rtlCol="0">
            <a:spAutoFit/>
          </a:bodyPr>
          <a:lstStyle/>
          <a:p>
            <a:r>
              <a:rPr lang="en-IN" dirty="0"/>
              <a:t>Interfacing diagram</a:t>
            </a:r>
          </a:p>
        </p:txBody>
      </p:sp>
    </p:spTree>
    <p:extLst>
      <p:ext uri="{BB962C8B-B14F-4D97-AF65-F5344CB8AC3E}">
        <p14:creationId xmlns:p14="http://schemas.microsoft.com/office/powerpoint/2010/main" val="43354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F4A7-7CF9-4FBE-9572-41C38CD589DB}"/>
              </a:ext>
            </a:extLst>
          </p:cNvPr>
          <p:cNvSpPr>
            <a:spLocks noGrp="1"/>
          </p:cNvSpPr>
          <p:nvPr>
            <p:ph type="title"/>
          </p:nvPr>
        </p:nvSpPr>
        <p:spPr/>
        <p:txBody>
          <a:bodyPr/>
          <a:lstStyle/>
          <a:p>
            <a:r>
              <a:rPr lang="en-IN" dirty="0" err="1"/>
              <a:t>Softwares</a:t>
            </a:r>
            <a:r>
              <a:rPr lang="en-IN" dirty="0"/>
              <a:t> and protocols</a:t>
            </a:r>
          </a:p>
        </p:txBody>
      </p:sp>
      <p:sp>
        <p:nvSpPr>
          <p:cNvPr id="3" name="Content Placeholder 2">
            <a:extLst>
              <a:ext uri="{FF2B5EF4-FFF2-40B4-BE49-F238E27FC236}">
                <a16:creationId xmlns:a16="http://schemas.microsoft.com/office/drawing/2014/main" id="{24B45CA3-88C0-4D75-A4FA-B241E158AA2A}"/>
              </a:ext>
            </a:extLst>
          </p:cNvPr>
          <p:cNvSpPr>
            <a:spLocks noGrp="1"/>
          </p:cNvSpPr>
          <p:nvPr>
            <p:ph idx="1"/>
          </p:nvPr>
        </p:nvSpPr>
        <p:spPr/>
        <p:txBody>
          <a:bodyPr/>
          <a:lstStyle/>
          <a:p>
            <a:r>
              <a:rPr lang="en-IN" dirty="0"/>
              <a:t>Arduino IDE</a:t>
            </a:r>
          </a:p>
          <a:p>
            <a:r>
              <a:rPr lang="en-IN" dirty="0"/>
              <a:t>IFTTT(If This Then That) protocol</a:t>
            </a:r>
          </a:p>
          <a:p>
            <a:r>
              <a:rPr lang="en-IN" dirty="0" err="1"/>
              <a:t>Blynk</a:t>
            </a:r>
            <a:r>
              <a:rPr lang="en-IN" dirty="0"/>
              <a:t> App</a:t>
            </a:r>
          </a:p>
          <a:p>
            <a:r>
              <a:rPr lang="en-IN" dirty="0"/>
              <a:t>Google </a:t>
            </a:r>
            <a:r>
              <a:rPr lang="en-IN" dirty="0" err="1"/>
              <a:t>Assisstant</a:t>
            </a:r>
            <a:endParaRPr lang="en-IN" dirty="0"/>
          </a:p>
        </p:txBody>
      </p:sp>
    </p:spTree>
    <p:extLst>
      <p:ext uri="{BB962C8B-B14F-4D97-AF65-F5344CB8AC3E}">
        <p14:creationId xmlns:p14="http://schemas.microsoft.com/office/powerpoint/2010/main" val="425057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51D7-C161-4446-AE11-91BA47CE679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1C2DF04-36DE-423F-98B0-FFB887FB27E9}"/>
              </a:ext>
            </a:extLst>
          </p:cNvPr>
          <p:cNvSpPr>
            <a:spLocks noGrp="1"/>
          </p:cNvSpPr>
          <p:nvPr>
            <p:ph idx="1"/>
          </p:nvPr>
        </p:nvSpPr>
        <p:spPr/>
        <p:txBody>
          <a:bodyPr/>
          <a:lstStyle/>
          <a:p>
            <a:r>
              <a:rPr lang="en-IN" dirty="0">
                <a:hlinkClick r:id="rId2"/>
              </a:rPr>
              <a:t>https://codeometry.in/home-automation-using-nodemcu-and-google-assistant/</a:t>
            </a:r>
            <a:endParaRPr lang="en-IN" dirty="0"/>
          </a:p>
          <a:p>
            <a:r>
              <a:rPr lang="en-IN" dirty="0">
                <a:hlinkClick r:id="rId3"/>
              </a:rPr>
              <a:t>https://ifttt.com/google_assistant</a:t>
            </a:r>
            <a:endParaRPr lang="en-IN" dirty="0"/>
          </a:p>
          <a:p>
            <a:r>
              <a:rPr lang="en-IN" dirty="0">
                <a:hlinkClick r:id="rId4"/>
              </a:rPr>
              <a:t>https://dzone.com/articles/home-automation-using-iot</a:t>
            </a:r>
            <a:endParaRPr lang="en-IN" dirty="0"/>
          </a:p>
          <a:p>
            <a:r>
              <a:rPr lang="en-IN" dirty="0">
                <a:hlinkClick r:id="rId5"/>
              </a:rPr>
              <a:t>https://www.pantechsolutions.net/wi-fi-controlled-home-automation-using-nodemcu</a:t>
            </a:r>
            <a:endParaRPr lang="en-IN" dirty="0"/>
          </a:p>
          <a:p>
            <a:r>
              <a:rPr lang="en-IN" dirty="0">
                <a:hlinkClick r:id="rId6"/>
              </a:rPr>
              <a:t>https://www.factoryforward.com/iot-home-automation-using-blynk-nodemcu/</a:t>
            </a:r>
            <a:endParaRPr lang="en-IN" dirty="0"/>
          </a:p>
        </p:txBody>
      </p:sp>
    </p:spTree>
    <p:extLst>
      <p:ext uri="{BB962C8B-B14F-4D97-AF65-F5344CB8AC3E}">
        <p14:creationId xmlns:p14="http://schemas.microsoft.com/office/powerpoint/2010/main" val="3969339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1177</TotalTime>
  <Words>536</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Bookman Old Style</vt:lpstr>
      <vt:lpstr>Rockwell</vt:lpstr>
      <vt:lpstr>Damask</vt:lpstr>
      <vt:lpstr>Home Automation using iOT</vt:lpstr>
      <vt:lpstr>INTRODUCTION</vt:lpstr>
      <vt:lpstr>PROBLEMS</vt:lpstr>
      <vt:lpstr>Sol utions</vt:lpstr>
      <vt:lpstr>Advantages &amp; Disadvantages</vt:lpstr>
      <vt:lpstr>Components and costing</vt:lpstr>
      <vt:lpstr>Block diagram and interfacing diagram</vt:lpstr>
      <vt:lpstr>Softwares and protocols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iOT</dc:title>
  <dc:creator>kushang0336@gmail.com</dc:creator>
  <cp:lastModifiedBy>kushang0336@gmail.com</cp:lastModifiedBy>
  <cp:revision>18</cp:revision>
  <dcterms:created xsi:type="dcterms:W3CDTF">2019-12-17T14:53:29Z</dcterms:created>
  <dcterms:modified xsi:type="dcterms:W3CDTF">2019-12-18T10:30:56Z</dcterms:modified>
</cp:coreProperties>
</file>