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2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31308" y="720851"/>
            <a:ext cx="1929384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44550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027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6207"/>
            <a:ext cx="12192000" cy="6217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029" y="393763"/>
            <a:ext cx="984758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027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5656" y="1959610"/>
            <a:ext cx="7327265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4550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762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48555" y="2065020"/>
            <a:ext cx="2181225" cy="1736089"/>
            <a:chOff x="4448555" y="2065020"/>
            <a:chExt cx="2181225" cy="1736089"/>
          </a:xfrm>
        </p:grpSpPr>
        <p:sp>
          <p:nvSpPr>
            <p:cNvPr id="4" name="object 4"/>
            <p:cNvSpPr/>
            <p:nvPr/>
          </p:nvSpPr>
          <p:spPr>
            <a:xfrm>
              <a:off x="4448555" y="2065020"/>
              <a:ext cx="2180844" cy="13411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11039" y="2788920"/>
              <a:ext cx="931163" cy="1011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8204" y="2788920"/>
            <a:ext cx="905256" cy="10119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3867" y="2788920"/>
            <a:ext cx="905256" cy="10119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30056" y="2788920"/>
            <a:ext cx="871727" cy="10119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79602" y="2224214"/>
            <a:ext cx="1143000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5570"/>
              </a:lnSpc>
              <a:spcBef>
                <a:spcPts val="100"/>
              </a:spcBef>
            </a:pPr>
            <a:r>
              <a:rPr b="1" spc="-50" dirty="0">
                <a:solidFill>
                  <a:srgbClr val="002060"/>
                </a:solidFill>
                <a:latin typeface="Times New Roman"/>
                <a:cs typeface="Times New Roman"/>
              </a:rPr>
              <a:t>Click-BERT: </a:t>
            </a:r>
            <a:r>
              <a:rPr b="1" spc="-5" dirty="0">
                <a:solidFill>
                  <a:srgbClr val="002060"/>
                </a:solidFill>
                <a:latin typeface="Times New Roman"/>
                <a:cs typeface="Times New Roman"/>
              </a:rPr>
              <a:t>Clickbait Detector</a:t>
            </a:r>
            <a:r>
              <a:rPr b="1" spc="-7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2060"/>
                </a:solidFill>
                <a:latin typeface="Times New Roman"/>
                <a:cs typeface="Times New Roman"/>
              </a:rPr>
              <a:t>with</a:t>
            </a:r>
          </a:p>
          <a:p>
            <a:pPr algn="ctr">
              <a:lnSpc>
                <a:spcPts val="4130"/>
              </a:lnSpc>
            </a:pPr>
            <a:r>
              <a:rPr sz="36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Bidirectional </a:t>
            </a:r>
            <a:r>
              <a:rPr sz="3600" b="1" spc="-5" dirty="0">
                <a:solidFill>
                  <a:srgbClr val="002060"/>
                </a:solidFill>
                <a:latin typeface="Times New Roman"/>
                <a:cs typeface="Times New Roman"/>
              </a:rPr>
              <a:t>Encoder </a:t>
            </a:r>
            <a:r>
              <a:rPr sz="3600" b="1" spc="-10" dirty="0">
                <a:solidFill>
                  <a:srgbClr val="002060"/>
                </a:solidFill>
                <a:latin typeface="Times New Roman"/>
                <a:cs typeface="Times New Roman"/>
              </a:rPr>
              <a:t>Representations </a:t>
            </a:r>
            <a:r>
              <a:rPr sz="3600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from</a:t>
            </a:r>
            <a:r>
              <a:rPr sz="3600" b="1" spc="-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3600" b="1" spc="-25" dirty="0">
                <a:solidFill>
                  <a:srgbClr val="002060"/>
                </a:solidFill>
                <a:latin typeface="Times New Roman"/>
                <a:cs typeface="Times New Roman"/>
              </a:rPr>
              <a:t>Transformers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7725" y="4887366"/>
            <a:ext cx="4733925" cy="12299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55"/>
              </a:spcBef>
            </a:pPr>
            <a:r>
              <a:rPr sz="2000" b="1" dirty="0">
                <a:solidFill>
                  <a:srgbClr val="00274C"/>
                </a:solidFill>
                <a:latin typeface="Times New Roman"/>
                <a:cs typeface="Times New Roman"/>
              </a:rPr>
              <a:t>EECS 498-004 Final</a:t>
            </a:r>
            <a:r>
              <a:rPr sz="2000" b="1" spc="-75" dirty="0">
                <a:solidFill>
                  <a:srgbClr val="00274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274C"/>
                </a:solidFill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00274C"/>
                </a:solidFill>
                <a:latin typeface="Times New Roman"/>
                <a:cs typeface="Times New Roman"/>
              </a:rPr>
              <a:t>Changyuan Qiu, Chenshu Zhu, Haoxuan</a:t>
            </a:r>
            <a:r>
              <a:rPr sz="2000" spc="-145" dirty="0">
                <a:solidFill>
                  <a:srgbClr val="00274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274C"/>
                </a:solidFill>
                <a:latin typeface="Times New Roman"/>
                <a:cs typeface="Times New Roman"/>
              </a:rPr>
              <a:t>Shan</a:t>
            </a:r>
            <a:endParaRPr sz="20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00274C"/>
                </a:solidFill>
                <a:latin typeface="Times New Roman"/>
                <a:cs typeface="Times New Roman"/>
              </a:rPr>
              <a:t>{peterqiu, jupiterz,</a:t>
            </a:r>
            <a:r>
              <a:rPr sz="2000" spc="-90" dirty="0">
                <a:solidFill>
                  <a:srgbClr val="00274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274C"/>
                </a:solidFill>
                <a:latin typeface="Times New Roman"/>
                <a:cs typeface="Times New Roman"/>
              </a:rPr>
              <a:t>shanhx}@umich.edu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029" y="1318958"/>
            <a:ext cx="3123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25" dirty="0">
                <a:latin typeface="Carlito"/>
                <a:cs typeface="Carlito"/>
              </a:rPr>
              <a:t>Train/Validation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Split: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9029" y="3558407"/>
            <a:ext cx="9756140" cy="1450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rlito"/>
                <a:cs typeface="Carlito"/>
              </a:rPr>
              <a:t>Evaluation </a:t>
            </a:r>
            <a:r>
              <a:rPr sz="2400" b="1" spc="-5" dirty="0">
                <a:latin typeface="Carlito"/>
                <a:cs typeface="Carlito"/>
              </a:rPr>
              <a:t>Metrics:</a:t>
            </a:r>
            <a:endParaRPr sz="24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Benchmark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0" dirty="0">
                <a:latin typeface="Carlito"/>
                <a:cs typeface="Carlito"/>
              </a:rPr>
              <a:t>previous </a:t>
            </a:r>
            <a:r>
              <a:rPr sz="2000" spc="-5" dirty="0">
                <a:latin typeface="Carlito"/>
                <a:cs typeface="Carlito"/>
              </a:rPr>
              <a:t>models </a:t>
            </a:r>
            <a:r>
              <a:rPr sz="2000" i="1" dirty="0">
                <a:latin typeface="Carlito"/>
                <a:cs typeface="Carlito"/>
              </a:rPr>
              <a:t>on the </a:t>
            </a:r>
            <a:r>
              <a:rPr sz="2000" i="1" spc="-5" dirty="0">
                <a:latin typeface="Carlito"/>
                <a:cs typeface="Carlito"/>
              </a:rPr>
              <a:t>Clickbait </a:t>
            </a:r>
            <a:r>
              <a:rPr sz="2000" i="1" dirty="0">
                <a:latin typeface="Carlito"/>
                <a:cs typeface="Carlito"/>
              </a:rPr>
              <a:t>2017 Challenge </a:t>
            </a:r>
            <a:r>
              <a:rPr sz="2000" i="1" spc="-10" dirty="0">
                <a:latin typeface="Carlito"/>
                <a:cs typeface="Carlito"/>
              </a:rPr>
              <a:t>for </a:t>
            </a:r>
            <a:r>
              <a:rPr sz="2000" i="1" spc="-15" dirty="0">
                <a:latin typeface="Carlito"/>
                <a:cs typeface="Carlito"/>
              </a:rPr>
              <a:t>Webis-17</a:t>
            </a:r>
            <a:r>
              <a:rPr sz="2000" i="1" spc="-3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dataset</a:t>
            </a:r>
            <a:endParaRPr sz="20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0" dirty="0">
                <a:latin typeface="Carlito"/>
                <a:cs typeface="Carlito"/>
              </a:rPr>
              <a:t>Regression: </a:t>
            </a:r>
            <a:r>
              <a:rPr sz="2000" dirty="0">
                <a:latin typeface="Carlito"/>
                <a:cs typeface="Carlito"/>
              </a:rPr>
              <a:t>Mean </a:t>
            </a:r>
            <a:r>
              <a:rPr sz="2000" spc="-5" dirty="0">
                <a:latin typeface="Carlito"/>
                <a:cs typeface="Carlito"/>
              </a:rPr>
              <a:t>Square </a:t>
            </a:r>
            <a:r>
              <a:rPr sz="2000" spc="-10" dirty="0">
                <a:latin typeface="Carlito"/>
                <a:cs typeface="Carlito"/>
              </a:rPr>
              <a:t>Error</a:t>
            </a:r>
            <a:r>
              <a:rPr sz="2000" dirty="0">
                <a:latin typeface="Carlito"/>
                <a:cs typeface="Carlito"/>
              </a:rPr>
              <a:t> (MSE)</a:t>
            </a:r>
            <a:endParaRPr sz="20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Classification: Accuracy </a:t>
            </a:r>
            <a:r>
              <a:rPr sz="2000" dirty="0">
                <a:latin typeface="Carlito"/>
                <a:cs typeface="Carlito"/>
              </a:rPr>
              <a:t>&amp;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F1-Score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9847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Experiments </a:t>
            </a:r>
            <a:r>
              <a:rPr spc="-130" dirty="0"/>
              <a:t>- </a:t>
            </a:r>
            <a:r>
              <a:rPr spc="-250" dirty="0"/>
              <a:t>Training/Evaluation</a:t>
            </a:r>
            <a:r>
              <a:rPr spc="-590" dirty="0"/>
              <a:t> </a:t>
            </a:r>
            <a:r>
              <a:rPr spc="-270" dirty="0"/>
              <a:t>Details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35656" y="1959610"/>
          <a:ext cx="7307579" cy="1463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#tweets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#clickbaits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#non-clickbaits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Training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11663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2027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9636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Validation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1300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203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1097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40" dirty="0">
                          <a:latin typeface="Carlito"/>
                          <a:cs typeface="Carlito"/>
                        </a:rPr>
                        <a:t>Total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12963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2230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10733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455" y="1143571"/>
            <a:ext cx="10749280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7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Hyperparameters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Bi-LSTM </a:t>
            </a:r>
            <a:r>
              <a:rPr sz="2400" dirty="0">
                <a:latin typeface="Carlito"/>
                <a:cs typeface="Carlito"/>
              </a:rPr>
              <a:t>/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Bi-GRU:</a:t>
            </a:r>
            <a:endParaRPr sz="2400">
              <a:latin typeface="Carlito"/>
              <a:cs typeface="Carlito"/>
            </a:endParaRPr>
          </a:p>
          <a:p>
            <a:pPr marL="812800" lvl="1" indent="-342900">
              <a:lnSpc>
                <a:spcPts val="218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Hidden dimension: </a:t>
            </a:r>
            <a:r>
              <a:rPr sz="2000" dirty="0">
                <a:latin typeface="Carlito"/>
                <a:cs typeface="Carlito"/>
              </a:rPr>
              <a:t>50</a:t>
            </a:r>
            <a:endParaRPr sz="2000">
              <a:latin typeface="Carlito"/>
              <a:cs typeface="Carlito"/>
            </a:endParaRPr>
          </a:p>
          <a:p>
            <a:pPr marL="812800" lvl="1" indent="-342900">
              <a:lnSpc>
                <a:spcPts val="218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#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layers: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  <a:p>
            <a:pPr marL="812800" lvl="1" indent="-342900">
              <a:lnSpc>
                <a:spcPts val="229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Dropout: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0.2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2775"/>
              </a:lnSpc>
              <a:spcBef>
                <a:spcPts val="1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Hyperparameters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FC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layer:</a:t>
            </a:r>
            <a:endParaRPr sz="2400">
              <a:latin typeface="Carlito"/>
              <a:cs typeface="Carlito"/>
            </a:endParaRPr>
          </a:p>
          <a:p>
            <a:pPr marL="812800" lvl="1" indent="-342900">
              <a:lnSpc>
                <a:spcPts val="218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Hidden dimension: </a:t>
            </a:r>
            <a:r>
              <a:rPr sz="2000" dirty="0">
                <a:latin typeface="Carlito"/>
                <a:cs typeface="Carlito"/>
              </a:rPr>
              <a:t>64</a:t>
            </a:r>
            <a:endParaRPr sz="2000">
              <a:latin typeface="Carlito"/>
              <a:cs typeface="Carlito"/>
            </a:endParaRPr>
          </a:p>
          <a:p>
            <a:pPr marL="812800" lvl="1" indent="-342900">
              <a:lnSpc>
                <a:spcPts val="229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Dropout: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0.2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Loss function: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MSE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ts val="2775"/>
              </a:lnSpc>
              <a:spcBef>
                <a:spcPts val="1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Optimizer: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Adam</a:t>
            </a:r>
            <a:endParaRPr sz="2400">
              <a:latin typeface="Carlito"/>
              <a:cs typeface="Carlito"/>
            </a:endParaRPr>
          </a:p>
          <a:p>
            <a:pPr marL="812800" lvl="1" indent="-342900">
              <a:lnSpc>
                <a:spcPts val="218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spc="-20" dirty="0">
                <a:latin typeface="Carlito"/>
                <a:cs typeface="Carlito"/>
              </a:rPr>
              <a:t>rate:</a:t>
            </a:r>
            <a:r>
              <a:rPr sz="2000" dirty="0">
                <a:latin typeface="Carlito"/>
                <a:cs typeface="Carlito"/>
              </a:rPr>
              <a:t> 1e-4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ts val="218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Adaptive Learning </a:t>
            </a:r>
            <a:r>
              <a:rPr sz="2000" spc="-25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(Learning </a:t>
            </a:r>
            <a:r>
              <a:rPr sz="2000" spc="-25" dirty="0">
                <a:latin typeface="Carlito"/>
                <a:cs typeface="Carlito"/>
              </a:rPr>
              <a:t>rate </a:t>
            </a:r>
            <a:r>
              <a:rPr sz="2000" spc="-5" dirty="0">
                <a:latin typeface="Carlito"/>
                <a:cs typeface="Carlito"/>
              </a:rPr>
              <a:t>scheduler): </a:t>
            </a:r>
            <a:r>
              <a:rPr sz="2000" spc="-10" dirty="0">
                <a:latin typeface="Carlito"/>
                <a:cs typeface="Carlito"/>
              </a:rPr>
              <a:t>decay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spc="-15" dirty="0">
                <a:latin typeface="Carlito"/>
                <a:cs typeface="Carlito"/>
              </a:rPr>
              <a:t>factor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0.25 </a:t>
            </a:r>
            <a:r>
              <a:rPr sz="2000" spc="-5" dirty="0">
                <a:latin typeface="Carlito"/>
                <a:cs typeface="Carlito"/>
              </a:rPr>
              <a:t>with patience of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ts val="228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5" dirty="0">
                <a:latin typeface="Carlito"/>
                <a:cs typeface="Carlito"/>
              </a:rPr>
              <a:t>Weight </a:t>
            </a:r>
            <a:r>
              <a:rPr sz="2000" spc="-10" dirty="0">
                <a:latin typeface="Carlito"/>
                <a:cs typeface="Carlito"/>
              </a:rPr>
              <a:t>Decay: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1e-3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Mini-batch size: </a:t>
            </a:r>
            <a:r>
              <a:rPr sz="2400" dirty="0">
                <a:latin typeface="Carlito"/>
                <a:cs typeface="Carlito"/>
              </a:rPr>
              <a:t>8 </a:t>
            </a:r>
            <a:r>
              <a:rPr sz="2400" spc="-5" dirty="0">
                <a:latin typeface="Carlito"/>
                <a:cs typeface="Carlito"/>
              </a:rPr>
              <a:t>(limited </a:t>
            </a:r>
            <a:r>
              <a:rPr sz="2400" dirty="0">
                <a:latin typeface="Carlito"/>
                <a:cs typeface="Carlito"/>
              </a:rPr>
              <a:t>RAM </a:t>
            </a:r>
            <a:r>
              <a:rPr sz="2400" spc="-5" dirty="0">
                <a:latin typeface="Carlito"/>
                <a:cs typeface="Carlito"/>
              </a:rPr>
              <a:t>on Google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Colab)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# </a:t>
            </a:r>
            <a:r>
              <a:rPr sz="2400" spc="-5" dirty="0">
                <a:latin typeface="Carlito"/>
                <a:cs typeface="Carlito"/>
              </a:rPr>
              <a:t>Epochs: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20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Carlito"/>
                <a:cs typeface="Carlito"/>
              </a:rPr>
              <a:t>Training </a:t>
            </a:r>
            <a:r>
              <a:rPr sz="2400" dirty="0">
                <a:latin typeface="Carlito"/>
                <a:cs typeface="Carlito"/>
              </a:rPr>
              <a:t>time: Headline </a:t>
            </a:r>
            <a:r>
              <a:rPr sz="2400" spc="-5" dirty="0">
                <a:latin typeface="Carlito"/>
                <a:cs typeface="Carlito"/>
              </a:rPr>
              <a:t>BERT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0.5 </a:t>
            </a:r>
            <a:r>
              <a:rPr sz="2400" spc="-20" dirty="0">
                <a:latin typeface="Carlito"/>
                <a:cs typeface="Carlito"/>
              </a:rPr>
              <a:t>day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T4, </a:t>
            </a:r>
            <a:r>
              <a:rPr sz="2400" spc="-5" dirty="0">
                <a:latin typeface="Carlito"/>
                <a:cs typeface="Carlito"/>
              </a:rPr>
              <a:t>BERT </a:t>
            </a:r>
            <a:r>
              <a:rPr sz="2400" dirty="0">
                <a:latin typeface="Carlito"/>
                <a:cs typeface="Carlito"/>
              </a:rPr>
              <a:t>+ </a:t>
            </a:r>
            <a:r>
              <a:rPr sz="2400" spc="-10" dirty="0">
                <a:latin typeface="Carlito"/>
                <a:cs typeface="Carlito"/>
              </a:rPr>
              <a:t>Longformer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5" dirty="0">
                <a:latin typeface="Carlito"/>
                <a:cs typeface="Carlito"/>
              </a:rPr>
              <a:t>4.5 </a:t>
            </a:r>
            <a:r>
              <a:rPr sz="2400" spc="-20" dirty="0">
                <a:latin typeface="Carlito"/>
                <a:cs typeface="Carlito"/>
              </a:rPr>
              <a:t>days </a:t>
            </a:r>
            <a:r>
              <a:rPr sz="2400" spc="-5" dirty="0">
                <a:latin typeface="Carlito"/>
                <a:cs typeface="Carlito"/>
              </a:rPr>
              <a:t>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P100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Experiments </a:t>
            </a:r>
            <a:r>
              <a:rPr spc="-130" dirty="0"/>
              <a:t>- </a:t>
            </a:r>
            <a:r>
              <a:rPr spc="-250" dirty="0"/>
              <a:t>Training/Evaluation</a:t>
            </a:r>
            <a:r>
              <a:rPr spc="-590" dirty="0"/>
              <a:t> </a:t>
            </a:r>
            <a:r>
              <a:rPr spc="-270" dirty="0"/>
              <a:t>Details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168846"/>
            <a:ext cx="8215630" cy="146050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pc="-285" dirty="0"/>
              <a:t>Experiments </a:t>
            </a:r>
            <a:r>
              <a:rPr spc="-130" dirty="0"/>
              <a:t>-</a:t>
            </a:r>
            <a:r>
              <a:rPr spc="-355" dirty="0"/>
              <a:t> </a:t>
            </a:r>
            <a:r>
              <a:rPr spc="-365" dirty="0"/>
              <a:t>Results</a:t>
            </a:r>
          </a:p>
          <a:p>
            <a:pPr marL="2868930">
              <a:lnSpc>
                <a:spcPct val="100000"/>
              </a:lnSpc>
              <a:spcBef>
                <a:spcPts val="885"/>
              </a:spcBef>
            </a:pPr>
            <a:r>
              <a:rPr sz="2400" b="1" i="1" spc="-10" dirty="0">
                <a:solidFill>
                  <a:srgbClr val="000000"/>
                </a:solidFill>
                <a:latin typeface="Carlito"/>
                <a:cs typeface="Carlito"/>
              </a:rPr>
              <a:t>Achieve </a:t>
            </a:r>
            <a:r>
              <a:rPr sz="2400" b="1" i="1" spc="-60" dirty="0">
                <a:solidFill>
                  <a:srgbClr val="000000"/>
                </a:solidFill>
                <a:latin typeface="Carlito"/>
                <a:cs typeface="Carlito"/>
              </a:rPr>
              <a:t>S.O.T.A </a:t>
            </a:r>
            <a:r>
              <a:rPr sz="2400" b="1" i="1" spc="-15" dirty="0">
                <a:solidFill>
                  <a:srgbClr val="000000"/>
                </a:solidFill>
                <a:latin typeface="Carlito"/>
                <a:cs typeface="Carlito"/>
              </a:rPr>
              <a:t>Performance </a:t>
            </a:r>
            <a:r>
              <a:rPr sz="2400" b="1" i="1" spc="-5" dirty="0">
                <a:solidFill>
                  <a:srgbClr val="000000"/>
                </a:solidFill>
                <a:latin typeface="Carlito"/>
                <a:cs typeface="Carlito"/>
              </a:rPr>
              <a:t>on</a:t>
            </a:r>
            <a:r>
              <a:rPr sz="2400" b="1" i="1" spc="25" dirty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sz="2400" b="1" i="1" spc="-15" dirty="0">
                <a:solidFill>
                  <a:srgbClr val="000000"/>
                </a:solidFill>
                <a:latin typeface="Carlito"/>
                <a:cs typeface="Carlito"/>
              </a:rPr>
              <a:t>Webis-17!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856" y="2194795"/>
            <a:ext cx="4782185" cy="329437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1" spc="-5" dirty="0">
                <a:latin typeface="Carlito"/>
                <a:cs typeface="Carlito"/>
              </a:rPr>
              <a:t>Surpass </a:t>
            </a:r>
            <a:r>
              <a:rPr sz="2400" b="1" spc="-10" dirty="0">
                <a:latin typeface="Carlito"/>
                <a:cs typeface="Carlito"/>
              </a:rPr>
              <a:t>previous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65" dirty="0">
                <a:latin typeface="Carlito"/>
                <a:cs typeface="Carlito"/>
              </a:rPr>
              <a:t>S.O.T.A</a:t>
            </a:r>
            <a:endParaRPr sz="24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~3% </a:t>
            </a:r>
            <a:r>
              <a:rPr sz="2000" spc="-80" dirty="0">
                <a:latin typeface="Carlito"/>
                <a:cs typeface="Carlito"/>
              </a:rPr>
              <a:t>w.r.t </a:t>
            </a:r>
            <a:r>
              <a:rPr sz="2000" spc="-5" dirty="0">
                <a:latin typeface="Carlito"/>
                <a:cs typeface="Carlito"/>
              </a:rPr>
              <a:t>classification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metrics</a:t>
            </a:r>
            <a:endParaRPr sz="200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~25% </a:t>
            </a:r>
            <a:r>
              <a:rPr sz="2000" spc="-80" dirty="0">
                <a:latin typeface="Carlito"/>
                <a:cs typeface="Carlito"/>
              </a:rPr>
              <a:t>w.r.t </a:t>
            </a:r>
            <a:r>
              <a:rPr sz="2000" spc="-10" dirty="0">
                <a:latin typeface="Carlito"/>
                <a:cs typeface="Carlito"/>
              </a:rPr>
              <a:t>regression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MSE</a:t>
            </a:r>
            <a:endParaRPr sz="20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b="1" spc="-5" dirty="0">
                <a:latin typeface="Carlito"/>
                <a:cs typeface="Carlito"/>
              </a:rPr>
              <a:t>Baseline </a:t>
            </a:r>
            <a:r>
              <a:rPr sz="2400" b="1" dirty="0">
                <a:latin typeface="Carlito"/>
                <a:cs typeface="Carlito"/>
              </a:rPr>
              <a:t>1 </a:t>
            </a:r>
            <a:r>
              <a:rPr sz="2400" b="1" spc="-10" dirty="0">
                <a:latin typeface="Carlito"/>
                <a:cs typeface="Carlito"/>
              </a:rPr>
              <a:t>(naïve </a:t>
            </a:r>
            <a:r>
              <a:rPr sz="2400" b="1" spc="-5" dirty="0">
                <a:latin typeface="Carlito"/>
                <a:cs typeface="Carlito"/>
              </a:rPr>
              <a:t>cos-sim)</a:t>
            </a:r>
            <a:r>
              <a:rPr sz="2400" b="1" spc="-10" dirty="0">
                <a:latin typeface="Carlito"/>
                <a:cs typeface="Carlito"/>
              </a:rPr>
              <a:t> failed</a:t>
            </a:r>
            <a:endParaRPr sz="2400">
              <a:latin typeface="Carlito"/>
              <a:cs typeface="Carlito"/>
            </a:endParaRPr>
          </a:p>
          <a:p>
            <a:pPr marL="812800" marR="5080" lvl="1" indent="-3429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20" dirty="0">
                <a:latin typeface="Carlito"/>
                <a:cs typeface="Carlito"/>
              </a:rPr>
              <a:t>Average </a:t>
            </a:r>
            <a:r>
              <a:rPr sz="2000" spc="-5" dirty="0">
                <a:latin typeface="Carlito"/>
                <a:cs typeface="Carlito"/>
              </a:rPr>
              <a:t>pooling </a:t>
            </a:r>
            <a:r>
              <a:rPr sz="2000" spc="-10" dirty="0">
                <a:latin typeface="Carlito"/>
                <a:cs typeface="Carlito"/>
              </a:rPr>
              <a:t>across </a:t>
            </a:r>
            <a:r>
              <a:rPr sz="2000" spc="-15" dirty="0">
                <a:latin typeface="Carlito"/>
                <a:cs typeface="Carlito"/>
              </a:rPr>
              <a:t>words </a:t>
            </a:r>
            <a:r>
              <a:rPr sz="2000" spc="-10" dirty="0">
                <a:latin typeface="Carlito"/>
                <a:cs typeface="Carlito"/>
              </a:rPr>
              <a:t>failed </a:t>
            </a:r>
            <a:r>
              <a:rPr sz="2000" spc="-15" dirty="0">
                <a:latin typeface="Carlito"/>
                <a:cs typeface="Carlito"/>
              </a:rPr>
              <a:t>to  </a:t>
            </a:r>
            <a:r>
              <a:rPr sz="2000" spc="-10" dirty="0">
                <a:latin typeface="Carlito"/>
                <a:cs typeface="Carlito"/>
              </a:rPr>
              <a:t>represent </a:t>
            </a:r>
            <a:r>
              <a:rPr sz="2000" spc="-5" dirty="0">
                <a:latin typeface="Carlito"/>
                <a:cs typeface="Carlito"/>
              </a:rPr>
              <a:t>headline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precisely</a:t>
            </a:r>
            <a:endParaRPr sz="2000">
              <a:latin typeface="Carlito"/>
              <a:cs typeface="Carlito"/>
            </a:endParaRPr>
          </a:p>
          <a:p>
            <a:pPr marL="355600" marR="127000" indent="-342900">
              <a:lnSpc>
                <a:spcPts val="259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Baseline </a:t>
            </a:r>
            <a:r>
              <a:rPr sz="2400" b="1" dirty="0">
                <a:latin typeface="Carlito"/>
                <a:cs typeface="Carlito"/>
              </a:rPr>
              <a:t>2 </a:t>
            </a:r>
            <a:r>
              <a:rPr sz="2400" b="1" spc="-5" dirty="0">
                <a:latin typeface="Carlito"/>
                <a:cs typeface="Carlito"/>
              </a:rPr>
              <a:t>(only headline) </a:t>
            </a:r>
            <a:r>
              <a:rPr sz="2400" b="1" spc="-10" dirty="0">
                <a:latin typeface="Carlito"/>
                <a:cs typeface="Carlito"/>
              </a:rPr>
              <a:t>achieve  comparable </a:t>
            </a:r>
            <a:r>
              <a:rPr sz="2400" b="1" spc="-5" dirty="0">
                <a:latin typeface="Carlito"/>
                <a:cs typeface="Carlito"/>
              </a:rPr>
              <a:t>performance with  </a:t>
            </a:r>
            <a:r>
              <a:rPr sz="2400" b="1" spc="-10" dirty="0">
                <a:latin typeface="Carlito"/>
                <a:cs typeface="Carlito"/>
              </a:rPr>
              <a:t>previous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65" dirty="0">
                <a:latin typeface="Carlito"/>
                <a:cs typeface="Carlito"/>
              </a:rPr>
              <a:t>S.O.T.A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14771" y="1784604"/>
            <a:ext cx="6263640" cy="4267200"/>
            <a:chOff x="5414771" y="1784604"/>
            <a:chExt cx="6263640" cy="4267200"/>
          </a:xfrm>
        </p:grpSpPr>
        <p:sp>
          <p:nvSpPr>
            <p:cNvPr id="5" name="object 5"/>
            <p:cNvSpPr/>
            <p:nvPr/>
          </p:nvSpPr>
          <p:spPr>
            <a:xfrm>
              <a:off x="6295695" y="3970194"/>
              <a:ext cx="4768413" cy="208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4771" y="1784604"/>
              <a:ext cx="6263627" cy="21945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621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Experiments </a:t>
            </a:r>
            <a:r>
              <a:rPr spc="-280" dirty="0"/>
              <a:t>– </a:t>
            </a:r>
            <a:r>
              <a:rPr spc="-565" dirty="0"/>
              <a:t>Case</a:t>
            </a:r>
            <a:r>
              <a:rPr spc="-459" dirty="0"/>
              <a:t> </a:t>
            </a:r>
            <a:r>
              <a:rPr spc="-315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31" y="1573593"/>
            <a:ext cx="884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27420" algn="l"/>
              </a:tabLst>
            </a:pPr>
            <a:r>
              <a:rPr sz="2400" dirty="0">
                <a:latin typeface="Carlito"/>
                <a:cs typeface="Carlito"/>
              </a:rPr>
              <a:t>Success </a:t>
            </a:r>
            <a:r>
              <a:rPr sz="2400" spc="-10" dirty="0">
                <a:latin typeface="Carlito"/>
                <a:cs typeface="Carlito"/>
              </a:rPr>
              <a:t>case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5" dirty="0">
                <a:latin typeface="Carlito"/>
                <a:cs typeface="Carlito"/>
              </a:rPr>
              <a:t>non-clickbait	</a:t>
            </a:r>
            <a:r>
              <a:rPr sz="2400" dirty="0">
                <a:latin typeface="Carlito"/>
                <a:cs typeface="Carlito"/>
              </a:rPr>
              <a:t>Success </a:t>
            </a:r>
            <a:r>
              <a:rPr sz="2400" spc="-10" dirty="0">
                <a:latin typeface="Carlito"/>
                <a:cs typeface="Carlito"/>
              </a:rPr>
              <a:t>case </a:t>
            </a:r>
            <a:r>
              <a:rPr sz="2400" dirty="0">
                <a:latin typeface="Carlito"/>
                <a:cs typeface="Carlito"/>
              </a:rPr>
              <a:t>-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clickbait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277" y="2154173"/>
            <a:ext cx="5805170" cy="3865245"/>
          </a:xfrm>
          <a:custGeom>
            <a:avLst/>
            <a:gdLst/>
            <a:ahLst/>
            <a:cxnLst/>
            <a:rect l="l" t="t" r="r" b="b"/>
            <a:pathLst>
              <a:path w="5805170" h="3865245">
                <a:moveTo>
                  <a:pt x="0" y="644156"/>
                </a:moveTo>
                <a:lnTo>
                  <a:pt x="1766" y="596081"/>
                </a:lnTo>
                <a:lnTo>
                  <a:pt x="6984" y="548966"/>
                </a:lnTo>
                <a:lnTo>
                  <a:pt x="15528" y="502935"/>
                </a:lnTo>
                <a:lnTo>
                  <a:pt x="27273" y="458113"/>
                </a:lnTo>
                <a:lnTo>
                  <a:pt x="42095" y="414624"/>
                </a:lnTo>
                <a:lnTo>
                  <a:pt x="59870" y="372593"/>
                </a:lnTo>
                <a:lnTo>
                  <a:pt x="80473" y="332144"/>
                </a:lnTo>
                <a:lnTo>
                  <a:pt x="103779" y="293403"/>
                </a:lnTo>
                <a:lnTo>
                  <a:pt x="129663" y="256493"/>
                </a:lnTo>
                <a:lnTo>
                  <a:pt x="158002" y="221539"/>
                </a:lnTo>
                <a:lnTo>
                  <a:pt x="188671" y="188666"/>
                </a:lnTo>
                <a:lnTo>
                  <a:pt x="221544" y="157998"/>
                </a:lnTo>
                <a:lnTo>
                  <a:pt x="256498" y="129659"/>
                </a:lnTo>
                <a:lnTo>
                  <a:pt x="293409" y="103775"/>
                </a:lnTo>
                <a:lnTo>
                  <a:pt x="332150" y="80470"/>
                </a:lnTo>
                <a:lnTo>
                  <a:pt x="372598" y="59868"/>
                </a:lnTo>
                <a:lnTo>
                  <a:pt x="414629" y="42094"/>
                </a:lnTo>
                <a:lnTo>
                  <a:pt x="458117" y="27272"/>
                </a:lnTo>
                <a:lnTo>
                  <a:pt x="502939" y="15527"/>
                </a:lnTo>
                <a:lnTo>
                  <a:pt x="548969" y="6984"/>
                </a:lnTo>
                <a:lnTo>
                  <a:pt x="596083" y="1766"/>
                </a:lnTo>
                <a:lnTo>
                  <a:pt x="644156" y="0"/>
                </a:lnTo>
                <a:lnTo>
                  <a:pt x="5160759" y="0"/>
                </a:lnTo>
                <a:lnTo>
                  <a:pt x="5208832" y="1766"/>
                </a:lnTo>
                <a:lnTo>
                  <a:pt x="5255946" y="6984"/>
                </a:lnTo>
                <a:lnTo>
                  <a:pt x="5301976" y="15527"/>
                </a:lnTo>
                <a:lnTo>
                  <a:pt x="5346798" y="27272"/>
                </a:lnTo>
                <a:lnTo>
                  <a:pt x="5390286" y="42094"/>
                </a:lnTo>
                <a:lnTo>
                  <a:pt x="5432317" y="59868"/>
                </a:lnTo>
                <a:lnTo>
                  <a:pt x="5472765" y="80470"/>
                </a:lnTo>
                <a:lnTo>
                  <a:pt x="5511506" y="103775"/>
                </a:lnTo>
                <a:lnTo>
                  <a:pt x="5548417" y="129659"/>
                </a:lnTo>
                <a:lnTo>
                  <a:pt x="5583371" y="157998"/>
                </a:lnTo>
                <a:lnTo>
                  <a:pt x="5616244" y="188666"/>
                </a:lnTo>
                <a:lnTo>
                  <a:pt x="5646913" y="221539"/>
                </a:lnTo>
                <a:lnTo>
                  <a:pt x="5675252" y="256493"/>
                </a:lnTo>
                <a:lnTo>
                  <a:pt x="5701136" y="293403"/>
                </a:lnTo>
                <a:lnTo>
                  <a:pt x="5724442" y="332144"/>
                </a:lnTo>
                <a:lnTo>
                  <a:pt x="5745045" y="372593"/>
                </a:lnTo>
                <a:lnTo>
                  <a:pt x="5762820" y="414624"/>
                </a:lnTo>
                <a:lnTo>
                  <a:pt x="5777642" y="458113"/>
                </a:lnTo>
                <a:lnTo>
                  <a:pt x="5789387" y="502935"/>
                </a:lnTo>
                <a:lnTo>
                  <a:pt x="5797931" y="548966"/>
                </a:lnTo>
                <a:lnTo>
                  <a:pt x="5803149" y="596081"/>
                </a:lnTo>
                <a:lnTo>
                  <a:pt x="5804916" y="644156"/>
                </a:lnTo>
                <a:lnTo>
                  <a:pt x="5804916" y="3220694"/>
                </a:lnTo>
                <a:lnTo>
                  <a:pt x="5803149" y="3268769"/>
                </a:lnTo>
                <a:lnTo>
                  <a:pt x="5797931" y="3315885"/>
                </a:lnTo>
                <a:lnTo>
                  <a:pt x="5789387" y="3361916"/>
                </a:lnTo>
                <a:lnTo>
                  <a:pt x="5777642" y="3406739"/>
                </a:lnTo>
                <a:lnTo>
                  <a:pt x="5762820" y="3450228"/>
                </a:lnTo>
                <a:lnTo>
                  <a:pt x="5745045" y="3492260"/>
                </a:lnTo>
                <a:lnTo>
                  <a:pt x="5724442" y="3532709"/>
                </a:lnTo>
                <a:lnTo>
                  <a:pt x="5701136" y="3571451"/>
                </a:lnTo>
                <a:lnTo>
                  <a:pt x="5675252" y="3608362"/>
                </a:lnTo>
                <a:lnTo>
                  <a:pt x="5646913" y="3643317"/>
                </a:lnTo>
                <a:lnTo>
                  <a:pt x="5616244" y="3676191"/>
                </a:lnTo>
                <a:lnTo>
                  <a:pt x="5583371" y="3706860"/>
                </a:lnTo>
                <a:lnTo>
                  <a:pt x="5548417" y="3735199"/>
                </a:lnTo>
                <a:lnTo>
                  <a:pt x="5511506" y="3761084"/>
                </a:lnTo>
                <a:lnTo>
                  <a:pt x="5472765" y="3784390"/>
                </a:lnTo>
                <a:lnTo>
                  <a:pt x="5432317" y="3804993"/>
                </a:lnTo>
                <a:lnTo>
                  <a:pt x="5390286" y="3822768"/>
                </a:lnTo>
                <a:lnTo>
                  <a:pt x="5346798" y="3837590"/>
                </a:lnTo>
                <a:lnTo>
                  <a:pt x="5301976" y="3849335"/>
                </a:lnTo>
                <a:lnTo>
                  <a:pt x="5255946" y="3857879"/>
                </a:lnTo>
                <a:lnTo>
                  <a:pt x="5208832" y="3863097"/>
                </a:lnTo>
                <a:lnTo>
                  <a:pt x="5160759" y="3864864"/>
                </a:lnTo>
                <a:lnTo>
                  <a:pt x="644156" y="3864864"/>
                </a:lnTo>
                <a:lnTo>
                  <a:pt x="596083" y="3863097"/>
                </a:lnTo>
                <a:lnTo>
                  <a:pt x="548969" y="3857879"/>
                </a:lnTo>
                <a:lnTo>
                  <a:pt x="502939" y="3849335"/>
                </a:lnTo>
                <a:lnTo>
                  <a:pt x="458117" y="3837590"/>
                </a:lnTo>
                <a:lnTo>
                  <a:pt x="414629" y="3822768"/>
                </a:lnTo>
                <a:lnTo>
                  <a:pt x="372598" y="3804993"/>
                </a:lnTo>
                <a:lnTo>
                  <a:pt x="332150" y="3784390"/>
                </a:lnTo>
                <a:lnTo>
                  <a:pt x="293409" y="3761084"/>
                </a:lnTo>
                <a:lnTo>
                  <a:pt x="256498" y="3735199"/>
                </a:lnTo>
                <a:lnTo>
                  <a:pt x="221544" y="3706860"/>
                </a:lnTo>
                <a:lnTo>
                  <a:pt x="188671" y="3676191"/>
                </a:lnTo>
                <a:lnTo>
                  <a:pt x="158002" y="3643317"/>
                </a:lnTo>
                <a:lnTo>
                  <a:pt x="129663" y="3608362"/>
                </a:lnTo>
                <a:lnTo>
                  <a:pt x="103779" y="3571451"/>
                </a:lnTo>
                <a:lnTo>
                  <a:pt x="80473" y="3532709"/>
                </a:lnTo>
                <a:lnTo>
                  <a:pt x="59870" y="3492260"/>
                </a:lnTo>
                <a:lnTo>
                  <a:pt x="42095" y="3450228"/>
                </a:lnTo>
                <a:lnTo>
                  <a:pt x="27273" y="3406739"/>
                </a:lnTo>
                <a:lnTo>
                  <a:pt x="15528" y="3361916"/>
                </a:lnTo>
                <a:lnTo>
                  <a:pt x="6984" y="3315885"/>
                </a:lnTo>
                <a:lnTo>
                  <a:pt x="1766" y="3268769"/>
                </a:lnTo>
                <a:lnTo>
                  <a:pt x="0" y="3220694"/>
                </a:lnTo>
                <a:lnTo>
                  <a:pt x="0" y="644156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783" y="2266987"/>
            <a:ext cx="523811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Carlito"/>
                <a:cs typeface="Carlito"/>
              </a:rPr>
              <a:t>Headline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30" dirty="0">
                <a:latin typeface="Carlito"/>
                <a:cs typeface="Carlito"/>
              </a:rPr>
              <a:t>"Tokyo's </a:t>
            </a:r>
            <a:r>
              <a:rPr sz="1800" spc="-15" dirty="0">
                <a:latin typeface="Carlito"/>
                <a:cs typeface="Carlito"/>
              </a:rPr>
              <a:t>subway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b="1" dirty="0">
                <a:latin typeface="Carlito"/>
                <a:cs typeface="Carlito"/>
              </a:rPr>
              <a:t>shut down </a:t>
            </a:r>
            <a:r>
              <a:rPr sz="1800" spc="-5" dirty="0">
                <a:latin typeface="Carlito"/>
                <a:cs typeface="Carlito"/>
              </a:rPr>
              <a:t>amid </a:t>
            </a:r>
            <a:r>
              <a:rPr sz="1800" spc="-20" dirty="0">
                <a:latin typeface="Carlito"/>
                <a:cs typeface="Carlito"/>
              </a:rPr>
              <a:t>fears </a:t>
            </a:r>
            <a:r>
              <a:rPr sz="1800" spc="-10" dirty="0">
                <a:latin typeface="Carlito"/>
                <a:cs typeface="Carlito"/>
              </a:rPr>
              <a:t>over 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imminent North </a:t>
            </a:r>
            <a:r>
              <a:rPr sz="1800" spc="-15" dirty="0">
                <a:latin typeface="Carlito"/>
                <a:cs typeface="Carlito"/>
              </a:rPr>
              <a:t>Korean </a:t>
            </a:r>
            <a:r>
              <a:rPr sz="1800" b="1" spc="-5" dirty="0">
                <a:latin typeface="Carlito"/>
                <a:cs typeface="Carlito"/>
              </a:rPr>
              <a:t>missile </a:t>
            </a:r>
            <a:r>
              <a:rPr sz="1800" b="1" spc="-10" dirty="0">
                <a:latin typeface="Carlito"/>
                <a:cs typeface="Carlito"/>
              </a:rPr>
              <a:t>attack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Japan"  </a:t>
            </a:r>
            <a:r>
              <a:rPr sz="1800" b="1" spc="-10" dirty="0">
                <a:solidFill>
                  <a:srgbClr val="0070C0"/>
                </a:solidFill>
                <a:latin typeface="Carlito"/>
                <a:cs typeface="Carlito"/>
              </a:rPr>
              <a:t>Content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"One of </a:t>
            </a:r>
            <a:r>
              <a:rPr sz="1800" spc="-30" dirty="0">
                <a:latin typeface="Carlito"/>
                <a:cs typeface="Carlito"/>
              </a:rPr>
              <a:t>Tokyo's </a:t>
            </a:r>
            <a:r>
              <a:rPr sz="1800" spc="-5" dirty="0">
                <a:latin typeface="Carlito"/>
                <a:cs typeface="Carlito"/>
              </a:rPr>
              <a:t>major </a:t>
            </a:r>
            <a:r>
              <a:rPr sz="1800" spc="-15" dirty="0">
                <a:latin typeface="Carlito"/>
                <a:cs typeface="Carlito"/>
              </a:rPr>
              <a:t>subways systems says </a:t>
            </a:r>
            <a:r>
              <a:rPr sz="1800" spc="-5" dirty="0">
                <a:latin typeface="Carlito"/>
                <a:cs typeface="Carlito"/>
              </a:rPr>
              <a:t>it  </a:t>
            </a:r>
            <a:r>
              <a:rPr sz="1800" b="1" dirty="0">
                <a:latin typeface="Carlito"/>
                <a:cs typeface="Carlito"/>
              </a:rPr>
              <a:t>shut down </a:t>
            </a:r>
            <a:r>
              <a:rPr sz="1800" spc="-5" dirty="0">
                <a:latin typeface="Carlito"/>
                <a:cs typeface="Carlito"/>
              </a:rPr>
              <a:t>all lines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5" dirty="0">
                <a:latin typeface="Carlito"/>
                <a:cs typeface="Carlito"/>
              </a:rPr>
              <a:t>10 minutes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receiving  </a:t>
            </a:r>
            <a:r>
              <a:rPr sz="1800" spc="-10" dirty="0">
                <a:latin typeface="Carlito"/>
                <a:cs typeface="Carlito"/>
              </a:rPr>
              <a:t>warning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North </a:t>
            </a:r>
            <a:r>
              <a:rPr sz="1800" spc="-15" dirty="0">
                <a:latin typeface="Carlito"/>
                <a:cs typeface="Carlito"/>
              </a:rPr>
              <a:t>Korean </a:t>
            </a:r>
            <a:r>
              <a:rPr sz="1800" b="1" spc="-5" dirty="0">
                <a:latin typeface="Carlito"/>
                <a:cs typeface="Carlito"/>
              </a:rPr>
              <a:t>missile </a:t>
            </a:r>
            <a:r>
              <a:rPr sz="1800" b="1" dirty="0">
                <a:latin typeface="Carlito"/>
                <a:cs typeface="Carlito"/>
              </a:rPr>
              <a:t>launch</a:t>
            </a:r>
            <a:r>
              <a:rPr sz="1800" dirty="0">
                <a:latin typeface="Carlito"/>
                <a:cs typeface="Carlito"/>
              </a:rPr>
              <a:t>. </a:t>
            </a:r>
            <a:r>
              <a:rPr sz="1800" spc="-40" dirty="0">
                <a:latin typeface="Carlito"/>
                <a:cs typeface="Carlito"/>
              </a:rPr>
              <a:t>Tokyo </a:t>
            </a:r>
            <a:r>
              <a:rPr sz="1800" spc="-10" dirty="0">
                <a:latin typeface="Carlito"/>
                <a:cs typeface="Carlito"/>
              </a:rPr>
              <a:t>Metro  </a:t>
            </a:r>
            <a:r>
              <a:rPr sz="1800" spc="-5" dirty="0">
                <a:latin typeface="Carlito"/>
                <a:cs typeface="Carlito"/>
              </a:rPr>
              <a:t>official </a:t>
            </a:r>
            <a:r>
              <a:rPr sz="1800" spc="-10" dirty="0">
                <a:latin typeface="Carlito"/>
                <a:cs typeface="Carlito"/>
              </a:rPr>
              <a:t>Hiroshi </a:t>
            </a:r>
            <a:r>
              <a:rPr sz="1800" spc="-30" dirty="0">
                <a:latin typeface="Carlito"/>
                <a:cs typeface="Carlito"/>
              </a:rPr>
              <a:t>Takizawa </a:t>
            </a:r>
            <a:r>
              <a:rPr sz="1800" spc="-15" dirty="0">
                <a:latin typeface="Carlito"/>
                <a:cs typeface="Carlito"/>
              </a:rPr>
              <a:t>says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temporary </a:t>
            </a:r>
            <a:r>
              <a:rPr sz="1800" spc="-5" dirty="0">
                <a:latin typeface="Carlito"/>
                <a:cs typeface="Carlito"/>
              </a:rPr>
              <a:t>suspension  </a:t>
            </a:r>
            <a:r>
              <a:rPr sz="1800" spc="-15" dirty="0">
                <a:latin typeface="Carlito"/>
                <a:cs typeface="Carlito"/>
              </a:rPr>
              <a:t>affected </a:t>
            </a:r>
            <a:r>
              <a:rPr sz="1800" spc="-5" dirty="0">
                <a:latin typeface="Carlito"/>
                <a:cs typeface="Carlito"/>
              </a:rPr>
              <a:t>13,000 passengers this morning. Service </a:t>
            </a:r>
            <a:r>
              <a:rPr sz="1800" spc="-10" dirty="0">
                <a:latin typeface="Carlito"/>
                <a:cs typeface="Carlito"/>
              </a:rPr>
              <a:t>was  halted </a:t>
            </a:r>
            <a:r>
              <a:rPr sz="1800" spc="-5" dirty="0">
                <a:latin typeface="Carlito"/>
                <a:cs typeface="Carlito"/>
              </a:rPr>
              <a:t>on all nine lines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spc="-5" dirty="0">
                <a:latin typeface="Carlito"/>
                <a:cs typeface="Carlito"/>
              </a:rPr>
              <a:t>6:07 </a:t>
            </a:r>
            <a:r>
              <a:rPr sz="1800" dirty="0">
                <a:latin typeface="Carlito"/>
                <a:cs typeface="Carlito"/>
              </a:rPr>
              <a:t>am and </a:t>
            </a:r>
            <a:r>
              <a:rPr sz="1800" spc="-10" dirty="0">
                <a:latin typeface="Carlito"/>
                <a:cs typeface="Carlito"/>
              </a:rPr>
              <a:t>was </a:t>
            </a:r>
            <a:r>
              <a:rPr sz="1800" spc="-5" dirty="0">
                <a:latin typeface="Carlito"/>
                <a:cs typeface="Carlito"/>
              </a:rPr>
              <a:t>resumed </a:t>
            </a:r>
            <a:r>
              <a:rPr sz="1800" spc="-10" dirty="0">
                <a:latin typeface="Carlito"/>
                <a:cs typeface="Carlito"/>
              </a:rPr>
              <a:t>at  </a:t>
            </a:r>
            <a:r>
              <a:rPr sz="1800" spc="-5" dirty="0">
                <a:latin typeface="Carlito"/>
                <a:cs typeface="Carlito"/>
              </a:rPr>
              <a:t>6:17 </a:t>
            </a:r>
            <a:r>
              <a:rPr sz="1800" dirty="0">
                <a:latin typeface="Carlito"/>
                <a:cs typeface="Carlito"/>
              </a:rPr>
              <a:t>am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it </a:t>
            </a:r>
            <a:r>
              <a:rPr sz="1800" spc="-10" dirty="0">
                <a:latin typeface="Carlito"/>
                <a:cs typeface="Carlito"/>
              </a:rPr>
              <a:t>was </a:t>
            </a:r>
            <a:r>
              <a:rPr sz="1800" spc="-5" dirty="0">
                <a:latin typeface="Carlito"/>
                <a:cs typeface="Carlito"/>
              </a:rPr>
              <a:t>clear </a:t>
            </a:r>
            <a:r>
              <a:rPr sz="1800" spc="-10" dirty="0">
                <a:latin typeface="Carlito"/>
                <a:cs typeface="Carlito"/>
              </a:rPr>
              <a:t>there was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10" dirty="0">
                <a:latin typeface="Carlito"/>
                <a:cs typeface="Carlito"/>
              </a:rPr>
              <a:t>threat to </a:t>
            </a:r>
            <a:r>
              <a:rPr sz="1800" dirty="0">
                <a:latin typeface="Carlito"/>
                <a:cs typeface="Carlito"/>
              </a:rPr>
              <a:t>Japan.  </a:t>
            </a:r>
            <a:r>
              <a:rPr sz="1800" spc="-30" dirty="0">
                <a:latin typeface="Carlito"/>
                <a:cs typeface="Carlito"/>
              </a:rPr>
              <a:t>Takizawa </a:t>
            </a:r>
            <a:r>
              <a:rPr sz="1800" spc="-5" dirty="0">
                <a:latin typeface="Carlito"/>
                <a:cs typeface="Carlito"/>
              </a:rPr>
              <a:t>said it </a:t>
            </a:r>
            <a:r>
              <a:rPr sz="1800" spc="-10" dirty="0">
                <a:latin typeface="Carlito"/>
                <a:cs typeface="Carlito"/>
              </a:rPr>
              <a:t>was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first </a:t>
            </a:r>
            <a:r>
              <a:rPr sz="1800" spc="-5" dirty="0">
                <a:latin typeface="Carlito"/>
                <a:cs typeface="Carlito"/>
              </a:rPr>
              <a:t>time service </a:t>
            </a:r>
            <a:r>
              <a:rPr sz="1800" dirty="0">
                <a:latin typeface="Carlito"/>
                <a:cs typeface="Carlito"/>
              </a:rPr>
              <a:t>had been  </a:t>
            </a:r>
            <a:r>
              <a:rPr sz="1800" spc="-10" dirty="0">
                <a:latin typeface="Carlito"/>
                <a:cs typeface="Carlito"/>
              </a:rPr>
              <a:t>stopped </a:t>
            </a:r>
            <a:r>
              <a:rPr sz="1800" spc="-5" dirty="0">
                <a:latin typeface="Carlito"/>
                <a:cs typeface="Carlito"/>
              </a:rPr>
              <a:t>in response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missile launch….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C55A11"/>
                </a:solidFill>
                <a:latin typeface="Carlito"/>
                <a:cs typeface="Carlito"/>
              </a:rPr>
              <a:t>Truth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dirty="0">
                <a:solidFill>
                  <a:srgbClr val="C55A11"/>
                </a:solidFill>
                <a:latin typeface="Carlito"/>
                <a:cs typeface="Carlito"/>
              </a:rPr>
              <a:t>0</a:t>
            </a:r>
            <a:r>
              <a:rPr sz="1800" spc="1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(non-clickbait)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55A11"/>
                </a:solidFill>
                <a:latin typeface="Carlito"/>
                <a:cs typeface="Carlito"/>
              </a:rPr>
              <a:t>Predict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dirty="0">
                <a:solidFill>
                  <a:srgbClr val="C55A11"/>
                </a:solidFill>
                <a:latin typeface="Carlito"/>
                <a:cs typeface="Carlito"/>
              </a:rPr>
              <a:t>0.074</a:t>
            </a:r>
            <a:r>
              <a:rPr sz="1800" spc="-1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(non-clickbait)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3273" y="2154173"/>
            <a:ext cx="5518785" cy="3366770"/>
          </a:xfrm>
          <a:custGeom>
            <a:avLst/>
            <a:gdLst/>
            <a:ahLst/>
            <a:cxnLst/>
            <a:rect l="l" t="t" r="r" b="b"/>
            <a:pathLst>
              <a:path w="5518784" h="3366770">
                <a:moveTo>
                  <a:pt x="0" y="561098"/>
                </a:moveTo>
                <a:lnTo>
                  <a:pt x="2059" y="512684"/>
                </a:lnTo>
                <a:lnTo>
                  <a:pt x="8126" y="465413"/>
                </a:lnTo>
                <a:lnTo>
                  <a:pt x="18031" y="419454"/>
                </a:lnTo>
                <a:lnTo>
                  <a:pt x="31606" y="374976"/>
                </a:lnTo>
                <a:lnTo>
                  <a:pt x="48683" y="332147"/>
                </a:lnTo>
                <a:lnTo>
                  <a:pt x="69092" y="291136"/>
                </a:lnTo>
                <a:lnTo>
                  <a:pt x="92667" y="252110"/>
                </a:lnTo>
                <a:lnTo>
                  <a:pt x="119238" y="215239"/>
                </a:lnTo>
                <a:lnTo>
                  <a:pt x="148637" y="180690"/>
                </a:lnTo>
                <a:lnTo>
                  <a:pt x="180695" y="148632"/>
                </a:lnTo>
                <a:lnTo>
                  <a:pt x="215244" y="119234"/>
                </a:lnTo>
                <a:lnTo>
                  <a:pt x="252116" y="92664"/>
                </a:lnTo>
                <a:lnTo>
                  <a:pt x="291141" y="69090"/>
                </a:lnTo>
                <a:lnTo>
                  <a:pt x="332153" y="48681"/>
                </a:lnTo>
                <a:lnTo>
                  <a:pt x="374981" y="31604"/>
                </a:lnTo>
                <a:lnTo>
                  <a:pt x="419458" y="18030"/>
                </a:lnTo>
                <a:lnTo>
                  <a:pt x="465416" y="8125"/>
                </a:lnTo>
                <a:lnTo>
                  <a:pt x="512685" y="2059"/>
                </a:lnTo>
                <a:lnTo>
                  <a:pt x="561098" y="0"/>
                </a:lnTo>
                <a:lnTo>
                  <a:pt x="4957305" y="0"/>
                </a:lnTo>
                <a:lnTo>
                  <a:pt x="5005719" y="2059"/>
                </a:lnTo>
                <a:lnTo>
                  <a:pt x="5052990" y="8125"/>
                </a:lnTo>
                <a:lnTo>
                  <a:pt x="5098949" y="18030"/>
                </a:lnTo>
                <a:lnTo>
                  <a:pt x="5143427" y="31604"/>
                </a:lnTo>
                <a:lnTo>
                  <a:pt x="5186256" y="48681"/>
                </a:lnTo>
                <a:lnTo>
                  <a:pt x="5227267" y="69090"/>
                </a:lnTo>
                <a:lnTo>
                  <a:pt x="5266293" y="92664"/>
                </a:lnTo>
                <a:lnTo>
                  <a:pt x="5303164" y="119234"/>
                </a:lnTo>
                <a:lnTo>
                  <a:pt x="5337713" y="148632"/>
                </a:lnTo>
                <a:lnTo>
                  <a:pt x="5369771" y="180690"/>
                </a:lnTo>
                <a:lnTo>
                  <a:pt x="5399169" y="215239"/>
                </a:lnTo>
                <a:lnTo>
                  <a:pt x="5425739" y="252110"/>
                </a:lnTo>
                <a:lnTo>
                  <a:pt x="5449313" y="291136"/>
                </a:lnTo>
                <a:lnTo>
                  <a:pt x="5469722" y="332147"/>
                </a:lnTo>
                <a:lnTo>
                  <a:pt x="5486799" y="374976"/>
                </a:lnTo>
                <a:lnTo>
                  <a:pt x="5500373" y="419454"/>
                </a:lnTo>
                <a:lnTo>
                  <a:pt x="5510278" y="465413"/>
                </a:lnTo>
                <a:lnTo>
                  <a:pt x="5516344" y="512684"/>
                </a:lnTo>
                <a:lnTo>
                  <a:pt x="5518404" y="561098"/>
                </a:lnTo>
                <a:lnTo>
                  <a:pt x="5518404" y="2805417"/>
                </a:lnTo>
                <a:lnTo>
                  <a:pt x="5516344" y="2853830"/>
                </a:lnTo>
                <a:lnTo>
                  <a:pt x="5510278" y="2901099"/>
                </a:lnTo>
                <a:lnTo>
                  <a:pt x="5500373" y="2947057"/>
                </a:lnTo>
                <a:lnTo>
                  <a:pt x="5486799" y="2991534"/>
                </a:lnTo>
                <a:lnTo>
                  <a:pt x="5469722" y="3034362"/>
                </a:lnTo>
                <a:lnTo>
                  <a:pt x="5449313" y="3075374"/>
                </a:lnTo>
                <a:lnTo>
                  <a:pt x="5425739" y="3114399"/>
                </a:lnTo>
                <a:lnTo>
                  <a:pt x="5399169" y="3151271"/>
                </a:lnTo>
                <a:lnTo>
                  <a:pt x="5369771" y="3185820"/>
                </a:lnTo>
                <a:lnTo>
                  <a:pt x="5337713" y="3217878"/>
                </a:lnTo>
                <a:lnTo>
                  <a:pt x="5303164" y="3247277"/>
                </a:lnTo>
                <a:lnTo>
                  <a:pt x="5266293" y="3273848"/>
                </a:lnTo>
                <a:lnTo>
                  <a:pt x="5227267" y="3297423"/>
                </a:lnTo>
                <a:lnTo>
                  <a:pt x="5186256" y="3317832"/>
                </a:lnTo>
                <a:lnTo>
                  <a:pt x="5143427" y="3334909"/>
                </a:lnTo>
                <a:lnTo>
                  <a:pt x="5098949" y="3348484"/>
                </a:lnTo>
                <a:lnTo>
                  <a:pt x="5052990" y="3358389"/>
                </a:lnTo>
                <a:lnTo>
                  <a:pt x="5005719" y="3364456"/>
                </a:lnTo>
                <a:lnTo>
                  <a:pt x="4957305" y="3366516"/>
                </a:lnTo>
                <a:lnTo>
                  <a:pt x="561098" y="3366516"/>
                </a:lnTo>
                <a:lnTo>
                  <a:pt x="512685" y="3364456"/>
                </a:lnTo>
                <a:lnTo>
                  <a:pt x="465416" y="3358389"/>
                </a:lnTo>
                <a:lnTo>
                  <a:pt x="419458" y="3348484"/>
                </a:lnTo>
                <a:lnTo>
                  <a:pt x="374981" y="3334909"/>
                </a:lnTo>
                <a:lnTo>
                  <a:pt x="332153" y="3317832"/>
                </a:lnTo>
                <a:lnTo>
                  <a:pt x="291141" y="3297423"/>
                </a:lnTo>
                <a:lnTo>
                  <a:pt x="252116" y="3273848"/>
                </a:lnTo>
                <a:lnTo>
                  <a:pt x="215244" y="3247277"/>
                </a:lnTo>
                <a:lnTo>
                  <a:pt x="180695" y="3217878"/>
                </a:lnTo>
                <a:lnTo>
                  <a:pt x="148637" y="3185820"/>
                </a:lnTo>
                <a:lnTo>
                  <a:pt x="119238" y="3151271"/>
                </a:lnTo>
                <a:lnTo>
                  <a:pt x="92667" y="3114399"/>
                </a:lnTo>
                <a:lnTo>
                  <a:pt x="69092" y="3075374"/>
                </a:lnTo>
                <a:lnTo>
                  <a:pt x="48683" y="3034362"/>
                </a:lnTo>
                <a:lnTo>
                  <a:pt x="31606" y="2991534"/>
                </a:lnTo>
                <a:lnTo>
                  <a:pt x="18031" y="2947057"/>
                </a:lnTo>
                <a:lnTo>
                  <a:pt x="8126" y="2901099"/>
                </a:lnTo>
                <a:lnTo>
                  <a:pt x="2059" y="2853830"/>
                </a:lnTo>
                <a:lnTo>
                  <a:pt x="0" y="2805417"/>
                </a:lnTo>
                <a:lnTo>
                  <a:pt x="0" y="561098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5940" y="2254554"/>
            <a:ext cx="4415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Carlito"/>
                <a:cs typeface="Carlito"/>
              </a:rPr>
              <a:t>Headline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"26 </a:t>
            </a:r>
            <a:r>
              <a:rPr sz="1800" spc="-10" dirty="0">
                <a:latin typeface="Carlito"/>
                <a:cs typeface="Carlito"/>
              </a:rPr>
              <a:t>pictures guaranteed to </a:t>
            </a:r>
            <a:r>
              <a:rPr sz="1800" spc="-20" dirty="0">
                <a:latin typeface="Carlito"/>
                <a:cs typeface="Carlito"/>
              </a:rPr>
              <a:t>make </a:t>
            </a:r>
            <a:r>
              <a:rPr sz="1800" spc="-10" dirty="0">
                <a:latin typeface="Carlito"/>
                <a:cs typeface="Carlito"/>
              </a:rPr>
              <a:t>you  </a:t>
            </a:r>
            <a:r>
              <a:rPr sz="1800" spc="-5" dirty="0">
                <a:latin typeface="Carlito"/>
                <a:cs typeface="Carlito"/>
              </a:rPr>
              <a:t>laugh every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time“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5940" y="3077514"/>
            <a:ext cx="48552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70C0"/>
                </a:solidFill>
                <a:latin typeface="Carlito"/>
                <a:cs typeface="Carlito"/>
              </a:rPr>
              <a:t>Content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"Just trust </a:t>
            </a:r>
            <a:r>
              <a:rPr sz="1800" dirty="0">
                <a:latin typeface="Carlito"/>
                <a:cs typeface="Carlito"/>
              </a:rPr>
              <a:t>me. </a:t>
            </a: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15" dirty="0">
                <a:latin typeface="Carlito"/>
                <a:cs typeface="Carlito"/>
              </a:rPr>
              <a:t>asked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BuzzFeed  Community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send us </a:t>
            </a:r>
            <a:r>
              <a:rPr sz="1800" spc="-5" dirty="0">
                <a:latin typeface="Carlito"/>
                <a:cs typeface="Carlito"/>
              </a:rPr>
              <a:t>the funniest </a:t>
            </a:r>
            <a:r>
              <a:rPr sz="1800" spc="-10" dirty="0">
                <a:latin typeface="Carlito"/>
                <a:cs typeface="Carlito"/>
              </a:rPr>
              <a:t>pictures </a:t>
            </a:r>
            <a:r>
              <a:rPr sz="1800" spc="-5" dirty="0">
                <a:latin typeface="Carlito"/>
                <a:cs typeface="Carlito"/>
              </a:rPr>
              <a:t>on the  </a:t>
            </a:r>
            <a:r>
              <a:rPr sz="1800" spc="-10" dirty="0">
                <a:latin typeface="Carlito"/>
                <a:cs typeface="Carlito"/>
              </a:rPr>
              <a:t>internet. </a:t>
            </a:r>
            <a:r>
              <a:rPr sz="1800" spc="-20" dirty="0">
                <a:latin typeface="Carlito"/>
                <a:cs typeface="Carlito"/>
              </a:rPr>
              <a:t>Want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dirty="0">
                <a:latin typeface="Carlito"/>
                <a:cs typeface="Carlito"/>
              </a:rPr>
              <a:t>be </a:t>
            </a:r>
            <a:r>
              <a:rPr sz="1800" spc="-15" dirty="0">
                <a:latin typeface="Carlito"/>
                <a:cs typeface="Carlito"/>
              </a:rPr>
              <a:t>featured </a:t>
            </a:r>
            <a:r>
              <a:rPr sz="1800" spc="-5" dirty="0">
                <a:latin typeface="Carlito"/>
                <a:cs typeface="Carlito"/>
              </a:rPr>
              <a:t>in similar BuzzFeed  posts? </a:t>
            </a:r>
            <a:r>
              <a:rPr sz="1800" b="1" spc="-5" dirty="0">
                <a:latin typeface="Carlito"/>
                <a:cs typeface="Carlito"/>
              </a:rPr>
              <a:t>Follow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5" dirty="0">
                <a:latin typeface="Carlito"/>
                <a:cs typeface="Carlito"/>
              </a:rPr>
              <a:t>BuzzFeed Community </a:t>
            </a:r>
            <a:r>
              <a:rPr sz="1800" b="1" dirty="0">
                <a:latin typeface="Carlito"/>
                <a:cs typeface="Carlito"/>
              </a:rPr>
              <a:t>on  </a:t>
            </a:r>
            <a:r>
              <a:rPr sz="1800" b="1" spc="-10" dirty="0">
                <a:latin typeface="Carlito"/>
                <a:cs typeface="Carlito"/>
              </a:rPr>
              <a:t>Facebook </a:t>
            </a:r>
            <a:r>
              <a:rPr sz="1800" b="1" dirty="0">
                <a:latin typeface="Carlito"/>
                <a:cs typeface="Carlito"/>
              </a:rPr>
              <a:t>and </a:t>
            </a:r>
            <a:r>
              <a:rPr sz="1800" b="1" spc="-15" dirty="0">
                <a:latin typeface="Carlito"/>
                <a:cs typeface="Carlito"/>
              </a:rPr>
              <a:t>Twitter! </a:t>
            </a:r>
            <a:r>
              <a:rPr sz="1800" spc="-5" dirty="0">
                <a:latin typeface="Carlito"/>
                <a:cs typeface="Carlito"/>
              </a:rPr>
              <a:t>BuzzFeed Home </a:t>
            </a:r>
            <a:r>
              <a:rPr sz="1800" dirty="0">
                <a:latin typeface="Carlito"/>
                <a:cs typeface="Carlito"/>
              </a:rPr>
              <a:t>© </a:t>
            </a:r>
            <a:r>
              <a:rPr sz="1800" spc="-5" dirty="0">
                <a:latin typeface="Carlito"/>
                <a:cs typeface="Carlito"/>
              </a:rPr>
              <a:t>2017..…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5940" y="4723434"/>
            <a:ext cx="2846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55A11"/>
                </a:solidFill>
                <a:latin typeface="Carlito"/>
                <a:cs typeface="Carlito"/>
              </a:rPr>
              <a:t>Truth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1.0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(clickbait)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55A11"/>
                </a:solidFill>
                <a:latin typeface="Carlito"/>
                <a:cs typeface="Carlito"/>
              </a:rPr>
              <a:t>Predict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0.895</a:t>
            </a:r>
            <a:r>
              <a:rPr sz="1800" spc="-6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(clickbait)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62103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Experiments </a:t>
            </a:r>
            <a:r>
              <a:rPr spc="-280" dirty="0"/>
              <a:t>– </a:t>
            </a:r>
            <a:r>
              <a:rPr spc="-565" dirty="0"/>
              <a:t>Case</a:t>
            </a:r>
            <a:r>
              <a:rPr spc="-459" dirty="0"/>
              <a:t> </a:t>
            </a:r>
            <a:r>
              <a:rPr spc="-315" dirty="0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31" y="1573593"/>
            <a:ext cx="994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27420" algn="l"/>
              </a:tabLst>
            </a:pPr>
            <a:r>
              <a:rPr sz="2400" spc="-15" dirty="0">
                <a:latin typeface="Carlito"/>
                <a:cs typeface="Carlito"/>
              </a:rPr>
              <a:t>Failure </a:t>
            </a:r>
            <a:r>
              <a:rPr sz="2400" spc="-10" dirty="0">
                <a:latin typeface="Carlito"/>
                <a:cs typeface="Carlito"/>
              </a:rPr>
              <a:t>case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-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idiom	</a:t>
            </a:r>
            <a:r>
              <a:rPr sz="2400" spc="-15" dirty="0">
                <a:latin typeface="Carlito"/>
                <a:cs typeface="Carlito"/>
              </a:rPr>
              <a:t>Failure </a:t>
            </a:r>
            <a:r>
              <a:rPr sz="2400" spc="-10" dirty="0">
                <a:latin typeface="Carlito"/>
                <a:cs typeface="Carlito"/>
              </a:rPr>
              <a:t>case </a:t>
            </a:r>
            <a:r>
              <a:rPr sz="2400" dirty="0">
                <a:latin typeface="Carlito"/>
                <a:cs typeface="Carlito"/>
              </a:rPr>
              <a:t>- </a:t>
            </a:r>
            <a:r>
              <a:rPr sz="2400" spc="-5" dirty="0">
                <a:latin typeface="Carlito"/>
                <a:cs typeface="Carlito"/>
              </a:rPr>
              <a:t>human </a:t>
            </a:r>
            <a:r>
              <a:rPr sz="2400" dirty="0">
                <a:latin typeface="Carlito"/>
                <a:cs typeface="Carlito"/>
              </a:rPr>
              <a:t>label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error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277" y="2154173"/>
            <a:ext cx="5805170" cy="3865245"/>
          </a:xfrm>
          <a:custGeom>
            <a:avLst/>
            <a:gdLst/>
            <a:ahLst/>
            <a:cxnLst/>
            <a:rect l="l" t="t" r="r" b="b"/>
            <a:pathLst>
              <a:path w="5805170" h="3865245">
                <a:moveTo>
                  <a:pt x="0" y="644156"/>
                </a:moveTo>
                <a:lnTo>
                  <a:pt x="1766" y="596081"/>
                </a:lnTo>
                <a:lnTo>
                  <a:pt x="6984" y="548966"/>
                </a:lnTo>
                <a:lnTo>
                  <a:pt x="15528" y="502935"/>
                </a:lnTo>
                <a:lnTo>
                  <a:pt x="27273" y="458113"/>
                </a:lnTo>
                <a:lnTo>
                  <a:pt x="42095" y="414624"/>
                </a:lnTo>
                <a:lnTo>
                  <a:pt x="59870" y="372593"/>
                </a:lnTo>
                <a:lnTo>
                  <a:pt x="80473" y="332144"/>
                </a:lnTo>
                <a:lnTo>
                  <a:pt x="103779" y="293403"/>
                </a:lnTo>
                <a:lnTo>
                  <a:pt x="129663" y="256493"/>
                </a:lnTo>
                <a:lnTo>
                  <a:pt x="158002" y="221539"/>
                </a:lnTo>
                <a:lnTo>
                  <a:pt x="188671" y="188666"/>
                </a:lnTo>
                <a:lnTo>
                  <a:pt x="221544" y="157998"/>
                </a:lnTo>
                <a:lnTo>
                  <a:pt x="256498" y="129659"/>
                </a:lnTo>
                <a:lnTo>
                  <a:pt x="293409" y="103775"/>
                </a:lnTo>
                <a:lnTo>
                  <a:pt x="332150" y="80470"/>
                </a:lnTo>
                <a:lnTo>
                  <a:pt x="372598" y="59868"/>
                </a:lnTo>
                <a:lnTo>
                  <a:pt x="414629" y="42094"/>
                </a:lnTo>
                <a:lnTo>
                  <a:pt x="458117" y="27272"/>
                </a:lnTo>
                <a:lnTo>
                  <a:pt x="502939" y="15527"/>
                </a:lnTo>
                <a:lnTo>
                  <a:pt x="548969" y="6984"/>
                </a:lnTo>
                <a:lnTo>
                  <a:pt x="596083" y="1766"/>
                </a:lnTo>
                <a:lnTo>
                  <a:pt x="644156" y="0"/>
                </a:lnTo>
                <a:lnTo>
                  <a:pt x="5160759" y="0"/>
                </a:lnTo>
                <a:lnTo>
                  <a:pt x="5208832" y="1766"/>
                </a:lnTo>
                <a:lnTo>
                  <a:pt x="5255946" y="6984"/>
                </a:lnTo>
                <a:lnTo>
                  <a:pt x="5301976" y="15527"/>
                </a:lnTo>
                <a:lnTo>
                  <a:pt x="5346798" y="27272"/>
                </a:lnTo>
                <a:lnTo>
                  <a:pt x="5390286" y="42094"/>
                </a:lnTo>
                <a:lnTo>
                  <a:pt x="5432317" y="59868"/>
                </a:lnTo>
                <a:lnTo>
                  <a:pt x="5472765" y="80470"/>
                </a:lnTo>
                <a:lnTo>
                  <a:pt x="5511506" y="103775"/>
                </a:lnTo>
                <a:lnTo>
                  <a:pt x="5548417" y="129659"/>
                </a:lnTo>
                <a:lnTo>
                  <a:pt x="5583371" y="157998"/>
                </a:lnTo>
                <a:lnTo>
                  <a:pt x="5616244" y="188666"/>
                </a:lnTo>
                <a:lnTo>
                  <a:pt x="5646913" y="221539"/>
                </a:lnTo>
                <a:lnTo>
                  <a:pt x="5675252" y="256493"/>
                </a:lnTo>
                <a:lnTo>
                  <a:pt x="5701136" y="293403"/>
                </a:lnTo>
                <a:lnTo>
                  <a:pt x="5724442" y="332144"/>
                </a:lnTo>
                <a:lnTo>
                  <a:pt x="5745045" y="372593"/>
                </a:lnTo>
                <a:lnTo>
                  <a:pt x="5762820" y="414624"/>
                </a:lnTo>
                <a:lnTo>
                  <a:pt x="5777642" y="458113"/>
                </a:lnTo>
                <a:lnTo>
                  <a:pt x="5789387" y="502935"/>
                </a:lnTo>
                <a:lnTo>
                  <a:pt x="5797931" y="548966"/>
                </a:lnTo>
                <a:lnTo>
                  <a:pt x="5803149" y="596081"/>
                </a:lnTo>
                <a:lnTo>
                  <a:pt x="5804916" y="644156"/>
                </a:lnTo>
                <a:lnTo>
                  <a:pt x="5804916" y="3220694"/>
                </a:lnTo>
                <a:lnTo>
                  <a:pt x="5803149" y="3268769"/>
                </a:lnTo>
                <a:lnTo>
                  <a:pt x="5797931" y="3315885"/>
                </a:lnTo>
                <a:lnTo>
                  <a:pt x="5789387" y="3361916"/>
                </a:lnTo>
                <a:lnTo>
                  <a:pt x="5777642" y="3406739"/>
                </a:lnTo>
                <a:lnTo>
                  <a:pt x="5762820" y="3450228"/>
                </a:lnTo>
                <a:lnTo>
                  <a:pt x="5745045" y="3492260"/>
                </a:lnTo>
                <a:lnTo>
                  <a:pt x="5724442" y="3532709"/>
                </a:lnTo>
                <a:lnTo>
                  <a:pt x="5701136" y="3571451"/>
                </a:lnTo>
                <a:lnTo>
                  <a:pt x="5675252" y="3608362"/>
                </a:lnTo>
                <a:lnTo>
                  <a:pt x="5646913" y="3643317"/>
                </a:lnTo>
                <a:lnTo>
                  <a:pt x="5616244" y="3676191"/>
                </a:lnTo>
                <a:lnTo>
                  <a:pt x="5583371" y="3706860"/>
                </a:lnTo>
                <a:lnTo>
                  <a:pt x="5548417" y="3735199"/>
                </a:lnTo>
                <a:lnTo>
                  <a:pt x="5511506" y="3761084"/>
                </a:lnTo>
                <a:lnTo>
                  <a:pt x="5472765" y="3784390"/>
                </a:lnTo>
                <a:lnTo>
                  <a:pt x="5432317" y="3804993"/>
                </a:lnTo>
                <a:lnTo>
                  <a:pt x="5390286" y="3822768"/>
                </a:lnTo>
                <a:lnTo>
                  <a:pt x="5346798" y="3837590"/>
                </a:lnTo>
                <a:lnTo>
                  <a:pt x="5301976" y="3849335"/>
                </a:lnTo>
                <a:lnTo>
                  <a:pt x="5255946" y="3857879"/>
                </a:lnTo>
                <a:lnTo>
                  <a:pt x="5208832" y="3863097"/>
                </a:lnTo>
                <a:lnTo>
                  <a:pt x="5160759" y="3864864"/>
                </a:lnTo>
                <a:lnTo>
                  <a:pt x="644156" y="3864864"/>
                </a:lnTo>
                <a:lnTo>
                  <a:pt x="596083" y="3863097"/>
                </a:lnTo>
                <a:lnTo>
                  <a:pt x="548969" y="3857879"/>
                </a:lnTo>
                <a:lnTo>
                  <a:pt x="502939" y="3849335"/>
                </a:lnTo>
                <a:lnTo>
                  <a:pt x="458117" y="3837590"/>
                </a:lnTo>
                <a:lnTo>
                  <a:pt x="414629" y="3822768"/>
                </a:lnTo>
                <a:lnTo>
                  <a:pt x="372598" y="3804993"/>
                </a:lnTo>
                <a:lnTo>
                  <a:pt x="332150" y="3784390"/>
                </a:lnTo>
                <a:lnTo>
                  <a:pt x="293409" y="3761084"/>
                </a:lnTo>
                <a:lnTo>
                  <a:pt x="256498" y="3735199"/>
                </a:lnTo>
                <a:lnTo>
                  <a:pt x="221544" y="3706860"/>
                </a:lnTo>
                <a:lnTo>
                  <a:pt x="188671" y="3676191"/>
                </a:lnTo>
                <a:lnTo>
                  <a:pt x="158002" y="3643317"/>
                </a:lnTo>
                <a:lnTo>
                  <a:pt x="129663" y="3608362"/>
                </a:lnTo>
                <a:lnTo>
                  <a:pt x="103779" y="3571451"/>
                </a:lnTo>
                <a:lnTo>
                  <a:pt x="80473" y="3532709"/>
                </a:lnTo>
                <a:lnTo>
                  <a:pt x="59870" y="3492260"/>
                </a:lnTo>
                <a:lnTo>
                  <a:pt x="42095" y="3450228"/>
                </a:lnTo>
                <a:lnTo>
                  <a:pt x="27273" y="3406739"/>
                </a:lnTo>
                <a:lnTo>
                  <a:pt x="15528" y="3361916"/>
                </a:lnTo>
                <a:lnTo>
                  <a:pt x="6984" y="3315885"/>
                </a:lnTo>
                <a:lnTo>
                  <a:pt x="1766" y="3268769"/>
                </a:lnTo>
                <a:lnTo>
                  <a:pt x="0" y="3220694"/>
                </a:lnTo>
                <a:lnTo>
                  <a:pt x="0" y="644156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783" y="2266987"/>
            <a:ext cx="537464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07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Carlito"/>
                <a:cs typeface="Carlito"/>
              </a:rPr>
              <a:t>Headline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10" dirty="0">
                <a:latin typeface="Carlito"/>
                <a:cs typeface="Carlito"/>
              </a:rPr>
              <a:t>"CenturyLinkVoice: </a:t>
            </a:r>
            <a:r>
              <a:rPr sz="1800" b="1" spc="-5" dirty="0">
                <a:latin typeface="Carlito"/>
                <a:cs typeface="Carlito"/>
              </a:rPr>
              <a:t>New product </a:t>
            </a:r>
            <a:r>
              <a:rPr sz="1800" b="1" dirty="0">
                <a:latin typeface="Carlito"/>
                <a:cs typeface="Carlito"/>
              </a:rPr>
              <a:t>launch</a:t>
            </a:r>
            <a:r>
              <a:rPr sz="1800" dirty="0">
                <a:latin typeface="Carlito"/>
                <a:cs typeface="Carlito"/>
              </a:rPr>
              <a:t>:  </a:t>
            </a:r>
            <a:r>
              <a:rPr sz="1800" b="1" spc="-25" dirty="0">
                <a:latin typeface="Carlito"/>
                <a:cs typeface="Carlito"/>
              </a:rPr>
              <a:t>Testing </a:t>
            </a:r>
            <a:r>
              <a:rPr sz="1800" b="1" dirty="0">
                <a:latin typeface="Carlito"/>
                <a:cs typeface="Carlito"/>
              </a:rPr>
              <a:t>the </a:t>
            </a:r>
            <a:r>
              <a:rPr sz="1800" b="1" spc="-15" dirty="0">
                <a:latin typeface="Carlito"/>
                <a:cs typeface="Carlito"/>
              </a:rPr>
              <a:t>waters </a:t>
            </a:r>
            <a:r>
              <a:rPr sz="1800" b="1" dirty="0">
                <a:latin typeface="Carlito"/>
                <a:cs typeface="Carlito"/>
              </a:rPr>
              <a:t>with </a:t>
            </a:r>
            <a:r>
              <a:rPr sz="1800" b="1" spc="-5" dirty="0">
                <a:latin typeface="Carlito"/>
                <a:cs typeface="Carlito"/>
              </a:rPr>
              <a:t>social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media</a:t>
            </a:r>
            <a:r>
              <a:rPr sz="1800" dirty="0">
                <a:latin typeface="Carlito"/>
                <a:cs typeface="Carlito"/>
              </a:rPr>
              <a:t>"</a:t>
            </a:r>
            <a:endParaRPr sz="1800">
              <a:latin typeface="Carlito"/>
              <a:cs typeface="Carlito"/>
            </a:endParaRPr>
          </a:p>
          <a:p>
            <a:pPr marL="12700" marR="303530">
              <a:lnSpc>
                <a:spcPct val="100000"/>
              </a:lnSpc>
            </a:pPr>
            <a:r>
              <a:rPr sz="1800" b="1" spc="-10" dirty="0">
                <a:solidFill>
                  <a:srgbClr val="0070C0"/>
                </a:solidFill>
                <a:latin typeface="Carlito"/>
                <a:cs typeface="Carlito"/>
              </a:rPr>
              <a:t>Content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"Back in the </a:t>
            </a:r>
            <a:r>
              <a:rPr sz="1800" spc="-45" dirty="0">
                <a:latin typeface="Carlito"/>
                <a:cs typeface="Carlito"/>
              </a:rPr>
              <a:t>day, </a:t>
            </a:r>
            <a:r>
              <a:rPr sz="1800" spc="-5" dirty="0">
                <a:latin typeface="Carlito"/>
                <a:cs typeface="Carlito"/>
              </a:rPr>
              <a:t>companies assembled </a:t>
            </a:r>
            <a:r>
              <a:rPr sz="1800" spc="-10" dirty="0">
                <a:latin typeface="Carlito"/>
                <a:cs typeface="Carlito"/>
              </a:rPr>
              <a:t>focus  groups to </a:t>
            </a:r>
            <a:r>
              <a:rPr sz="1800" b="1" spc="-10" dirty="0">
                <a:latin typeface="Carlito"/>
                <a:cs typeface="Carlito"/>
              </a:rPr>
              <a:t>gather </a:t>
            </a:r>
            <a:r>
              <a:rPr sz="1800" b="1" spc="-5" dirty="0">
                <a:latin typeface="Carlito"/>
                <a:cs typeface="Carlito"/>
              </a:rPr>
              <a:t>feedback </a:t>
            </a:r>
            <a:r>
              <a:rPr sz="1800" b="1" dirty="0">
                <a:latin typeface="Carlito"/>
                <a:cs typeface="Carlito"/>
              </a:rPr>
              <a:t>on </a:t>
            </a:r>
            <a:r>
              <a:rPr sz="1800" b="1" spc="-5" dirty="0">
                <a:latin typeface="Carlito"/>
                <a:cs typeface="Carlito"/>
              </a:rPr>
              <a:t>product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prototypes</a:t>
            </a:r>
            <a:r>
              <a:rPr sz="1800" spc="-10" dirty="0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Changes </a:t>
            </a:r>
            <a:r>
              <a:rPr sz="1800" spc="-15" dirty="0">
                <a:latin typeface="Carlito"/>
                <a:cs typeface="Carlito"/>
              </a:rPr>
              <a:t>were </a:t>
            </a:r>
            <a:r>
              <a:rPr sz="1800" spc="-5" dirty="0">
                <a:latin typeface="Carlito"/>
                <a:cs typeface="Carlito"/>
              </a:rPr>
              <a:t>then </a:t>
            </a:r>
            <a:r>
              <a:rPr sz="1800" dirty="0">
                <a:latin typeface="Carlito"/>
                <a:cs typeface="Carlito"/>
              </a:rPr>
              <a:t>made based </a:t>
            </a:r>
            <a:r>
              <a:rPr sz="1800" spc="-5" dirty="0">
                <a:latin typeface="Carlito"/>
                <a:cs typeface="Carlito"/>
              </a:rPr>
              <a:t>on this </a:t>
            </a:r>
            <a:r>
              <a:rPr sz="1800" spc="-10" dirty="0">
                <a:latin typeface="Carlito"/>
                <a:cs typeface="Carlito"/>
              </a:rPr>
              <a:t>group's </a:t>
            </a:r>
            <a:r>
              <a:rPr sz="1800" spc="-5" dirty="0">
                <a:latin typeface="Carlito"/>
                <a:cs typeface="Carlito"/>
              </a:rPr>
              <a:t>advice.  </a:t>
            </a:r>
            <a:r>
              <a:rPr sz="1800" spc="-60" dirty="0">
                <a:latin typeface="Carlito"/>
                <a:cs typeface="Carlito"/>
              </a:rPr>
              <a:t>Today, </a:t>
            </a:r>
            <a:r>
              <a:rPr sz="1800" spc="-5" dirty="0">
                <a:latin typeface="Carlito"/>
                <a:cs typeface="Carlito"/>
              </a:rPr>
              <a:t>the </a:t>
            </a:r>
            <a:r>
              <a:rPr sz="1800" dirty="0">
                <a:latin typeface="Carlito"/>
                <a:cs typeface="Carlito"/>
              </a:rPr>
              <a:t>same </a:t>
            </a:r>
            <a:r>
              <a:rPr sz="1800" spc="-5" dirty="0">
                <a:latin typeface="Carlito"/>
                <a:cs typeface="Carlito"/>
              </a:rPr>
              <a:t>kinds of opinions </a:t>
            </a:r>
            <a:r>
              <a:rPr sz="1800" spc="-10" dirty="0">
                <a:latin typeface="Carlito"/>
                <a:cs typeface="Carlito"/>
              </a:rPr>
              <a:t>are </a:t>
            </a:r>
            <a:r>
              <a:rPr sz="1800" spc="-5" dirty="0">
                <a:latin typeface="Carlito"/>
                <a:cs typeface="Carlito"/>
              </a:rPr>
              <a:t>being </a:t>
            </a:r>
            <a:r>
              <a:rPr sz="1800" spc="-10" dirty="0">
                <a:latin typeface="Carlito"/>
                <a:cs typeface="Carlito"/>
              </a:rPr>
              <a:t>collected  </a:t>
            </a:r>
            <a:r>
              <a:rPr sz="1800" b="1" spc="-5" dirty="0">
                <a:latin typeface="Carlito"/>
                <a:cs typeface="Carlito"/>
              </a:rPr>
              <a:t>through social </a:t>
            </a:r>
            <a:r>
              <a:rPr sz="1800" b="1" dirty="0">
                <a:latin typeface="Carlito"/>
                <a:cs typeface="Carlito"/>
              </a:rPr>
              <a:t>media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making </a:t>
            </a:r>
            <a:r>
              <a:rPr sz="1800" spc="-10" dirty="0">
                <a:latin typeface="Carlito"/>
                <a:cs typeface="Carlito"/>
              </a:rPr>
              <a:t>prelaunch research vastly  more efficient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cost-effective. </a:t>
            </a:r>
            <a:r>
              <a:rPr sz="1800" spc="-25" dirty="0">
                <a:latin typeface="Carlito"/>
                <a:cs typeface="Carlito"/>
              </a:rPr>
              <a:t>Trusted </a:t>
            </a:r>
            <a:r>
              <a:rPr sz="1800" spc="-15" dirty="0">
                <a:latin typeface="Carlito"/>
                <a:cs typeface="Carlito"/>
              </a:rPr>
              <a:t>customers </a:t>
            </a:r>
            <a:r>
              <a:rPr sz="1800" spc="-5" dirty="0">
                <a:latin typeface="Carlito"/>
                <a:cs typeface="Carlito"/>
              </a:rPr>
              <a:t>who  </a:t>
            </a:r>
            <a:r>
              <a:rPr sz="1800" spc="-15" dirty="0">
                <a:latin typeface="Carlito"/>
                <a:cs typeface="Carlito"/>
              </a:rPr>
              <a:t>offer </a:t>
            </a:r>
            <a:r>
              <a:rPr sz="1800" spc="-5" dirty="0">
                <a:latin typeface="Carlito"/>
                <a:cs typeface="Carlito"/>
              </a:rPr>
              <a:t>their </a:t>
            </a:r>
            <a:r>
              <a:rPr sz="1800" spc="-10" dirty="0">
                <a:latin typeface="Carlito"/>
                <a:cs typeface="Carlito"/>
              </a:rPr>
              <a:t>frank </a:t>
            </a:r>
            <a:r>
              <a:rPr sz="1800" spc="-5" dirty="0">
                <a:latin typeface="Carlito"/>
                <a:cs typeface="Carlito"/>
              </a:rPr>
              <a:t>opinions </a:t>
            </a:r>
            <a:r>
              <a:rPr sz="1800" spc="-10" dirty="0">
                <a:latin typeface="Carlito"/>
                <a:cs typeface="Carlito"/>
              </a:rPr>
              <a:t>often </a:t>
            </a:r>
            <a:r>
              <a:rPr sz="1800" spc="-5" dirty="0">
                <a:latin typeface="Carlito"/>
                <a:cs typeface="Carlito"/>
              </a:rPr>
              <a:t>become valuable  </a:t>
            </a:r>
            <a:r>
              <a:rPr sz="1800" spc="-15" dirty="0">
                <a:latin typeface="Carlito"/>
                <a:cs typeface="Carlito"/>
              </a:rPr>
              <a:t>promoters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product </a:t>
            </a:r>
            <a:r>
              <a:rPr sz="1800" spc="-15" dirty="0">
                <a:latin typeface="Carlito"/>
                <a:cs typeface="Carlito"/>
              </a:rPr>
              <a:t>before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5" dirty="0">
                <a:latin typeface="Carlito"/>
                <a:cs typeface="Carlito"/>
              </a:rPr>
              <a:t>launch </a:t>
            </a:r>
            <a:r>
              <a:rPr sz="1800" spc="-10" dirty="0">
                <a:latin typeface="Carlito"/>
                <a:cs typeface="Carlito"/>
              </a:rPr>
              <a:t>informing  </a:t>
            </a:r>
            <a:r>
              <a:rPr sz="1800" spc="-5" dirty="0">
                <a:latin typeface="Carlito"/>
                <a:cs typeface="Carlito"/>
              </a:rPr>
              <a:t>their social media </a:t>
            </a:r>
            <a:r>
              <a:rPr sz="1800" spc="-15" dirty="0">
                <a:latin typeface="Carlito"/>
                <a:cs typeface="Carlito"/>
              </a:rPr>
              <a:t>followers </a:t>
            </a:r>
            <a:r>
              <a:rPr sz="1800" spc="-10" dirty="0">
                <a:latin typeface="Carlito"/>
                <a:cs typeface="Carlito"/>
              </a:rPr>
              <a:t>at </a:t>
            </a:r>
            <a:r>
              <a:rPr sz="1800" dirty="0">
                <a:latin typeface="Carlito"/>
                <a:cs typeface="Carlito"/>
              </a:rPr>
              <a:t>no </a:t>
            </a:r>
            <a:r>
              <a:rPr sz="1800" spc="-15" dirty="0">
                <a:latin typeface="Carlito"/>
                <a:cs typeface="Carlito"/>
              </a:rPr>
              <a:t>cost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its </a:t>
            </a:r>
            <a:r>
              <a:rPr sz="1800" spc="-10" dirty="0">
                <a:latin typeface="Carlito"/>
                <a:cs typeface="Carlito"/>
              </a:rPr>
              <a:t>maker…"  </a:t>
            </a:r>
            <a:r>
              <a:rPr sz="1800" b="1" spc="-20" dirty="0">
                <a:solidFill>
                  <a:srgbClr val="C55A11"/>
                </a:solidFill>
                <a:latin typeface="Carlito"/>
                <a:cs typeface="Carlito"/>
              </a:rPr>
              <a:t>Truth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dirty="0">
                <a:solidFill>
                  <a:srgbClr val="C55A11"/>
                </a:solidFill>
                <a:latin typeface="Carlito"/>
                <a:cs typeface="Carlito"/>
              </a:rPr>
              <a:t>0.13</a:t>
            </a:r>
            <a:r>
              <a:rPr sz="1800" spc="1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(non-clickbait)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55A11"/>
                </a:solidFill>
                <a:latin typeface="Carlito"/>
                <a:cs typeface="Carlito"/>
              </a:rPr>
              <a:t>Predict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0.674</a:t>
            </a:r>
            <a:r>
              <a:rPr sz="1800" spc="-1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(clickbait)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3273" y="2154173"/>
            <a:ext cx="5518785" cy="3865245"/>
          </a:xfrm>
          <a:custGeom>
            <a:avLst/>
            <a:gdLst/>
            <a:ahLst/>
            <a:cxnLst/>
            <a:rect l="l" t="t" r="r" b="b"/>
            <a:pathLst>
              <a:path w="5518784" h="3865245">
                <a:moveTo>
                  <a:pt x="0" y="644156"/>
                </a:moveTo>
                <a:lnTo>
                  <a:pt x="1766" y="596083"/>
                </a:lnTo>
                <a:lnTo>
                  <a:pt x="6984" y="548969"/>
                </a:lnTo>
                <a:lnTo>
                  <a:pt x="15528" y="502939"/>
                </a:lnTo>
                <a:lnTo>
                  <a:pt x="27273" y="458117"/>
                </a:lnTo>
                <a:lnTo>
                  <a:pt x="42095" y="414629"/>
                </a:lnTo>
                <a:lnTo>
                  <a:pt x="59870" y="372598"/>
                </a:lnTo>
                <a:lnTo>
                  <a:pt x="80473" y="332150"/>
                </a:lnTo>
                <a:lnTo>
                  <a:pt x="103779" y="293409"/>
                </a:lnTo>
                <a:lnTo>
                  <a:pt x="129663" y="256498"/>
                </a:lnTo>
                <a:lnTo>
                  <a:pt x="158002" y="221544"/>
                </a:lnTo>
                <a:lnTo>
                  <a:pt x="188671" y="188671"/>
                </a:lnTo>
                <a:lnTo>
                  <a:pt x="221544" y="158002"/>
                </a:lnTo>
                <a:lnTo>
                  <a:pt x="256498" y="129663"/>
                </a:lnTo>
                <a:lnTo>
                  <a:pt x="293409" y="103779"/>
                </a:lnTo>
                <a:lnTo>
                  <a:pt x="332150" y="80473"/>
                </a:lnTo>
                <a:lnTo>
                  <a:pt x="372598" y="59870"/>
                </a:lnTo>
                <a:lnTo>
                  <a:pt x="414629" y="42095"/>
                </a:lnTo>
                <a:lnTo>
                  <a:pt x="458117" y="27273"/>
                </a:lnTo>
                <a:lnTo>
                  <a:pt x="502939" y="15528"/>
                </a:lnTo>
                <a:lnTo>
                  <a:pt x="548969" y="6984"/>
                </a:lnTo>
                <a:lnTo>
                  <a:pt x="596083" y="1766"/>
                </a:lnTo>
                <a:lnTo>
                  <a:pt x="644156" y="0"/>
                </a:lnTo>
                <a:lnTo>
                  <a:pt x="4874247" y="0"/>
                </a:lnTo>
                <a:lnTo>
                  <a:pt x="4922320" y="1766"/>
                </a:lnTo>
                <a:lnTo>
                  <a:pt x="4969434" y="6984"/>
                </a:lnTo>
                <a:lnTo>
                  <a:pt x="5015464" y="15528"/>
                </a:lnTo>
                <a:lnTo>
                  <a:pt x="5060286" y="27273"/>
                </a:lnTo>
                <a:lnTo>
                  <a:pt x="5103774" y="42095"/>
                </a:lnTo>
                <a:lnTo>
                  <a:pt x="5145805" y="59870"/>
                </a:lnTo>
                <a:lnTo>
                  <a:pt x="5186253" y="80473"/>
                </a:lnTo>
                <a:lnTo>
                  <a:pt x="5224994" y="103779"/>
                </a:lnTo>
                <a:lnTo>
                  <a:pt x="5261905" y="129663"/>
                </a:lnTo>
                <a:lnTo>
                  <a:pt x="5296859" y="158002"/>
                </a:lnTo>
                <a:lnTo>
                  <a:pt x="5329732" y="188671"/>
                </a:lnTo>
                <a:lnTo>
                  <a:pt x="5360401" y="221544"/>
                </a:lnTo>
                <a:lnTo>
                  <a:pt x="5388740" y="256498"/>
                </a:lnTo>
                <a:lnTo>
                  <a:pt x="5414624" y="293409"/>
                </a:lnTo>
                <a:lnTo>
                  <a:pt x="5437930" y="332150"/>
                </a:lnTo>
                <a:lnTo>
                  <a:pt x="5458533" y="372598"/>
                </a:lnTo>
                <a:lnTo>
                  <a:pt x="5476308" y="414629"/>
                </a:lnTo>
                <a:lnTo>
                  <a:pt x="5491130" y="458117"/>
                </a:lnTo>
                <a:lnTo>
                  <a:pt x="5502875" y="502939"/>
                </a:lnTo>
                <a:lnTo>
                  <a:pt x="5511419" y="548969"/>
                </a:lnTo>
                <a:lnTo>
                  <a:pt x="5516637" y="596083"/>
                </a:lnTo>
                <a:lnTo>
                  <a:pt x="5518404" y="644156"/>
                </a:lnTo>
                <a:lnTo>
                  <a:pt x="5518404" y="3220707"/>
                </a:lnTo>
                <a:lnTo>
                  <a:pt x="5516637" y="3268780"/>
                </a:lnTo>
                <a:lnTo>
                  <a:pt x="5511419" y="3315894"/>
                </a:lnTo>
                <a:lnTo>
                  <a:pt x="5502875" y="3361924"/>
                </a:lnTo>
                <a:lnTo>
                  <a:pt x="5491130" y="3406746"/>
                </a:lnTo>
                <a:lnTo>
                  <a:pt x="5476308" y="3450234"/>
                </a:lnTo>
                <a:lnTo>
                  <a:pt x="5458533" y="3492265"/>
                </a:lnTo>
                <a:lnTo>
                  <a:pt x="5437930" y="3532713"/>
                </a:lnTo>
                <a:lnTo>
                  <a:pt x="5414624" y="3571454"/>
                </a:lnTo>
                <a:lnTo>
                  <a:pt x="5388740" y="3608365"/>
                </a:lnTo>
                <a:lnTo>
                  <a:pt x="5360401" y="3643319"/>
                </a:lnTo>
                <a:lnTo>
                  <a:pt x="5329732" y="3676192"/>
                </a:lnTo>
                <a:lnTo>
                  <a:pt x="5296859" y="3706861"/>
                </a:lnTo>
                <a:lnTo>
                  <a:pt x="5261905" y="3735200"/>
                </a:lnTo>
                <a:lnTo>
                  <a:pt x="5224994" y="3761084"/>
                </a:lnTo>
                <a:lnTo>
                  <a:pt x="5186253" y="3784390"/>
                </a:lnTo>
                <a:lnTo>
                  <a:pt x="5145805" y="3804993"/>
                </a:lnTo>
                <a:lnTo>
                  <a:pt x="5103774" y="3822768"/>
                </a:lnTo>
                <a:lnTo>
                  <a:pt x="5060286" y="3837590"/>
                </a:lnTo>
                <a:lnTo>
                  <a:pt x="5015464" y="3849335"/>
                </a:lnTo>
                <a:lnTo>
                  <a:pt x="4969434" y="3857879"/>
                </a:lnTo>
                <a:lnTo>
                  <a:pt x="4922320" y="3863097"/>
                </a:lnTo>
                <a:lnTo>
                  <a:pt x="4874247" y="3864864"/>
                </a:lnTo>
                <a:lnTo>
                  <a:pt x="644156" y="3864864"/>
                </a:lnTo>
                <a:lnTo>
                  <a:pt x="596083" y="3863097"/>
                </a:lnTo>
                <a:lnTo>
                  <a:pt x="548969" y="3857879"/>
                </a:lnTo>
                <a:lnTo>
                  <a:pt x="502939" y="3849335"/>
                </a:lnTo>
                <a:lnTo>
                  <a:pt x="458117" y="3837590"/>
                </a:lnTo>
                <a:lnTo>
                  <a:pt x="414629" y="3822768"/>
                </a:lnTo>
                <a:lnTo>
                  <a:pt x="372598" y="3804993"/>
                </a:lnTo>
                <a:lnTo>
                  <a:pt x="332150" y="3784390"/>
                </a:lnTo>
                <a:lnTo>
                  <a:pt x="293409" y="3761084"/>
                </a:lnTo>
                <a:lnTo>
                  <a:pt x="256498" y="3735200"/>
                </a:lnTo>
                <a:lnTo>
                  <a:pt x="221544" y="3706861"/>
                </a:lnTo>
                <a:lnTo>
                  <a:pt x="188671" y="3676192"/>
                </a:lnTo>
                <a:lnTo>
                  <a:pt x="158002" y="3643319"/>
                </a:lnTo>
                <a:lnTo>
                  <a:pt x="129663" y="3608365"/>
                </a:lnTo>
                <a:lnTo>
                  <a:pt x="103779" y="3571454"/>
                </a:lnTo>
                <a:lnTo>
                  <a:pt x="80473" y="3532713"/>
                </a:lnTo>
                <a:lnTo>
                  <a:pt x="59870" y="3492265"/>
                </a:lnTo>
                <a:lnTo>
                  <a:pt x="42095" y="3450234"/>
                </a:lnTo>
                <a:lnTo>
                  <a:pt x="27273" y="3406746"/>
                </a:lnTo>
                <a:lnTo>
                  <a:pt x="15528" y="3361924"/>
                </a:lnTo>
                <a:lnTo>
                  <a:pt x="6984" y="3315894"/>
                </a:lnTo>
                <a:lnTo>
                  <a:pt x="1766" y="3268780"/>
                </a:lnTo>
                <a:lnTo>
                  <a:pt x="0" y="3220707"/>
                </a:lnTo>
                <a:lnTo>
                  <a:pt x="0" y="644156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5940" y="2266987"/>
            <a:ext cx="488886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0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0C0"/>
                </a:solidFill>
                <a:latin typeface="Carlito"/>
                <a:cs typeface="Carlito"/>
              </a:rPr>
              <a:t>Headline</a:t>
            </a:r>
            <a:r>
              <a:rPr sz="1800" spc="-5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"18 </a:t>
            </a:r>
            <a:r>
              <a:rPr sz="1800" b="1" dirty="0">
                <a:latin typeface="Carlito"/>
                <a:cs typeface="Carlito"/>
              </a:rPr>
              <a:t>uplifting </a:t>
            </a:r>
            <a:r>
              <a:rPr sz="1800" b="1" spc="-10" dirty="0">
                <a:latin typeface="Carlito"/>
                <a:cs typeface="Carlito"/>
              </a:rPr>
              <a:t>documentaries </a:t>
            </a:r>
            <a:r>
              <a:rPr sz="1800" spc="-10" dirty="0">
                <a:latin typeface="Carlito"/>
                <a:cs typeface="Carlito"/>
              </a:rPr>
              <a:t>guaranteed  to </a:t>
            </a:r>
            <a:r>
              <a:rPr sz="1800" dirty="0">
                <a:latin typeface="Carlito"/>
                <a:cs typeface="Carlito"/>
              </a:rPr>
              <a:t>put a </a:t>
            </a:r>
            <a:r>
              <a:rPr sz="1800" spc="-5" dirty="0">
                <a:latin typeface="Carlito"/>
                <a:cs typeface="Carlito"/>
              </a:rPr>
              <a:t>smile on </a:t>
            </a:r>
            <a:r>
              <a:rPr sz="1800" spc="-10" dirty="0">
                <a:latin typeface="Carlito"/>
                <a:cs typeface="Carlito"/>
              </a:rPr>
              <a:t>your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face"</a:t>
            </a:r>
            <a:endParaRPr sz="1800">
              <a:latin typeface="Carlito"/>
              <a:cs typeface="Carlito"/>
            </a:endParaRPr>
          </a:p>
          <a:p>
            <a:pPr marL="12700" marR="233045">
              <a:lnSpc>
                <a:spcPct val="100000"/>
              </a:lnSpc>
            </a:pPr>
            <a:r>
              <a:rPr sz="1800" b="1" spc="-10" dirty="0">
                <a:solidFill>
                  <a:srgbClr val="0070C0"/>
                </a:solidFill>
                <a:latin typeface="Carlito"/>
                <a:cs typeface="Carlito"/>
              </a:rPr>
              <a:t>Content</a:t>
            </a:r>
            <a:r>
              <a:rPr sz="1800" spc="-10" dirty="0">
                <a:solidFill>
                  <a:srgbClr val="0070C0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"The </a:t>
            </a:r>
            <a:r>
              <a:rPr sz="1800" spc="-10" dirty="0">
                <a:latin typeface="Carlito"/>
                <a:cs typeface="Carlito"/>
              </a:rPr>
              <a:t>real world </a:t>
            </a:r>
            <a:r>
              <a:rPr sz="1800" spc="-5" dirty="0">
                <a:latin typeface="Carlito"/>
                <a:cs typeface="Carlito"/>
              </a:rPr>
              <a:t>isn’t all </a:t>
            </a:r>
            <a:r>
              <a:rPr sz="1800" spc="-10" dirty="0">
                <a:latin typeface="Carlito"/>
                <a:cs typeface="Carlito"/>
              </a:rPr>
              <a:t>trash. </a:t>
            </a:r>
            <a:r>
              <a:rPr sz="1800" spc="-35" dirty="0">
                <a:latin typeface="Carlito"/>
                <a:cs typeface="Carlito"/>
              </a:rPr>
              <a:t>We </a:t>
            </a:r>
            <a:r>
              <a:rPr sz="1800" spc="-15" dirty="0">
                <a:latin typeface="Carlito"/>
                <a:cs typeface="Carlito"/>
              </a:rPr>
              <a:t>asked  </a:t>
            </a:r>
            <a:r>
              <a:rPr sz="1800" spc="-5" dirty="0">
                <a:latin typeface="Carlito"/>
                <a:cs typeface="Carlito"/>
              </a:rPr>
              <a:t>the BuzzFeed Community </a:t>
            </a:r>
            <a:r>
              <a:rPr sz="1800" spc="-10" dirty="0">
                <a:latin typeface="Carlito"/>
                <a:cs typeface="Carlito"/>
              </a:rPr>
              <a:t>to tell </a:t>
            </a:r>
            <a:r>
              <a:rPr sz="1800" dirty="0">
                <a:latin typeface="Carlito"/>
                <a:cs typeface="Carlito"/>
              </a:rPr>
              <a:t>us </a:t>
            </a:r>
            <a:r>
              <a:rPr sz="1800" spc="-5" dirty="0">
                <a:latin typeface="Carlito"/>
                <a:cs typeface="Carlito"/>
              </a:rPr>
              <a:t>their </a:t>
            </a:r>
            <a:r>
              <a:rPr sz="1800" b="1" spc="-15" dirty="0">
                <a:latin typeface="Carlito"/>
                <a:cs typeface="Carlito"/>
              </a:rPr>
              <a:t>favourite  </a:t>
            </a:r>
            <a:r>
              <a:rPr sz="1800" b="1" dirty="0">
                <a:latin typeface="Carlito"/>
                <a:cs typeface="Carlito"/>
              </a:rPr>
              <a:t>uplifting </a:t>
            </a:r>
            <a:r>
              <a:rPr sz="1800" b="1" spc="-5" dirty="0">
                <a:latin typeface="Carlito"/>
                <a:cs typeface="Carlito"/>
              </a:rPr>
              <a:t>documentaries. </a:t>
            </a:r>
            <a:r>
              <a:rPr sz="1800" spc="-10" dirty="0">
                <a:latin typeface="Carlito"/>
                <a:cs typeface="Carlito"/>
              </a:rPr>
              <a:t>Here are </a:t>
            </a:r>
            <a:r>
              <a:rPr sz="1800" spc="-5" dirty="0">
                <a:latin typeface="Carlito"/>
                <a:cs typeface="Carlito"/>
              </a:rPr>
              <a:t>the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results.</a:t>
            </a:r>
            <a:endParaRPr sz="1800">
              <a:latin typeface="Carlito"/>
              <a:cs typeface="Carlito"/>
            </a:endParaRPr>
          </a:p>
          <a:p>
            <a:pPr marL="12700" marR="5080" indent="-635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20" dirty="0">
                <a:latin typeface="Carlito"/>
                <a:cs typeface="Carlito"/>
              </a:rPr>
              <a:t>Twinsters </a:t>
            </a:r>
            <a:r>
              <a:rPr sz="1800" spc="-5" dirty="0">
                <a:latin typeface="Carlito"/>
                <a:cs typeface="Carlito"/>
              </a:rPr>
              <a:t>(2015) </a:t>
            </a:r>
            <a:r>
              <a:rPr sz="1800" spc="-15" dirty="0">
                <a:latin typeface="Carlito"/>
                <a:cs typeface="Carlito"/>
              </a:rPr>
              <a:t>“It’s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uplifting </a:t>
            </a:r>
            <a:r>
              <a:rPr sz="1800" spc="-10" dirty="0">
                <a:latin typeface="Carlito"/>
                <a:cs typeface="Carlito"/>
              </a:rPr>
              <a:t>story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spc="-10" dirty="0">
                <a:latin typeface="Carlito"/>
                <a:cs typeface="Carlito"/>
              </a:rPr>
              <a:t>two  </a:t>
            </a:r>
            <a:r>
              <a:rPr sz="1800" spc="-5" dirty="0">
                <a:latin typeface="Carlito"/>
                <a:cs typeface="Carlito"/>
              </a:rPr>
              <a:t>twins finding each other </a:t>
            </a:r>
            <a:r>
              <a:rPr sz="1800" spc="-10" dirty="0">
                <a:latin typeface="Carlito"/>
                <a:cs typeface="Carlito"/>
              </a:rPr>
              <a:t>after </a:t>
            </a:r>
            <a:r>
              <a:rPr sz="1800" spc="-20" dirty="0">
                <a:latin typeface="Carlito"/>
                <a:cs typeface="Carlito"/>
              </a:rPr>
              <a:t>they’d </a:t>
            </a:r>
            <a:r>
              <a:rPr sz="1800" dirty="0">
                <a:latin typeface="Carlito"/>
                <a:cs typeface="Carlito"/>
              </a:rPr>
              <a:t>been </a:t>
            </a:r>
            <a:r>
              <a:rPr sz="1800" spc="-10" dirty="0">
                <a:latin typeface="Carlito"/>
                <a:cs typeface="Carlito"/>
              </a:rPr>
              <a:t>adopted  to families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spc="-15" dirty="0">
                <a:latin typeface="Carlito"/>
                <a:cs typeface="Carlito"/>
              </a:rPr>
              <a:t>different </a:t>
            </a:r>
            <a:r>
              <a:rPr sz="1800" spc="-5" dirty="0">
                <a:latin typeface="Carlito"/>
                <a:cs typeface="Carlito"/>
              </a:rPr>
              <a:t>countries.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easy </a:t>
            </a:r>
            <a:r>
              <a:rPr sz="1800" spc="-15" dirty="0">
                <a:latin typeface="Carlito"/>
                <a:cs typeface="Carlito"/>
              </a:rPr>
              <a:t>watch, </a:t>
            </a:r>
            <a:r>
              <a:rPr sz="1800" dirty="0">
                <a:latin typeface="Carlito"/>
                <a:cs typeface="Carlito"/>
              </a:rPr>
              <a:t>and  so </a:t>
            </a:r>
            <a:r>
              <a:rPr sz="1800" spc="-5" dirty="0">
                <a:latin typeface="Carlito"/>
                <a:cs typeface="Carlito"/>
              </a:rPr>
              <a:t>heartwarming!” </a:t>
            </a:r>
            <a:r>
              <a:rPr sz="1800" spc="-25" dirty="0">
                <a:latin typeface="Carlito"/>
                <a:cs typeface="Carlito"/>
              </a:rPr>
              <a:t>Watch </a:t>
            </a:r>
            <a:r>
              <a:rPr sz="1800" spc="-5" dirty="0">
                <a:latin typeface="Carlito"/>
                <a:cs typeface="Carlito"/>
              </a:rPr>
              <a:t>on: Netflix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Worldwide</a:t>
            </a:r>
            <a:endParaRPr sz="1800">
              <a:latin typeface="Carlito"/>
              <a:cs typeface="Carlito"/>
            </a:endParaRPr>
          </a:p>
          <a:p>
            <a:pPr marL="12700" marR="220345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rlito"/>
                <a:cs typeface="Carlito"/>
              </a:rPr>
              <a:t>Iris (2014) </a:t>
            </a:r>
            <a:r>
              <a:rPr sz="1800" dirty="0">
                <a:latin typeface="Carlito"/>
                <a:cs typeface="Carlito"/>
              </a:rPr>
              <a:t>“I </a:t>
            </a:r>
            <a:r>
              <a:rPr sz="1800" spc="-5" dirty="0">
                <a:latin typeface="Carlito"/>
                <a:cs typeface="Carlito"/>
              </a:rPr>
              <a:t>cannot </a:t>
            </a:r>
            <a:r>
              <a:rPr sz="1800" dirty="0">
                <a:latin typeface="Carlito"/>
                <a:cs typeface="Carlito"/>
              </a:rPr>
              <a:t>speak </a:t>
            </a:r>
            <a:r>
              <a:rPr sz="1800" spc="-5" dirty="0">
                <a:latin typeface="Carlito"/>
                <a:cs typeface="Carlito"/>
              </a:rPr>
              <a:t>highly enough of this  film…</a:t>
            </a:r>
            <a:r>
              <a:rPr sz="1800" dirty="0">
                <a:latin typeface="Carlito"/>
                <a:cs typeface="Carlito"/>
              </a:rPr>
              <a:t> "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C55A11"/>
                </a:solidFill>
                <a:latin typeface="Carlito"/>
                <a:cs typeface="Carlito"/>
              </a:rPr>
              <a:t>Truth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0.73</a:t>
            </a:r>
            <a:r>
              <a:rPr sz="1800" spc="1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(clickbait)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C55A11"/>
                </a:solidFill>
                <a:latin typeface="Carlito"/>
                <a:cs typeface="Carlito"/>
              </a:rPr>
              <a:t>Predict </a:t>
            </a:r>
            <a:r>
              <a:rPr sz="1800" b="1" spc="-10" dirty="0">
                <a:solidFill>
                  <a:srgbClr val="C55A11"/>
                </a:solidFill>
                <a:latin typeface="Carlito"/>
                <a:cs typeface="Carlito"/>
              </a:rPr>
              <a:t>Score</a:t>
            </a:r>
            <a:r>
              <a:rPr sz="1800" spc="-10" dirty="0">
                <a:solidFill>
                  <a:srgbClr val="C55A11"/>
                </a:solidFill>
                <a:latin typeface="Carlito"/>
                <a:cs typeface="Carlito"/>
              </a:rPr>
              <a:t>: </a:t>
            </a:r>
            <a:r>
              <a:rPr sz="1800" dirty="0">
                <a:solidFill>
                  <a:srgbClr val="C55A11"/>
                </a:solidFill>
                <a:latin typeface="Carlito"/>
                <a:cs typeface="Carlito"/>
              </a:rPr>
              <a:t>0.221</a:t>
            </a:r>
            <a:r>
              <a:rPr sz="1800" spc="-2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C55A11"/>
                </a:solidFill>
                <a:latin typeface="Carlito"/>
                <a:cs typeface="Carlito"/>
              </a:rPr>
              <a:t>(non-clickbait)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6336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Conclusion </a:t>
            </a:r>
            <a:r>
              <a:rPr spc="10" dirty="0"/>
              <a:t>&amp; </a:t>
            </a:r>
            <a:r>
              <a:rPr spc="-220" dirty="0"/>
              <a:t>Future</a:t>
            </a:r>
            <a:r>
              <a:rPr spc="-835" dirty="0"/>
              <a:t> </a:t>
            </a:r>
            <a:r>
              <a:rPr spc="-265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29" y="1573593"/>
            <a:ext cx="10549890" cy="3597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project,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proposed </a:t>
            </a:r>
            <a:r>
              <a:rPr sz="2400" b="1" spc="-5" dirty="0">
                <a:latin typeface="Carlito"/>
                <a:cs typeface="Carlito"/>
              </a:rPr>
              <a:t>Click-BERT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b="1" spc="-5" dirty="0">
                <a:latin typeface="Carlito"/>
                <a:cs typeface="Carlito"/>
              </a:rPr>
              <a:t>C</a:t>
            </a:r>
            <a:r>
              <a:rPr sz="2400" spc="-5" dirty="0">
                <a:latin typeface="Carlito"/>
                <a:cs typeface="Carlito"/>
              </a:rPr>
              <a:t>lickbait </a:t>
            </a:r>
            <a:r>
              <a:rPr sz="2400" b="1" spc="-10" dirty="0">
                <a:latin typeface="Carlito"/>
                <a:cs typeface="Carlito"/>
              </a:rPr>
              <a:t>D</a:t>
            </a:r>
            <a:r>
              <a:rPr sz="2400" spc="-10" dirty="0">
                <a:latin typeface="Carlito"/>
                <a:cs typeface="Carlito"/>
              </a:rPr>
              <a:t>etector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b="1" spc="-5" dirty="0">
                <a:latin typeface="Carlito"/>
                <a:cs typeface="Carlito"/>
              </a:rPr>
              <a:t>B</a:t>
            </a:r>
            <a:r>
              <a:rPr sz="2400" spc="-5" dirty="0">
                <a:latin typeface="Carlito"/>
                <a:cs typeface="Carlito"/>
              </a:rPr>
              <a:t>idirectional </a:t>
            </a:r>
            <a:r>
              <a:rPr sz="2400" b="1" spc="-10" dirty="0">
                <a:latin typeface="Carlito"/>
                <a:cs typeface="Carlito"/>
              </a:rPr>
              <a:t>E</a:t>
            </a:r>
            <a:r>
              <a:rPr sz="2400" spc="-10" dirty="0">
                <a:latin typeface="Carlito"/>
                <a:cs typeface="Carlito"/>
              </a:rPr>
              <a:t>ncoder  </a:t>
            </a:r>
            <a:r>
              <a:rPr sz="2400" b="1" spc="-10" dirty="0">
                <a:latin typeface="Carlito"/>
                <a:cs typeface="Carlito"/>
              </a:rPr>
              <a:t>R</a:t>
            </a:r>
            <a:r>
              <a:rPr sz="2400" spc="-10" dirty="0">
                <a:latin typeface="Carlito"/>
                <a:cs typeface="Carlito"/>
              </a:rPr>
              <a:t>epresentations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b="1" spc="-15" dirty="0">
                <a:latin typeface="Carlito"/>
                <a:cs typeface="Carlito"/>
              </a:rPr>
              <a:t>T</a:t>
            </a:r>
            <a:r>
              <a:rPr sz="2400" spc="-15" dirty="0">
                <a:latin typeface="Carlito"/>
                <a:cs typeface="Carlito"/>
              </a:rPr>
              <a:t>ransformers:</a:t>
            </a:r>
            <a:endParaRPr sz="24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Achieved </a:t>
            </a:r>
            <a:r>
              <a:rPr sz="2000" spc="-55" dirty="0">
                <a:latin typeface="Carlito"/>
                <a:cs typeface="Carlito"/>
              </a:rPr>
              <a:t>S.O.T.A </a:t>
            </a:r>
            <a:r>
              <a:rPr sz="2000" spc="-5" dirty="0">
                <a:latin typeface="Carlito"/>
                <a:cs typeface="Carlito"/>
              </a:rPr>
              <a:t>performance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Webis-17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dataset</a:t>
            </a:r>
            <a:endParaRPr sz="20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Able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distinguish clickbait </a:t>
            </a:r>
            <a:r>
              <a:rPr sz="2000" spc="-10" dirty="0">
                <a:latin typeface="Carlito"/>
                <a:cs typeface="Carlito"/>
              </a:rPr>
              <a:t>vs. </a:t>
            </a:r>
            <a:r>
              <a:rPr sz="2000" spc="-5" dirty="0">
                <a:latin typeface="Carlito"/>
                <a:cs typeface="Carlito"/>
              </a:rPr>
              <a:t>non-clickbait </a:t>
            </a:r>
            <a:r>
              <a:rPr sz="2000" spc="-15" dirty="0">
                <a:latin typeface="Carlito"/>
                <a:cs typeface="Carlito"/>
              </a:rPr>
              <a:t>contents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high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har char="•"/>
            </a:pP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spc="-10" dirty="0">
                <a:latin typeface="Carlito"/>
                <a:cs typeface="Carlito"/>
              </a:rPr>
              <a:t>Future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Work:</a:t>
            </a:r>
            <a:endParaRPr sz="24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0" dirty="0">
                <a:latin typeface="Carlito"/>
                <a:cs typeface="Carlito"/>
              </a:rPr>
              <a:t>Directly </a:t>
            </a:r>
            <a:r>
              <a:rPr sz="2200" spc="-5" dirty="0">
                <a:latin typeface="Carlito"/>
                <a:cs typeface="Carlito"/>
              </a:rPr>
              <a:t>fine-tune </a:t>
            </a:r>
            <a:r>
              <a:rPr sz="2200" spc="-20" dirty="0">
                <a:latin typeface="Carlito"/>
                <a:cs typeface="Carlito"/>
              </a:rPr>
              <a:t>BERT-like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15" dirty="0">
                <a:latin typeface="Carlito"/>
                <a:cs typeface="Carlito"/>
              </a:rPr>
              <a:t>(compute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limits)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5" dirty="0">
                <a:latin typeface="Carlito"/>
                <a:cs typeface="Carlito"/>
              </a:rPr>
              <a:t>Improve </a:t>
            </a:r>
            <a:r>
              <a:rPr sz="2200" spc="-10" dirty="0">
                <a:latin typeface="Carlito"/>
                <a:cs typeface="Carlito"/>
              </a:rPr>
              <a:t>language </a:t>
            </a:r>
            <a:r>
              <a:rPr sz="2200" spc="-15" dirty="0">
                <a:latin typeface="Carlito"/>
                <a:cs typeface="Carlito"/>
              </a:rPr>
              <a:t>understanding </a:t>
            </a:r>
            <a:r>
              <a:rPr sz="2200" spc="-5" dirty="0">
                <a:latin typeface="Carlito"/>
                <a:cs typeface="Carlito"/>
              </a:rPr>
              <a:t>abilities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media</a:t>
            </a:r>
            <a:r>
              <a:rPr sz="2200" spc="6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idioms</a:t>
            </a:r>
            <a:endParaRPr sz="2200">
              <a:latin typeface="Carlito"/>
              <a:cs typeface="Carlito"/>
            </a:endParaRPr>
          </a:p>
          <a:p>
            <a:pPr marL="8128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200" spc="-15" dirty="0">
                <a:latin typeface="Carlito"/>
                <a:cs typeface="Carlito"/>
              </a:rPr>
              <a:t>Incorporate </a:t>
            </a:r>
            <a:r>
              <a:rPr sz="2200" spc="-20" dirty="0">
                <a:latin typeface="Carlito"/>
                <a:cs typeface="Carlito"/>
              </a:rPr>
              <a:t>feature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engineering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2441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0" dirty="0"/>
              <a:t>R</a:t>
            </a:r>
            <a:r>
              <a:rPr spc="-380" dirty="0"/>
              <a:t>e</a:t>
            </a:r>
            <a:r>
              <a:rPr spc="-65" dirty="0"/>
              <a:t>f</a:t>
            </a:r>
            <a:r>
              <a:rPr spc="-335" dirty="0"/>
              <a:t>e</a:t>
            </a:r>
            <a:r>
              <a:rPr spc="-55" dirty="0"/>
              <a:t>r</a:t>
            </a:r>
            <a:r>
              <a:rPr spc="-285" dirty="0"/>
              <a:t>e</a:t>
            </a:r>
            <a:r>
              <a:rPr spc="-290" dirty="0"/>
              <a:t>n</a:t>
            </a:r>
            <a:r>
              <a:rPr spc="-400" dirty="0"/>
              <a:t>c</a:t>
            </a:r>
            <a:r>
              <a:rPr spc="-300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43" y="1228915"/>
            <a:ext cx="11602720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217170" algn="l"/>
              </a:tabLst>
            </a:pPr>
            <a:r>
              <a:rPr sz="1200" spc="-10" dirty="0">
                <a:latin typeface="Carlito"/>
                <a:cs typeface="Carlito"/>
              </a:rPr>
              <a:t>Ankesh </a:t>
            </a:r>
            <a:r>
              <a:rPr sz="1200" dirty="0">
                <a:latin typeface="Carlito"/>
                <a:cs typeface="Carlito"/>
              </a:rPr>
              <a:t>Anand, </a:t>
            </a:r>
            <a:r>
              <a:rPr sz="1200" spc="-20" dirty="0">
                <a:latin typeface="Carlito"/>
                <a:cs typeface="Carlito"/>
              </a:rPr>
              <a:t>Tanmoy </a:t>
            </a:r>
            <a:r>
              <a:rPr sz="1200" spc="-10" dirty="0">
                <a:latin typeface="Carlito"/>
                <a:cs typeface="Carlito"/>
              </a:rPr>
              <a:t>Chakraborty, </a:t>
            </a:r>
            <a:r>
              <a:rPr sz="1200" dirty="0">
                <a:latin typeface="Carlito"/>
                <a:cs typeface="Carlito"/>
              </a:rPr>
              <a:t>and Noseong </a:t>
            </a:r>
            <a:r>
              <a:rPr sz="1200" spc="-10" dirty="0">
                <a:latin typeface="Carlito"/>
                <a:cs typeface="Carlito"/>
              </a:rPr>
              <a:t>Park. </a:t>
            </a:r>
            <a:r>
              <a:rPr sz="1200" spc="-25" dirty="0">
                <a:latin typeface="Carlito"/>
                <a:cs typeface="Carlito"/>
              </a:rPr>
              <a:t>We </a:t>
            </a:r>
            <a:r>
              <a:rPr sz="1200" dirty="0">
                <a:latin typeface="Carlito"/>
                <a:cs typeface="Carlito"/>
              </a:rPr>
              <a:t>used </a:t>
            </a:r>
            <a:r>
              <a:rPr sz="1200" spc="-5" dirty="0">
                <a:latin typeface="Carlito"/>
                <a:cs typeface="Carlito"/>
              </a:rPr>
              <a:t>neural </a:t>
            </a:r>
            <a:r>
              <a:rPr sz="1200" spc="-10" dirty="0">
                <a:latin typeface="Carlito"/>
                <a:cs typeface="Carlito"/>
              </a:rPr>
              <a:t>networks </a:t>
            </a:r>
            <a:r>
              <a:rPr sz="1200" spc="-5" dirty="0">
                <a:latin typeface="Carlito"/>
                <a:cs typeface="Carlito"/>
              </a:rPr>
              <a:t>to detect clickbaits: </a:t>
            </a:r>
            <a:r>
              <a:rPr sz="1200" spc="-30" dirty="0">
                <a:latin typeface="Carlito"/>
                <a:cs typeface="Carlito"/>
              </a:rPr>
              <a:t>You </a:t>
            </a:r>
            <a:r>
              <a:rPr sz="1200" spc="-5" dirty="0">
                <a:latin typeface="Carlito"/>
                <a:cs typeface="Carlito"/>
              </a:rPr>
              <a:t>won’t believe what </a:t>
            </a:r>
            <a:r>
              <a:rPr sz="1200" dirty="0">
                <a:latin typeface="Carlito"/>
                <a:cs typeface="Carlito"/>
              </a:rPr>
              <a:t>happened </a:t>
            </a:r>
            <a:r>
              <a:rPr sz="1200" spc="-5" dirty="0">
                <a:latin typeface="Carlito"/>
                <a:cs typeface="Carlito"/>
              </a:rPr>
              <a:t>next! In </a:t>
            </a:r>
            <a:r>
              <a:rPr sz="1200" dirty="0">
                <a:latin typeface="Carlito"/>
                <a:cs typeface="Carlito"/>
              </a:rPr>
              <a:t>Joemon M. </a:t>
            </a:r>
            <a:r>
              <a:rPr sz="1200" spc="-5" dirty="0">
                <a:latin typeface="Carlito"/>
                <a:cs typeface="Carlito"/>
              </a:rPr>
              <a:t>Jose,</a:t>
            </a:r>
            <a:r>
              <a:rPr sz="1200" spc="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Claudia</a:t>
            </a:r>
            <a:endParaRPr sz="1200">
              <a:latin typeface="Carlito"/>
              <a:cs typeface="Carlito"/>
            </a:endParaRPr>
          </a:p>
          <a:p>
            <a:pPr marL="12700" marR="61594">
              <a:lnSpc>
                <a:spcPts val="1300"/>
              </a:lnSpc>
              <a:spcBef>
                <a:spcPts val="1010"/>
              </a:spcBef>
            </a:pPr>
            <a:r>
              <a:rPr sz="1200" spc="-15" dirty="0">
                <a:latin typeface="Carlito"/>
                <a:cs typeface="Carlito"/>
              </a:rPr>
              <a:t>Hauff, </a:t>
            </a:r>
            <a:r>
              <a:rPr sz="1200" spc="-5" dirty="0">
                <a:latin typeface="Carlito"/>
                <a:cs typeface="Carlito"/>
              </a:rPr>
              <a:t>Ismail </a:t>
            </a:r>
            <a:r>
              <a:rPr sz="1200" spc="10" dirty="0">
                <a:latin typeface="Carlito"/>
                <a:cs typeface="Carlito"/>
              </a:rPr>
              <a:t>Seng</a:t>
            </a:r>
            <a:r>
              <a:rPr sz="1200" spc="10" dirty="0">
                <a:latin typeface="Arial"/>
                <a:cs typeface="Arial"/>
              </a:rPr>
              <a:t>¨</a:t>
            </a:r>
            <a:r>
              <a:rPr sz="1200" spc="10" dirty="0">
                <a:latin typeface="Carlito"/>
                <a:cs typeface="Carlito"/>
              </a:rPr>
              <a:t>or </a:t>
            </a:r>
            <a:r>
              <a:rPr sz="1200" spc="5" dirty="0">
                <a:latin typeface="Carlito"/>
                <a:cs typeface="Carlito"/>
              </a:rPr>
              <a:t>Alting</a:t>
            </a:r>
            <a:r>
              <a:rPr sz="1200" spc="5" dirty="0">
                <a:latin typeface="Arial"/>
                <a:cs typeface="Arial"/>
              </a:rPr>
              <a:t>¨</a:t>
            </a:r>
            <a:r>
              <a:rPr sz="1200" spc="5" dirty="0">
                <a:latin typeface="Carlito"/>
                <a:cs typeface="Carlito"/>
              </a:rPr>
              <a:t>ovde, </a:t>
            </a:r>
            <a:r>
              <a:rPr sz="1200" spc="-10" dirty="0">
                <a:latin typeface="Carlito"/>
                <a:cs typeface="Carlito"/>
              </a:rPr>
              <a:t>Dawei </a:t>
            </a:r>
            <a:r>
              <a:rPr sz="1200" dirty="0">
                <a:latin typeface="Carlito"/>
                <a:cs typeface="Carlito"/>
              </a:rPr>
              <a:t>Song, </a:t>
            </a:r>
            <a:r>
              <a:rPr sz="1200" spc="-5" dirty="0">
                <a:latin typeface="Carlito"/>
                <a:cs typeface="Carlito"/>
              </a:rPr>
              <a:t>Dyaa </a:t>
            </a:r>
            <a:r>
              <a:rPr sz="1200" spc="-20" dirty="0">
                <a:latin typeface="Carlito"/>
                <a:cs typeface="Carlito"/>
              </a:rPr>
              <a:t>Albakour, </a:t>
            </a:r>
            <a:r>
              <a:rPr sz="1200" dirty="0">
                <a:latin typeface="Carlito"/>
                <a:cs typeface="Carlito"/>
              </a:rPr>
              <a:t>Stuart N. K. </a:t>
            </a:r>
            <a:r>
              <a:rPr sz="1200" spc="-15" dirty="0">
                <a:latin typeface="Carlito"/>
                <a:cs typeface="Carlito"/>
              </a:rPr>
              <a:t>Watt, </a:t>
            </a:r>
            <a:r>
              <a:rPr sz="1200" dirty="0">
                <a:latin typeface="Carlito"/>
                <a:cs typeface="Carlito"/>
              </a:rPr>
              <a:t>and John </a:t>
            </a:r>
            <a:r>
              <a:rPr sz="1200" spc="-20" dirty="0">
                <a:latin typeface="Carlito"/>
                <a:cs typeface="Carlito"/>
              </a:rPr>
              <a:t>Tait, </a:t>
            </a:r>
            <a:r>
              <a:rPr sz="1200" spc="-5" dirty="0">
                <a:latin typeface="Carlito"/>
                <a:cs typeface="Carlito"/>
              </a:rPr>
              <a:t>editors, Advances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Information </a:t>
            </a:r>
            <a:r>
              <a:rPr sz="1200" spc="-10" dirty="0">
                <a:latin typeface="Carlito"/>
                <a:cs typeface="Carlito"/>
              </a:rPr>
              <a:t>Retrieval </a:t>
            </a:r>
            <a:r>
              <a:rPr sz="1200" dirty="0">
                <a:latin typeface="Carlito"/>
                <a:cs typeface="Carlito"/>
              </a:rPr>
              <a:t>- 39th </a:t>
            </a:r>
            <a:r>
              <a:rPr sz="1200" spc="-5" dirty="0">
                <a:latin typeface="Carlito"/>
                <a:cs typeface="Carlito"/>
              </a:rPr>
              <a:t>European Conference </a:t>
            </a:r>
            <a:r>
              <a:rPr sz="1200" dirty="0">
                <a:latin typeface="Carlito"/>
                <a:cs typeface="Carlito"/>
              </a:rPr>
              <a:t>on </a:t>
            </a:r>
            <a:r>
              <a:rPr sz="1200" spc="-5" dirty="0">
                <a:latin typeface="Carlito"/>
                <a:cs typeface="Carlito"/>
              </a:rPr>
              <a:t>IR </a:t>
            </a:r>
            <a:r>
              <a:rPr sz="1200" spc="-10" dirty="0">
                <a:latin typeface="Carlito"/>
                <a:cs typeface="Carlito"/>
              </a:rPr>
              <a:t>Research, </a:t>
            </a:r>
            <a:r>
              <a:rPr sz="1200" spc="-5" dirty="0">
                <a:latin typeface="Carlito"/>
                <a:cs typeface="Carlito"/>
              </a:rPr>
              <a:t>ECIR  </a:t>
            </a:r>
            <a:r>
              <a:rPr sz="1200" dirty="0">
                <a:latin typeface="Carlito"/>
                <a:cs typeface="Carlito"/>
              </a:rPr>
              <a:t>2017, Aberdeen, </a:t>
            </a:r>
            <a:r>
              <a:rPr sz="1200" spc="-5" dirty="0">
                <a:latin typeface="Carlito"/>
                <a:cs typeface="Carlito"/>
              </a:rPr>
              <a:t>UK, </a:t>
            </a:r>
            <a:r>
              <a:rPr sz="1200" dirty="0">
                <a:latin typeface="Carlito"/>
                <a:cs typeface="Carlito"/>
              </a:rPr>
              <a:t>April </a:t>
            </a:r>
            <a:r>
              <a:rPr sz="1200" spc="-5" dirty="0">
                <a:latin typeface="Carlito"/>
                <a:cs typeface="Carlito"/>
              </a:rPr>
              <a:t>8-13, </a:t>
            </a:r>
            <a:r>
              <a:rPr sz="1200" dirty="0">
                <a:latin typeface="Carlito"/>
                <a:cs typeface="Carlito"/>
              </a:rPr>
              <a:t>2017, </a:t>
            </a:r>
            <a:r>
              <a:rPr sz="1200" spc="-5" dirty="0">
                <a:latin typeface="Carlito"/>
                <a:cs typeface="Carlito"/>
              </a:rPr>
              <a:t>Proceedings, volume </a:t>
            </a:r>
            <a:r>
              <a:rPr sz="1200" dirty="0">
                <a:latin typeface="Carlito"/>
                <a:cs typeface="Carlito"/>
              </a:rPr>
              <a:t>10193 of </a:t>
            </a:r>
            <a:r>
              <a:rPr sz="1200" spc="-5" dirty="0">
                <a:latin typeface="Carlito"/>
                <a:cs typeface="Carlito"/>
              </a:rPr>
              <a:t>Lecture Notes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Computer Science, pages </a:t>
            </a:r>
            <a:r>
              <a:rPr sz="1200" dirty="0">
                <a:latin typeface="Carlito"/>
                <a:cs typeface="Carlito"/>
              </a:rPr>
              <a:t>541–547,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2017.</a:t>
            </a:r>
            <a:endParaRPr sz="12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830"/>
              </a:spcBef>
              <a:buAutoNum type="arabicPlain" startAt="2"/>
              <a:tabLst>
                <a:tab pos="217170" algn="l"/>
              </a:tabLst>
            </a:pPr>
            <a:r>
              <a:rPr sz="1200" dirty="0">
                <a:latin typeface="Carlito"/>
                <a:cs typeface="Carlito"/>
              </a:rPr>
              <a:t>Dzmitry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Bahdanau,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Kyunghyun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Cho,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Yoshua </a:t>
            </a:r>
            <a:r>
              <a:rPr sz="1200" spc="-5" dirty="0">
                <a:latin typeface="Carlito"/>
                <a:cs typeface="Carlito"/>
              </a:rPr>
              <a:t>Bengio.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Neural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machine </a:t>
            </a:r>
            <a:r>
              <a:rPr sz="1200" spc="-5" dirty="0">
                <a:latin typeface="Carlito"/>
                <a:cs typeface="Carlito"/>
              </a:rPr>
              <a:t>translation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by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jointly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learning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to align</a:t>
            </a:r>
            <a:r>
              <a:rPr sz="1200" dirty="0">
                <a:latin typeface="Carlito"/>
                <a:cs typeface="Carlito"/>
              </a:rPr>
              <a:t> and</a:t>
            </a:r>
            <a:r>
              <a:rPr sz="1200" spc="-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translate.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arXiv</a:t>
            </a:r>
            <a:r>
              <a:rPr sz="1200" spc="-5" dirty="0">
                <a:latin typeface="Carlito"/>
                <a:cs typeface="Carlito"/>
              </a:rPr>
              <a:t> preprint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arXiv:1409.0473,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2014.</a:t>
            </a:r>
            <a:endParaRPr sz="12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860"/>
              </a:spcBef>
              <a:buAutoNum type="arabicPlain" startAt="2"/>
              <a:tabLst>
                <a:tab pos="217170" algn="l"/>
              </a:tabLst>
            </a:pPr>
            <a:r>
              <a:rPr sz="1200" spc="-5" dirty="0">
                <a:latin typeface="Carlito"/>
                <a:cs typeface="Carlito"/>
              </a:rPr>
              <a:t>Iz </a:t>
            </a:r>
            <a:r>
              <a:rPr sz="1200" spc="-15" dirty="0">
                <a:latin typeface="Carlito"/>
                <a:cs typeface="Carlito"/>
              </a:rPr>
              <a:t>Beltagy, </a:t>
            </a:r>
            <a:r>
              <a:rPr sz="1200" spc="-5" dirty="0">
                <a:latin typeface="Carlito"/>
                <a:cs typeface="Carlito"/>
              </a:rPr>
              <a:t>Matthew </a:t>
            </a:r>
            <a:r>
              <a:rPr sz="1200" dirty="0">
                <a:latin typeface="Carlito"/>
                <a:cs typeface="Carlito"/>
              </a:rPr>
              <a:t>E. </a:t>
            </a:r>
            <a:r>
              <a:rPr sz="1200" spc="-10" dirty="0">
                <a:latin typeface="Carlito"/>
                <a:cs typeface="Carlito"/>
              </a:rPr>
              <a:t>Peters, </a:t>
            </a:r>
            <a:r>
              <a:rPr sz="1200" dirty="0">
                <a:latin typeface="Carlito"/>
                <a:cs typeface="Carlito"/>
              </a:rPr>
              <a:t>and Arman Cohan. </a:t>
            </a:r>
            <a:r>
              <a:rPr sz="1200" spc="-5" dirty="0">
                <a:latin typeface="Carlito"/>
                <a:cs typeface="Carlito"/>
              </a:rPr>
              <a:t>Longformer: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long-document </a:t>
            </a:r>
            <a:r>
              <a:rPr sz="1200" spc="-15" dirty="0">
                <a:latin typeface="Carlito"/>
                <a:cs typeface="Carlito"/>
              </a:rPr>
              <a:t>transformer. </a:t>
            </a:r>
            <a:r>
              <a:rPr sz="1200" spc="-5" dirty="0">
                <a:latin typeface="Carlito"/>
                <a:cs typeface="Carlito"/>
              </a:rPr>
              <a:t>CoRR, abs/2004.05150,</a:t>
            </a:r>
            <a:r>
              <a:rPr sz="1200" spc="-13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2020.</a:t>
            </a:r>
            <a:endParaRPr sz="1200">
              <a:latin typeface="Carlito"/>
              <a:cs typeface="Carlito"/>
            </a:endParaRPr>
          </a:p>
          <a:p>
            <a:pPr marL="12700" marR="69215">
              <a:lnSpc>
                <a:spcPts val="1300"/>
              </a:lnSpc>
              <a:spcBef>
                <a:spcPts val="1015"/>
              </a:spcBef>
              <a:buAutoNum type="arabicPlain" startAt="2"/>
              <a:tabLst>
                <a:tab pos="217170" algn="l"/>
              </a:tabLst>
            </a:pPr>
            <a:r>
              <a:rPr sz="1200" spc="-5" dirty="0">
                <a:latin typeface="Carlito"/>
                <a:cs typeface="Carlito"/>
              </a:rPr>
              <a:t>Prakhar Biyani, </a:t>
            </a:r>
            <a:r>
              <a:rPr sz="1200" spc="-10" dirty="0">
                <a:latin typeface="Carlito"/>
                <a:cs typeface="Carlito"/>
              </a:rPr>
              <a:t>Kostas Tsioutsiouliklis, </a:t>
            </a:r>
            <a:r>
              <a:rPr sz="1200" dirty="0">
                <a:latin typeface="Carlito"/>
                <a:cs typeface="Carlito"/>
              </a:rPr>
              <a:t>and John </a:t>
            </a:r>
            <a:r>
              <a:rPr sz="1200" spc="-20" dirty="0">
                <a:latin typeface="Carlito"/>
                <a:cs typeface="Carlito"/>
              </a:rPr>
              <a:t>Blackmer. </a:t>
            </a:r>
            <a:r>
              <a:rPr sz="1200" dirty="0">
                <a:latin typeface="Carlito"/>
                <a:cs typeface="Carlito"/>
              </a:rPr>
              <a:t>”8 amazing </a:t>
            </a:r>
            <a:r>
              <a:rPr sz="1200" spc="-5" dirty="0">
                <a:latin typeface="Carlito"/>
                <a:cs typeface="Carlito"/>
              </a:rPr>
              <a:t>secrets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getting more clicks”: Detecting clickbaits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news streams </a:t>
            </a:r>
            <a:r>
              <a:rPr sz="1200" dirty="0">
                <a:latin typeface="Carlito"/>
                <a:cs typeface="Carlito"/>
              </a:rPr>
              <a:t>using article </a:t>
            </a:r>
            <a:r>
              <a:rPr sz="1200" spc="-10" dirty="0">
                <a:latin typeface="Carlito"/>
                <a:cs typeface="Carlito"/>
              </a:rPr>
              <a:t>informality. </a:t>
            </a:r>
            <a:r>
              <a:rPr sz="1200" spc="-5" dirty="0">
                <a:latin typeface="Carlito"/>
                <a:cs typeface="Carlito"/>
              </a:rPr>
              <a:t>In </a:t>
            </a:r>
            <a:r>
              <a:rPr sz="1200" dirty="0">
                <a:latin typeface="Carlito"/>
                <a:cs typeface="Carlito"/>
              </a:rPr>
              <a:t>Dale Schuurmans  and Michael </a:t>
            </a:r>
            <a:r>
              <a:rPr sz="1200" spc="-80" dirty="0">
                <a:latin typeface="Carlito"/>
                <a:cs typeface="Carlito"/>
              </a:rPr>
              <a:t>P. </a:t>
            </a:r>
            <a:r>
              <a:rPr sz="1200" spc="-10" dirty="0">
                <a:latin typeface="Carlito"/>
                <a:cs typeface="Carlito"/>
              </a:rPr>
              <a:t>Wellman, </a:t>
            </a:r>
            <a:r>
              <a:rPr sz="1200" spc="-5" dirty="0">
                <a:latin typeface="Carlito"/>
                <a:cs typeface="Carlito"/>
              </a:rPr>
              <a:t>editors, Proceedings </a:t>
            </a:r>
            <a:r>
              <a:rPr sz="1200" dirty="0">
                <a:latin typeface="Carlito"/>
                <a:cs typeface="Carlito"/>
              </a:rPr>
              <a:t>of the Thirtieth AAAI </a:t>
            </a:r>
            <a:r>
              <a:rPr sz="1200" spc="-10" dirty="0">
                <a:latin typeface="Carlito"/>
                <a:cs typeface="Carlito"/>
              </a:rPr>
              <a:t>Conference </a:t>
            </a:r>
            <a:r>
              <a:rPr sz="1200" dirty="0">
                <a:latin typeface="Carlito"/>
                <a:cs typeface="Carlito"/>
              </a:rPr>
              <a:t>on Artificial </a:t>
            </a:r>
            <a:r>
              <a:rPr sz="1200" spc="-5" dirty="0">
                <a:latin typeface="Carlito"/>
                <a:cs typeface="Carlito"/>
              </a:rPr>
              <a:t>Intelligence, February </a:t>
            </a:r>
            <a:r>
              <a:rPr sz="1200" dirty="0">
                <a:latin typeface="Carlito"/>
                <a:cs typeface="Carlito"/>
              </a:rPr>
              <a:t>12-17, 2016, Phoenix, </a:t>
            </a:r>
            <a:r>
              <a:rPr sz="1200" spc="-5" dirty="0">
                <a:latin typeface="Carlito"/>
                <a:cs typeface="Carlito"/>
              </a:rPr>
              <a:t>Arizona, USA, pages </a:t>
            </a:r>
            <a:r>
              <a:rPr sz="1200" dirty="0">
                <a:latin typeface="Carlito"/>
                <a:cs typeface="Carlito"/>
              </a:rPr>
              <a:t>94–100. AAAI </a:t>
            </a:r>
            <a:r>
              <a:rPr sz="1200" spc="-5" dirty="0">
                <a:latin typeface="Carlito"/>
                <a:cs typeface="Carlito"/>
              </a:rPr>
              <a:t>Press,</a:t>
            </a:r>
            <a:r>
              <a:rPr sz="1200" spc="-1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2016.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ts val="1300"/>
              </a:lnSpc>
              <a:spcBef>
                <a:spcPts val="985"/>
              </a:spcBef>
              <a:buAutoNum type="arabicPlain" startAt="2"/>
              <a:tabLst>
                <a:tab pos="217170" algn="l"/>
              </a:tabLst>
            </a:pPr>
            <a:r>
              <a:rPr sz="1200" spc="-35" dirty="0">
                <a:latin typeface="Carlito"/>
                <a:cs typeface="Carlito"/>
              </a:rPr>
              <a:t>Tom </a:t>
            </a:r>
            <a:r>
              <a:rPr sz="1200" spc="-5" dirty="0">
                <a:latin typeface="Carlito"/>
                <a:cs typeface="Carlito"/>
              </a:rPr>
              <a:t>B. </a:t>
            </a:r>
            <a:r>
              <a:rPr sz="1200" spc="-10" dirty="0">
                <a:latin typeface="Carlito"/>
                <a:cs typeface="Carlito"/>
              </a:rPr>
              <a:t>Brown, </a:t>
            </a:r>
            <a:r>
              <a:rPr sz="1200" dirty="0">
                <a:latin typeface="Carlito"/>
                <a:cs typeface="Carlito"/>
              </a:rPr>
              <a:t>Benjamin Mann, Nick </a:t>
            </a:r>
            <a:r>
              <a:rPr sz="1200" spc="-30" dirty="0">
                <a:latin typeface="Carlito"/>
                <a:cs typeface="Carlito"/>
              </a:rPr>
              <a:t>Ryder, </a:t>
            </a:r>
            <a:r>
              <a:rPr sz="1200" dirty="0">
                <a:latin typeface="Carlito"/>
                <a:cs typeface="Carlito"/>
              </a:rPr>
              <a:t>Melanie Subbiah, </a:t>
            </a:r>
            <a:r>
              <a:rPr sz="1200" spc="-5" dirty="0">
                <a:latin typeface="Carlito"/>
                <a:cs typeface="Carlito"/>
              </a:rPr>
              <a:t>Jared Kaplan, Prafulla Dhariwal, </a:t>
            </a:r>
            <a:r>
              <a:rPr sz="1200" dirty="0">
                <a:latin typeface="Carlito"/>
                <a:cs typeface="Carlito"/>
              </a:rPr>
              <a:t>Arvind </a:t>
            </a:r>
            <a:r>
              <a:rPr sz="1200" spc="-5" dirty="0">
                <a:latin typeface="Carlito"/>
                <a:cs typeface="Carlito"/>
              </a:rPr>
              <a:t>Neelakantan, </a:t>
            </a:r>
            <a:r>
              <a:rPr sz="1200" spc="-10" dirty="0">
                <a:latin typeface="Carlito"/>
                <a:cs typeface="Carlito"/>
              </a:rPr>
              <a:t>Pranav Shyam, </a:t>
            </a:r>
            <a:r>
              <a:rPr sz="1200" spc="-5" dirty="0">
                <a:latin typeface="Carlito"/>
                <a:cs typeface="Carlito"/>
              </a:rPr>
              <a:t>Girish </a:t>
            </a:r>
            <a:r>
              <a:rPr sz="1200" spc="-15" dirty="0">
                <a:latin typeface="Carlito"/>
                <a:cs typeface="Carlito"/>
              </a:rPr>
              <a:t>Sastry, </a:t>
            </a:r>
            <a:r>
              <a:rPr sz="1200" dirty="0">
                <a:latin typeface="Carlito"/>
                <a:cs typeface="Carlito"/>
              </a:rPr>
              <a:t>Amanda </a:t>
            </a:r>
            <a:r>
              <a:rPr sz="1200" spc="-10" dirty="0">
                <a:latin typeface="Carlito"/>
                <a:cs typeface="Carlito"/>
              </a:rPr>
              <a:t>Askell, </a:t>
            </a:r>
            <a:r>
              <a:rPr sz="1200" dirty="0">
                <a:latin typeface="Carlito"/>
                <a:cs typeface="Carlito"/>
              </a:rPr>
              <a:t>Sandhini </a:t>
            </a:r>
            <a:r>
              <a:rPr sz="1200" spc="-5" dirty="0">
                <a:latin typeface="Carlito"/>
                <a:cs typeface="Carlito"/>
              </a:rPr>
              <a:t>Agarwal, </a:t>
            </a:r>
            <a:r>
              <a:rPr sz="1200" dirty="0">
                <a:latin typeface="Carlito"/>
                <a:cs typeface="Carlito"/>
              </a:rPr>
              <a:t>Ariel  </a:t>
            </a:r>
            <a:r>
              <a:rPr sz="1200" spc="-5" dirty="0">
                <a:latin typeface="Carlito"/>
                <a:cs typeface="Carlito"/>
              </a:rPr>
              <a:t>Herbert-Voss, Gretchen </a:t>
            </a:r>
            <a:r>
              <a:rPr sz="1200" spc="-20" dirty="0">
                <a:latin typeface="Carlito"/>
                <a:cs typeface="Carlito"/>
              </a:rPr>
              <a:t>Krueger, </a:t>
            </a:r>
            <a:r>
              <a:rPr sz="1200" spc="-35" dirty="0">
                <a:latin typeface="Carlito"/>
                <a:cs typeface="Carlito"/>
              </a:rPr>
              <a:t>Tom </a:t>
            </a:r>
            <a:r>
              <a:rPr sz="1200" dirty="0">
                <a:latin typeface="Carlito"/>
                <a:cs typeface="Carlito"/>
              </a:rPr>
              <a:t>Henighan, </a:t>
            </a:r>
            <a:r>
              <a:rPr sz="1200" spc="-10" dirty="0">
                <a:latin typeface="Carlito"/>
                <a:cs typeface="Carlito"/>
              </a:rPr>
              <a:t>Rewon </a:t>
            </a:r>
            <a:r>
              <a:rPr sz="1200" dirty="0">
                <a:latin typeface="Carlito"/>
                <a:cs typeface="Carlito"/>
              </a:rPr>
              <a:t>Child, </a:t>
            </a:r>
            <a:r>
              <a:rPr sz="1200" spc="-5" dirty="0">
                <a:latin typeface="Carlito"/>
                <a:cs typeface="Carlito"/>
              </a:rPr>
              <a:t>Aditya Ramesh, </a:t>
            </a:r>
            <a:r>
              <a:rPr sz="1200" dirty="0">
                <a:latin typeface="Carlito"/>
                <a:cs typeface="Carlito"/>
              </a:rPr>
              <a:t>Daniel M. </a:t>
            </a:r>
            <a:r>
              <a:rPr sz="1200" spc="-15" dirty="0">
                <a:latin typeface="Carlito"/>
                <a:cs typeface="Carlito"/>
              </a:rPr>
              <a:t>Ziegler, </a:t>
            </a:r>
            <a:r>
              <a:rPr sz="1200" spc="-10" dirty="0">
                <a:latin typeface="Carlito"/>
                <a:cs typeface="Carlito"/>
              </a:rPr>
              <a:t>JeffreyWu, ClemensWinter, </a:t>
            </a:r>
            <a:r>
              <a:rPr sz="1200" spc="-5" dirty="0">
                <a:latin typeface="Carlito"/>
                <a:cs typeface="Carlito"/>
              </a:rPr>
              <a:t>Christopher Hesse, </a:t>
            </a:r>
            <a:r>
              <a:rPr sz="1200" dirty="0">
                <a:latin typeface="Carlito"/>
                <a:cs typeface="Carlito"/>
              </a:rPr>
              <a:t>Mark Chen, Eric </a:t>
            </a:r>
            <a:r>
              <a:rPr sz="1200" spc="-20" dirty="0">
                <a:latin typeface="Carlito"/>
                <a:cs typeface="Carlito"/>
              </a:rPr>
              <a:t>Sigler, </a:t>
            </a:r>
            <a:r>
              <a:rPr sz="1200" spc="-5" dirty="0">
                <a:latin typeface="Carlito"/>
                <a:cs typeface="Carlito"/>
              </a:rPr>
              <a:t>Mateusz Litwin, </a:t>
            </a:r>
            <a:r>
              <a:rPr sz="1200" spc="-10" dirty="0">
                <a:latin typeface="Carlito"/>
                <a:cs typeface="Carlito"/>
              </a:rPr>
              <a:t>Scott  </a:t>
            </a:r>
            <a:r>
              <a:rPr sz="1200" spc="-30" dirty="0">
                <a:latin typeface="Carlito"/>
                <a:cs typeface="Carlito"/>
              </a:rPr>
              <a:t>Gray, </a:t>
            </a:r>
            <a:r>
              <a:rPr sz="1200" dirty="0">
                <a:latin typeface="Carlito"/>
                <a:cs typeface="Carlito"/>
              </a:rPr>
              <a:t>Benjamin </a:t>
            </a:r>
            <a:r>
              <a:rPr sz="1200" spc="-5" dirty="0">
                <a:latin typeface="Carlito"/>
                <a:cs typeface="Carlito"/>
              </a:rPr>
              <a:t>Chess, Jack Clark, Christopher </a:t>
            </a:r>
            <a:r>
              <a:rPr sz="1200" spc="-20" dirty="0">
                <a:latin typeface="Carlito"/>
                <a:cs typeface="Carlito"/>
              </a:rPr>
              <a:t>Berner, </a:t>
            </a:r>
            <a:r>
              <a:rPr sz="1200" dirty="0">
                <a:latin typeface="Carlito"/>
                <a:cs typeface="Carlito"/>
              </a:rPr>
              <a:t>Sam McCandlish, Alec </a:t>
            </a:r>
            <a:r>
              <a:rPr sz="1200" spc="-10" dirty="0">
                <a:latin typeface="Carlito"/>
                <a:cs typeface="Carlito"/>
              </a:rPr>
              <a:t>Radford, Ilya </a:t>
            </a:r>
            <a:r>
              <a:rPr sz="1200" spc="-20" dirty="0">
                <a:latin typeface="Carlito"/>
                <a:cs typeface="Carlito"/>
              </a:rPr>
              <a:t>Sutskever, </a:t>
            </a:r>
            <a:r>
              <a:rPr sz="1200" dirty="0">
                <a:latin typeface="Carlito"/>
                <a:cs typeface="Carlito"/>
              </a:rPr>
              <a:t>and Dario Amodei. </a:t>
            </a:r>
            <a:r>
              <a:rPr sz="1200" spc="-5" dirty="0">
                <a:latin typeface="Carlito"/>
                <a:cs typeface="Carlito"/>
              </a:rPr>
              <a:t>Language </a:t>
            </a:r>
            <a:r>
              <a:rPr sz="1200" dirty="0">
                <a:latin typeface="Carlito"/>
                <a:cs typeface="Carlito"/>
              </a:rPr>
              <a:t>models </a:t>
            </a:r>
            <a:r>
              <a:rPr sz="1200" spc="-5" dirty="0">
                <a:latin typeface="Carlito"/>
                <a:cs typeface="Carlito"/>
              </a:rPr>
              <a:t>are few-shot learners. In Hugo Larochelle,  </a:t>
            </a:r>
            <a:r>
              <a:rPr sz="1200" spc="-20" dirty="0">
                <a:latin typeface="Carlito"/>
                <a:cs typeface="Carlito"/>
              </a:rPr>
              <a:t>Marc’Aurelio </a:t>
            </a:r>
            <a:r>
              <a:rPr sz="1200" spc="-10" dirty="0">
                <a:latin typeface="Carlito"/>
                <a:cs typeface="Carlito"/>
              </a:rPr>
              <a:t>Ranzato, </a:t>
            </a:r>
            <a:r>
              <a:rPr sz="1200" spc="-5" dirty="0">
                <a:latin typeface="Carlito"/>
                <a:cs typeface="Carlito"/>
              </a:rPr>
              <a:t>Raia Hadsell, </a:t>
            </a:r>
            <a:r>
              <a:rPr sz="1200" dirty="0">
                <a:latin typeface="Carlito"/>
                <a:cs typeface="Carlito"/>
              </a:rPr>
              <a:t>Maria-Florina </a:t>
            </a:r>
            <a:r>
              <a:rPr sz="1200" spc="-5" dirty="0">
                <a:latin typeface="Carlito"/>
                <a:cs typeface="Carlito"/>
              </a:rPr>
              <a:t>Balcan, </a:t>
            </a:r>
            <a:r>
              <a:rPr sz="1200" dirty="0">
                <a:latin typeface="Carlito"/>
                <a:cs typeface="Carlito"/>
              </a:rPr>
              <a:t>and Hsuan-Tien Lin, </a:t>
            </a:r>
            <a:r>
              <a:rPr sz="1200" spc="-5" dirty="0">
                <a:latin typeface="Carlito"/>
                <a:cs typeface="Carlito"/>
              </a:rPr>
              <a:t>editors, Advances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Neural Information Processing </a:t>
            </a:r>
            <a:r>
              <a:rPr sz="1200" spc="-10" dirty="0">
                <a:latin typeface="Carlito"/>
                <a:cs typeface="Carlito"/>
              </a:rPr>
              <a:t>Systems </a:t>
            </a:r>
            <a:r>
              <a:rPr sz="1200" dirty="0">
                <a:latin typeface="Carlito"/>
                <a:cs typeface="Carlito"/>
              </a:rPr>
              <a:t>33: Annual </a:t>
            </a:r>
            <a:r>
              <a:rPr sz="1200" spc="-5" dirty="0">
                <a:latin typeface="Carlito"/>
                <a:cs typeface="Carlito"/>
              </a:rPr>
              <a:t>Conference </a:t>
            </a:r>
            <a:r>
              <a:rPr sz="1200" dirty="0">
                <a:latin typeface="Carlito"/>
                <a:cs typeface="Carlito"/>
              </a:rPr>
              <a:t>on </a:t>
            </a:r>
            <a:r>
              <a:rPr sz="1200" spc="-5" dirty="0">
                <a:latin typeface="Carlito"/>
                <a:cs typeface="Carlito"/>
              </a:rPr>
              <a:t>Neural Information  Processing </a:t>
            </a:r>
            <a:r>
              <a:rPr sz="1200" spc="-10" dirty="0">
                <a:latin typeface="Carlito"/>
                <a:cs typeface="Carlito"/>
              </a:rPr>
              <a:t>Systems </a:t>
            </a:r>
            <a:r>
              <a:rPr sz="1200" dirty="0">
                <a:latin typeface="Carlito"/>
                <a:cs typeface="Carlito"/>
              </a:rPr>
              <a:t>2020, NeurIPS 2020, December 6-12, 2020, virtual,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2020.</a:t>
            </a:r>
            <a:endParaRPr sz="1200">
              <a:latin typeface="Carlito"/>
              <a:cs typeface="Carlito"/>
            </a:endParaRPr>
          </a:p>
          <a:p>
            <a:pPr marL="12700" marR="621665">
              <a:lnSpc>
                <a:spcPts val="2290"/>
              </a:lnSpc>
              <a:spcBef>
                <a:spcPts val="200"/>
              </a:spcBef>
              <a:buAutoNum type="arabicPlain" startAt="2"/>
              <a:tabLst>
                <a:tab pos="217170" algn="l"/>
              </a:tabLst>
            </a:pPr>
            <a:r>
              <a:rPr sz="1200" dirty="0">
                <a:latin typeface="Carlito"/>
                <a:cs typeface="Carlito"/>
              </a:rPr>
              <a:t>Abhijnan </a:t>
            </a:r>
            <a:r>
              <a:rPr sz="1200" spc="-10" dirty="0">
                <a:latin typeface="Carlito"/>
                <a:cs typeface="Carlito"/>
              </a:rPr>
              <a:t>Chakraborty, Bhargavi </a:t>
            </a:r>
            <a:r>
              <a:rPr sz="1200" spc="-5" dirty="0">
                <a:latin typeface="Carlito"/>
                <a:cs typeface="Carlito"/>
              </a:rPr>
              <a:t>Paranjape, Sourya </a:t>
            </a:r>
            <a:r>
              <a:rPr sz="1200" spc="-10" dirty="0">
                <a:latin typeface="Carlito"/>
                <a:cs typeface="Carlito"/>
              </a:rPr>
              <a:t>Kakarla,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Niloy </a:t>
            </a:r>
            <a:r>
              <a:rPr sz="1200" spc="-15" dirty="0">
                <a:latin typeface="Carlito"/>
                <a:cs typeface="Carlito"/>
              </a:rPr>
              <a:t>Ganguly. </a:t>
            </a:r>
            <a:r>
              <a:rPr sz="1200" spc="-5" dirty="0">
                <a:latin typeface="Carlito"/>
                <a:cs typeface="Carlito"/>
              </a:rPr>
              <a:t>Stop clickbait: Detecting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preventing </a:t>
            </a:r>
            <a:r>
              <a:rPr sz="1200" spc="-5" dirty="0">
                <a:latin typeface="Carlito"/>
                <a:cs typeface="Carlito"/>
              </a:rPr>
              <a:t>clickbaits </a:t>
            </a:r>
            <a:r>
              <a:rPr sz="1200" dirty="0">
                <a:latin typeface="Carlito"/>
                <a:cs typeface="Carlito"/>
              </a:rPr>
              <a:t>in online </a:t>
            </a:r>
            <a:r>
              <a:rPr sz="1200" spc="-5" dirty="0">
                <a:latin typeface="Carlito"/>
                <a:cs typeface="Carlito"/>
              </a:rPr>
              <a:t>news </a:t>
            </a:r>
            <a:r>
              <a:rPr sz="1200" dirty="0">
                <a:latin typeface="Carlito"/>
                <a:cs typeface="Carlito"/>
              </a:rPr>
              <a:t>media. </a:t>
            </a:r>
            <a:r>
              <a:rPr sz="1200" spc="-5" dirty="0">
                <a:latin typeface="Carlito"/>
                <a:cs typeface="Carlito"/>
              </a:rPr>
              <a:t>CoRR, abs/1610.09786,  </a:t>
            </a:r>
            <a:r>
              <a:rPr sz="1200" dirty="0">
                <a:latin typeface="Carlito"/>
                <a:cs typeface="Carlito"/>
              </a:rPr>
              <a:t>2016.</a:t>
            </a:r>
            <a:endParaRPr sz="1200">
              <a:latin typeface="Carlito"/>
              <a:cs typeface="Carlito"/>
            </a:endParaRPr>
          </a:p>
          <a:p>
            <a:pPr marL="216535" indent="-204470">
              <a:lnSpc>
                <a:spcPct val="100000"/>
              </a:lnSpc>
              <a:spcBef>
                <a:spcPts val="635"/>
              </a:spcBef>
              <a:buAutoNum type="arabicPlain" startAt="2"/>
              <a:tabLst>
                <a:tab pos="217170" algn="l"/>
              </a:tabLst>
            </a:pPr>
            <a:r>
              <a:rPr sz="1200" spc="-5" dirty="0">
                <a:latin typeface="Carlito"/>
                <a:cs typeface="Carlito"/>
              </a:rPr>
              <a:t>Jacob </a:t>
            </a:r>
            <a:r>
              <a:rPr sz="1200" dirty="0">
                <a:latin typeface="Carlito"/>
                <a:cs typeface="Carlito"/>
              </a:rPr>
              <a:t>Devlin, </a:t>
            </a:r>
            <a:r>
              <a:rPr sz="1200" spc="-10" dirty="0">
                <a:latin typeface="Carlito"/>
                <a:cs typeface="Carlito"/>
              </a:rPr>
              <a:t>Ming-Wei </a:t>
            </a:r>
            <a:r>
              <a:rPr sz="1200" dirty="0">
                <a:latin typeface="Carlito"/>
                <a:cs typeface="Carlito"/>
              </a:rPr>
              <a:t>Chang, </a:t>
            </a:r>
            <a:r>
              <a:rPr sz="1200" spc="-10" dirty="0">
                <a:latin typeface="Carlito"/>
                <a:cs typeface="Carlito"/>
              </a:rPr>
              <a:t>Kenton </a:t>
            </a:r>
            <a:r>
              <a:rPr sz="1200" spc="-5" dirty="0">
                <a:latin typeface="Carlito"/>
                <a:cs typeface="Carlito"/>
              </a:rPr>
              <a:t>Lee,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Kristina </a:t>
            </a:r>
            <a:r>
              <a:rPr sz="1200" spc="-15" dirty="0">
                <a:latin typeface="Carlito"/>
                <a:cs typeface="Carlito"/>
              </a:rPr>
              <a:t>Toutanova. </a:t>
            </a:r>
            <a:r>
              <a:rPr sz="1200" spc="-25" dirty="0">
                <a:latin typeface="Carlito"/>
                <a:cs typeface="Carlito"/>
              </a:rPr>
              <a:t>BERT: </a:t>
            </a:r>
            <a:r>
              <a:rPr sz="1200" spc="-5" dirty="0">
                <a:latin typeface="Carlito"/>
                <a:cs typeface="Carlito"/>
              </a:rPr>
              <a:t>Pre-training </a:t>
            </a:r>
            <a:r>
              <a:rPr sz="1200" dirty="0">
                <a:latin typeface="Carlito"/>
                <a:cs typeface="Carlito"/>
              </a:rPr>
              <a:t>of deep </a:t>
            </a:r>
            <a:r>
              <a:rPr sz="1200" spc="-5" dirty="0">
                <a:latin typeface="Carlito"/>
                <a:cs typeface="Carlito"/>
              </a:rPr>
              <a:t>bidirectional </a:t>
            </a:r>
            <a:r>
              <a:rPr sz="1200" spc="-10" dirty="0">
                <a:latin typeface="Carlito"/>
                <a:cs typeface="Carlito"/>
              </a:rPr>
              <a:t>transformers for </a:t>
            </a:r>
            <a:r>
              <a:rPr sz="1200" spc="-5" dirty="0">
                <a:latin typeface="Carlito"/>
                <a:cs typeface="Carlito"/>
              </a:rPr>
              <a:t>language understanding. In Proceedings </a:t>
            </a:r>
            <a:r>
              <a:rPr sz="1200" dirty="0">
                <a:latin typeface="Carlito"/>
                <a:cs typeface="Carlito"/>
              </a:rPr>
              <a:t>of</a:t>
            </a:r>
            <a:r>
              <a:rPr sz="1200" spc="-135" dirty="0">
                <a:latin typeface="Carlito"/>
                <a:cs typeface="Carlito"/>
              </a:rPr>
              <a:t> </a:t>
            </a:r>
            <a:r>
              <a:rPr sz="1200" spc="5" dirty="0">
                <a:latin typeface="Carlito"/>
                <a:cs typeface="Carlito"/>
              </a:rPr>
              <a:t>the</a:t>
            </a:r>
            <a:endParaRPr sz="1200">
              <a:latin typeface="Carlito"/>
              <a:cs typeface="Carlito"/>
            </a:endParaRPr>
          </a:p>
          <a:p>
            <a:pPr marL="12700" marR="1019810">
              <a:lnSpc>
                <a:spcPct val="159200"/>
              </a:lnSpc>
              <a:spcBef>
                <a:spcPts val="10"/>
              </a:spcBef>
            </a:pPr>
            <a:r>
              <a:rPr sz="1200" dirty="0">
                <a:latin typeface="Carlito"/>
                <a:cs typeface="Carlito"/>
              </a:rPr>
              <a:t>2019 </a:t>
            </a:r>
            <a:r>
              <a:rPr sz="1200" spc="-5" dirty="0">
                <a:latin typeface="Carlito"/>
                <a:cs typeface="Carlito"/>
              </a:rPr>
              <a:t>Conference </a:t>
            </a:r>
            <a:r>
              <a:rPr sz="1200" dirty="0">
                <a:latin typeface="Carlito"/>
                <a:cs typeface="Carlito"/>
              </a:rPr>
              <a:t>of the North </a:t>
            </a:r>
            <a:r>
              <a:rPr sz="1200" spc="-5" dirty="0">
                <a:latin typeface="Carlito"/>
                <a:cs typeface="Carlito"/>
              </a:rPr>
              <a:t>American Chapter </a:t>
            </a:r>
            <a:r>
              <a:rPr sz="1200" dirty="0">
                <a:latin typeface="Carlito"/>
                <a:cs typeface="Carlito"/>
              </a:rPr>
              <a:t>of the </a:t>
            </a:r>
            <a:r>
              <a:rPr sz="1200" spc="-5" dirty="0">
                <a:latin typeface="Carlito"/>
                <a:cs typeface="Carlito"/>
              </a:rPr>
              <a:t>Association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Computational Linguistics: </a:t>
            </a:r>
            <a:r>
              <a:rPr sz="1200" dirty="0">
                <a:latin typeface="Carlito"/>
                <a:cs typeface="Carlito"/>
              </a:rPr>
              <a:t>Human </a:t>
            </a:r>
            <a:r>
              <a:rPr sz="1200" spc="-5" dirty="0">
                <a:latin typeface="Carlito"/>
                <a:cs typeface="Carlito"/>
              </a:rPr>
              <a:t>Language </a:t>
            </a:r>
            <a:r>
              <a:rPr sz="1200" spc="-10" dirty="0">
                <a:latin typeface="Carlito"/>
                <a:cs typeface="Carlito"/>
              </a:rPr>
              <a:t>Technologies, Volume </a:t>
            </a:r>
            <a:r>
              <a:rPr sz="1200" dirty="0">
                <a:latin typeface="Carlito"/>
                <a:cs typeface="Carlito"/>
              </a:rPr>
              <a:t>1 </a:t>
            </a:r>
            <a:r>
              <a:rPr sz="1200" spc="-5" dirty="0">
                <a:latin typeface="Carlito"/>
                <a:cs typeface="Carlito"/>
              </a:rPr>
              <a:t>(Long </a:t>
            </a:r>
            <a:r>
              <a:rPr sz="1200" dirty="0">
                <a:latin typeface="Carlito"/>
                <a:cs typeface="Carlito"/>
              </a:rPr>
              <a:t>and Short </a:t>
            </a:r>
            <a:r>
              <a:rPr sz="1200" spc="-10" dirty="0">
                <a:latin typeface="Carlito"/>
                <a:cs typeface="Carlito"/>
              </a:rPr>
              <a:t>Papers), </a:t>
            </a:r>
            <a:r>
              <a:rPr sz="1200" spc="-5" dirty="0">
                <a:latin typeface="Carlito"/>
                <a:cs typeface="Carlito"/>
              </a:rPr>
              <a:t>pages  </a:t>
            </a:r>
            <a:r>
              <a:rPr sz="1200" dirty="0">
                <a:latin typeface="Carlito"/>
                <a:cs typeface="Carlito"/>
              </a:rPr>
              <a:t>4171–4186, Minneapolis, Minnesota, June 2019. </a:t>
            </a:r>
            <a:r>
              <a:rPr sz="1200" spc="-5" dirty="0">
                <a:latin typeface="Carlito"/>
                <a:cs typeface="Carlito"/>
              </a:rPr>
              <a:t>Association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Computational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Linguistics.</a:t>
            </a:r>
            <a:endParaRPr sz="1200">
              <a:latin typeface="Carlito"/>
              <a:cs typeface="Carlito"/>
            </a:endParaRPr>
          </a:p>
          <a:p>
            <a:pPr marL="12700" marR="316230">
              <a:lnSpc>
                <a:spcPts val="1300"/>
              </a:lnSpc>
              <a:spcBef>
                <a:spcPts val="1015"/>
              </a:spcBef>
              <a:buAutoNum type="arabicPlain" startAt="8"/>
              <a:tabLst>
                <a:tab pos="217170" algn="l"/>
              </a:tabLst>
            </a:pPr>
            <a:r>
              <a:rPr sz="1200" spc="-35" dirty="0">
                <a:latin typeface="Carlito"/>
                <a:cs typeface="Carlito"/>
              </a:rPr>
              <a:t>Tom</a:t>
            </a:r>
            <a:r>
              <a:rPr sz="1200" spc="-35" dirty="0">
                <a:latin typeface="Arial"/>
                <a:cs typeface="Arial"/>
              </a:rPr>
              <a:t>´</a:t>
            </a:r>
            <a:r>
              <a:rPr sz="1200" spc="-35" dirty="0">
                <a:latin typeface="Carlito"/>
                <a:cs typeface="Carlito"/>
              </a:rPr>
              <a:t>as </a:t>
            </a:r>
            <a:r>
              <a:rPr sz="1200" spc="-20" dirty="0">
                <a:latin typeface="Carlito"/>
                <a:cs typeface="Carlito"/>
              </a:rPr>
              <a:t>Mikolov, </a:t>
            </a:r>
            <a:r>
              <a:rPr sz="1200" spc="-10" dirty="0">
                <a:latin typeface="Carlito"/>
                <a:cs typeface="Carlito"/>
              </a:rPr>
              <a:t>Kai </a:t>
            </a:r>
            <a:r>
              <a:rPr sz="1200" dirty="0">
                <a:latin typeface="Carlito"/>
                <a:cs typeface="Carlito"/>
              </a:rPr>
              <a:t>Chen, </a:t>
            </a:r>
            <a:r>
              <a:rPr sz="1200" spc="-5" dirty="0">
                <a:latin typeface="Carlito"/>
                <a:cs typeface="Carlito"/>
              </a:rPr>
              <a:t>Greg </a:t>
            </a:r>
            <a:r>
              <a:rPr sz="1200" spc="-10" dirty="0">
                <a:latin typeface="Carlito"/>
                <a:cs typeface="Carlito"/>
              </a:rPr>
              <a:t>Corrado,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Jeffrey </a:t>
            </a:r>
            <a:r>
              <a:rPr sz="1200" dirty="0">
                <a:latin typeface="Carlito"/>
                <a:cs typeface="Carlito"/>
              </a:rPr>
              <a:t>Dean. </a:t>
            </a:r>
            <a:r>
              <a:rPr sz="1200" spc="-10" dirty="0">
                <a:latin typeface="Carlito"/>
                <a:cs typeface="Carlito"/>
              </a:rPr>
              <a:t>Efficient </a:t>
            </a:r>
            <a:r>
              <a:rPr sz="1200" spc="-5" dirty="0">
                <a:latin typeface="Carlito"/>
                <a:cs typeface="Carlito"/>
              </a:rPr>
              <a:t>estimation </a:t>
            </a:r>
            <a:r>
              <a:rPr sz="1200" dirty="0">
                <a:latin typeface="Carlito"/>
                <a:cs typeface="Carlito"/>
              </a:rPr>
              <a:t>of </a:t>
            </a:r>
            <a:r>
              <a:rPr sz="1200" spc="-10" dirty="0">
                <a:latin typeface="Carlito"/>
                <a:cs typeface="Carlito"/>
              </a:rPr>
              <a:t>word representations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vector space. In </a:t>
            </a:r>
            <a:r>
              <a:rPr sz="1200" spc="-15" dirty="0">
                <a:latin typeface="Carlito"/>
                <a:cs typeface="Carlito"/>
              </a:rPr>
              <a:t>Yoshua </a:t>
            </a:r>
            <a:r>
              <a:rPr sz="1200" spc="-5" dirty="0">
                <a:latin typeface="Carlito"/>
                <a:cs typeface="Carlito"/>
              </a:rPr>
              <a:t>Bengio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20" dirty="0">
                <a:latin typeface="Carlito"/>
                <a:cs typeface="Carlito"/>
              </a:rPr>
              <a:t>Yann </a:t>
            </a:r>
            <a:r>
              <a:rPr sz="1200" dirty="0">
                <a:latin typeface="Carlito"/>
                <a:cs typeface="Carlito"/>
              </a:rPr>
              <a:t>LeCun, </a:t>
            </a:r>
            <a:r>
              <a:rPr sz="1200" spc="-5" dirty="0">
                <a:latin typeface="Carlito"/>
                <a:cs typeface="Carlito"/>
              </a:rPr>
              <a:t>editors, 1st International  Conference </a:t>
            </a:r>
            <a:r>
              <a:rPr sz="1200" dirty="0">
                <a:latin typeface="Carlito"/>
                <a:cs typeface="Carlito"/>
              </a:rPr>
              <a:t>on Learning </a:t>
            </a:r>
            <a:r>
              <a:rPr sz="1200" spc="-10" dirty="0">
                <a:latin typeface="Carlito"/>
                <a:cs typeface="Carlito"/>
              </a:rPr>
              <a:t>Representations, </a:t>
            </a:r>
            <a:r>
              <a:rPr sz="1200" spc="-5" dirty="0">
                <a:latin typeface="Carlito"/>
                <a:cs typeface="Carlito"/>
              </a:rPr>
              <a:t>ICLR </a:t>
            </a:r>
            <a:r>
              <a:rPr sz="1200" dirty="0">
                <a:latin typeface="Carlito"/>
                <a:cs typeface="Carlito"/>
              </a:rPr>
              <a:t>2013, </a:t>
            </a:r>
            <a:r>
              <a:rPr sz="1200" spc="-5" dirty="0">
                <a:latin typeface="Carlito"/>
                <a:cs typeface="Carlito"/>
              </a:rPr>
              <a:t>Scottsdale, Arizona, USA, </a:t>
            </a:r>
            <a:r>
              <a:rPr sz="1200" spc="-10" dirty="0">
                <a:latin typeface="Carlito"/>
                <a:cs typeface="Carlito"/>
              </a:rPr>
              <a:t>May </a:t>
            </a:r>
            <a:r>
              <a:rPr sz="1200" dirty="0">
                <a:latin typeface="Carlito"/>
                <a:cs typeface="Carlito"/>
              </a:rPr>
              <a:t>2-4, 2013, </a:t>
            </a:r>
            <a:r>
              <a:rPr sz="1200" spc="-10" dirty="0">
                <a:latin typeface="Carlito"/>
                <a:cs typeface="Carlito"/>
              </a:rPr>
              <a:t>Workshop </a:t>
            </a:r>
            <a:r>
              <a:rPr sz="1200" spc="-20" dirty="0">
                <a:latin typeface="Carlito"/>
                <a:cs typeface="Carlito"/>
              </a:rPr>
              <a:t>Track </a:t>
            </a:r>
            <a:r>
              <a:rPr sz="1200" spc="-5" dirty="0">
                <a:latin typeface="Carlito"/>
                <a:cs typeface="Carlito"/>
              </a:rPr>
              <a:t>Proceedings,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2013.</a:t>
            </a:r>
            <a:endParaRPr sz="1200">
              <a:latin typeface="Carlito"/>
              <a:cs typeface="Carlito"/>
            </a:endParaRPr>
          </a:p>
          <a:p>
            <a:pPr marL="12700" marR="186690">
              <a:lnSpc>
                <a:spcPts val="1300"/>
              </a:lnSpc>
              <a:spcBef>
                <a:spcPts val="1000"/>
              </a:spcBef>
              <a:buAutoNum type="arabicPlain" startAt="8"/>
              <a:tabLst>
                <a:tab pos="217170" algn="l"/>
              </a:tabLst>
            </a:pPr>
            <a:r>
              <a:rPr sz="1200" spc="-10" dirty="0">
                <a:latin typeface="Carlito"/>
                <a:cs typeface="Carlito"/>
              </a:rPr>
              <a:t>Jeffrey </a:t>
            </a:r>
            <a:r>
              <a:rPr sz="1200" spc="-5" dirty="0">
                <a:latin typeface="Carlito"/>
                <a:cs typeface="Carlito"/>
              </a:rPr>
              <a:t>Pennington, Richard </a:t>
            </a:r>
            <a:r>
              <a:rPr sz="1200" spc="-15" dirty="0">
                <a:latin typeface="Carlito"/>
                <a:cs typeface="Carlito"/>
              </a:rPr>
              <a:t>Socher,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Christopher </a:t>
            </a:r>
            <a:r>
              <a:rPr sz="1200" spc="-10" dirty="0">
                <a:latin typeface="Carlito"/>
                <a:cs typeface="Carlito"/>
              </a:rPr>
              <a:t>D. </a:t>
            </a:r>
            <a:r>
              <a:rPr sz="1200" dirty="0">
                <a:latin typeface="Carlito"/>
                <a:cs typeface="Carlito"/>
              </a:rPr>
              <a:t>Manning. </a:t>
            </a:r>
            <a:r>
              <a:rPr sz="1200" spc="-5" dirty="0">
                <a:latin typeface="Carlito"/>
                <a:cs typeface="Carlito"/>
              </a:rPr>
              <a:t>Glove: </a:t>
            </a:r>
            <a:r>
              <a:rPr sz="1200" dirty="0">
                <a:latin typeface="Carlito"/>
                <a:cs typeface="Carlito"/>
              </a:rPr>
              <a:t>Global </a:t>
            </a:r>
            <a:r>
              <a:rPr sz="1200" spc="-10" dirty="0">
                <a:latin typeface="Carlito"/>
                <a:cs typeface="Carlito"/>
              </a:rPr>
              <a:t>vectors for word representation. </a:t>
            </a:r>
            <a:r>
              <a:rPr sz="1200" spc="-5" dirty="0">
                <a:latin typeface="Carlito"/>
                <a:cs typeface="Carlito"/>
              </a:rPr>
              <a:t>In Empirical </a:t>
            </a:r>
            <a:r>
              <a:rPr sz="1200" dirty="0">
                <a:latin typeface="Carlito"/>
                <a:cs typeface="Carlito"/>
              </a:rPr>
              <a:t>Methods in </a:t>
            </a:r>
            <a:r>
              <a:rPr sz="1200" spc="-5" dirty="0">
                <a:latin typeface="Carlito"/>
                <a:cs typeface="Carlito"/>
              </a:rPr>
              <a:t>Natural Language Processing (EMNLP), pages  </a:t>
            </a:r>
            <a:r>
              <a:rPr sz="1200" dirty="0">
                <a:latin typeface="Carlito"/>
                <a:cs typeface="Carlito"/>
              </a:rPr>
              <a:t>1532–1543,</a:t>
            </a:r>
            <a:r>
              <a:rPr sz="1200" spc="-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2014.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5354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Reference</a:t>
            </a:r>
            <a:r>
              <a:rPr spc="-430" dirty="0"/>
              <a:t> </a:t>
            </a:r>
            <a:r>
              <a:rPr spc="-190" dirty="0"/>
              <a:t>(continued)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43" y="1228915"/>
            <a:ext cx="11387455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2575">
              <a:lnSpc>
                <a:spcPct val="100000"/>
              </a:lnSpc>
              <a:spcBef>
                <a:spcPts val="100"/>
              </a:spcBef>
              <a:buAutoNum type="arabicPlain" startAt="10"/>
              <a:tabLst>
                <a:tab pos="295275" algn="l"/>
              </a:tabLst>
            </a:pPr>
            <a:r>
              <a:rPr sz="1200" dirty="0">
                <a:latin typeface="Carlito"/>
                <a:cs typeface="Carlito"/>
              </a:rPr>
              <a:t>Martin </a:t>
            </a:r>
            <a:r>
              <a:rPr sz="1200" spc="-5" dirty="0">
                <a:latin typeface="Carlito"/>
                <a:cs typeface="Carlito"/>
              </a:rPr>
              <a:t>Potthast, </a:t>
            </a:r>
            <a:r>
              <a:rPr sz="1200" dirty="0">
                <a:latin typeface="Carlito"/>
                <a:cs typeface="Carlito"/>
              </a:rPr>
              <a:t>Tim Gollub, </a:t>
            </a:r>
            <a:r>
              <a:rPr sz="1200" spc="-5" dirty="0">
                <a:latin typeface="Carlito"/>
                <a:cs typeface="Carlito"/>
              </a:rPr>
              <a:t>Matthias Hagen, </a:t>
            </a:r>
            <a:r>
              <a:rPr sz="1200" dirty="0">
                <a:latin typeface="Carlito"/>
                <a:cs typeface="Carlito"/>
              </a:rPr>
              <a:t>and Benno </a:t>
            </a:r>
            <a:r>
              <a:rPr sz="1200" spc="-5" dirty="0">
                <a:latin typeface="Carlito"/>
                <a:cs typeface="Carlito"/>
              </a:rPr>
              <a:t>Stein.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clickbait challenge </a:t>
            </a:r>
            <a:r>
              <a:rPr sz="1200" dirty="0">
                <a:latin typeface="Carlito"/>
                <a:cs typeface="Carlito"/>
              </a:rPr>
              <a:t>2017: </a:t>
            </a:r>
            <a:r>
              <a:rPr sz="1200" spc="-20" dirty="0">
                <a:latin typeface="Carlito"/>
                <a:cs typeface="Carlito"/>
              </a:rPr>
              <a:t>Towards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regression </a:t>
            </a:r>
            <a:r>
              <a:rPr sz="1200" dirty="0">
                <a:latin typeface="Carlito"/>
                <a:cs typeface="Carlito"/>
              </a:rPr>
              <a:t>model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clickbait strength. CoRR, abs/1812.10847, </a:t>
            </a:r>
            <a:r>
              <a:rPr sz="1200" dirty="0">
                <a:latin typeface="Carlito"/>
                <a:cs typeface="Carlito"/>
              </a:rPr>
              <a:t>2018.</a:t>
            </a:r>
            <a:endParaRPr sz="1200">
              <a:latin typeface="Carlito"/>
              <a:cs typeface="Carlito"/>
            </a:endParaRPr>
          </a:p>
          <a:p>
            <a:pPr marL="12700" marR="92710">
              <a:lnSpc>
                <a:spcPct val="159200"/>
              </a:lnSpc>
              <a:buAutoNum type="arabicPlain" startAt="10"/>
              <a:tabLst>
                <a:tab pos="294640" algn="l"/>
              </a:tabLst>
            </a:pPr>
            <a:r>
              <a:rPr sz="1200" dirty="0">
                <a:latin typeface="Carlito"/>
                <a:cs typeface="Carlito"/>
              </a:rPr>
              <a:t>Martin </a:t>
            </a:r>
            <a:r>
              <a:rPr sz="1200" spc="-5" dirty="0">
                <a:latin typeface="Carlito"/>
                <a:cs typeface="Carlito"/>
              </a:rPr>
              <a:t>Potthast, </a:t>
            </a:r>
            <a:r>
              <a:rPr sz="1200" dirty="0">
                <a:latin typeface="Carlito"/>
                <a:cs typeface="Carlito"/>
              </a:rPr>
              <a:t>Tim Gollub, </a:t>
            </a:r>
            <a:r>
              <a:rPr sz="1200" spc="-10" dirty="0">
                <a:latin typeface="Carlito"/>
                <a:cs typeface="Carlito"/>
              </a:rPr>
              <a:t>Kristof </a:t>
            </a:r>
            <a:r>
              <a:rPr sz="1200" spc="-20" dirty="0">
                <a:latin typeface="Carlito"/>
                <a:cs typeface="Carlito"/>
              </a:rPr>
              <a:t>Komlossy, </a:t>
            </a:r>
            <a:r>
              <a:rPr sz="1200" spc="-5" dirty="0">
                <a:latin typeface="Carlito"/>
                <a:cs typeface="Carlito"/>
              </a:rPr>
              <a:t>Sebastian </a:t>
            </a:r>
            <a:r>
              <a:rPr sz="1200" spc="-15" dirty="0">
                <a:latin typeface="Carlito"/>
                <a:cs typeface="Carlito"/>
              </a:rPr>
              <a:t>Schuster, </a:t>
            </a:r>
            <a:r>
              <a:rPr sz="1200" spc="-5" dirty="0">
                <a:latin typeface="Carlito"/>
                <a:cs typeface="Carlito"/>
              </a:rPr>
              <a:t>MattiWiegmann, </a:t>
            </a:r>
            <a:r>
              <a:rPr sz="1200" spc="-10" dirty="0">
                <a:latin typeface="Carlito"/>
                <a:cs typeface="Carlito"/>
              </a:rPr>
              <a:t>Erika </a:t>
            </a:r>
            <a:r>
              <a:rPr sz="1200" spc="-5" dirty="0">
                <a:latin typeface="Carlito"/>
                <a:cs typeface="Carlito"/>
              </a:rPr>
              <a:t>Patricia Garces Fernandez, Matthias Hagen, </a:t>
            </a:r>
            <a:r>
              <a:rPr sz="1200" dirty="0">
                <a:latin typeface="Carlito"/>
                <a:cs typeface="Carlito"/>
              </a:rPr>
              <a:t>and Benno </a:t>
            </a:r>
            <a:r>
              <a:rPr sz="1200" spc="-5" dirty="0">
                <a:latin typeface="Carlito"/>
                <a:cs typeface="Carlito"/>
              </a:rPr>
              <a:t>Stein. Crowdsourcing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10" dirty="0">
                <a:latin typeface="Carlito"/>
                <a:cs typeface="Carlito"/>
              </a:rPr>
              <a:t>large  </a:t>
            </a:r>
            <a:r>
              <a:rPr sz="1200" spc="-5" dirty="0">
                <a:latin typeface="Carlito"/>
                <a:cs typeface="Carlito"/>
              </a:rPr>
              <a:t>corpus </a:t>
            </a:r>
            <a:r>
              <a:rPr sz="1200" dirty="0">
                <a:latin typeface="Carlito"/>
                <a:cs typeface="Carlito"/>
              </a:rPr>
              <a:t>of </a:t>
            </a:r>
            <a:r>
              <a:rPr sz="1200" spc="-5" dirty="0">
                <a:latin typeface="Carlito"/>
                <a:cs typeface="Carlito"/>
              </a:rPr>
              <a:t>clickbait </a:t>
            </a:r>
            <a:r>
              <a:rPr sz="1200" dirty="0">
                <a:latin typeface="Carlito"/>
                <a:cs typeface="Carlito"/>
              </a:rPr>
              <a:t>on </a:t>
            </a:r>
            <a:r>
              <a:rPr sz="1200" spc="-25" dirty="0">
                <a:latin typeface="Carlito"/>
                <a:cs typeface="Carlito"/>
              </a:rPr>
              <a:t>Twitter. </a:t>
            </a:r>
            <a:r>
              <a:rPr sz="1200" spc="-5" dirty="0">
                <a:latin typeface="Carlito"/>
                <a:cs typeface="Carlito"/>
              </a:rPr>
              <a:t>In Proceedings </a:t>
            </a:r>
            <a:r>
              <a:rPr sz="1200" dirty="0">
                <a:latin typeface="Carlito"/>
                <a:cs typeface="Carlito"/>
              </a:rPr>
              <a:t>of the 27th </a:t>
            </a:r>
            <a:r>
              <a:rPr sz="1200" spc="-5" dirty="0">
                <a:latin typeface="Carlito"/>
                <a:cs typeface="Carlito"/>
              </a:rPr>
              <a:t>International </a:t>
            </a:r>
            <a:r>
              <a:rPr sz="1200" spc="-10" dirty="0">
                <a:latin typeface="Carlito"/>
                <a:cs typeface="Carlito"/>
              </a:rPr>
              <a:t>Conference </a:t>
            </a:r>
            <a:r>
              <a:rPr sz="1200" dirty="0">
                <a:latin typeface="Carlito"/>
                <a:cs typeface="Carlito"/>
              </a:rPr>
              <a:t>on </a:t>
            </a:r>
            <a:r>
              <a:rPr sz="1200" spc="-5" dirty="0">
                <a:latin typeface="Carlito"/>
                <a:cs typeface="Carlito"/>
              </a:rPr>
              <a:t>Computational Linguistics, pages </a:t>
            </a:r>
            <a:r>
              <a:rPr sz="1200" dirty="0">
                <a:latin typeface="Carlito"/>
                <a:cs typeface="Carlito"/>
              </a:rPr>
              <a:t>1498–1507, </a:t>
            </a:r>
            <a:r>
              <a:rPr sz="1200" spc="-5" dirty="0">
                <a:latin typeface="Carlito"/>
                <a:cs typeface="Carlito"/>
              </a:rPr>
              <a:t>Santa Fe, </a:t>
            </a:r>
            <a:r>
              <a:rPr sz="1200" dirty="0">
                <a:latin typeface="Carlito"/>
                <a:cs typeface="Carlito"/>
              </a:rPr>
              <a:t>New </a:t>
            </a:r>
            <a:r>
              <a:rPr sz="1200" spc="-10" dirty="0">
                <a:latin typeface="Carlito"/>
                <a:cs typeface="Carlito"/>
              </a:rPr>
              <a:t>Mexico, </a:t>
            </a:r>
            <a:r>
              <a:rPr sz="1200" spc="-5" dirty="0">
                <a:latin typeface="Carlito"/>
                <a:cs typeface="Carlito"/>
              </a:rPr>
              <a:t>USA, </a:t>
            </a:r>
            <a:r>
              <a:rPr sz="1200" dirty="0">
                <a:latin typeface="Carlito"/>
                <a:cs typeface="Carlito"/>
              </a:rPr>
              <a:t>Aug. 2018.</a:t>
            </a:r>
            <a:r>
              <a:rPr sz="1200" spc="10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Association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Computational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Linguistics.</a:t>
            </a:r>
            <a:endParaRPr sz="1200">
              <a:latin typeface="Carlito"/>
              <a:cs typeface="Carlito"/>
            </a:endParaRPr>
          </a:p>
          <a:p>
            <a:pPr marL="12700" marR="851535">
              <a:lnSpc>
                <a:spcPct val="159200"/>
              </a:lnSpc>
              <a:buAutoNum type="arabicPlain" startAt="12"/>
              <a:tabLst>
                <a:tab pos="294640" algn="l"/>
              </a:tabLst>
            </a:pPr>
            <a:r>
              <a:rPr sz="1200" dirty="0">
                <a:latin typeface="Carlito"/>
                <a:cs typeface="Carlito"/>
              </a:rPr>
              <a:t>Martin </a:t>
            </a:r>
            <a:r>
              <a:rPr sz="1200" spc="-5" dirty="0">
                <a:latin typeface="Carlito"/>
                <a:cs typeface="Carlito"/>
              </a:rPr>
              <a:t>Potthast, Sebastian </a:t>
            </a:r>
            <a:r>
              <a:rPr sz="1200" spc="10" dirty="0">
                <a:latin typeface="Carlito"/>
                <a:cs typeface="Carlito"/>
              </a:rPr>
              <a:t>K</a:t>
            </a:r>
            <a:r>
              <a:rPr sz="1200" spc="10" dirty="0">
                <a:latin typeface="Arial"/>
                <a:cs typeface="Arial"/>
              </a:rPr>
              <a:t>¨</a:t>
            </a:r>
            <a:r>
              <a:rPr sz="1200" spc="10" dirty="0">
                <a:latin typeface="Carlito"/>
                <a:cs typeface="Carlito"/>
              </a:rPr>
              <a:t>opsel, </a:t>
            </a:r>
            <a:r>
              <a:rPr sz="1200" dirty="0">
                <a:latin typeface="Carlito"/>
                <a:cs typeface="Carlito"/>
              </a:rPr>
              <a:t>Benno </a:t>
            </a:r>
            <a:r>
              <a:rPr sz="1200" spc="-5" dirty="0">
                <a:latin typeface="Carlito"/>
                <a:cs typeface="Carlito"/>
              </a:rPr>
              <a:t>Stein,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5" dirty="0">
                <a:latin typeface="Carlito"/>
                <a:cs typeface="Carlito"/>
              </a:rPr>
              <a:t>Matthias Hagen. Clickbait detection. In European Conference </a:t>
            </a:r>
            <a:r>
              <a:rPr sz="1200" dirty="0">
                <a:latin typeface="Carlito"/>
                <a:cs typeface="Carlito"/>
              </a:rPr>
              <a:t>on </a:t>
            </a:r>
            <a:r>
              <a:rPr sz="1200" spc="-5" dirty="0">
                <a:latin typeface="Carlito"/>
                <a:cs typeface="Carlito"/>
              </a:rPr>
              <a:t>Information Retrieval, pages </a:t>
            </a:r>
            <a:r>
              <a:rPr sz="1200" dirty="0">
                <a:latin typeface="Carlito"/>
                <a:cs typeface="Carlito"/>
              </a:rPr>
              <a:t>810–817. </a:t>
            </a:r>
            <a:r>
              <a:rPr sz="1200" spc="-15" dirty="0">
                <a:latin typeface="Carlito"/>
                <a:cs typeface="Carlito"/>
              </a:rPr>
              <a:t>Springer,  </a:t>
            </a:r>
            <a:r>
              <a:rPr sz="1200" dirty="0">
                <a:latin typeface="Carlito"/>
                <a:cs typeface="Carlito"/>
              </a:rPr>
              <a:t>2016.</a:t>
            </a:r>
            <a:endParaRPr sz="1200">
              <a:latin typeface="Carlito"/>
              <a:cs typeface="Carlito"/>
            </a:endParaRPr>
          </a:p>
          <a:p>
            <a:pPr marL="294640" indent="-281940">
              <a:lnSpc>
                <a:spcPct val="100000"/>
              </a:lnSpc>
              <a:spcBef>
                <a:spcPts val="865"/>
              </a:spcBef>
              <a:buAutoNum type="arabicPlain" startAt="12"/>
              <a:tabLst>
                <a:tab pos="294640" algn="l"/>
              </a:tabLst>
            </a:pPr>
            <a:r>
              <a:rPr sz="1200" dirty="0">
                <a:latin typeface="Carlito"/>
                <a:cs typeface="Carlito"/>
              </a:rPr>
              <a:t>Philippe Thomas. </a:t>
            </a:r>
            <a:r>
              <a:rPr sz="1200" spc="-5" dirty="0">
                <a:latin typeface="Carlito"/>
                <a:cs typeface="Carlito"/>
              </a:rPr>
              <a:t>Clickbait identification </a:t>
            </a:r>
            <a:r>
              <a:rPr sz="1200" dirty="0">
                <a:latin typeface="Carlito"/>
                <a:cs typeface="Carlito"/>
              </a:rPr>
              <a:t>using </a:t>
            </a:r>
            <a:r>
              <a:rPr sz="1200" spc="-5" dirty="0">
                <a:latin typeface="Carlito"/>
                <a:cs typeface="Carlito"/>
              </a:rPr>
              <a:t>neural </a:t>
            </a:r>
            <a:r>
              <a:rPr sz="1200" spc="-10" dirty="0">
                <a:latin typeface="Carlito"/>
                <a:cs typeface="Carlito"/>
              </a:rPr>
              <a:t>networks. </a:t>
            </a:r>
            <a:r>
              <a:rPr sz="1200" spc="-5" dirty="0">
                <a:latin typeface="Carlito"/>
                <a:cs typeface="Carlito"/>
              </a:rPr>
              <a:t>CoRR, abs/1710.08721,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2017.</a:t>
            </a:r>
            <a:endParaRPr sz="1200">
              <a:latin typeface="Carlito"/>
              <a:cs typeface="Carlito"/>
            </a:endParaRPr>
          </a:p>
          <a:p>
            <a:pPr marL="294640" indent="-282575">
              <a:lnSpc>
                <a:spcPct val="100000"/>
              </a:lnSpc>
              <a:spcBef>
                <a:spcPts val="855"/>
              </a:spcBef>
              <a:buAutoNum type="arabicPlain" startAt="12"/>
              <a:tabLst>
                <a:tab pos="295275" algn="l"/>
              </a:tabLst>
            </a:pPr>
            <a:r>
              <a:rPr sz="1200" spc="-5" dirty="0">
                <a:latin typeface="Carlito"/>
                <a:cs typeface="Carlito"/>
              </a:rPr>
              <a:t>Matti </a:t>
            </a:r>
            <a:r>
              <a:rPr sz="1200" dirty="0">
                <a:latin typeface="Carlito"/>
                <a:cs typeface="Carlito"/>
              </a:rPr>
              <a:t>Wiegmann, Michael V</a:t>
            </a:r>
            <a:r>
              <a:rPr sz="1200" dirty="0">
                <a:latin typeface="Arial"/>
                <a:cs typeface="Arial"/>
              </a:rPr>
              <a:t>¨</a:t>
            </a:r>
            <a:r>
              <a:rPr sz="1200" dirty="0">
                <a:latin typeface="Carlito"/>
                <a:cs typeface="Carlito"/>
              </a:rPr>
              <a:t>olske, Benno </a:t>
            </a:r>
            <a:r>
              <a:rPr sz="1200" spc="-5" dirty="0">
                <a:latin typeface="Carlito"/>
                <a:cs typeface="Carlito"/>
              </a:rPr>
              <a:t>Stein, Matthias Hagen, </a:t>
            </a:r>
            <a:r>
              <a:rPr sz="1200" dirty="0">
                <a:latin typeface="Carlito"/>
                <a:cs typeface="Carlito"/>
              </a:rPr>
              <a:t>and Martin </a:t>
            </a:r>
            <a:r>
              <a:rPr sz="1200" spc="-5" dirty="0">
                <a:latin typeface="Carlito"/>
                <a:cs typeface="Carlito"/>
              </a:rPr>
              <a:t>Potthast. Heuristic </a:t>
            </a:r>
            <a:r>
              <a:rPr sz="1200" spc="-10" dirty="0">
                <a:latin typeface="Carlito"/>
                <a:cs typeface="Carlito"/>
              </a:rPr>
              <a:t>feature </a:t>
            </a:r>
            <a:r>
              <a:rPr sz="1200" spc="-5" dirty="0">
                <a:latin typeface="Carlito"/>
                <a:cs typeface="Carlito"/>
              </a:rPr>
              <a:t>selection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clickbait detection. CoRR, abs/1802.01191,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2018.</a:t>
            </a:r>
            <a:endParaRPr sz="1200">
              <a:latin typeface="Carlito"/>
              <a:cs typeface="Carlito"/>
            </a:endParaRPr>
          </a:p>
          <a:p>
            <a:pPr marL="294640" indent="-281940">
              <a:lnSpc>
                <a:spcPct val="100000"/>
              </a:lnSpc>
              <a:spcBef>
                <a:spcPts val="850"/>
              </a:spcBef>
              <a:buAutoNum type="arabicPlain" startAt="12"/>
              <a:tabLst>
                <a:tab pos="294640" algn="l"/>
              </a:tabLst>
            </a:pPr>
            <a:r>
              <a:rPr sz="1200" spc="-10" dirty="0">
                <a:latin typeface="Carlito"/>
                <a:cs typeface="Carlito"/>
              </a:rPr>
              <a:t>Yiwei </a:t>
            </a:r>
            <a:r>
              <a:rPr sz="1200" dirty="0">
                <a:latin typeface="Carlito"/>
                <a:cs typeface="Carlito"/>
              </a:rPr>
              <a:t>Zhou. </a:t>
            </a:r>
            <a:r>
              <a:rPr sz="1200" spc="-5" dirty="0">
                <a:latin typeface="Carlito"/>
                <a:cs typeface="Carlito"/>
              </a:rPr>
              <a:t>Clickbait detection </a:t>
            </a:r>
            <a:r>
              <a:rPr sz="1200" dirty="0">
                <a:latin typeface="Carlito"/>
                <a:cs typeface="Carlito"/>
              </a:rPr>
              <a:t>in </a:t>
            </a:r>
            <a:r>
              <a:rPr sz="1200" spc="-5" dirty="0">
                <a:latin typeface="Carlito"/>
                <a:cs typeface="Carlito"/>
              </a:rPr>
              <a:t>tweets </a:t>
            </a:r>
            <a:r>
              <a:rPr sz="1200" dirty="0">
                <a:latin typeface="Carlito"/>
                <a:cs typeface="Carlito"/>
              </a:rPr>
              <a:t>using </a:t>
            </a:r>
            <a:r>
              <a:rPr sz="1200" spc="-10" dirty="0">
                <a:latin typeface="Carlito"/>
                <a:cs typeface="Carlito"/>
              </a:rPr>
              <a:t>selfattentive </a:t>
            </a:r>
            <a:r>
              <a:rPr sz="1200" spc="-5" dirty="0">
                <a:latin typeface="Carlito"/>
                <a:cs typeface="Carlito"/>
              </a:rPr>
              <a:t>network. CoRR, abs/1710.05364, </a:t>
            </a:r>
            <a:r>
              <a:rPr sz="1200" dirty="0">
                <a:latin typeface="Carlito"/>
                <a:cs typeface="Carlito"/>
              </a:rPr>
              <a:t>2017.</a:t>
            </a:r>
            <a:endParaRPr sz="1200">
              <a:latin typeface="Carlito"/>
              <a:cs typeface="Carlito"/>
            </a:endParaRPr>
          </a:p>
          <a:p>
            <a:pPr marL="12700" marR="5080">
              <a:lnSpc>
                <a:spcPts val="1300"/>
              </a:lnSpc>
              <a:spcBef>
                <a:spcPts val="1025"/>
              </a:spcBef>
              <a:buAutoNum type="arabicPlain" startAt="12"/>
              <a:tabLst>
                <a:tab pos="294640" algn="l"/>
              </a:tabLst>
            </a:pPr>
            <a:r>
              <a:rPr sz="1200" spc="-5" dirty="0">
                <a:latin typeface="Carlito"/>
                <a:cs typeface="Carlito"/>
              </a:rPr>
              <a:t>Indurthi, Vijayasaradhi </a:t>
            </a:r>
            <a:r>
              <a:rPr sz="1200" dirty="0">
                <a:latin typeface="Carlito"/>
                <a:cs typeface="Carlito"/>
              </a:rPr>
              <a:t>&amp; </a:t>
            </a:r>
            <a:r>
              <a:rPr sz="1200" spc="-10" dirty="0">
                <a:latin typeface="Carlito"/>
                <a:cs typeface="Carlito"/>
              </a:rPr>
              <a:t>Syed, </a:t>
            </a:r>
            <a:r>
              <a:rPr sz="1200" spc="-5" dirty="0">
                <a:latin typeface="Carlito"/>
                <a:cs typeface="Carlito"/>
              </a:rPr>
              <a:t>Bakhtiyar </a:t>
            </a:r>
            <a:r>
              <a:rPr sz="1200" dirty="0">
                <a:latin typeface="Carlito"/>
                <a:cs typeface="Carlito"/>
              </a:rPr>
              <a:t>&amp; </a:t>
            </a:r>
            <a:r>
              <a:rPr sz="1200" spc="-5" dirty="0">
                <a:latin typeface="Carlito"/>
                <a:cs typeface="Carlito"/>
              </a:rPr>
              <a:t>Gupta, </a:t>
            </a:r>
            <a:r>
              <a:rPr sz="1200" dirty="0">
                <a:latin typeface="Carlito"/>
                <a:cs typeface="Carlito"/>
              </a:rPr>
              <a:t>Manish &amp; </a:t>
            </a:r>
            <a:r>
              <a:rPr sz="1200" spc="-15" dirty="0">
                <a:latin typeface="Carlito"/>
                <a:cs typeface="Carlito"/>
              </a:rPr>
              <a:t>Varma, </a:t>
            </a:r>
            <a:r>
              <a:rPr sz="1200" spc="-10" dirty="0">
                <a:latin typeface="Carlito"/>
                <a:cs typeface="Carlito"/>
              </a:rPr>
              <a:t>Vasudeva. </a:t>
            </a:r>
            <a:r>
              <a:rPr sz="1200" spc="-5" dirty="0">
                <a:latin typeface="Carlito"/>
                <a:cs typeface="Carlito"/>
              </a:rPr>
              <a:t>Predicting Clickbait Strength </a:t>
            </a:r>
            <a:r>
              <a:rPr sz="1200" dirty="0">
                <a:latin typeface="Carlito"/>
                <a:cs typeface="Carlito"/>
              </a:rPr>
              <a:t>in Online </a:t>
            </a:r>
            <a:r>
              <a:rPr sz="1200" spc="-5" dirty="0">
                <a:latin typeface="Carlito"/>
                <a:cs typeface="Carlito"/>
              </a:rPr>
              <a:t>Social </a:t>
            </a:r>
            <a:r>
              <a:rPr sz="1200" dirty="0">
                <a:latin typeface="Carlito"/>
                <a:cs typeface="Carlito"/>
              </a:rPr>
              <a:t>Media. 4835-4846. </a:t>
            </a:r>
            <a:r>
              <a:rPr sz="1200" spc="-5" dirty="0">
                <a:latin typeface="Carlito"/>
                <a:cs typeface="Carlito"/>
              </a:rPr>
              <a:t>10.18653/v1/2020.coling-main.425,  </a:t>
            </a:r>
            <a:r>
              <a:rPr sz="1200" dirty="0">
                <a:latin typeface="Carlito"/>
                <a:cs typeface="Carlito"/>
              </a:rPr>
              <a:t>2020.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356" y="3076791"/>
            <a:ext cx="5118100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sz="4400" spc="-305" dirty="0">
                <a:solidFill>
                  <a:srgbClr val="002060"/>
                </a:solidFill>
                <a:latin typeface="Verdana"/>
                <a:cs typeface="Verdana"/>
              </a:rPr>
              <a:t>Thanks </a:t>
            </a:r>
            <a:r>
              <a:rPr sz="4400" spc="-145" dirty="0">
                <a:solidFill>
                  <a:srgbClr val="002060"/>
                </a:solidFill>
                <a:latin typeface="Verdana"/>
                <a:cs typeface="Verdana"/>
              </a:rPr>
              <a:t>for</a:t>
            </a:r>
            <a:r>
              <a:rPr sz="4400" spc="-49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4400" spc="-229" dirty="0">
                <a:solidFill>
                  <a:srgbClr val="002060"/>
                </a:solidFill>
                <a:latin typeface="Verdana"/>
                <a:cs typeface="Verdana"/>
              </a:rPr>
              <a:t>listening!</a:t>
            </a:r>
            <a:endParaRPr sz="4400">
              <a:latin typeface="Verdana"/>
              <a:cs typeface="Verdana"/>
            </a:endParaRPr>
          </a:p>
          <a:p>
            <a:pPr algn="ctr">
              <a:lnSpc>
                <a:spcPts val="5015"/>
              </a:lnSpc>
            </a:pPr>
            <a:r>
              <a:rPr sz="4400" spc="-320" dirty="0">
                <a:solidFill>
                  <a:srgbClr val="002060"/>
                </a:solidFill>
                <a:latin typeface="Verdana"/>
                <a:cs typeface="Verdana"/>
              </a:rPr>
              <a:t>Any</a:t>
            </a:r>
            <a:r>
              <a:rPr sz="4400" spc="-380" dirty="0">
                <a:solidFill>
                  <a:srgbClr val="002060"/>
                </a:solidFill>
                <a:latin typeface="Verdana"/>
                <a:cs typeface="Verdana"/>
              </a:rPr>
              <a:t> </a:t>
            </a:r>
            <a:r>
              <a:rPr sz="4400" spc="-270" dirty="0">
                <a:solidFill>
                  <a:srgbClr val="002060"/>
                </a:solidFill>
                <a:latin typeface="Verdana"/>
                <a:cs typeface="Verdana"/>
              </a:rPr>
              <a:t>Questions?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773" y="1676400"/>
            <a:ext cx="8365236" cy="3739904"/>
            <a:chOff x="480059" y="2481072"/>
            <a:chExt cx="8365236" cy="3739904"/>
          </a:xfrm>
        </p:grpSpPr>
        <p:sp>
          <p:nvSpPr>
            <p:cNvPr id="3" name="object 3"/>
            <p:cNvSpPr/>
            <p:nvPr/>
          </p:nvSpPr>
          <p:spPr>
            <a:xfrm>
              <a:off x="480059" y="4250436"/>
              <a:ext cx="1755648" cy="19705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3407" y="4207763"/>
              <a:ext cx="1803184" cy="19796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776" y="2481072"/>
              <a:ext cx="4213860" cy="8961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776" y="3357372"/>
              <a:ext cx="4200144" cy="8671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1" y="2901696"/>
              <a:ext cx="2458212" cy="18196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56447" y="2659380"/>
              <a:ext cx="688848" cy="20497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7487" y="458597"/>
            <a:ext cx="10328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What</a:t>
            </a:r>
            <a:r>
              <a:rPr sz="4400" spc="-305" dirty="0"/>
              <a:t> </a:t>
            </a:r>
            <a:r>
              <a:rPr sz="4400" spc="-260" dirty="0"/>
              <a:t>is</a:t>
            </a:r>
            <a:r>
              <a:rPr sz="4400" spc="-290" dirty="0"/>
              <a:t> </a:t>
            </a:r>
            <a:r>
              <a:rPr sz="4400" spc="-245" dirty="0"/>
              <a:t>Clickbait?</a:t>
            </a:r>
            <a:r>
              <a:rPr sz="4400" spc="-325" dirty="0"/>
              <a:t> </a:t>
            </a:r>
            <a:r>
              <a:rPr sz="4400" spc="15" dirty="0"/>
              <a:t>&amp;</a:t>
            </a:r>
            <a:r>
              <a:rPr sz="4400" spc="-310" dirty="0"/>
              <a:t> </a:t>
            </a:r>
            <a:r>
              <a:rPr sz="4400" spc="-300" dirty="0"/>
              <a:t>Why</a:t>
            </a:r>
            <a:r>
              <a:rPr sz="4400" spc="-325" dirty="0"/>
              <a:t> </a:t>
            </a:r>
            <a:r>
              <a:rPr sz="4400" spc="-235" dirty="0"/>
              <a:t>we</a:t>
            </a:r>
            <a:r>
              <a:rPr sz="4400" spc="-305" dirty="0"/>
              <a:t> </a:t>
            </a:r>
            <a:r>
              <a:rPr sz="4400" spc="-160" dirty="0"/>
              <a:t>want</a:t>
            </a:r>
            <a:r>
              <a:rPr sz="4400" spc="-305" dirty="0"/>
              <a:t> </a:t>
            </a:r>
            <a:r>
              <a:rPr sz="4400" dirty="0"/>
              <a:t>to</a:t>
            </a:r>
            <a:r>
              <a:rPr sz="4400" spc="-295" dirty="0"/>
              <a:t> </a:t>
            </a:r>
            <a:r>
              <a:rPr sz="4400" spc="-135" dirty="0"/>
              <a:t>detect</a:t>
            </a:r>
            <a:r>
              <a:rPr sz="4400" spc="-310" dirty="0"/>
              <a:t> </a:t>
            </a:r>
            <a:r>
              <a:rPr sz="4400" spc="-75" dirty="0"/>
              <a:t>it?</a:t>
            </a:r>
            <a:endParaRPr sz="4400" dirty="0"/>
          </a:p>
        </p:txBody>
      </p:sp>
      <p:sp>
        <p:nvSpPr>
          <p:cNvPr id="11" name="object 11"/>
          <p:cNvSpPr txBox="1"/>
          <p:nvPr/>
        </p:nvSpPr>
        <p:spPr>
          <a:xfrm>
            <a:off x="9067800" y="1970277"/>
            <a:ext cx="1955800" cy="1818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rlito"/>
                <a:cs typeface="Carlito"/>
              </a:rPr>
              <a:t>Time-wasting</a:t>
            </a:r>
            <a:endParaRPr sz="2800" dirty="0">
              <a:latin typeface="Carlito"/>
              <a:cs typeface="Carlito"/>
            </a:endParaRPr>
          </a:p>
          <a:p>
            <a:pPr marL="12700" marR="189865">
              <a:lnSpc>
                <a:spcPct val="160000"/>
              </a:lnSpc>
              <a:spcBef>
                <a:spcPts val="10"/>
              </a:spcBef>
            </a:pPr>
            <a:r>
              <a:rPr sz="2800" spc="-10" dirty="0">
                <a:latin typeface="Carlito"/>
                <a:cs typeface="Carlito"/>
              </a:rPr>
              <a:t>M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20" dirty="0">
                <a:latin typeface="Carlito"/>
                <a:cs typeface="Carlito"/>
              </a:rPr>
              <a:t>e</a:t>
            </a:r>
            <a:r>
              <a:rPr sz="2800" spc="-10" dirty="0">
                <a:latin typeface="Carlito"/>
                <a:cs typeface="Carlito"/>
              </a:rPr>
              <a:t>y-C</a:t>
            </a:r>
            <a:r>
              <a:rPr sz="2800" spc="-5" dirty="0">
                <a:latin typeface="Carlito"/>
                <a:cs typeface="Carlito"/>
              </a:rPr>
              <a:t>o</a:t>
            </a:r>
            <a:r>
              <a:rPr sz="2800" spc="-45" dirty="0">
                <a:latin typeface="Carlito"/>
                <a:cs typeface="Carlito"/>
              </a:rPr>
              <a:t>st  </a:t>
            </a:r>
            <a:r>
              <a:rPr sz="2800" spc="-10" dirty="0">
                <a:latin typeface="Carlito"/>
                <a:cs typeface="Carlito"/>
              </a:rPr>
              <a:t>Misleading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31" y="393763"/>
            <a:ext cx="34753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Related</a:t>
            </a:r>
            <a:r>
              <a:rPr spc="-425" dirty="0"/>
              <a:t> </a:t>
            </a:r>
            <a:r>
              <a:rPr spc="-35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962" y="1117732"/>
            <a:ext cx="7653655" cy="48666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spc="-15" dirty="0">
                <a:latin typeface="Carlito"/>
                <a:cs typeface="Carlito"/>
              </a:rPr>
              <a:t>Reference: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Input</a:t>
            </a:r>
            <a:r>
              <a:rPr sz="2400" spc="-10" dirty="0">
                <a:latin typeface="Carlito"/>
                <a:cs typeface="Carlito"/>
              </a:rPr>
              <a:t> Format:</a:t>
            </a:r>
            <a:endParaRPr sz="2400" dirty="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8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Only </a:t>
            </a:r>
            <a:r>
              <a:rPr sz="2000" spc="-5" dirty="0">
                <a:latin typeface="Carlito"/>
                <a:cs typeface="Carlito"/>
              </a:rPr>
              <a:t>Headline (Biyani </a:t>
            </a:r>
            <a:r>
              <a:rPr sz="2000" spc="-10" dirty="0">
                <a:latin typeface="Carlito"/>
                <a:cs typeface="Carlito"/>
              </a:rPr>
              <a:t>et </a:t>
            </a:r>
            <a:r>
              <a:rPr sz="2000" spc="-5" dirty="0">
                <a:latin typeface="Carlito"/>
                <a:cs typeface="Carlito"/>
              </a:rPr>
              <a:t>al.,</a:t>
            </a:r>
            <a:r>
              <a:rPr sz="2000" dirty="0">
                <a:latin typeface="Carlito"/>
                <a:cs typeface="Carlito"/>
              </a:rPr>
              <a:t> 2016)</a:t>
            </a:r>
          </a:p>
          <a:p>
            <a:pPr marL="812800" lvl="1" indent="-342900">
              <a:lnSpc>
                <a:spcPct val="100000"/>
              </a:lnSpc>
              <a:spcBef>
                <a:spcPts val="26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Headline </a:t>
            </a:r>
            <a:r>
              <a:rPr sz="2000" dirty="0">
                <a:latin typeface="Carlito"/>
                <a:cs typeface="Carlito"/>
              </a:rPr>
              <a:t>+ </a:t>
            </a:r>
            <a:r>
              <a:rPr sz="2000" spc="-15" dirty="0">
                <a:latin typeface="Carlito"/>
                <a:cs typeface="Carlito"/>
              </a:rPr>
              <a:t>linked Content </a:t>
            </a:r>
            <a:r>
              <a:rPr sz="2000" spc="-10" dirty="0">
                <a:latin typeface="Carlito"/>
                <a:cs typeface="Carlito"/>
              </a:rPr>
              <a:t>(Potthast et </a:t>
            </a:r>
            <a:r>
              <a:rPr sz="2000" spc="-5" dirty="0">
                <a:latin typeface="Carlito"/>
                <a:cs typeface="Carlito"/>
              </a:rPr>
              <a:t>al.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2016)</a:t>
            </a: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Representations </a:t>
            </a:r>
            <a:r>
              <a:rPr sz="2400" dirty="0">
                <a:latin typeface="Carlito"/>
                <a:cs typeface="Carlito"/>
              </a:rPr>
              <a:t>&amp;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Architecture:</a:t>
            </a:r>
            <a:endParaRPr sz="2400" dirty="0">
              <a:latin typeface="Carlito"/>
              <a:cs typeface="Carlito"/>
            </a:endParaRPr>
          </a:p>
          <a:p>
            <a:pPr marL="812800" lvl="1" indent="-342900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10" dirty="0">
                <a:latin typeface="Carlito"/>
                <a:cs typeface="Carlito"/>
              </a:rPr>
              <a:t>Hand-crafted </a:t>
            </a:r>
            <a:r>
              <a:rPr sz="2000" spc="-15" dirty="0">
                <a:latin typeface="Carlito"/>
                <a:cs typeface="Carlito"/>
              </a:rPr>
              <a:t>features: </a:t>
            </a:r>
            <a:r>
              <a:rPr sz="2000" dirty="0">
                <a:latin typeface="Carlito"/>
                <a:cs typeface="Carlito"/>
              </a:rPr>
              <a:t>(Cao </a:t>
            </a:r>
            <a:r>
              <a:rPr sz="2000" spc="-10" dirty="0">
                <a:latin typeface="Carlito"/>
                <a:cs typeface="Carlito"/>
              </a:rPr>
              <a:t>et </a:t>
            </a:r>
            <a:r>
              <a:rPr sz="2000" spc="-5" dirty="0">
                <a:latin typeface="Carlito"/>
                <a:cs typeface="Carlito"/>
              </a:rPr>
              <a:t>al., </a:t>
            </a:r>
            <a:r>
              <a:rPr sz="2000" dirty="0">
                <a:latin typeface="Carlito"/>
                <a:cs typeface="Carlito"/>
              </a:rPr>
              <a:t>2017, </a:t>
            </a:r>
            <a:r>
              <a:rPr sz="2000" spc="-5" dirty="0">
                <a:latin typeface="Carlito"/>
                <a:cs typeface="Carlito"/>
              </a:rPr>
              <a:t>Elyashar </a:t>
            </a:r>
            <a:r>
              <a:rPr sz="2000" spc="-10" dirty="0">
                <a:latin typeface="Carlito"/>
                <a:cs typeface="Carlito"/>
              </a:rPr>
              <a:t>et </a:t>
            </a:r>
            <a:r>
              <a:rPr sz="2000" spc="-5" dirty="0">
                <a:latin typeface="Carlito"/>
                <a:cs typeface="Carlito"/>
              </a:rPr>
              <a:t>al.,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2017)</a:t>
            </a:r>
          </a:p>
          <a:p>
            <a:pPr marL="812800" lvl="1" indent="-342900">
              <a:lnSpc>
                <a:spcPct val="100000"/>
              </a:lnSpc>
              <a:spcBef>
                <a:spcPts val="250"/>
              </a:spcBef>
              <a:buFont typeface="Wingdings"/>
              <a:buChar char=""/>
              <a:tabLst>
                <a:tab pos="812165" algn="l"/>
                <a:tab pos="812800" algn="l"/>
              </a:tabLst>
            </a:pPr>
            <a:r>
              <a:rPr sz="2000" spc="-30" dirty="0">
                <a:latin typeface="Carlito"/>
                <a:cs typeface="Carlito"/>
              </a:rPr>
              <a:t>Word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Embeddings:</a:t>
            </a:r>
          </a:p>
          <a:p>
            <a:pPr marL="1213485" lvl="2" indent="-28765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10" dirty="0">
                <a:latin typeface="Carlito"/>
                <a:cs typeface="Carlito"/>
              </a:rPr>
              <a:t>word2vec </a:t>
            </a:r>
            <a:r>
              <a:rPr sz="1800" dirty="0">
                <a:latin typeface="Carlito"/>
                <a:cs typeface="Carlito"/>
              </a:rPr>
              <a:t>+ </a:t>
            </a:r>
            <a:r>
              <a:rPr sz="1800" spc="-10" dirty="0">
                <a:latin typeface="Carlito"/>
                <a:cs typeface="Carlito"/>
              </a:rPr>
              <a:t>LSTM </a:t>
            </a:r>
            <a:r>
              <a:rPr sz="1800" spc="-5" dirty="0">
                <a:latin typeface="Carlito"/>
                <a:cs typeface="Carlito"/>
              </a:rPr>
              <a:t>(Thomas,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2017)</a:t>
            </a:r>
          </a:p>
          <a:p>
            <a:pPr marL="1213485" lvl="2" indent="-28765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spc="-20" dirty="0">
                <a:latin typeface="Carlito"/>
                <a:cs typeface="Carlito"/>
              </a:rPr>
              <a:t>GloVe </a:t>
            </a:r>
            <a:r>
              <a:rPr sz="1800" dirty="0">
                <a:latin typeface="Carlito"/>
                <a:cs typeface="Carlito"/>
              </a:rPr>
              <a:t>+ </a:t>
            </a:r>
            <a:r>
              <a:rPr sz="1800" spc="-5" dirty="0">
                <a:latin typeface="Carlito"/>
                <a:cs typeface="Carlito"/>
              </a:rPr>
              <a:t>BiGRU </a:t>
            </a:r>
            <a:r>
              <a:rPr sz="1800" spc="-10" dirty="0">
                <a:latin typeface="Carlito"/>
                <a:cs typeface="Carlito"/>
              </a:rPr>
              <a:t>(Omidvar </a:t>
            </a:r>
            <a:r>
              <a:rPr sz="1800" spc="-5" dirty="0">
                <a:latin typeface="Carlito"/>
                <a:cs typeface="Carlito"/>
              </a:rPr>
              <a:t>et al.,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2018)</a:t>
            </a: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Our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Contributions: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Propose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parallel </a:t>
            </a:r>
            <a:r>
              <a:rPr sz="2000" spc="-5" dirty="0">
                <a:latin typeface="Carlito"/>
                <a:cs typeface="Carlito"/>
              </a:rPr>
              <a:t>model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architecture</a:t>
            </a:r>
            <a:endParaRPr sz="2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Use advanced </a:t>
            </a:r>
            <a:r>
              <a:rPr sz="2000" spc="-10" dirty="0">
                <a:latin typeface="Carlito"/>
                <a:cs typeface="Carlito"/>
              </a:rPr>
              <a:t>pre-trained </a:t>
            </a:r>
            <a:r>
              <a:rPr sz="2000" spc="-5" dirty="0">
                <a:latin typeface="Carlito"/>
                <a:cs typeface="Carlito"/>
              </a:rPr>
              <a:t>models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spc="-5" dirty="0">
                <a:latin typeface="Carlito"/>
                <a:cs typeface="Carlito"/>
              </a:rPr>
              <a:t>BERT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Longformer </a:t>
            </a:r>
            <a:r>
              <a:rPr sz="2000" spc="-5" dirty="0">
                <a:latin typeface="Carlito"/>
                <a:cs typeface="Carlito"/>
              </a:rPr>
              <a:t>(long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text)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97479" y="2845130"/>
            <a:ext cx="1221105" cy="127000"/>
            <a:chOff x="2697479" y="2845130"/>
            <a:chExt cx="1221105" cy="127000"/>
          </a:xfrm>
        </p:grpSpPr>
        <p:sp>
          <p:nvSpPr>
            <p:cNvPr id="3" name="object 3"/>
            <p:cNvSpPr/>
            <p:nvPr/>
          </p:nvSpPr>
          <p:spPr>
            <a:xfrm>
              <a:off x="2697479" y="2908922"/>
              <a:ext cx="1119505" cy="0"/>
            </a:xfrm>
            <a:custGeom>
              <a:avLst/>
              <a:gdLst/>
              <a:ahLst/>
              <a:cxnLst/>
              <a:rect l="l" t="t" r="r" b="b"/>
              <a:pathLst>
                <a:path w="1119504">
                  <a:moveTo>
                    <a:pt x="0" y="0"/>
                  </a:moveTo>
                  <a:lnTo>
                    <a:pt x="1118971" y="0"/>
                  </a:lnTo>
                </a:path>
              </a:pathLst>
            </a:custGeom>
            <a:ln w="260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91013" y="2845130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5" h="127000">
                  <a:moveTo>
                    <a:pt x="0" y="0"/>
                  </a:moveTo>
                  <a:lnTo>
                    <a:pt x="76" y="127000"/>
                  </a:lnTo>
                  <a:lnTo>
                    <a:pt x="127038" y="634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499353" y="2063242"/>
            <a:ext cx="1016635" cy="127000"/>
            <a:chOff x="5499353" y="2063242"/>
            <a:chExt cx="1016635" cy="127000"/>
          </a:xfrm>
        </p:grpSpPr>
        <p:sp>
          <p:nvSpPr>
            <p:cNvPr id="6" name="object 6"/>
            <p:cNvSpPr/>
            <p:nvPr/>
          </p:nvSpPr>
          <p:spPr>
            <a:xfrm>
              <a:off x="5499353" y="2126742"/>
              <a:ext cx="902335" cy="0"/>
            </a:xfrm>
            <a:custGeom>
              <a:avLst/>
              <a:gdLst/>
              <a:ahLst/>
              <a:cxnLst/>
              <a:rect l="l" t="t" r="r" b="b"/>
              <a:pathLst>
                <a:path w="902335">
                  <a:moveTo>
                    <a:pt x="0" y="0"/>
                  </a:moveTo>
                  <a:lnTo>
                    <a:pt x="90203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8684" y="206324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96305" y="2845054"/>
            <a:ext cx="1019175" cy="127000"/>
            <a:chOff x="5496305" y="2845054"/>
            <a:chExt cx="1019175" cy="127000"/>
          </a:xfrm>
        </p:grpSpPr>
        <p:sp>
          <p:nvSpPr>
            <p:cNvPr id="9" name="object 9"/>
            <p:cNvSpPr/>
            <p:nvPr/>
          </p:nvSpPr>
          <p:spPr>
            <a:xfrm>
              <a:off x="5496305" y="2908554"/>
              <a:ext cx="904240" cy="0"/>
            </a:xfrm>
            <a:custGeom>
              <a:avLst/>
              <a:gdLst/>
              <a:ahLst/>
              <a:cxnLst/>
              <a:rect l="l" t="t" r="r" b="b"/>
              <a:pathLst>
                <a:path w="904239">
                  <a:moveTo>
                    <a:pt x="0" y="0"/>
                  </a:moveTo>
                  <a:lnTo>
                    <a:pt x="90424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7858" y="2845054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0" y="127000"/>
                  </a:lnTo>
                  <a:lnTo>
                    <a:pt x="127000" y="63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6145" y="1866983"/>
            <a:ext cx="5069205" cy="1252220"/>
            <a:chOff x="436145" y="1866983"/>
            <a:chExt cx="5069205" cy="1252220"/>
          </a:xfrm>
        </p:grpSpPr>
        <p:sp>
          <p:nvSpPr>
            <p:cNvPr id="12" name="object 12"/>
            <p:cNvSpPr/>
            <p:nvPr/>
          </p:nvSpPr>
          <p:spPr>
            <a:xfrm>
              <a:off x="2698242" y="2126754"/>
              <a:ext cx="1108075" cy="635"/>
            </a:xfrm>
            <a:custGeom>
              <a:avLst/>
              <a:gdLst/>
              <a:ahLst/>
              <a:cxnLst/>
              <a:rect l="l" t="t" r="r" b="b"/>
              <a:pathLst>
                <a:path w="1108075" h="635">
                  <a:moveTo>
                    <a:pt x="0" y="101"/>
                  </a:moveTo>
                  <a:lnTo>
                    <a:pt x="110771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93261" y="2063254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0"/>
                  </a:moveTo>
                  <a:lnTo>
                    <a:pt x="12" y="127000"/>
                  </a:lnTo>
                  <a:lnTo>
                    <a:pt x="126999" y="63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9727" y="1921763"/>
              <a:ext cx="1579245" cy="410209"/>
            </a:xfrm>
            <a:custGeom>
              <a:avLst/>
              <a:gdLst/>
              <a:ahLst/>
              <a:cxnLst/>
              <a:rect l="l" t="t" r="r" b="b"/>
              <a:pathLst>
                <a:path w="1579245" h="410210">
                  <a:moveTo>
                    <a:pt x="1510538" y="0"/>
                  </a:moveTo>
                  <a:lnTo>
                    <a:pt x="68326" y="0"/>
                  </a:lnTo>
                  <a:lnTo>
                    <a:pt x="41732" y="5369"/>
                  </a:lnTo>
                  <a:lnTo>
                    <a:pt x="20013" y="20013"/>
                  </a:lnTo>
                  <a:lnTo>
                    <a:pt x="5369" y="41732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69" y="368223"/>
                  </a:lnTo>
                  <a:lnTo>
                    <a:pt x="20013" y="389942"/>
                  </a:lnTo>
                  <a:lnTo>
                    <a:pt x="41732" y="404586"/>
                  </a:lnTo>
                  <a:lnTo>
                    <a:pt x="68326" y="409955"/>
                  </a:lnTo>
                  <a:lnTo>
                    <a:pt x="1510538" y="409955"/>
                  </a:lnTo>
                  <a:lnTo>
                    <a:pt x="1537131" y="404586"/>
                  </a:lnTo>
                  <a:lnTo>
                    <a:pt x="1558850" y="389942"/>
                  </a:lnTo>
                  <a:lnTo>
                    <a:pt x="1573494" y="368223"/>
                  </a:lnTo>
                  <a:lnTo>
                    <a:pt x="1578864" y="341629"/>
                  </a:lnTo>
                  <a:lnTo>
                    <a:pt x="1578864" y="68325"/>
                  </a:lnTo>
                  <a:lnTo>
                    <a:pt x="1573494" y="41732"/>
                  </a:lnTo>
                  <a:lnTo>
                    <a:pt x="1558850" y="20013"/>
                  </a:lnTo>
                  <a:lnTo>
                    <a:pt x="1537131" y="5369"/>
                  </a:lnTo>
                  <a:lnTo>
                    <a:pt x="1510538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9727" y="1921763"/>
              <a:ext cx="1579245" cy="410209"/>
            </a:xfrm>
            <a:custGeom>
              <a:avLst/>
              <a:gdLst/>
              <a:ahLst/>
              <a:cxnLst/>
              <a:rect l="l" t="t" r="r" b="b"/>
              <a:pathLst>
                <a:path w="1579245" h="410210">
                  <a:moveTo>
                    <a:pt x="0" y="68325"/>
                  </a:moveTo>
                  <a:lnTo>
                    <a:pt x="5369" y="41732"/>
                  </a:lnTo>
                  <a:lnTo>
                    <a:pt x="20013" y="20013"/>
                  </a:lnTo>
                  <a:lnTo>
                    <a:pt x="41732" y="5369"/>
                  </a:lnTo>
                  <a:lnTo>
                    <a:pt x="68326" y="0"/>
                  </a:lnTo>
                  <a:lnTo>
                    <a:pt x="1510538" y="0"/>
                  </a:lnTo>
                  <a:lnTo>
                    <a:pt x="1537131" y="5369"/>
                  </a:lnTo>
                  <a:lnTo>
                    <a:pt x="1558850" y="20013"/>
                  </a:lnTo>
                  <a:lnTo>
                    <a:pt x="1573494" y="41732"/>
                  </a:lnTo>
                  <a:lnTo>
                    <a:pt x="1578864" y="68325"/>
                  </a:lnTo>
                  <a:lnTo>
                    <a:pt x="1578864" y="341629"/>
                  </a:lnTo>
                  <a:lnTo>
                    <a:pt x="1573494" y="368223"/>
                  </a:lnTo>
                  <a:lnTo>
                    <a:pt x="1558850" y="389942"/>
                  </a:lnTo>
                  <a:lnTo>
                    <a:pt x="1537131" y="404586"/>
                  </a:lnTo>
                  <a:lnTo>
                    <a:pt x="1510538" y="409955"/>
                  </a:lnTo>
                  <a:lnTo>
                    <a:pt x="68326" y="409955"/>
                  </a:lnTo>
                  <a:lnTo>
                    <a:pt x="41732" y="404586"/>
                  </a:lnTo>
                  <a:lnTo>
                    <a:pt x="20013" y="389942"/>
                  </a:lnTo>
                  <a:lnTo>
                    <a:pt x="5369" y="368223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6143" y="1866988"/>
              <a:ext cx="607060" cy="1252220"/>
            </a:xfrm>
            <a:custGeom>
              <a:avLst/>
              <a:gdLst/>
              <a:ahLst/>
              <a:cxnLst/>
              <a:rect l="l" t="t" r="r" b="b"/>
              <a:pathLst>
                <a:path w="607060" h="1252220">
                  <a:moveTo>
                    <a:pt x="188239" y="808977"/>
                  </a:moveTo>
                  <a:lnTo>
                    <a:pt x="154940" y="808977"/>
                  </a:lnTo>
                  <a:lnTo>
                    <a:pt x="154940" y="1252029"/>
                  </a:lnTo>
                  <a:lnTo>
                    <a:pt x="188239" y="1252029"/>
                  </a:lnTo>
                  <a:lnTo>
                    <a:pt x="188239" y="808977"/>
                  </a:lnTo>
                  <a:close/>
                </a:path>
                <a:path w="607060" h="1252220">
                  <a:moveTo>
                    <a:pt x="351561" y="394157"/>
                  </a:moveTo>
                  <a:lnTo>
                    <a:pt x="346532" y="387781"/>
                  </a:lnTo>
                  <a:lnTo>
                    <a:pt x="338709" y="377850"/>
                  </a:lnTo>
                  <a:lnTo>
                    <a:pt x="328549" y="372186"/>
                  </a:lnTo>
                  <a:lnTo>
                    <a:pt x="326009" y="370763"/>
                  </a:lnTo>
                  <a:lnTo>
                    <a:pt x="306641" y="359956"/>
                  </a:lnTo>
                  <a:lnTo>
                    <a:pt x="299110" y="357339"/>
                  </a:lnTo>
                  <a:lnTo>
                    <a:pt x="299110" y="375729"/>
                  </a:lnTo>
                  <a:lnTo>
                    <a:pt x="299110" y="384225"/>
                  </a:lnTo>
                  <a:lnTo>
                    <a:pt x="295567" y="387781"/>
                  </a:lnTo>
                  <a:lnTo>
                    <a:pt x="287058" y="387781"/>
                  </a:lnTo>
                  <a:lnTo>
                    <a:pt x="283514" y="384225"/>
                  </a:lnTo>
                  <a:lnTo>
                    <a:pt x="283514" y="375729"/>
                  </a:lnTo>
                  <a:lnTo>
                    <a:pt x="287058" y="372186"/>
                  </a:lnTo>
                  <a:lnTo>
                    <a:pt x="295567" y="372186"/>
                  </a:lnTo>
                  <a:lnTo>
                    <a:pt x="299110" y="375729"/>
                  </a:lnTo>
                  <a:lnTo>
                    <a:pt x="299110" y="357339"/>
                  </a:lnTo>
                  <a:lnTo>
                    <a:pt x="265150" y="345503"/>
                  </a:lnTo>
                  <a:lnTo>
                    <a:pt x="238721" y="341693"/>
                  </a:lnTo>
                  <a:lnTo>
                    <a:pt x="223977" y="339572"/>
                  </a:lnTo>
                  <a:lnTo>
                    <a:pt x="216522" y="339699"/>
                  </a:lnTo>
                  <a:lnTo>
                    <a:pt x="209003" y="340106"/>
                  </a:lnTo>
                  <a:lnTo>
                    <a:pt x="201358" y="340766"/>
                  </a:lnTo>
                  <a:lnTo>
                    <a:pt x="193497" y="341693"/>
                  </a:lnTo>
                  <a:lnTo>
                    <a:pt x="136093" y="311213"/>
                  </a:lnTo>
                  <a:lnTo>
                    <a:pt x="136613" y="325005"/>
                  </a:lnTo>
                  <a:lnTo>
                    <a:pt x="137680" y="333806"/>
                  </a:lnTo>
                  <a:lnTo>
                    <a:pt x="140068" y="341414"/>
                  </a:lnTo>
                  <a:lnTo>
                    <a:pt x="144589" y="351624"/>
                  </a:lnTo>
                  <a:lnTo>
                    <a:pt x="95770" y="364388"/>
                  </a:lnTo>
                  <a:lnTo>
                    <a:pt x="74320" y="368973"/>
                  </a:lnTo>
                  <a:lnTo>
                    <a:pt x="55994" y="370763"/>
                  </a:lnTo>
                  <a:lnTo>
                    <a:pt x="0" y="338861"/>
                  </a:lnTo>
                  <a:lnTo>
                    <a:pt x="1879" y="356882"/>
                  </a:lnTo>
                  <a:lnTo>
                    <a:pt x="6019" y="375107"/>
                  </a:lnTo>
                  <a:lnTo>
                    <a:pt x="10160" y="389204"/>
                  </a:lnTo>
                  <a:lnTo>
                    <a:pt x="12039" y="394868"/>
                  </a:lnTo>
                  <a:lnTo>
                    <a:pt x="5080" y="414883"/>
                  </a:lnTo>
                  <a:lnTo>
                    <a:pt x="1498" y="427393"/>
                  </a:lnTo>
                  <a:lnTo>
                    <a:pt x="190" y="437629"/>
                  </a:lnTo>
                  <a:lnTo>
                    <a:pt x="0" y="450875"/>
                  </a:lnTo>
                  <a:lnTo>
                    <a:pt x="55994" y="418973"/>
                  </a:lnTo>
                  <a:lnTo>
                    <a:pt x="74218" y="420763"/>
                  </a:lnTo>
                  <a:lnTo>
                    <a:pt x="95504" y="425348"/>
                  </a:lnTo>
                  <a:lnTo>
                    <a:pt x="144589" y="438111"/>
                  </a:lnTo>
                  <a:lnTo>
                    <a:pt x="139674" y="451904"/>
                  </a:lnTo>
                  <a:lnTo>
                    <a:pt x="137147" y="464959"/>
                  </a:lnTo>
                  <a:lnTo>
                    <a:pt x="136220" y="474700"/>
                  </a:lnTo>
                  <a:lnTo>
                    <a:pt x="136093" y="478523"/>
                  </a:lnTo>
                  <a:lnTo>
                    <a:pt x="193497" y="448030"/>
                  </a:lnTo>
                  <a:lnTo>
                    <a:pt x="201358" y="448970"/>
                  </a:lnTo>
                  <a:lnTo>
                    <a:pt x="209003" y="449630"/>
                  </a:lnTo>
                  <a:lnTo>
                    <a:pt x="216522" y="450024"/>
                  </a:lnTo>
                  <a:lnTo>
                    <a:pt x="223977" y="450164"/>
                  </a:lnTo>
                  <a:lnTo>
                    <a:pt x="238201" y="448030"/>
                  </a:lnTo>
                  <a:lnTo>
                    <a:pt x="265150" y="444004"/>
                  </a:lnTo>
                  <a:lnTo>
                    <a:pt x="306641" y="429069"/>
                  </a:lnTo>
                  <a:lnTo>
                    <a:pt x="324256" y="418973"/>
                  </a:lnTo>
                  <a:lnTo>
                    <a:pt x="338709" y="410679"/>
                  </a:lnTo>
                  <a:lnTo>
                    <a:pt x="351561" y="394157"/>
                  </a:lnTo>
                  <a:close/>
                </a:path>
                <a:path w="607060" h="1252220">
                  <a:moveTo>
                    <a:pt x="465810" y="830072"/>
                  </a:moveTo>
                  <a:lnTo>
                    <a:pt x="464058" y="821448"/>
                  </a:lnTo>
                  <a:lnTo>
                    <a:pt x="459282" y="814387"/>
                  </a:lnTo>
                  <a:lnTo>
                    <a:pt x="452221" y="809612"/>
                  </a:lnTo>
                  <a:lnTo>
                    <a:pt x="443598" y="807859"/>
                  </a:lnTo>
                  <a:lnTo>
                    <a:pt x="415848" y="807999"/>
                  </a:lnTo>
                  <a:lnTo>
                    <a:pt x="415848" y="941108"/>
                  </a:lnTo>
                  <a:lnTo>
                    <a:pt x="415848" y="974420"/>
                  </a:lnTo>
                  <a:lnTo>
                    <a:pt x="382536" y="974420"/>
                  </a:lnTo>
                  <a:lnTo>
                    <a:pt x="382536" y="1007732"/>
                  </a:lnTo>
                  <a:lnTo>
                    <a:pt x="382536" y="1029944"/>
                  </a:lnTo>
                  <a:lnTo>
                    <a:pt x="296494" y="1029944"/>
                  </a:lnTo>
                  <a:lnTo>
                    <a:pt x="296494" y="1007732"/>
                  </a:lnTo>
                  <a:lnTo>
                    <a:pt x="382536" y="1007732"/>
                  </a:lnTo>
                  <a:lnTo>
                    <a:pt x="382536" y="974420"/>
                  </a:lnTo>
                  <a:lnTo>
                    <a:pt x="260413" y="974420"/>
                  </a:lnTo>
                  <a:lnTo>
                    <a:pt x="260413" y="941108"/>
                  </a:lnTo>
                  <a:lnTo>
                    <a:pt x="415848" y="941108"/>
                  </a:lnTo>
                  <a:lnTo>
                    <a:pt x="415848" y="807999"/>
                  </a:lnTo>
                  <a:lnTo>
                    <a:pt x="210451" y="808977"/>
                  </a:lnTo>
                  <a:lnTo>
                    <a:pt x="210451" y="1252029"/>
                  </a:lnTo>
                  <a:lnTo>
                    <a:pt x="443598" y="1252029"/>
                  </a:lnTo>
                  <a:lnTo>
                    <a:pt x="452221" y="1250276"/>
                  </a:lnTo>
                  <a:lnTo>
                    <a:pt x="459282" y="1245501"/>
                  </a:lnTo>
                  <a:lnTo>
                    <a:pt x="464058" y="1238440"/>
                  </a:lnTo>
                  <a:lnTo>
                    <a:pt x="465810" y="1229817"/>
                  </a:lnTo>
                  <a:lnTo>
                    <a:pt x="465810" y="1029944"/>
                  </a:lnTo>
                  <a:lnTo>
                    <a:pt x="465810" y="1007732"/>
                  </a:lnTo>
                  <a:lnTo>
                    <a:pt x="465810" y="974420"/>
                  </a:lnTo>
                  <a:lnTo>
                    <a:pt x="465810" y="941108"/>
                  </a:lnTo>
                  <a:lnTo>
                    <a:pt x="465810" y="830072"/>
                  </a:lnTo>
                  <a:close/>
                </a:path>
                <a:path w="607060" h="1252220">
                  <a:moveTo>
                    <a:pt x="468515" y="192112"/>
                  </a:moveTo>
                  <a:lnTo>
                    <a:pt x="462457" y="184315"/>
                  </a:lnTo>
                  <a:lnTo>
                    <a:pt x="455663" y="175590"/>
                  </a:lnTo>
                  <a:lnTo>
                    <a:pt x="443687" y="168719"/>
                  </a:lnTo>
                  <a:lnTo>
                    <a:pt x="441210" y="167309"/>
                  </a:lnTo>
                  <a:lnTo>
                    <a:pt x="423595" y="157200"/>
                  </a:lnTo>
                  <a:lnTo>
                    <a:pt x="416064" y="154495"/>
                  </a:lnTo>
                  <a:lnTo>
                    <a:pt x="416064" y="172262"/>
                  </a:lnTo>
                  <a:lnTo>
                    <a:pt x="416064" y="180771"/>
                  </a:lnTo>
                  <a:lnTo>
                    <a:pt x="412521" y="184315"/>
                  </a:lnTo>
                  <a:lnTo>
                    <a:pt x="404012" y="184315"/>
                  </a:lnTo>
                  <a:lnTo>
                    <a:pt x="400469" y="180771"/>
                  </a:lnTo>
                  <a:lnTo>
                    <a:pt x="400469" y="172262"/>
                  </a:lnTo>
                  <a:lnTo>
                    <a:pt x="404012" y="168719"/>
                  </a:lnTo>
                  <a:lnTo>
                    <a:pt x="412521" y="168719"/>
                  </a:lnTo>
                  <a:lnTo>
                    <a:pt x="416064" y="172262"/>
                  </a:lnTo>
                  <a:lnTo>
                    <a:pt x="416064" y="154495"/>
                  </a:lnTo>
                  <a:lnTo>
                    <a:pt x="382104" y="142265"/>
                  </a:lnTo>
                  <a:lnTo>
                    <a:pt x="355142" y="138239"/>
                  </a:lnTo>
                  <a:lnTo>
                    <a:pt x="340931" y="136105"/>
                  </a:lnTo>
                  <a:lnTo>
                    <a:pt x="333476" y="136245"/>
                  </a:lnTo>
                  <a:lnTo>
                    <a:pt x="325958" y="136639"/>
                  </a:lnTo>
                  <a:lnTo>
                    <a:pt x="318312" y="137312"/>
                  </a:lnTo>
                  <a:lnTo>
                    <a:pt x="310451" y="138239"/>
                  </a:lnTo>
                  <a:lnTo>
                    <a:pt x="253034" y="107759"/>
                  </a:lnTo>
                  <a:lnTo>
                    <a:pt x="253568" y="121551"/>
                  </a:lnTo>
                  <a:lnTo>
                    <a:pt x="254635" y="130352"/>
                  </a:lnTo>
                  <a:lnTo>
                    <a:pt x="257022" y="137960"/>
                  </a:lnTo>
                  <a:lnTo>
                    <a:pt x="261543" y="148158"/>
                  </a:lnTo>
                  <a:lnTo>
                    <a:pt x="212725" y="160921"/>
                  </a:lnTo>
                  <a:lnTo>
                    <a:pt x="191274" y="165506"/>
                  </a:lnTo>
                  <a:lnTo>
                    <a:pt x="172948" y="167309"/>
                  </a:lnTo>
                  <a:lnTo>
                    <a:pt x="116954" y="135407"/>
                  </a:lnTo>
                  <a:lnTo>
                    <a:pt x="118833" y="153428"/>
                  </a:lnTo>
                  <a:lnTo>
                    <a:pt x="122974" y="171640"/>
                  </a:lnTo>
                  <a:lnTo>
                    <a:pt x="127114" y="185750"/>
                  </a:lnTo>
                  <a:lnTo>
                    <a:pt x="128993" y="191401"/>
                  </a:lnTo>
                  <a:lnTo>
                    <a:pt x="122034" y="211416"/>
                  </a:lnTo>
                  <a:lnTo>
                    <a:pt x="118452" y="223926"/>
                  </a:lnTo>
                  <a:lnTo>
                    <a:pt x="117132" y="234175"/>
                  </a:lnTo>
                  <a:lnTo>
                    <a:pt x="116954" y="247408"/>
                  </a:lnTo>
                  <a:lnTo>
                    <a:pt x="172948" y="216928"/>
                  </a:lnTo>
                  <a:lnTo>
                    <a:pt x="191173" y="218719"/>
                  </a:lnTo>
                  <a:lnTo>
                    <a:pt x="212458" y="223304"/>
                  </a:lnTo>
                  <a:lnTo>
                    <a:pt x="261543" y="236067"/>
                  </a:lnTo>
                  <a:lnTo>
                    <a:pt x="256628" y="249859"/>
                  </a:lnTo>
                  <a:lnTo>
                    <a:pt x="254101" y="262915"/>
                  </a:lnTo>
                  <a:lnTo>
                    <a:pt x="253174" y="272656"/>
                  </a:lnTo>
                  <a:lnTo>
                    <a:pt x="253034" y="276479"/>
                  </a:lnTo>
                  <a:lnTo>
                    <a:pt x="310451" y="245999"/>
                  </a:lnTo>
                  <a:lnTo>
                    <a:pt x="318312" y="246926"/>
                  </a:lnTo>
                  <a:lnTo>
                    <a:pt x="325958" y="247586"/>
                  </a:lnTo>
                  <a:lnTo>
                    <a:pt x="333476" y="247992"/>
                  </a:lnTo>
                  <a:lnTo>
                    <a:pt x="340931" y="248119"/>
                  </a:lnTo>
                  <a:lnTo>
                    <a:pt x="355142" y="245999"/>
                  </a:lnTo>
                  <a:lnTo>
                    <a:pt x="382104" y="241960"/>
                  </a:lnTo>
                  <a:lnTo>
                    <a:pt x="423595" y="227025"/>
                  </a:lnTo>
                  <a:lnTo>
                    <a:pt x="441210" y="216928"/>
                  </a:lnTo>
                  <a:lnTo>
                    <a:pt x="455663" y="208648"/>
                  </a:lnTo>
                  <a:lnTo>
                    <a:pt x="468515" y="192112"/>
                  </a:lnTo>
                  <a:close/>
                </a:path>
                <a:path w="607060" h="1252220">
                  <a:moveTo>
                    <a:pt x="606742" y="202044"/>
                  </a:moveTo>
                  <a:lnTo>
                    <a:pt x="585470" y="168719"/>
                  </a:lnTo>
                  <a:lnTo>
                    <a:pt x="585470" y="0"/>
                  </a:lnTo>
                  <a:lnTo>
                    <a:pt x="581926" y="0"/>
                  </a:lnTo>
                  <a:lnTo>
                    <a:pt x="581926" y="196367"/>
                  </a:lnTo>
                  <a:lnTo>
                    <a:pt x="581926" y="207708"/>
                  </a:lnTo>
                  <a:lnTo>
                    <a:pt x="576961" y="212674"/>
                  </a:lnTo>
                  <a:lnTo>
                    <a:pt x="565619" y="212674"/>
                  </a:lnTo>
                  <a:lnTo>
                    <a:pt x="560666" y="207708"/>
                  </a:lnTo>
                  <a:lnTo>
                    <a:pt x="560666" y="196367"/>
                  </a:lnTo>
                  <a:lnTo>
                    <a:pt x="565619" y="191401"/>
                  </a:lnTo>
                  <a:lnTo>
                    <a:pt x="576961" y="191401"/>
                  </a:lnTo>
                  <a:lnTo>
                    <a:pt x="581926" y="196367"/>
                  </a:lnTo>
                  <a:lnTo>
                    <a:pt x="581926" y="0"/>
                  </a:lnTo>
                  <a:lnTo>
                    <a:pt x="557123" y="0"/>
                  </a:lnTo>
                  <a:lnTo>
                    <a:pt x="557123" y="168719"/>
                  </a:lnTo>
                  <a:lnTo>
                    <a:pt x="548411" y="174117"/>
                  </a:lnTo>
                  <a:lnTo>
                    <a:pt x="541705" y="181571"/>
                  </a:lnTo>
                  <a:lnTo>
                    <a:pt x="537387" y="190754"/>
                  </a:lnTo>
                  <a:lnTo>
                    <a:pt x="535851" y="201333"/>
                  </a:lnTo>
                  <a:lnTo>
                    <a:pt x="537387" y="211912"/>
                  </a:lnTo>
                  <a:lnTo>
                    <a:pt x="541705" y="221094"/>
                  </a:lnTo>
                  <a:lnTo>
                    <a:pt x="548411" y="228549"/>
                  </a:lnTo>
                  <a:lnTo>
                    <a:pt x="557123" y="233946"/>
                  </a:lnTo>
                  <a:lnTo>
                    <a:pt x="557123" y="382816"/>
                  </a:lnTo>
                  <a:lnTo>
                    <a:pt x="553758" y="399326"/>
                  </a:lnTo>
                  <a:lnTo>
                    <a:pt x="544626" y="412851"/>
                  </a:lnTo>
                  <a:lnTo>
                    <a:pt x="531101" y="421995"/>
                  </a:lnTo>
                  <a:lnTo>
                    <a:pt x="514591" y="425348"/>
                  </a:lnTo>
                  <a:lnTo>
                    <a:pt x="498970" y="422351"/>
                  </a:lnTo>
                  <a:lnTo>
                    <a:pt x="485889" y="414096"/>
                  </a:lnTo>
                  <a:lnTo>
                    <a:pt x="476516" y="401726"/>
                  </a:lnTo>
                  <a:lnTo>
                    <a:pt x="472059" y="386359"/>
                  </a:lnTo>
                  <a:lnTo>
                    <a:pt x="471347" y="377850"/>
                  </a:lnTo>
                  <a:lnTo>
                    <a:pt x="472770" y="369341"/>
                  </a:lnTo>
                  <a:lnTo>
                    <a:pt x="477024" y="362254"/>
                  </a:lnTo>
                  <a:lnTo>
                    <a:pt x="505371" y="379272"/>
                  </a:lnTo>
                  <a:lnTo>
                    <a:pt x="505371" y="362254"/>
                  </a:lnTo>
                  <a:lnTo>
                    <a:pt x="505371" y="265849"/>
                  </a:lnTo>
                  <a:lnTo>
                    <a:pt x="452221" y="347370"/>
                  </a:lnTo>
                  <a:lnTo>
                    <a:pt x="452920" y="348081"/>
                  </a:lnTo>
                  <a:lnTo>
                    <a:pt x="448792" y="356412"/>
                  </a:lnTo>
                  <a:lnTo>
                    <a:pt x="445922" y="365264"/>
                  </a:lnTo>
                  <a:lnTo>
                    <a:pt x="444258" y="374396"/>
                  </a:lnTo>
                  <a:lnTo>
                    <a:pt x="443712" y="383527"/>
                  </a:lnTo>
                  <a:lnTo>
                    <a:pt x="449300" y="411048"/>
                  </a:lnTo>
                  <a:lnTo>
                    <a:pt x="464527" y="433590"/>
                  </a:lnTo>
                  <a:lnTo>
                    <a:pt x="487070" y="448818"/>
                  </a:lnTo>
                  <a:lnTo>
                    <a:pt x="514591" y="454418"/>
                  </a:lnTo>
                  <a:lnTo>
                    <a:pt x="542112" y="448818"/>
                  </a:lnTo>
                  <a:lnTo>
                    <a:pt x="564654" y="433590"/>
                  </a:lnTo>
                  <a:lnTo>
                    <a:pt x="570217" y="425348"/>
                  </a:lnTo>
                  <a:lnTo>
                    <a:pt x="579882" y="411048"/>
                  </a:lnTo>
                  <a:lnTo>
                    <a:pt x="585470" y="383527"/>
                  </a:lnTo>
                  <a:lnTo>
                    <a:pt x="585470" y="234645"/>
                  </a:lnTo>
                  <a:lnTo>
                    <a:pt x="594182" y="229260"/>
                  </a:lnTo>
                  <a:lnTo>
                    <a:pt x="600887" y="221805"/>
                  </a:lnTo>
                  <a:lnTo>
                    <a:pt x="605180" y="212674"/>
                  </a:lnTo>
                  <a:lnTo>
                    <a:pt x="606742" y="202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8204" y="2702052"/>
              <a:ext cx="1577340" cy="410209"/>
            </a:xfrm>
            <a:custGeom>
              <a:avLst/>
              <a:gdLst/>
              <a:ahLst/>
              <a:cxnLst/>
              <a:rect l="l" t="t" r="r" b="b"/>
              <a:pathLst>
                <a:path w="1577339" h="410210">
                  <a:moveTo>
                    <a:pt x="1509014" y="0"/>
                  </a:moveTo>
                  <a:lnTo>
                    <a:pt x="68326" y="0"/>
                  </a:lnTo>
                  <a:lnTo>
                    <a:pt x="41732" y="5369"/>
                  </a:lnTo>
                  <a:lnTo>
                    <a:pt x="20013" y="20013"/>
                  </a:lnTo>
                  <a:lnTo>
                    <a:pt x="5369" y="41732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69" y="368223"/>
                  </a:lnTo>
                  <a:lnTo>
                    <a:pt x="20013" y="389942"/>
                  </a:lnTo>
                  <a:lnTo>
                    <a:pt x="41732" y="404586"/>
                  </a:lnTo>
                  <a:lnTo>
                    <a:pt x="68326" y="409955"/>
                  </a:lnTo>
                  <a:lnTo>
                    <a:pt x="1509014" y="409955"/>
                  </a:lnTo>
                  <a:lnTo>
                    <a:pt x="1535607" y="404586"/>
                  </a:lnTo>
                  <a:lnTo>
                    <a:pt x="1557326" y="389942"/>
                  </a:lnTo>
                  <a:lnTo>
                    <a:pt x="1571970" y="368223"/>
                  </a:lnTo>
                  <a:lnTo>
                    <a:pt x="1577340" y="341629"/>
                  </a:lnTo>
                  <a:lnTo>
                    <a:pt x="1577340" y="68325"/>
                  </a:lnTo>
                  <a:lnTo>
                    <a:pt x="1571970" y="41732"/>
                  </a:lnTo>
                  <a:lnTo>
                    <a:pt x="1557326" y="20013"/>
                  </a:lnTo>
                  <a:lnTo>
                    <a:pt x="1535607" y="5369"/>
                  </a:lnTo>
                  <a:lnTo>
                    <a:pt x="1509014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8204" y="2702052"/>
              <a:ext cx="1577340" cy="410209"/>
            </a:xfrm>
            <a:custGeom>
              <a:avLst/>
              <a:gdLst/>
              <a:ahLst/>
              <a:cxnLst/>
              <a:rect l="l" t="t" r="r" b="b"/>
              <a:pathLst>
                <a:path w="1577339" h="410210">
                  <a:moveTo>
                    <a:pt x="0" y="68325"/>
                  </a:moveTo>
                  <a:lnTo>
                    <a:pt x="5369" y="41732"/>
                  </a:lnTo>
                  <a:lnTo>
                    <a:pt x="20013" y="20013"/>
                  </a:lnTo>
                  <a:lnTo>
                    <a:pt x="41732" y="5369"/>
                  </a:lnTo>
                  <a:lnTo>
                    <a:pt x="68326" y="0"/>
                  </a:lnTo>
                  <a:lnTo>
                    <a:pt x="1509014" y="0"/>
                  </a:lnTo>
                  <a:lnTo>
                    <a:pt x="1535607" y="5369"/>
                  </a:lnTo>
                  <a:lnTo>
                    <a:pt x="1557326" y="20013"/>
                  </a:lnTo>
                  <a:lnTo>
                    <a:pt x="1571970" y="41732"/>
                  </a:lnTo>
                  <a:lnTo>
                    <a:pt x="1577340" y="68325"/>
                  </a:lnTo>
                  <a:lnTo>
                    <a:pt x="1577340" y="341629"/>
                  </a:lnTo>
                  <a:lnTo>
                    <a:pt x="1571970" y="368223"/>
                  </a:lnTo>
                  <a:lnTo>
                    <a:pt x="1557326" y="389942"/>
                  </a:lnTo>
                  <a:lnTo>
                    <a:pt x="1535607" y="404586"/>
                  </a:lnTo>
                  <a:lnTo>
                    <a:pt x="1509014" y="409955"/>
                  </a:lnTo>
                  <a:lnTo>
                    <a:pt x="68326" y="409955"/>
                  </a:lnTo>
                  <a:lnTo>
                    <a:pt x="41732" y="404586"/>
                  </a:lnTo>
                  <a:lnTo>
                    <a:pt x="20013" y="389942"/>
                  </a:lnTo>
                  <a:lnTo>
                    <a:pt x="5369" y="368223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3400" y="285845"/>
            <a:ext cx="706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Model </a:t>
            </a:r>
            <a:r>
              <a:rPr spc="-185" dirty="0"/>
              <a:t>Architecture</a:t>
            </a:r>
            <a:endParaRPr spc="-250" dirty="0"/>
          </a:p>
        </p:txBody>
      </p:sp>
      <p:sp>
        <p:nvSpPr>
          <p:cNvPr id="20" name="object 20"/>
          <p:cNvSpPr txBox="1"/>
          <p:nvPr/>
        </p:nvSpPr>
        <p:spPr>
          <a:xfrm>
            <a:off x="1120139" y="2703576"/>
            <a:ext cx="4264660" cy="410209"/>
          </a:xfrm>
          <a:prstGeom prst="rect">
            <a:avLst/>
          </a:prstGeom>
          <a:solidFill>
            <a:srgbClr val="FBE5D6"/>
          </a:solidFill>
          <a:ln w="12700">
            <a:solidFill>
              <a:srgbClr val="00000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480"/>
              </a:spcBef>
              <a:tabLst>
                <a:tab pos="2919730" algn="l"/>
              </a:tabLst>
            </a:pPr>
            <a:r>
              <a:rPr sz="1800" b="1" spc="-10" dirty="0">
                <a:latin typeface="Arial"/>
                <a:cs typeface="Arial"/>
              </a:rPr>
              <a:t>Paragraph	</a:t>
            </a:r>
            <a:r>
              <a:rPr sz="1800" b="1" spc="-15" dirty="0">
                <a:latin typeface="Arial"/>
                <a:cs typeface="Arial"/>
              </a:rPr>
              <a:t>Transformer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07226" y="1915414"/>
            <a:ext cx="1879600" cy="1261110"/>
            <a:chOff x="6507226" y="1915414"/>
            <a:chExt cx="1879600" cy="1261110"/>
          </a:xfrm>
        </p:grpSpPr>
        <p:sp>
          <p:nvSpPr>
            <p:cNvPr id="22" name="object 22"/>
            <p:cNvSpPr/>
            <p:nvPr/>
          </p:nvSpPr>
          <p:spPr>
            <a:xfrm>
              <a:off x="6513576" y="1921764"/>
              <a:ext cx="1866900" cy="1248410"/>
            </a:xfrm>
            <a:custGeom>
              <a:avLst/>
              <a:gdLst/>
              <a:ahLst/>
              <a:cxnLst/>
              <a:rect l="l" t="t" r="r" b="b"/>
              <a:pathLst>
                <a:path w="1866900" h="1248410">
                  <a:moveTo>
                    <a:pt x="1658874" y="0"/>
                  </a:moveTo>
                  <a:lnTo>
                    <a:pt x="208026" y="0"/>
                  </a:lnTo>
                  <a:lnTo>
                    <a:pt x="160329" y="5493"/>
                  </a:lnTo>
                  <a:lnTo>
                    <a:pt x="116543" y="21142"/>
                  </a:lnTo>
                  <a:lnTo>
                    <a:pt x="77918" y="45698"/>
                  </a:lnTo>
                  <a:lnTo>
                    <a:pt x="45702" y="77913"/>
                  </a:lnTo>
                  <a:lnTo>
                    <a:pt x="21144" y="116538"/>
                  </a:lnTo>
                  <a:lnTo>
                    <a:pt x="5494" y="160325"/>
                  </a:lnTo>
                  <a:lnTo>
                    <a:pt x="0" y="208025"/>
                  </a:lnTo>
                  <a:lnTo>
                    <a:pt x="0" y="1040117"/>
                  </a:lnTo>
                  <a:lnTo>
                    <a:pt x="5494" y="1087818"/>
                  </a:lnTo>
                  <a:lnTo>
                    <a:pt x="21144" y="1131607"/>
                  </a:lnTo>
                  <a:lnTo>
                    <a:pt x="45702" y="1170235"/>
                  </a:lnTo>
                  <a:lnTo>
                    <a:pt x="77918" y="1202452"/>
                  </a:lnTo>
                  <a:lnTo>
                    <a:pt x="116543" y="1227010"/>
                  </a:lnTo>
                  <a:lnTo>
                    <a:pt x="160329" y="1242661"/>
                  </a:lnTo>
                  <a:lnTo>
                    <a:pt x="208026" y="1248156"/>
                  </a:lnTo>
                  <a:lnTo>
                    <a:pt x="1658874" y="1248156"/>
                  </a:lnTo>
                  <a:lnTo>
                    <a:pt x="1706570" y="1242661"/>
                  </a:lnTo>
                  <a:lnTo>
                    <a:pt x="1750356" y="1227010"/>
                  </a:lnTo>
                  <a:lnTo>
                    <a:pt x="1788981" y="1202452"/>
                  </a:lnTo>
                  <a:lnTo>
                    <a:pt x="1821197" y="1170235"/>
                  </a:lnTo>
                  <a:lnTo>
                    <a:pt x="1845755" y="1131607"/>
                  </a:lnTo>
                  <a:lnTo>
                    <a:pt x="1861405" y="1087818"/>
                  </a:lnTo>
                  <a:lnTo>
                    <a:pt x="1866900" y="1040117"/>
                  </a:lnTo>
                  <a:lnTo>
                    <a:pt x="1866900" y="208025"/>
                  </a:lnTo>
                  <a:lnTo>
                    <a:pt x="1861405" y="160325"/>
                  </a:lnTo>
                  <a:lnTo>
                    <a:pt x="1845755" y="116538"/>
                  </a:lnTo>
                  <a:lnTo>
                    <a:pt x="1821197" y="77913"/>
                  </a:lnTo>
                  <a:lnTo>
                    <a:pt x="1788981" y="45698"/>
                  </a:lnTo>
                  <a:lnTo>
                    <a:pt x="1750356" y="21142"/>
                  </a:lnTo>
                  <a:lnTo>
                    <a:pt x="1706570" y="5493"/>
                  </a:lnTo>
                  <a:lnTo>
                    <a:pt x="165887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13576" y="1921764"/>
              <a:ext cx="1866900" cy="1248410"/>
            </a:xfrm>
            <a:custGeom>
              <a:avLst/>
              <a:gdLst/>
              <a:ahLst/>
              <a:cxnLst/>
              <a:rect l="l" t="t" r="r" b="b"/>
              <a:pathLst>
                <a:path w="1866900" h="1248410">
                  <a:moveTo>
                    <a:pt x="0" y="208025"/>
                  </a:moveTo>
                  <a:lnTo>
                    <a:pt x="5494" y="160325"/>
                  </a:lnTo>
                  <a:lnTo>
                    <a:pt x="21144" y="116538"/>
                  </a:lnTo>
                  <a:lnTo>
                    <a:pt x="45702" y="77913"/>
                  </a:lnTo>
                  <a:lnTo>
                    <a:pt x="77918" y="45698"/>
                  </a:lnTo>
                  <a:lnTo>
                    <a:pt x="116543" y="21142"/>
                  </a:lnTo>
                  <a:lnTo>
                    <a:pt x="160329" y="5493"/>
                  </a:lnTo>
                  <a:lnTo>
                    <a:pt x="208026" y="0"/>
                  </a:lnTo>
                  <a:lnTo>
                    <a:pt x="1658874" y="0"/>
                  </a:lnTo>
                  <a:lnTo>
                    <a:pt x="1706570" y="5493"/>
                  </a:lnTo>
                  <a:lnTo>
                    <a:pt x="1750356" y="21142"/>
                  </a:lnTo>
                  <a:lnTo>
                    <a:pt x="1788981" y="45698"/>
                  </a:lnTo>
                  <a:lnTo>
                    <a:pt x="1821197" y="77913"/>
                  </a:lnTo>
                  <a:lnTo>
                    <a:pt x="1845755" y="116538"/>
                  </a:lnTo>
                  <a:lnTo>
                    <a:pt x="1861405" y="160325"/>
                  </a:lnTo>
                  <a:lnTo>
                    <a:pt x="1866900" y="208025"/>
                  </a:lnTo>
                  <a:lnTo>
                    <a:pt x="1866900" y="1040117"/>
                  </a:lnTo>
                  <a:lnTo>
                    <a:pt x="1861405" y="1087818"/>
                  </a:lnTo>
                  <a:lnTo>
                    <a:pt x="1845755" y="1131607"/>
                  </a:lnTo>
                  <a:lnTo>
                    <a:pt x="1821197" y="1170235"/>
                  </a:lnTo>
                  <a:lnTo>
                    <a:pt x="1788981" y="1202452"/>
                  </a:lnTo>
                  <a:lnTo>
                    <a:pt x="1750356" y="1227010"/>
                  </a:lnTo>
                  <a:lnTo>
                    <a:pt x="1706570" y="1242661"/>
                  </a:lnTo>
                  <a:lnTo>
                    <a:pt x="1658874" y="1248156"/>
                  </a:lnTo>
                  <a:lnTo>
                    <a:pt x="208026" y="1248156"/>
                  </a:lnTo>
                  <a:lnTo>
                    <a:pt x="160329" y="1242661"/>
                  </a:lnTo>
                  <a:lnTo>
                    <a:pt x="116543" y="1227010"/>
                  </a:lnTo>
                  <a:lnTo>
                    <a:pt x="77918" y="1202452"/>
                  </a:lnTo>
                  <a:lnTo>
                    <a:pt x="45702" y="1170235"/>
                  </a:lnTo>
                  <a:lnTo>
                    <a:pt x="21144" y="1131607"/>
                  </a:lnTo>
                  <a:lnTo>
                    <a:pt x="5494" y="1087818"/>
                  </a:lnTo>
                  <a:lnTo>
                    <a:pt x="0" y="1040117"/>
                  </a:lnTo>
                  <a:lnTo>
                    <a:pt x="0" y="208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67905" y="2389835"/>
            <a:ext cx="95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RNN</a:t>
            </a:r>
            <a:r>
              <a:rPr sz="1800" b="1" spc="-5" dirty="0">
                <a:latin typeface="Arial"/>
                <a:cs typeface="Arial"/>
              </a:rPr>
              <a:t>+</a:t>
            </a:r>
            <a:r>
              <a:rPr sz="1800" b="1" dirty="0">
                <a:latin typeface="Arial"/>
                <a:cs typeface="Arial"/>
              </a:rPr>
              <a:t>F</a:t>
            </a:r>
            <a:r>
              <a:rPr sz="1800" b="1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68538" y="2183638"/>
            <a:ext cx="3430904" cy="732155"/>
            <a:chOff x="8368538" y="2183638"/>
            <a:chExt cx="3430904" cy="732155"/>
          </a:xfrm>
        </p:grpSpPr>
        <p:sp>
          <p:nvSpPr>
            <p:cNvPr id="26" name="object 26"/>
            <p:cNvSpPr/>
            <p:nvPr/>
          </p:nvSpPr>
          <p:spPr>
            <a:xfrm>
              <a:off x="8381238" y="2545842"/>
              <a:ext cx="921385" cy="3175"/>
            </a:xfrm>
            <a:custGeom>
              <a:avLst/>
              <a:gdLst/>
              <a:ahLst/>
              <a:cxnLst/>
              <a:rect l="l" t="t" r="r" b="b"/>
              <a:pathLst>
                <a:path w="921384" h="3175">
                  <a:moveTo>
                    <a:pt x="0" y="0"/>
                  </a:moveTo>
                  <a:lnTo>
                    <a:pt x="920775" y="302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89097" y="2485326"/>
              <a:ext cx="127635" cy="127000"/>
            </a:xfrm>
            <a:custGeom>
              <a:avLst/>
              <a:gdLst/>
              <a:ahLst/>
              <a:cxnLst/>
              <a:rect l="l" t="t" r="r" b="b"/>
              <a:pathLst>
                <a:path w="127634" h="127000">
                  <a:moveTo>
                    <a:pt x="419" y="0"/>
                  </a:moveTo>
                  <a:lnTo>
                    <a:pt x="0" y="127000"/>
                  </a:lnTo>
                  <a:lnTo>
                    <a:pt x="127203" y="63919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16796" y="2189988"/>
              <a:ext cx="2376170" cy="719455"/>
            </a:xfrm>
            <a:custGeom>
              <a:avLst/>
              <a:gdLst/>
              <a:ahLst/>
              <a:cxnLst/>
              <a:rect l="l" t="t" r="r" b="b"/>
              <a:pathLst>
                <a:path w="2376170" h="719455">
                  <a:moveTo>
                    <a:pt x="2256028" y="0"/>
                  </a:moveTo>
                  <a:lnTo>
                    <a:pt x="119888" y="0"/>
                  </a:lnTo>
                  <a:lnTo>
                    <a:pt x="73225" y="9420"/>
                  </a:lnTo>
                  <a:lnTo>
                    <a:pt x="35117" y="35112"/>
                  </a:lnTo>
                  <a:lnTo>
                    <a:pt x="9422" y="73219"/>
                  </a:lnTo>
                  <a:lnTo>
                    <a:pt x="0" y="119887"/>
                  </a:lnTo>
                  <a:lnTo>
                    <a:pt x="0" y="599440"/>
                  </a:lnTo>
                  <a:lnTo>
                    <a:pt x="9422" y="646102"/>
                  </a:lnTo>
                  <a:lnTo>
                    <a:pt x="35117" y="684210"/>
                  </a:lnTo>
                  <a:lnTo>
                    <a:pt x="73225" y="709905"/>
                  </a:lnTo>
                  <a:lnTo>
                    <a:pt x="119888" y="719328"/>
                  </a:lnTo>
                  <a:lnTo>
                    <a:pt x="2256028" y="719328"/>
                  </a:lnTo>
                  <a:lnTo>
                    <a:pt x="2302696" y="709905"/>
                  </a:lnTo>
                  <a:lnTo>
                    <a:pt x="2340803" y="684210"/>
                  </a:lnTo>
                  <a:lnTo>
                    <a:pt x="2366495" y="646102"/>
                  </a:lnTo>
                  <a:lnTo>
                    <a:pt x="2375916" y="599440"/>
                  </a:lnTo>
                  <a:lnTo>
                    <a:pt x="2375916" y="119887"/>
                  </a:lnTo>
                  <a:lnTo>
                    <a:pt x="2366495" y="73219"/>
                  </a:lnTo>
                  <a:lnTo>
                    <a:pt x="2340803" y="35112"/>
                  </a:lnTo>
                  <a:lnTo>
                    <a:pt x="2302696" y="9420"/>
                  </a:lnTo>
                  <a:lnTo>
                    <a:pt x="2256028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16796" y="2189988"/>
              <a:ext cx="2376170" cy="719455"/>
            </a:xfrm>
            <a:custGeom>
              <a:avLst/>
              <a:gdLst/>
              <a:ahLst/>
              <a:cxnLst/>
              <a:rect l="l" t="t" r="r" b="b"/>
              <a:pathLst>
                <a:path w="2376170" h="719455">
                  <a:moveTo>
                    <a:pt x="0" y="119887"/>
                  </a:moveTo>
                  <a:lnTo>
                    <a:pt x="9422" y="73219"/>
                  </a:lnTo>
                  <a:lnTo>
                    <a:pt x="35117" y="35112"/>
                  </a:lnTo>
                  <a:lnTo>
                    <a:pt x="73225" y="9420"/>
                  </a:lnTo>
                  <a:lnTo>
                    <a:pt x="119888" y="0"/>
                  </a:lnTo>
                  <a:lnTo>
                    <a:pt x="2256028" y="0"/>
                  </a:lnTo>
                  <a:lnTo>
                    <a:pt x="2302696" y="9420"/>
                  </a:lnTo>
                  <a:lnTo>
                    <a:pt x="2340803" y="35112"/>
                  </a:lnTo>
                  <a:lnTo>
                    <a:pt x="2366495" y="73219"/>
                  </a:lnTo>
                  <a:lnTo>
                    <a:pt x="2375916" y="119887"/>
                  </a:lnTo>
                  <a:lnTo>
                    <a:pt x="2375916" y="599440"/>
                  </a:lnTo>
                  <a:lnTo>
                    <a:pt x="2366495" y="646102"/>
                  </a:lnTo>
                  <a:lnTo>
                    <a:pt x="2340803" y="684210"/>
                  </a:lnTo>
                  <a:lnTo>
                    <a:pt x="2302696" y="709905"/>
                  </a:lnTo>
                  <a:lnTo>
                    <a:pt x="2256028" y="719328"/>
                  </a:lnTo>
                  <a:lnTo>
                    <a:pt x="119888" y="719328"/>
                  </a:lnTo>
                  <a:lnTo>
                    <a:pt x="73225" y="709905"/>
                  </a:lnTo>
                  <a:lnTo>
                    <a:pt x="35117" y="684210"/>
                  </a:lnTo>
                  <a:lnTo>
                    <a:pt x="9422" y="646102"/>
                  </a:lnTo>
                  <a:lnTo>
                    <a:pt x="0" y="599440"/>
                  </a:lnTo>
                  <a:lnTo>
                    <a:pt x="0" y="1198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855454" y="2256078"/>
            <a:ext cx="149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li</a:t>
            </a:r>
            <a:r>
              <a:rPr sz="1800" b="1" spc="-15" dirty="0">
                <a:latin typeface="Arial"/>
                <a:cs typeface="Arial"/>
              </a:rPr>
              <a:t>ck</a:t>
            </a:r>
            <a:r>
              <a:rPr sz="1800" b="1" spc="-5" dirty="0">
                <a:latin typeface="Arial"/>
                <a:cs typeface="Arial"/>
              </a:rPr>
              <a:t>b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itn</a:t>
            </a:r>
            <a:r>
              <a:rPr sz="1800" b="1" spc="-15" dirty="0">
                <a:latin typeface="Arial"/>
                <a:cs typeface="Arial"/>
              </a:rPr>
              <a:t>ess  </a:t>
            </a:r>
            <a:r>
              <a:rPr sz="1800" b="1" spc="-5" dirty="0">
                <a:latin typeface="Arial"/>
                <a:cs typeface="Arial"/>
              </a:rPr>
              <a:t>Score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9813" y="1348994"/>
            <a:ext cx="5568315" cy="2263140"/>
            <a:chOff x="289813" y="1348994"/>
            <a:chExt cx="5568315" cy="2263140"/>
          </a:xfrm>
        </p:grpSpPr>
        <p:sp>
          <p:nvSpPr>
            <p:cNvPr id="32" name="object 32"/>
            <p:cNvSpPr/>
            <p:nvPr/>
          </p:nvSpPr>
          <p:spPr>
            <a:xfrm>
              <a:off x="302513" y="1361694"/>
              <a:ext cx="2630805" cy="2237740"/>
            </a:xfrm>
            <a:custGeom>
              <a:avLst/>
              <a:gdLst/>
              <a:ahLst/>
              <a:cxnLst/>
              <a:rect l="l" t="t" r="r" b="b"/>
              <a:pathLst>
                <a:path w="2630805" h="2237740">
                  <a:moveTo>
                    <a:pt x="0" y="0"/>
                  </a:moveTo>
                  <a:lnTo>
                    <a:pt x="2630424" y="0"/>
                  </a:lnTo>
                  <a:lnTo>
                    <a:pt x="2630424" y="2237231"/>
                  </a:lnTo>
                  <a:lnTo>
                    <a:pt x="0" y="22372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61765" y="1361694"/>
              <a:ext cx="2383790" cy="2237740"/>
            </a:xfrm>
            <a:custGeom>
              <a:avLst/>
              <a:gdLst/>
              <a:ahLst/>
              <a:cxnLst/>
              <a:rect l="l" t="t" r="r" b="b"/>
              <a:pathLst>
                <a:path w="2383790" h="2237740">
                  <a:moveTo>
                    <a:pt x="0" y="0"/>
                  </a:moveTo>
                  <a:lnTo>
                    <a:pt x="2383536" y="0"/>
                  </a:lnTo>
                  <a:lnTo>
                    <a:pt x="2383536" y="2237231"/>
                  </a:lnTo>
                  <a:lnTo>
                    <a:pt x="0" y="223723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6258305" y="1361694"/>
            <a:ext cx="2383790" cy="2237740"/>
          </a:xfrm>
          <a:custGeom>
            <a:avLst/>
            <a:gdLst/>
            <a:ahLst/>
            <a:cxnLst/>
            <a:rect l="l" t="t" r="r" b="b"/>
            <a:pathLst>
              <a:path w="2383790" h="2237740">
                <a:moveTo>
                  <a:pt x="0" y="0"/>
                </a:moveTo>
                <a:lnTo>
                  <a:pt x="2383536" y="0"/>
                </a:lnTo>
                <a:lnTo>
                  <a:pt x="2383536" y="2237231"/>
                </a:lnTo>
                <a:lnTo>
                  <a:pt x="0" y="223723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54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323174" y="1387411"/>
            <a:ext cx="6592570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5735" algn="l"/>
                <a:tab pos="5673725" algn="l"/>
              </a:tabLst>
            </a:pPr>
            <a:r>
              <a:rPr sz="1800" b="1" dirty="0">
                <a:latin typeface="Arial"/>
                <a:cs typeface="Arial"/>
              </a:rPr>
              <a:t>Input	</a:t>
            </a:r>
            <a:r>
              <a:rPr sz="1800" b="1" spc="-5" dirty="0">
                <a:latin typeface="Arial"/>
                <a:cs typeface="Arial"/>
              </a:rPr>
              <a:t>E</a:t>
            </a:r>
            <a:r>
              <a:rPr sz="1800" b="1" spc="-10" dirty="0">
                <a:latin typeface="Arial"/>
                <a:cs typeface="Arial"/>
              </a:rPr>
              <a:t>m</a:t>
            </a:r>
            <a:r>
              <a:rPr sz="1800" b="1" dirty="0">
                <a:latin typeface="Arial"/>
                <a:cs typeface="Arial"/>
              </a:rPr>
              <a:t>b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dding	</a:t>
            </a:r>
            <a:r>
              <a:rPr sz="1800" b="1" spc="-10" dirty="0">
                <a:latin typeface="Arial"/>
                <a:cs typeface="Arial"/>
              </a:rPr>
              <a:t>Ne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</a:t>
            </a:r>
            <a:r>
              <a:rPr sz="1800" b="1" spc="-10" dirty="0">
                <a:latin typeface="Arial"/>
                <a:cs typeface="Arial"/>
              </a:rPr>
              <a:t>rk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09855">
              <a:lnSpc>
                <a:spcPct val="100000"/>
              </a:lnSpc>
              <a:tabLst>
                <a:tab pos="2719070" algn="l"/>
              </a:tabLst>
            </a:pPr>
            <a:r>
              <a:rPr sz="1800" b="1" spc="-5" dirty="0">
                <a:latin typeface="Arial"/>
                <a:cs typeface="Arial"/>
              </a:rPr>
              <a:t>Headline	</a:t>
            </a:r>
            <a:r>
              <a:rPr sz="1800" b="1" spc="-15" dirty="0">
                <a:latin typeface="Arial"/>
                <a:cs typeface="Arial"/>
              </a:rPr>
              <a:t>Transformer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091421" y="1322069"/>
            <a:ext cx="2917190" cy="2239010"/>
          </a:xfrm>
          <a:custGeom>
            <a:avLst/>
            <a:gdLst/>
            <a:ahLst/>
            <a:cxnLst/>
            <a:rect l="l" t="t" r="r" b="b"/>
            <a:pathLst>
              <a:path w="2917190" h="2239010">
                <a:moveTo>
                  <a:pt x="0" y="0"/>
                </a:moveTo>
                <a:lnTo>
                  <a:pt x="2916935" y="0"/>
                </a:lnTo>
                <a:lnTo>
                  <a:pt x="2916935" y="2238755"/>
                </a:lnTo>
                <a:lnTo>
                  <a:pt x="0" y="223875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160241" y="1348956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77400" y="4953000"/>
            <a:ext cx="2011680" cy="911788"/>
          </a:xfrm>
          <a:prstGeom prst="rect">
            <a:avLst/>
          </a:prstGeom>
          <a:ln w="9525">
            <a:solidFill>
              <a:srgbClr val="7D7D7D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96240" marR="615315" indent="-305435">
              <a:lnSpc>
                <a:spcPts val="2400"/>
              </a:lnSpc>
              <a:spcBef>
                <a:spcPts val="10"/>
              </a:spcBef>
            </a:pPr>
            <a:r>
              <a:rPr sz="2000" dirty="0">
                <a:cs typeface="Times New Roman" panose="02020603050405020304" pitchFamily="18" charset="0"/>
              </a:rPr>
              <a:t>A</a:t>
            </a:r>
            <a:r>
              <a:rPr sz="2000" spc="-330" dirty="0">
                <a:cs typeface="Times New Roman" panose="02020603050405020304" pitchFamily="18" charset="0"/>
              </a:rPr>
              <a:t> </a:t>
            </a:r>
            <a:r>
              <a:rPr sz="2000" spc="-135" dirty="0">
                <a:cs typeface="Times New Roman" panose="02020603050405020304" pitchFamily="18" charset="0"/>
              </a:rPr>
              <a:t>score</a:t>
            </a:r>
            <a:r>
              <a:rPr sz="2000" spc="-300" dirty="0">
                <a:cs typeface="Times New Roman" panose="02020603050405020304" pitchFamily="18" charset="0"/>
              </a:rPr>
              <a:t> </a:t>
            </a:r>
            <a:r>
              <a:rPr sz="2000" spc="-80" dirty="0">
                <a:cs typeface="Times New Roman" panose="02020603050405020304" pitchFamily="18" charset="0"/>
              </a:rPr>
              <a:t>in</a:t>
            </a:r>
            <a:r>
              <a:rPr sz="2000" spc="-320" dirty="0">
                <a:cs typeface="Times New Roman" panose="02020603050405020304" pitchFamily="18" charset="0"/>
              </a:rPr>
              <a:t> </a:t>
            </a:r>
            <a:r>
              <a:rPr sz="2000" spc="-130" dirty="0">
                <a:cs typeface="Times New Roman" panose="02020603050405020304" pitchFamily="18" charset="0"/>
              </a:rPr>
              <a:t>[0,1].  </a:t>
            </a:r>
            <a:r>
              <a:rPr sz="2000" dirty="0">
                <a:cs typeface="Times New Roman" panose="02020603050405020304" pitchFamily="18" charset="0"/>
              </a:rPr>
              <a:t>1</a:t>
            </a:r>
            <a:r>
              <a:rPr sz="2000" spc="-330" dirty="0">
                <a:cs typeface="Times New Roman" panose="02020603050405020304" pitchFamily="18" charset="0"/>
              </a:rPr>
              <a:t> </a:t>
            </a:r>
            <a:r>
              <a:rPr sz="2000" spc="-110" dirty="0">
                <a:cs typeface="Times New Roman" panose="02020603050405020304" pitchFamily="18" charset="0"/>
              </a:rPr>
              <a:t>-clickbait</a:t>
            </a:r>
            <a:endParaRPr sz="2000" dirty="0">
              <a:cs typeface="Times New Roman" panose="02020603050405020304" pitchFamily="18" charset="0"/>
            </a:endParaRPr>
          </a:p>
          <a:p>
            <a:pPr marL="396240">
              <a:lnSpc>
                <a:spcPts val="2320"/>
              </a:lnSpc>
            </a:pPr>
            <a:r>
              <a:rPr sz="2000" dirty="0">
                <a:cs typeface="Times New Roman" panose="02020603050405020304" pitchFamily="18" charset="0"/>
              </a:rPr>
              <a:t>0</a:t>
            </a:r>
            <a:r>
              <a:rPr sz="2000" spc="-310" dirty="0">
                <a:cs typeface="Times New Roman" panose="02020603050405020304" pitchFamily="18" charset="0"/>
              </a:rPr>
              <a:t> </a:t>
            </a:r>
            <a:r>
              <a:rPr sz="2000" spc="-125" dirty="0">
                <a:cs typeface="Times New Roman" panose="02020603050405020304" pitchFamily="18" charset="0"/>
              </a:rPr>
              <a:t>-non-clickbait</a:t>
            </a:r>
            <a:endParaRPr sz="2000" dirty="0">
              <a:cs typeface="Times New Roman" panose="02020603050405020304" pitchFamily="18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1752" y="3899915"/>
            <a:ext cx="3868420" cy="103810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 marR="86360">
              <a:lnSpc>
                <a:spcPct val="100000"/>
              </a:lnSpc>
              <a:spcBef>
                <a:spcPts val="894"/>
              </a:spcBef>
            </a:pPr>
            <a:r>
              <a:rPr sz="2000" spc="-140" dirty="0">
                <a:cs typeface="Carlito"/>
              </a:rPr>
              <a:t>Headline: </a:t>
            </a:r>
            <a:r>
              <a:rPr sz="2000" spc="-105" dirty="0">
                <a:cs typeface="Carlito"/>
              </a:rPr>
              <a:t>The </a:t>
            </a:r>
            <a:r>
              <a:rPr sz="2000" spc="-145" dirty="0">
                <a:cs typeface="Carlito"/>
              </a:rPr>
              <a:t>sentence </a:t>
            </a:r>
            <a:r>
              <a:rPr sz="2000" spc="-150" dirty="0">
                <a:cs typeface="Carlito"/>
              </a:rPr>
              <a:t>attract </a:t>
            </a:r>
            <a:r>
              <a:rPr sz="2000" spc="-125" dirty="0">
                <a:cs typeface="Carlito"/>
              </a:rPr>
              <a:t>you.  </a:t>
            </a:r>
            <a:r>
              <a:rPr sz="2000" spc="-155" dirty="0">
                <a:cs typeface="Carlito"/>
              </a:rPr>
              <a:t>Paragraph:</a:t>
            </a:r>
            <a:r>
              <a:rPr sz="2000" spc="-270" dirty="0">
                <a:cs typeface="Carlito"/>
              </a:rPr>
              <a:t> </a:t>
            </a:r>
            <a:r>
              <a:rPr sz="2000" spc="-105" dirty="0">
                <a:cs typeface="Carlito"/>
              </a:rPr>
              <a:t>The</a:t>
            </a:r>
            <a:r>
              <a:rPr sz="2000" spc="-295" dirty="0">
                <a:cs typeface="Carlito"/>
              </a:rPr>
              <a:t> </a:t>
            </a:r>
            <a:r>
              <a:rPr sz="2000" spc="-145" dirty="0">
                <a:cs typeface="Carlito"/>
              </a:rPr>
              <a:t>content</a:t>
            </a:r>
            <a:r>
              <a:rPr sz="2000" spc="-285" dirty="0">
                <a:cs typeface="Carlito"/>
              </a:rPr>
              <a:t> </a:t>
            </a:r>
            <a:r>
              <a:rPr sz="2000" spc="-80" dirty="0">
                <a:cs typeface="Carlito"/>
              </a:rPr>
              <a:t>of</a:t>
            </a:r>
            <a:r>
              <a:rPr sz="2000" spc="-305" dirty="0">
                <a:cs typeface="Carlito"/>
              </a:rPr>
              <a:t> </a:t>
            </a:r>
            <a:r>
              <a:rPr sz="2000" spc="-105" dirty="0">
                <a:cs typeface="Carlito"/>
              </a:rPr>
              <a:t>the</a:t>
            </a:r>
            <a:r>
              <a:rPr sz="2000" spc="-305" dirty="0">
                <a:cs typeface="Carlito"/>
              </a:rPr>
              <a:t> </a:t>
            </a:r>
            <a:r>
              <a:rPr sz="2000" spc="-140" dirty="0">
                <a:cs typeface="Carlito"/>
              </a:rPr>
              <a:t>linked</a:t>
            </a:r>
            <a:r>
              <a:rPr sz="2000" spc="-275" dirty="0">
                <a:cs typeface="Carlito"/>
              </a:rPr>
              <a:t> </a:t>
            </a:r>
            <a:r>
              <a:rPr sz="2000" spc="-140" dirty="0">
                <a:cs typeface="Carlito"/>
              </a:rPr>
              <a:t>article.  </a:t>
            </a:r>
            <a:r>
              <a:rPr sz="2000" spc="-120" dirty="0">
                <a:cs typeface="Carlito"/>
              </a:rPr>
              <a:t>Both</a:t>
            </a:r>
            <a:r>
              <a:rPr sz="2000" spc="-300" dirty="0">
                <a:cs typeface="Carlito"/>
              </a:rPr>
              <a:t> </a:t>
            </a:r>
            <a:r>
              <a:rPr sz="2000" spc="-114" dirty="0">
                <a:cs typeface="Carlito"/>
              </a:rPr>
              <a:t>are</a:t>
            </a:r>
            <a:r>
              <a:rPr sz="2000" spc="-290" dirty="0">
                <a:cs typeface="Carlito"/>
              </a:rPr>
              <a:t> </a:t>
            </a:r>
            <a:r>
              <a:rPr sz="2000" spc="-120" dirty="0">
                <a:cs typeface="Carlito"/>
              </a:rPr>
              <a:t>used</a:t>
            </a:r>
            <a:r>
              <a:rPr sz="2000" spc="-285" dirty="0">
                <a:cs typeface="Carlito"/>
              </a:rPr>
              <a:t> </a:t>
            </a:r>
            <a:r>
              <a:rPr sz="2000" spc="-120" dirty="0">
                <a:cs typeface="Carlito"/>
              </a:rPr>
              <a:t>for</a:t>
            </a:r>
            <a:r>
              <a:rPr sz="2000" spc="-300" dirty="0">
                <a:cs typeface="Carlito"/>
              </a:rPr>
              <a:t> </a:t>
            </a:r>
            <a:r>
              <a:rPr sz="2000" spc="-140" dirty="0">
                <a:cs typeface="Carlito"/>
              </a:rPr>
              <a:t>better</a:t>
            </a:r>
            <a:r>
              <a:rPr sz="2000" spc="-270" dirty="0">
                <a:cs typeface="Carlito"/>
              </a:rPr>
              <a:t> </a:t>
            </a:r>
            <a:r>
              <a:rPr sz="2000" spc="-145" dirty="0">
                <a:cs typeface="Carlito"/>
              </a:rPr>
              <a:t>prediction.</a:t>
            </a:r>
            <a:endParaRPr sz="2000" dirty="0"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48839" y="5163311"/>
            <a:ext cx="4615180" cy="760465"/>
          </a:xfrm>
          <a:prstGeom prst="rect">
            <a:avLst/>
          </a:prstGeom>
          <a:ln w="9525">
            <a:solidFill>
              <a:srgbClr val="2F5597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30"/>
              </a:spcBef>
            </a:pPr>
            <a:r>
              <a:rPr sz="2000" spc="-145" dirty="0">
                <a:cs typeface="Carlito"/>
              </a:rPr>
              <a:t>Challenge:</a:t>
            </a:r>
            <a:r>
              <a:rPr sz="2000" spc="-260" dirty="0">
                <a:cs typeface="Carlito"/>
              </a:rPr>
              <a:t> </a:t>
            </a:r>
            <a:r>
              <a:rPr sz="2000" spc="-110" dirty="0">
                <a:cs typeface="Carlito"/>
              </a:rPr>
              <a:t>How</a:t>
            </a:r>
            <a:r>
              <a:rPr sz="2000" spc="-305" dirty="0">
                <a:cs typeface="Carlito"/>
              </a:rPr>
              <a:t> </a:t>
            </a:r>
            <a:r>
              <a:rPr sz="2000" spc="-90" dirty="0">
                <a:cs typeface="Carlito"/>
              </a:rPr>
              <a:t>to</a:t>
            </a:r>
            <a:r>
              <a:rPr sz="2000" spc="-300" dirty="0">
                <a:cs typeface="Carlito"/>
              </a:rPr>
              <a:t> </a:t>
            </a:r>
            <a:r>
              <a:rPr sz="2000" spc="-145" dirty="0">
                <a:cs typeface="Carlito"/>
              </a:rPr>
              <a:t>precisely</a:t>
            </a:r>
            <a:r>
              <a:rPr sz="2000" spc="-245" dirty="0">
                <a:cs typeface="Carlito"/>
              </a:rPr>
              <a:t> </a:t>
            </a:r>
            <a:r>
              <a:rPr sz="2000" spc="-130" dirty="0">
                <a:cs typeface="Carlito"/>
              </a:rPr>
              <a:t>embed</a:t>
            </a:r>
            <a:r>
              <a:rPr sz="2000" spc="-285" dirty="0">
                <a:cs typeface="Carlito"/>
              </a:rPr>
              <a:t> </a:t>
            </a:r>
            <a:r>
              <a:rPr sz="2000" spc="-105" dirty="0">
                <a:cs typeface="Carlito"/>
              </a:rPr>
              <a:t>the</a:t>
            </a:r>
            <a:r>
              <a:rPr sz="2000" spc="-285" dirty="0">
                <a:cs typeface="Carlito"/>
              </a:rPr>
              <a:t> </a:t>
            </a:r>
            <a:r>
              <a:rPr sz="2000" spc="-130" dirty="0">
                <a:cs typeface="Carlito"/>
              </a:rPr>
              <a:t>(long)</a:t>
            </a:r>
            <a:r>
              <a:rPr sz="2000" spc="-275" dirty="0">
                <a:cs typeface="Carlito"/>
              </a:rPr>
              <a:t> </a:t>
            </a:r>
            <a:r>
              <a:rPr sz="2000" spc="-170" dirty="0">
                <a:cs typeface="Carlito"/>
              </a:rPr>
              <a:t>text.</a:t>
            </a:r>
            <a:endParaRPr sz="2000" dirty="0">
              <a:cs typeface="Carlito"/>
            </a:endParaRPr>
          </a:p>
          <a:p>
            <a:pPr marL="243204">
              <a:lnSpc>
                <a:spcPct val="100000"/>
              </a:lnSpc>
              <a:spcBef>
                <a:spcPts val="5"/>
              </a:spcBef>
            </a:pPr>
            <a:r>
              <a:rPr sz="2000" spc="-140" dirty="0">
                <a:cs typeface="Carlito"/>
              </a:rPr>
              <a:t>Solution:</a:t>
            </a:r>
            <a:r>
              <a:rPr sz="2000" spc="-265" dirty="0">
                <a:cs typeface="Carlito"/>
              </a:rPr>
              <a:t> </a:t>
            </a:r>
            <a:r>
              <a:rPr sz="2000" spc="-125" dirty="0">
                <a:cs typeface="Carlito"/>
              </a:rPr>
              <a:t>BERT</a:t>
            </a:r>
            <a:r>
              <a:rPr sz="2000" spc="-305" dirty="0">
                <a:cs typeface="Carlito"/>
              </a:rPr>
              <a:t> </a:t>
            </a:r>
            <a:r>
              <a:rPr sz="2000" dirty="0">
                <a:cs typeface="Carlito"/>
              </a:rPr>
              <a:t>/</a:t>
            </a:r>
            <a:r>
              <a:rPr sz="2000" spc="-305" dirty="0">
                <a:cs typeface="Carlito"/>
              </a:rPr>
              <a:t> </a:t>
            </a:r>
            <a:r>
              <a:rPr sz="2000" spc="-150" dirty="0">
                <a:cs typeface="Carlito"/>
              </a:rPr>
              <a:t>Longformer</a:t>
            </a:r>
            <a:endParaRPr sz="2000" dirty="0"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88735" y="3898391"/>
            <a:ext cx="2917190" cy="897682"/>
          </a:xfrm>
          <a:prstGeom prst="rect">
            <a:avLst/>
          </a:prstGeom>
          <a:ln w="9525">
            <a:solidFill>
              <a:srgbClr val="54823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 marR="273685">
              <a:lnSpc>
                <a:spcPct val="100000"/>
              </a:lnSpc>
            </a:pPr>
            <a:r>
              <a:rPr sz="2000" dirty="0">
                <a:cs typeface="Carlito"/>
              </a:rPr>
              <a:t>A </a:t>
            </a:r>
            <a:r>
              <a:rPr sz="2000" spc="-140" dirty="0">
                <a:cs typeface="Carlito"/>
              </a:rPr>
              <a:t>network </a:t>
            </a:r>
            <a:r>
              <a:rPr sz="2000" spc="-90" dirty="0">
                <a:cs typeface="Carlito"/>
              </a:rPr>
              <a:t>to </a:t>
            </a:r>
            <a:r>
              <a:rPr sz="2000" spc="-150" dirty="0">
                <a:cs typeface="Carlito"/>
              </a:rPr>
              <a:t>transfer </a:t>
            </a:r>
            <a:r>
              <a:rPr sz="2000" spc="-105" dirty="0">
                <a:cs typeface="Carlito"/>
              </a:rPr>
              <a:t>the  </a:t>
            </a:r>
            <a:r>
              <a:rPr sz="2000" spc="-140" dirty="0">
                <a:cs typeface="Carlito"/>
              </a:rPr>
              <a:t>embedded</a:t>
            </a:r>
            <a:r>
              <a:rPr sz="2000" spc="-275" dirty="0">
                <a:cs typeface="Carlito"/>
              </a:rPr>
              <a:t> </a:t>
            </a:r>
            <a:r>
              <a:rPr sz="2000" spc="-140" dirty="0">
                <a:cs typeface="Carlito"/>
              </a:rPr>
              <a:t>result</a:t>
            </a:r>
            <a:r>
              <a:rPr sz="2000" spc="-254" dirty="0">
                <a:cs typeface="Carlito"/>
              </a:rPr>
              <a:t> </a:t>
            </a:r>
            <a:r>
              <a:rPr sz="2000" spc="-130" dirty="0">
                <a:cs typeface="Carlito"/>
              </a:rPr>
              <a:t>into</a:t>
            </a:r>
            <a:r>
              <a:rPr sz="2000" spc="-295" dirty="0">
                <a:cs typeface="Carlito"/>
              </a:rPr>
              <a:t> </a:t>
            </a:r>
            <a:r>
              <a:rPr sz="2000" dirty="0">
                <a:cs typeface="Carlito"/>
              </a:rPr>
              <a:t>a</a:t>
            </a:r>
            <a:r>
              <a:rPr sz="2000" spc="-300" dirty="0">
                <a:cs typeface="Carlito"/>
              </a:rPr>
              <a:t> </a:t>
            </a:r>
            <a:r>
              <a:rPr sz="2000" spc="-140" dirty="0">
                <a:cs typeface="Carlito"/>
              </a:rPr>
              <a:t>score</a:t>
            </a:r>
            <a:r>
              <a:rPr sz="2000" spc="-14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31" y="393763"/>
            <a:ext cx="7097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Dataset </a:t>
            </a:r>
            <a:r>
              <a:rPr spc="-280" dirty="0"/>
              <a:t>and </a:t>
            </a:r>
            <a:r>
              <a:rPr spc="-340" dirty="0"/>
              <a:t>Data</a:t>
            </a:r>
            <a:r>
              <a:rPr spc="-484" dirty="0"/>
              <a:t> </a:t>
            </a:r>
            <a:r>
              <a:rPr spc="-190" dirty="0"/>
              <a:t>preparation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20317" y="1919477"/>
            <a:ext cx="9036050" cy="1371600"/>
          </a:xfrm>
          <a:custGeom>
            <a:avLst/>
            <a:gdLst/>
            <a:ahLst/>
            <a:cxnLst/>
            <a:rect l="l" t="t" r="r" b="b"/>
            <a:pathLst>
              <a:path w="9036050" h="1371600">
                <a:moveTo>
                  <a:pt x="0" y="228600"/>
                </a:moveTo>
                <a:lnTo>
                  <a:pt x="4644" y="182529"/>
                </a:lnTo>
                <a:lnTo>
                  <a:pt x="17964" y="139619"/>
                </a:lnTo>
                <a:lnTo>
                  <a:pt x="39041" y="100788"/>
                </a:lnTo>
                <a:lnTo>
                  <a:pt x="66955" y="66955"/>
                </a:lnTo>
                <a:lnTo>
                  <a:pt x="100788" y="39041"/>
                </a:lnTo>
                <a:lnTo>
                  <a:pt x="139619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8807196" y="0"/>
                </a:lnTo>
                <a:lnTo>
                  <a:pt x="8853266" y="4644"/>
                </a:lnTo>
                <a:lnTo>
                  <a:pt x="8896176" y="17964"/>
                </a:lnTo>
                <a:lnTo>
                  <a:pt x="8935007" y="39041"/>
                </a:lnTo>
                <a:lnTo>
                  <a:pt x="8968840" y="66955"/>
                </a:lnTo>
                <a:lnTo>
                  <a:pt x="8996754" y="100788"/>
                </a:lnTo>
                <a:lnTo>
                  <a:pt x="9017831" y="139619"/>
                </a:lnTo>
                <a:lnTo>
                  <a:pt x="9031151" y="182529"/>
                </a:lnTo>
                <a:lnTo>
                  <a:pt x="9035796" y="228600"/>
                </a:lnTo>
                <a:lnTo>
                  <a:pt x="9035796" y="1142987"/>
                </a:lnTo>
                <a:lnTo>
                  <a:pt x="9031151" y="1189061"/>
                </a:lnTo>
                <a:lnTo>
                  <a:pt x="9017831" y="1231975"/>
                </a:lnTo>
                <a:lnTo>
                  <a:pt x="8996754" y="1270808"/>
                </a:lnTo>
                <a:lnTo>
                  <a:pt x="8968840" y="1304642"/>
                </a:lnTo>
                <a:lnTo>
                  <a:pt x="8935007" y="1332557"/>
                </a:lnTo>
                <a:lnTo>
                  <a:pt x="8896176" y="1353635"/>
                </a:lnTo>
                <a:lnTo>
                  <a:pt x="8853266" y="1366955"/>
                </a:lnTo>
                <a:lnTo>
                  <a:pt x="8807196" y="1371600"/>
                </a:lnTo>
                <a:lnTo>
                  <a:pt x="228600" y="1371600"/>
                </a:lnTo>
                <a:lnTo>
                  <a:pt x="182529" y="1366955"/>
                </a:lnTo>
                <a:lnTo>
                  <a:pt x="139619" y="1353635"/>
                </a:lnTo>
                <a:lnTo>
                  <a:pt x="100788" y="1332557"/>
                </a:lnTo>
                <a:lnTo>
                  <a:pt x="66955" y="1304642"/>
                </a:lnTo>
                <a:lnTo>
                  <a:pt x="39041" y="1270808"/>
                </a:lnTo>
                <a:lnTo>
                  <a:pt x="17964" y="1231975"/>
                </a:lnTo>
                <a:lnTo>
                  <a:pt x="4644" y="1189061"/>
                </a:lnTo>
                <a:lnTo>
                  <a:pt x="0" y="1142987"/>
                </a:lnTo>
                <a:lnTo>
                  <a:pt x="0" y="22860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2880" y="1357299"/>
            <a:ext cx="5309235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rlito"/>
                <a:cs typeface="Carlito"/>
              </a:rPr>
              <a:t>Webis-Clickbait-17 Dataset </a:t>
            </a:r>
            <a:r>
              <a:rPr sz="2400" spc="-5" dirty="0">
                <a:latin typeface="Carlito"/>
                <a:cs typeface="Carlito"/>
              </a:rPr>
              <a:t>(19538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Tweets)</a:t>
            </a:r>
            <a:endParaRPr sz="2400" dirty="0">
              <a:latin typeface="Carlito"/>
              <a:cs typeface="Carlito"/>
            </a:endParaRPr>
          </a:p>
          <a:p>
            <a:pPr marL="46990">
              <a:lnSpc>
                <a:spcPct val="100000"/>
              </a:lnSpc>
              <a:spcBef>
                <a:spcPts val="1275"/>
              </a:spcBef>
            </a:pPr>
            <a:r>
              <a:rPr sz="1800" b="1" spc="-15" dirty="0">
                <a:latin typeface="Carlito"/>
                <a:cs typeface="Carlito"/>
              </a:rPr>
              <a:t>Tweet </a:t>
            </a:r>
            <a:r>
              <a:rPr sz="1800" b="1" dirty="0">
                <a:latin typeface="Carlito"/>
                <a:cs typeface="Carlito"/>
              </a:rPr>
              <a:t>id</a:t>
            </a:r>
            <a:r>
              <a:rPr sz="1800" dirty="0">
                <a:latin typeface="Carlito"/>
                <a:cs typeface="Carlito"/>
              </a:rPr>
              <a:t>: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858464162594172928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2703" y="2159343"/>
            <a:ext cx="84067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Headline</a:t>
            </a:r>
            <a:r>
              <a:rPr sz="1800" spc="-5" dirty="0">
                <a:latin typeface="Carlito"/>
                <a:cs typeface="Carlito"/>
              </a:rPr>
              <a:t>: "UK response </a:t>
            </a:r>
            <a:r>
              <a:rPr sz="1800" spc="-1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modern slavery </a:t>
            </a:r>
            <a:r>
              <a:rPr sz="1800" spc="-10" dirty="0">
                <a:latin typeface="Carlito"/>
                <a:cs typeface="Carlito"/>
              </a:rPr>
              <a:t>leaving </a:t>
            </a:r>
            <a:r>
              <a:rPr sz="1800" spc="-5" dirty="0">
                <a:latin typeface="Carlito"/>
                <a:cs typeface="Carlito"/>
              </a:rPr>
              <a:t>victims </a:t>
            </a:r>
            <a:r>
              <a:rPr sz="1800" spc="-10" dirty="0">
                <a:latin typeface="Carlito"/>
                <a:cs typeface="Carlito"/>
              </a:rPr>
              <a:t>destitute </a:t>
            </a:r>
            <a:r>
              <a:rPr sz="1800" spc="-5" dirty="0">
                <a:latin typeface="Carlito"/>
                <a:cs typeface="Carlito"/>
              </a:rPr>
              <a:t>while </a:t>
            </a:r>
            <a:r>
              <a:rPr sz="1800" spc="-10" dirty="0">
                <a:latin typeface="Carlito"/>
                <a:cs typeface="Carlito"/>
              </a:rPr>
              <a:t>abusers </a:t>
            </a:r>
            <a:r>
              <a:rPr sz="1800" spc="-5" dirty="0">
                <a:latin typeface="Carlito"/>
                <a:cs typeface="Carlito"/>
              </a:rPr>
              <a:t>go </a:t>
            </a:r>
            <a:r>
              <a:rPr sz="1800" spc="-10" dirty="0">
                <a:latin typeface="Carlito"/>
                <a:cs typeface="Carlito"/>
              </a:rPr>
              <a:t>free"  </a:t>
            </a:r>
            <a:r>
              <a:rPr sz="1800" b="1" spc="-10" dirty="0">
                <a:latin typeface="Carlito"/>
                <a:cs typeface="Carlito"/>
              </a:rPr>
              <a:t>Content</a:t>
            </a:r>
            <a:r>
              <a:rPr sz="1800" spc="-10" dirty="0">
                <a:latin typeface="Carlito"/>
                <a:cs typeface="Carlito"/>
              </a:rPr>
              <a:t>: </a:t>
            </a:r>
            <a:r>
              <a:rPr sz="1800" spc="-5" dirty="0">
                <a:latin typeface="Carlito"/>
                <a:cs typeface="Carlito"/>
              </a:rPr>
              <a:t>"Thousands of modern slavery victims </a:t>
            </a:r>
            <a:r>
              <a:rPr sz="1800" spc="-10" dirty="0">
                <a:latin typeface="Carlito"/>
                <a:cs typeface="Carlito"/>
              </a:rPr>
              <a:t>have, </a:t>
            </a:r>
            <a:r>
              <a:rPr sz="1800" dirty="0">
                <a:latin typeface="Carlito"/>
                <a:cs typeface="Carlito"/>
              </a:rPr>
              <a:t>..., </a:t>
            </a:r>
            <a:r>
              <a:rPr sz="1800" spc="-5" dirty="0">
                <a:latin typeface="Carlito"/>
                <a:cs typeface="Carlito"/>
              </a:rPr>
              <a:t>possibility of </a:t>
            </a:r>
            <a:r>
              <a:rPr sz="1800" spc="-10" dirty="0">
                <a:latin typeface="Carlito"/>
                <a:cs typeface="Carlito"/>
              </a:rPr>
              <a:t>falling </a:t>
            </a:r>
            <a:r>
              <a:rPr sz="1800" spc="-5" dirty="0">
                <a:latin typeface="Carlito"/>
                <a:cs typeface="Carlito"/>
              </a:rPr>
              <a:t>victim </a:t>
            </a:r>
            <a:r>
              <a:rPr sz="1800" spc="-10" dirty="0">
                <a:latin typeface="Carlito"/>
                <a:cs typeface="Carlito"/>
              </a:rPr>
              <a:t>again."  </a:t>
            </a:r>
            <a:r>
              <a:rPr sz="1800" b="1" dirty="0">
                <a:latin typeface="Carlito"/>
                <a:cs typeface="Carlito"/>
              </a:rPr>
              <a:t>Media</a:t>
            </a:r>
            <a:r>
              <a:rPr sz="1800" dirty="0">
                <a:latin typeface="Carlito"/>
                <a:cs typeface="Carlito"/>
              </a:rPr>
              <a:t>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"modern-slavery-rex.jpg"</a:t>
            </a:r>
            <a:endParaRPr sz="1800" dirty="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Carlito"/>
                <a:cs typeface="Carlito"/>
              </a:rPr>
              <a:t>Score*</a:t>
            </a:r>
            <a:r>
              <a:rPr sz="1800" spc="-5" dirty="0">
                <a:latin typeface="Carlito"/>
                <a:cs typeface="Carlito"/>
              </a:rPr>
              <a:t>: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0.133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73420" y="6499845"/>
            <a:ext cx="5975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*Averaged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5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human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annotators,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[0.3, 0.0, 0.3, 0.0, 0.0] 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example</a:t>
            </a:r>
            <a:r>
              <a:rPr sz="14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above.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80753" y="1533221"/>
            <a:ext cx="1832610" cy="307340"/>
            <a:chOff x="7968742" y="1561846"/>
            <a:chExt cx="1832610" cy="307340"/>
          </a:xfrm>
        </p:grpSpPr>
        <p:sp>
          <p:nvSpPr>
            <p:cNvPr id="9" name="object 9"/>
            <p:cNvSpPr/>
            <p:nvPr/>
          </p:nvSpPr>
          <p:spPr>
            <a:xfrm>
              <a:off x="7975092" y="1568196"/>
              <a:ext cx="1819655" cy="2941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5092" y="1568196"/>
              <a:ext cx="1819910" cy="294640"/>
            </a:xfrm>
            <a:custGeom>
              <a:avLst/>
              <a:gdLst/>
              <a:ahLst/>
              <a:cxnLst/>
              <a:rect l="l" t="t" r="r" b="b"/>
              <a:pathLst>
                <a:path w="1819909" h="294639">
                  <a:moveTo>
                    <a:pt x="1819655" y="294132"/>
                  </a:moveTo>
                  <a:lnTo>
                    <a:pt x="1819655" y="0"/>
                  </a:lnTo>
                  <a:lnTo>
                    <a:pt x="0" y="294132"/>
                  </a:lnTo>
                  <a:lnTo>
                    <a:pt x="1819655" y="29413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99654" y="15626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48235"/>
                </a:solidFill>
                <a:latin typeface="Carlito"/>
                <a:cs typeface="Carlito"/>
              </a:rPr>
              <a:t>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4301" y="15571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10805" y="1118679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48235"/>
                </a:solidFill>
                <a:latin typeface="Carlito"/>
                <a:cs typeface="Carlito"/>
              </a:rPr>
              <a:t>Not</a:t>
            </a:r>
            <a:r>
              <a:rPr sz="1800" spc="-70" dirty="0">
                <a:solidFill>
                  <a:srgbClr val="548235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548235"/>
                </a:solidFill>
                <a:latin typeface="Carlito"/>
                <a:cs typeface="Carlito"/>
              </a:rPr>
              <a:t>clickbait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73997" y="1118679"/>
            <a:ext cx="1252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rlito"/>
                <a:cs typeface="Carlito"/>
              </a:rPr>
              <a:t>Very</a:t>
            </a:r>
            <a:r>
              <a:rPr sz="18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clickbait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3205" y="3498850"/>
            <a:ext cx="842010" cy="578485"/>
            <a:chOff x="1013205" y="3498850"/>
            <a:chExt cx="842010" cy="578485"/>
          </a:xfrm>
        </p:grpSpPr>
        <p:sp>
          <p:nvSpPr>
            <p:cNvPr id="16" name="object 16"/>
            <p:cNvSpPr/>
            <p:nvPr/>
          </p:nvSpPr>
          <p:spPr>
            <a:xfrm>
              <a:off x="1019555" y="3505200"/>
              <a:ext cx="829310" cy="565785"/>
            </a:xfrm>
            <a:custGeom>
              <a:avLst/>
              <a:gdLst/>
              <a:ahLst/>
              <a:cxnLst/>
              <a:rect l="l" t="t" r="r" b="b"/>
              <a:pathLst>
                <a:path w="829310" h="565785">
                  <a:moveTo>
                    <a:pt x="621792" y="0"/>
                  </a:moveTo>
                  <a:lnTo>
                    <a:pt x="207264" y="0"/>
                  </a:lnTo>
                  <a:lnTo>
                    <a:pt x="207264" y="282701"/>
                  </a:lnTo>
                  <a:lnTo>
                    <a:pt x="0" y="282701"/>
                  </a:lnTo>
                  <a:lnTo>
                    <a:pt x="414528" y="565404"/>
                  </a:lnTo>
                  <a:lnTo>
                    <a:pt x="829056" y="282701"/>
                  </a:lnTo>
                  <a:lnTo>
                    <a:pt x="621792" y="28270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9555" y="3505200"/>
              <a:ext cx="829310" cy="565785"/>
            </a:xfrm>
            <a:custGeom>
              <a:avLst/>
              <a:gdLst/>
              <a:ahLst/>
              <a:cxnLst/>
              <a:rect l="l" t="t" r="r" b="b"/>
              <a:pathLst>
                <a:path w="829310" h="565785">
                  <a:moveTo>
                    <a:pt x="0" y="282701"/>
                  </a:moveTo>
                  <a:lnTo>
                    <a:pt x="207264" y="282701"/>
                  </a:lnTo>
                  <a:lnTo>
                    <a:pt x="207264" y="0"/>
                  </a:lnTo>
                  <a:lnTo>
                    <a:pt x="621792" y="0"/>
                  </a:lnTo>
                  <a:lnTo>
                    <a:pt x="621792" y="282701"/>
                  </a:lnTo>
                  <a:lnTo>
                    <a:pt x="829056" y="282701"/>
                  </a:lnTo>
                  <a:lnTo>
                    <a:pt x="414528" y="565404"/>
                  </a:lnTo>
                  <a:lnTo>
                    <a:pt x="0" y="282701"/>
                  </a:lnTo>
                  <a:close/>
                </a:path>
              </a:pathLst>
            </a:custGeom>
            <a:ln w="12699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66683" y="3594493"/>
            <a:ext cx="4810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Data </a:t>
            </a:r>
            <a:r>
              <a:rPr sz="1800" spc="-5" dirty="0">
                <a:latin typeface="Carlito"/>
                <a:cs typeface="Carlito"/>
              </a:rPr>
              <a:t>Cleaning: </a:t>
            </a:r>
            <a:r>
              <a:rPr sz="1800" spc="-10" dirty="0">
                <a:latin typeface="Carlito"/>
                <a:cs typeface="Carlito"/>
              </a:rPr>
              <a:t>discard tweets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b="1" dirty="0">
                <a:latin typeface="Carlito"/>
                <a:cs typeface="Carlito"/>
              </a:rPr>
              <a:t>0.3 &lt; </a:t>
            </a:r>
            <a:r>
              <a:rPr sz="1800" b="1" spc="-10" dirty="0">
                <a:latin typeface="Carlito"/>
                <a:cs typeface="Carlito"/>
              </a:rPr>
              <a:t>score </a:t>
            </a:r>
            <a:r>
              <a:rPr sz="1800" b="1" dirty="0">
                <a:latin typeface="Carlito"/>
                <a:cs typeface="Carlito"/>
              </a:rPr>
              <a:t>&lt;</a:t>
            </a:r>
            <a:r>
              <a:rPr sz="1800" b="1" spc="10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0.7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08977" y="3389248"/>
            <a:ext cx="2459990" cy="744220"/>
            <a:chOff x="7308977" y="3389248"/>
            <a:chExt cx="2459990" cy="744220"/>
          </a:xfrm>
        </p:grpSpPr>
        <p:sp>
          <p:nvSpPr>
            <p:cNvPr id="20" name="object 20"/>
            <p:cNvSpPr/>
            <p:nvPr/>
          </p:nvSpPr>
          <p:spPr>
            <a:xfrm>
              <a:off x="7312151" y="3392423"/>
              <a:ext cx="2453640" cy="7376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2152" y="3392423"/>
              <a:ext cx="2453640" cy="737870"/>
            </a:xfrm>
            <a:custGeom>
              <a:avLst/>
              <a:gdLst/>
              <a:ahLst/>
              <a:cxnLst/>
              <a:rect l="l" t="t" r="r" b="b"/>
              <a:pathLst>
                <a:path w="2453640" h="737870">
                  <a:moveTo>
                    <a:pt x="0" y="122936"/>
                  </a:moveTo>
                  <a:lnTo>
                    <a:pt x="9661" y="75084"/>
                  </a:lnTo>
                  <a:lnTo>
                    <a:pt x="36007" y="36007"/>
                  </a:lnTo>
                  <a:lnTo>
                    <a:pt x="75084" y="9661"/>
                  </a:lnTo>
                  <a:lnTo>
                    <a:pt x="122936" y="0"/>
                  </a:lnTo>
                  <a:lnTo>
                    <a:pt x="2330704" y="0"/>
                  </a:lnTo>
                  <a:lnTo>
                    <a:pt x="2378555" y="9661"/>
                  </a:lnTo>
                  <a:lnTo>
                    <a:pt x="2417632" y="36007"/>
                  </a:lnTo>
                  <a:lnTo>
                    <a:pt x="2443978" y="75084"/>
                  </a:lnTo>
                  <a:lnTo>
                    <a:pt x="2453640" y="122936"/>
                  </a:lnTo>
                  <a:lnTo>
                    <a:pt x="2453640" y="614680"/>
                  </a:lnTo>
                  <a:lnTo>
                    <a:pt x="2443978" y="662531"/>
                  </a:lnTo>
                  <a:lnTo>
                    <a:pt x="2417632" y="701608"/>
                  </a:lnTo>
                  <a:lnTo>
                    <a:pt x="2378555" y="727954"/>
                  </a:lnTo>
                  <a:lnTo>
                    <a:pt x="2330704" y="737616"/>
                  </a:lnTo>
                  <a:lnTo>
                    <a:pt x="122936" y="737616"/>
                  </a:lnTo>
                  <a:lnTo>
                    <a:pt x="75084" y="727954"/>
                  </a:lnTo>
                  <a:lnTo>
                    <a:pt x="36007" y="701608"/>
                  </a:lnTo>
                  <a:lnTo>
                    <a:pt x="9661" y="662531"/>
                  </a:lnTo>
                  <a:lnTo>
                    <a:pt x="0" y="614680"/>
                  </a:lnTo>
                  <a:lnTo>
                    <a:pt x="0" y="122936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26845" y="3446221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Low </a:t>
            </a:r>
            <a:r>
              <a:rPr sz="1800" spc="-5" dirty="0">
                <a:latin typeface="Carlito"/>
                <a:cs typeface="Carlito"/>
              </a:rPr>
              <a:t>confidence labels  only confuse the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31" y="393763"/>
            <a:ext cx="4222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Proposed</a:t>
            </a:r>
            <a:r>
              <a:rPr spc="-409" dirty="0"/>
              <a:t> </a:t>
            </a:r>
            <a:r>
              <a:rPr spc="-22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031" y="1529789"/>
            <a:ext cx="8463915" cy="383095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F5597"/>
                </a:solidFill>
                <a:latin typeface="Carlito"/>
                <a:cs typeface="Carlito"/>
              </a:rPr>
              <a:t>Baseline </a:t>
            </a:r>
            <a:r>
              <a:rPr sz="2400" b="1" dirty="0">
                <a:solidFill>
                  <a:srgbClr val="2F5597"/>
                </a:solidFill>
                <a:latin typeface="Carlito"/>
                <a:cs typeface="Carlito"/>
              </a:rPr>
              <a:t>Model </a:t>
            </a:r>
            <a:r>
              <a:rPr sz="2400" b="1" spc="-5" dirty="0">
                <a:solidFill>
                  <a:srgbClr val="2F5597"/>
                </a:solidFill>
                <a:latin typeface="Carlito"/>
                <a:cs typeface="Carlito"/>
              </a:rPr>
              <a:t>1: </a:t>
            </a:r>
            <a:r>
              <a:rPr sz="2400" spc="-10" dirty="0">
                <a:latin typeface="Carlito"/>
                <a:cs typeface="Carlito"/>
              </a:rPr>
              <a:t>Naïve </a:t>
            </a:r>
            <a:r>
              <a:rPr sz="2400" spc="-5" dirty="0">
                <a:latin typeface="Carlito"/>
                <a:cs typeface="Carlito"/>
              </a:rPr>
              <a:t>Cosine Similarity with BERT Embeddings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Use cosine similarity between headline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content for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classification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F5597"/>
                </a:solidFill>
                <a:latin typeface="Carlito"/>
                <a:cs typeface="Carlito"/>
              </a:rPr>
              <a:t>Baseline </a:t>
            </a:r>
            <a:r>
              <a:rPr sz="2400" b="1" dirty="0">
                <a:solidFill>
                  <a:srgbClr val="2F5597"/>
                </a:solidFill>
                <a:latin typeface="Carlito"/>
                <a:cs typeface="Carlito"/>
              </a:rPr>
              <a:t>Model </a:t>
            </a:r>
            <a:r>
              <a:rPr sz="2400" b="1" spc="-5" dirty="0">
                <a:solidFill>
                  <a:srgbClr val="2F5597"/>
                </a:solidFill>
                <a:latin typeface="Carlito"/>
                <a:cs typeface="Carlito"/>
              </a:rPr>
              <a:t>2: </a:t>
            </a:r>
            <a:r>
              <a:rPr sz="2400" spc="-5" dirty="0">
                <a:latin typeface="Carlito"/>
                <a:cs typeface="Carlito"/>
              </a:rPr>
              <a:t>Headline BERT Embeddings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RNN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Network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5" dirty="0">
                <a:latin typeface="Carlito"/>
                <a:cs typeface="Carlito"/>
              </a:rPr>
              <a:t>Use headline alone with </a:t>
            </a:r>
            <a:r>
              <a:rPr sz="2000" dirty="0">
                <a:latin typeface="Carlito"/>
                <a:cs typeface="Carlito"/>
              </a:rPr>
              <a:t>RNN </a:t>
            </a:r>
            <a:r>
              <a:rPr sz="2000" spc="-10" dirty="0">
                <a:latin typeface="Carlito"/>
                <a:cs typeface="Carlito"/>
              </a:rPr>
              <a:t>networks </a:t>
            </a: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regression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F5597"/>
                </a:solidFill>
                <a:latin typeface="Carlito"/>
                <a:cs typeface="Carlito"/>
              </a:rPr>
              <a:t>Proposed Model: </a:t>
            </a:r>
            <a:r>
              <a:rPr sz="2400" spc="-5" dirty="0">
                <a:latin typeface="Carlito"/>
                <a:cs typeface="Carlito"/>
              </a:rPr>
              <a:t>BERT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Longformer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Parallel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Structure</a:t>
            </a:r>
            <a:endParaRPr sz="24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Encode </a:t>
            </a:r>
            <a:r>
              <a:rPr sz="2000" spc="-5" dirty="0">
                <a:latin typeface="Carlito"/>
                <a:cs typeface="Carlito"/>
              </a:rPr>
              <a:t>headline with </a:t>
            </a:r>
            <a:r>
              <a:rPr sz="2000" spc="-10" dirty="0">
                <a:latin typeface="Carlito"/>
                <a:cs typeface="Carlito"/>
              </a:rPr>
              <a:t>pretrained </a:t>
            </a:r>
            <a:r>
              <a:rPr sz="2000" spc="-5" dirty="0">
                <a:latin typeface="Carlito"/>
                <a:cs typeface="Carlito"/>
              </a:rPr>
              <a:t>BERT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dirty="0">
                <a:latin typeface="Carlito"/>
                <a:cs typeface="Carlito"/>
              </a:rPr>
              <a:t>Encode </a:t>
            </a:r>
            <a:r>
              <a:rPr sz="2000" spc="-15" dirty="0">
                <a:latin typeface="Carlito"/>
                <a:cs typeface="Carlito"/>
              </a:rPr>
              <a:t>content </a:t>
            </a:r>
            <a:r>
              <a:rPr sz="2000" spc="-5" dirty="0">
                <a:latin typeface="Carlito"/>
                <a:cs typeface="Carlito"/>
              </a:rPr>
              <a:t>(long </a:t>
            </a:r>
            <a:r>
              <a:rPr sz="2000" spc="-15" dirty="0">
                <a:latin typeface="Carlito"/>
                <a:cs typeface="Carlito"/>
              </a:rPr>
              <a:t>text)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10" dirty="0">
                <a:latin typeface="Carlito"/>
                <a:cs typeface="Carlito"/>
              </a:rPr>
              <a:t>pretrained Longformer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model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000" spc="-15" dirty="0">
                <a:latin typeface="Carlito"/>
                <a:cs typeface="Carlito"/>
              </a:rPr>
              <a:t>Pass </a:t>
            </a:r>
            <a:r>
              <a:rPr sz="2000" dirty="0">
                <a:latin typeface="Carlito"/>
                <a:cs typeface="Carlito"/>
              </a:rPr>
              <a:t>embeddings </a:t>
            </a:r>
            <a:r>
              <a:rPr sz="2000" spc="-10" dirty="0">
                <a:latin typeface="Carlito"/>
                <a:cs typeface="Carlito"/>
              </a:rPr>
              <a:t>from two networks </a:t>
            </a:r>
            <a:r>
              <a:rPr sz="2000" dirty="0">
                <a:latin typeface="Carlito"/>
                <a:cs typeface="Carlito"/>
              </a:rPr>
              <a:t>though </a:t>
            </a:r>
            <a:r>
              <a:rPr sz="2000" spc="-10" dirty="0">
                <a:latin typeface="Carlito"/>
                <a:cs typeface="Carlito"/>
              </a:rPr>
              <a:t>shared </a:t>
            </a:r>
            <a:r>
              <a:rPr sz="2000" dirty="0">
                <a:latin typeface="Carlito"/>
                <a:cs typeface="Carlito"/>
              </a:rPr>
              <a:t>RNN </a:t>
            </a:r>
            <a:r>
              <a:rPr sz="2000" spc="-10" dirty="0">
                <a:latin typeface="Carlito"/>
                <a:cs typeface="Carlito"/>
              </a:rPr>
              <a:t>structure</a:t>
            </a:r>
            <a:endParaRPr sz="20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7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Detailed model </a:t>
            </a:r>
            <a:r>
              <a:rPr sz="2400" spc="-10" dirty="0">
                <a:latin typeface="Carlito"/>
                <a:cs typeface="Carlito"/>
              </a:rPr>
              <a:t>diagrams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follow.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31" y="393763"/>
            <a:ext cx="8015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Naïve </a:t>
            </a:r>
            <a:r>
              <a:rPr spc="-380" dirty="0"/>
              <a:t>Cosine </a:t>
            </a:r>
            <a:r>
              <a:rPr spc="-195" dirty="0"/>
              <a:t>Similarity </a:t>
            </a:r>
            <a:r>
              <a:rPr spc="-40" dirty="0"/>
              <a:t>with</a:t>
            </a:r>
            <a:r>
              <a:rPr spc="-484" dirty="0"/>
              <a:t> </a:t>
            </a:r>
            <a:r>
              <a:rPr spc="-795" dirty="0"/>
              <a:t>BERT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67001" y="3355594"/>
            <a:ext cx="448945" cy="246379"/>
            <a:chOff x="1667001" y="3355594"/>
            <a:chExt cx="448945" cy="246379"/>
          </a:xfrm>
        </p:grpSpPr>
        <p:sp>
          <p:nvSpPr>
            <p:cNvPr id="4" name="object 4"/>
            <p:cNvSpPr/>
            <p:nvPr/>
          </p:nvSpPr>
          <p:spPr>
            <a:xfrm>
              <a:off x="1673351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4" h="233679">
                  <a:moveTo>
                    <a:pt x="435863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5863" y="233172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3351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4" h="233679">
                  <a:moveTo>
                    <a:pt x="0" y="0"/>
                  </a:moveTo>
                  <a:lnTo>
                    <a:pt x="435863" y="0"/>
                  </a:lnTo>
                  <a:lnTo>
                    <a:pt x="435863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80817" y="3355594"/>
            <a:ext cx="447040" cy="246379"/>
            <a:chOff x="2480817" y="3355594"/>
            <a:chExt cx="447040" cy="246379"/>
          </a:xfrm>
        </p:grpSpPr>
        <p:sp>
          <p:nvSpPr>
            <p:cNvPr id="7" name="object 7"/>
            <p:cNvSpPr/>
            <p:nvPr/>
          </p:nvSpPr>
          <p:spPr>
            <a:xfrm>
              <a:off x="2487167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434340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4340" y="233172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7167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0" y="0"/>
                  </a:moveTo>
                  <a:lnTo>
                    <a:pt x="434340" y="0"/>
                  </a:lnTo>
                  <a:lnTo>
                    <a:pt x="434340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329685" y="3355594"/>
            <a:ext cx="448945" cy="246379"/>
            <a:chOff x="3329685" y="3355594"/>
            <a:chExt cx="448945" cy="246379"/>
          </a:xfrm>
        </p:grpSpPr>
        <p:sp>
          <p:nvSpPr>
            <p:cNvPr id="10" name="object 10"/>
            <p:cNvSpPr/>
            <p:nvPr/>
          </p:nvSpPr>
          <p:spPr>
            <a:xfrm>
              <a:off x="3336035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5" h="233679">
                  <a:moveTo>
                    <a:pt x="435863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5863" y="233172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6035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5" h="233679">
                  <a:moveTo>
                    <a:pt x="0" y="0"/>
                  </a:moveTo>
                  <a:lnTo>
                    <a:pt x="435863" y="0"/>
                  </a:lnTo>
                  <a:lnTo>
                    <a:pt x="435863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143502" y="3355594"/>
            <a:ext cx="447040" cy="246379"/>
            <a:chOff x="4143502" y="3355594"/>
            <a:chExt cx="447040" cy="246379"/>
          </a:xfrm>
        </p:grpSpPr>
        <p:sp>
          <p:nvSpPr>
            <p:cNvPr id="13" name="object 13"/>
            <p:cNvSpPr/>
            <p:nvPr/>
          </p:nvSpPr>
          <p:spPr>
            <a:xfrm>
              <a:off x="4149852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434339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4339" y="233172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852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0" y="0"/>
                  </a:moveTo>
                  <a:lnTo>
                    <a:pt x="434339" y="0"/>
                  </a:lnTo>
                  <a:lnTo>
                    <a:pt x="434339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85588" y="3482784"/>
            <a:ext cx="1281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average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word  </a:t>
            </a:r>
            <a:r>
              <a:rPr sz="1800" spc="-5" dirty="0">
                <a:latin typeface="Carlito"/>
                <a:cs typeface="Carlito"/>
              </a:rPr>
              <a:t>embeddings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60408" y="3357245"/>
            <a:ext cx="1696720" cy="828040"/>
            <a:chOff x="8860408" y="3357245"/>
            <a:chExt cx="1696720" cy="828040"/>
          </a:xfrm>
        </p:grpSpPr>
        <p:sp>
          <p:nvSpPr>
            <p:cNvPr id="17" name="object 17"/>
            <p:cNvSpPr/>
            <p:nvPr/>
          </p:nvSpPr>
          <p:spPr>
            <a:xfrm>
              <a:off x="8863584" y="3360420"/>
              <a:ext cx="1690116" cy="8214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63583" y="3360420"/>
              <a:ext cx="1690370" cy="821690"/>
            </a:xfrm>
            <a:custGeom>
              <a:avLst/>
              <a:gdLst/>
              <a:ahLst/>
              <a:cxnLst/>
              <a:rect l="l" t="t" r="r" b="b"/>
              <a:pathLst>
                <a:path w="1690370" h="821689">
                  <a:moveTo>
                    <a:pt x="0" y="410717"/>
                  </a:moveTo>
                  <a:lnTo>
                    <a:pt x="845058" y="0"/>
                  </a:lnTo>
                  <a:lnTo>
                    <a:pt x="1690116" y="410717"/>
                  </a:lnTo>
                  <a:lnTo>
                    <a:pt x="845058" y="821435"/>
                  </a:lnTo>
                  <a:lnTo>
                    <a:pt x="0" y="410717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79622" y="3605657"/>
            <a:ext cx="65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osi</a:t>
            </a:r>
            <a:r>
              <a:rPr sz="1800" b="1" spc="5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26473" y="4892802"/>
            <a:ext cx="1164590" cy="688975"/>
          </a:xfrm>
          <a:prstGeom prst="rect">
            <a:avLst/>
          </a:prstGeom>
          <a:ln w="28575">
            <a:solidFill>
              <a:srgbClr val="AE5A2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25120" marR="182880" indent="-135890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li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k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ba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 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Score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42417" y="1600606"/>
            <a:ext cx="41509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Intuition: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Clickbait highlights the discrepancy between  the link headline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5" dirty="0">
                <a:latin typeface="Carlito"/>
                <a:cs typeface="Carlito"/>
              </a:rPr>
              <a:t>linked</a:t>
            </a:r>
            <a:r>
              <a:rPr sz="1800" spc="6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contents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0362" y="3028950"/>
            <a:ext cx="4274820" cy="608330"/>
          </a:xfrm>
          <a:prstGeom prst="rect">
            <a:avLst/>
          </a:prstGeom>
          <a:ln w="28575">
            <a:solidFill>
              <a:srgbClr val="70AD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 algn="ctr">
              <a:lnSpc>
                <a:spcPts val="2115"/>
              </a:lnSpc>
            </a:pPr>
            <a:r>
              <a:rPr sz="1800" spc="-30" dirty="0">
                <a:latin typeface="Carlito"/>
                <a:cs typeface="Carlito"/>
              </a:rPr>
              <a:t>Word </a:t>
            </a:r>
            <a:r>
              <a:rPr sz="1800" spc="-5" dirty="0">
                <a:latin typeface="Carlito"/>
                <a:cs typeface="Carlito"/>
              </a:rPr>
              <a:t>Embeddings: 768d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Tensors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5476" y="3118104"/>
            <a:ext cx="2208530" cy="42418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Headline</a:t>
            </a:r>
            <a:r>
              <a:rPr sz="1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Embedding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3284" y="4107179"/>
            <a:ext cx="2208530" cy="42418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35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Embedding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39991" y="3657689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768d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Tensor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80228" y="4275963"/>
            <a:ext cx="1590675" cy="76200"/>
            <a:chOff x="4880228" y="4275963"/>
            <a:chExt cx="1590675" cy="76200"/>
          </a:xfrm>
        </p:grpSpPr>
        <p:sp>
          <p:nvSpPr>
            <p:cNvPr id="27" name="object 27"/>
            <p:cNvSpPr/>
            <p:nvPr/>
          </p:nvSpPr>
          <p:spPr>
            <a:xfrm>
              <a:off x="4889753" y="4310634"/>
              <a:ext cx="1517650" cy="3810"/>
            </a:xfrm>
            <a:custGeom>
              <a:avLst/>
              <a:gdLst/>
              <a:ahLst/>
              <a:cxnLst/>
              <a:rect l="l" t="t" r="r" b="b"/>
              <a:pathLst>
                <a:path w="1517650" h="3810">
                  <a:moveTo>
                    <a:pt x="0" y="0"/>
                  </a:moveTo>
                  <a:lnTo>
                    <a:pt x="1517523" y="3454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94475" y="427596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177" y="0"/>
                  </a:moveTo>
                  <a:lnTo>
                    <a:pt x="0" y="76200"/>
                  </a:lnTo>
                  <a:lnTo>
                    <a:pt x="76288" y="3827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885182" y="3294126"/>
            <a:ext cx="1585595" cy="76200"/>
            <a:chOff x="4885182" y="3294126"/>
            <a:chExt cx="1585595" cy="76200"/>
          </a:xfrm>
        </p:grpSpPr>
        <p:sp>
          <p:nvSpPr>
            <p:cNvPr id="30" name="object 30"/>
            <p:cNvSpPr/>
            <p:nvPr/>
          </p:nvSpPr>
          <p:spPr>
            <a:xfrm>
              <a:off x="4885182" y="3332226"/>
              <a:ext cx="1522095" cy="0"/>
            </a:xfrm>
            <a:custGeom>
              <a:avLst/>
              <a:gdLst/>
              <a:ahLst/>
              <a:cxnLst/>
              <a:rect l="l" t="t" r="r" b="b"/>
              <a:pathLst>
                <a:path w="1522095">
                  <a:moveTo>
                    <a:pt x="0" y="0"/>
                  </a:moveTo>
                  <a:lnTo>
                    <a:pt x="1521752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4234" y="32941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662796" y="3321177"/>
            <a:ext cx="1083945" cy="1572895"/>
            <a:chOff x="8662796" y="3321177"/>
            <a:chExt cx="1083945" cy="1572895"/>
          </a:xfrm>
        </p:grpSpPr>
        <p:sp>
          <p:nvSpPr>
            <p:cNvPr id="33" name="object 33"/>
            <p:cNvSpPr/>
            <p:nvPr/>
          </p:nvSpPr>
          <p:spPr>
            <a:xfrm>
              <a:off x="8684513" y="3330702"/>
              <a:ext cx="569595" cy="195580"/>
            </a:xfrm>
            <a:custGeom>
              <a:avLst/>
              <a:gdLst/>
              <a:ahLst/>
              <a:cxnLst/>
              <a:rect l="l" t="t" r="r" b="b"/>
              <a:pathLst>
                <a:path w="569595" h="195579">
                  <a:moveTo>
                    <a:pt x="0" y="0"/>
                  </a:moveTo>
                  <a:lnTo>
                    <a:pt x="569188" y="195046"/>
                  </a:lnTo>
                </a:path>
              </a:pathLst>
            </a:custGeom>
            <a:ln w="1904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29331" y="3485591"/>
              <a:ext cx="84455" cy="72390"/>
            </a:xfrm>
            <a:custGeom>
              <a:avLst/>
              <a:gdLst/>
              <a:ahLst/>
              <a:cxnLst/>
              <a:rect l="l" t="t" r="r" b="b"/>
              <a:pathLst>
                <a:path w="84454" h="72389">
                  <a:moveTo>
                    <a:pt x="24701" y="0"/>
                  </a:moveTo>
                  <a:lnTo>
                    <a:pt x="0" y="72085"/>
                  </a:lnTo>
                  <a:lnTo>
                    <a:pt x="84429" y="60744"/>
                  </a:lnTo>
                  <a:lnTo>
                    <a:pt x="2470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672321" y="4037990"/>
              <a:ext cx="584835" cy="281940"/>
            </a:xfrm>
            <a:custGeom>
              <a:avLst/>
              <a:gdLst/>
              <a:ahLst/>
              <a:cxnLst/>
              <a:rect l="l" t="t" r="r" b="b"/>
              <a:pathLst>
                <a:path w="584834" h="281939">
                  <a:moveTo>
                    <a:pt x="0" y="281838"/>
                  </a:moveTo>
                  <a:lnTo>
                    <a:pt x="584339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8670" y="4009199"/>
              <a:ext cx="85725" cy="69215"/>
            </a:xfrm>
            <a:custGeom>
              <a:avLst/>
              <a:gdLst/>
              <a:ahLst/>
              <a:cxnLst/>
              <a:rect l="l" t="t" r="r" b="b"/>
              <a:pathLst>
                <a:path w="85725" h="69214">
                  <a:moveTo>
                    <a:pt x="0" y="0"/>
                  </a:moveTo>
                  <a:lnTo>
                    <a:pt x="33108" y="68630"/>
                  </a:lnTo>
                  <a:lnTo>
                    <a:pt x="85191" y="1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708641" y="4182618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0"/>
                  </a:moveTo>
                  <a:lnTo>
                    <a:pt x="0" y="647611"/>
                  </a:lnTo>
                </a:path>
              </a:pathLst>
            </a:custGeom>
            <a:ln w="190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670541" y="48175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44041" y="3355594"/>
            <a:ext cx="447040" cy="246379"/>
            <a:chOff x="844041" y="3355594"/>
            <a:chExt cx="447040" cy="246379"/>
          </a:xfrm>
        </p:grpSpPr>
        <p:sp>
          <p:nvSpPr>
            <p:cNvPr id="40" name="object 40"/>
            <p:cNvSpPr/>
            <p:nvPr/>
          </p:nvSpPr>
          <p:spPr>
            <a:xfrm>
              <a:off x="850391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40" h="233679">
                  <a:moveTo>
                    <a:pt x="434340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4340" y="233172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0391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40" h="233679">
                  <a:moveTo>
                    <a:pt x="0" y="0"/>
                  </a:moveTo>
                  <a:lnTo>
                    <a:pt x="434340" y="0"/>
                  </a:lnTo>
                  <a:lnTo>
                    <a:pt x="434340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671573" y="4334002"/>
            <a:ext cx="448945" cy="244475"/>
            <a:chOff x="1671573" y="4334002"/>
            <a:chExt cx="448945" cy="244475"/>
          </a:xfrm>
        </p:grpSpPr>
        <p:sp>
          <p:nvSpPr>
            <p:cNvPr id="43" name="object 43"/>
            <p:cNvSpPr/>
            <p:nvPr/>
          </p:nvSpPr>
          <p:spPr>
            <a:xfrm>
              <a:off x="1677923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4" h="231775">
                  <a:moveTo>
                    <a:pt x="435863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35863" y="231648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7923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4" h="231775">
                  <a:moveTo>
                    <a:pt x="0" y="0"/>
                  </a:moveTo>
                  <a:lnTo>
                    <a:pt x="435863" y="0"/>
                  </a:lnTo>
                  <a:lnTo>
                    <a:pt x="435863" y="231648"/>
                  </a:lnTo>
                  <a:lnTo>
                    <a:pt x="0" y="2316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485389" y="4334002"/>
            <a:ext cx="447040" cy="244475"/>
            <a:chOff x="2485389" y="4334002"/>
            <a:chExt cx="447040" cy="244475"/>
          </a:xfrm>
        </p:grpSpPr>
        <p:sp>
          <p:nvSpPr>
            <p:cNvPr id="46" name="object 46"/>
            <p:cNvSpPr/>
            <p:nvPr/>
          </p:nvSpPr>
          <p:spPr>
            <a:xfrm>
              <a:off x="2491739" y="4340352"/>
              <a:ext cx="434340" cy="231775"/>
            </a:xfrm>
            <a:custGeom>
              <a:avLst/>
              <a:gdLst/>
              <a:ahLst/>
              <a:cxnLst/>
              <a:rect l="l" t="t" r="r" b="b"/>
              <a:pathLst>
                <a:path w="434339" h="231775">
                  <a:moveTo>
                    <a:pt x="434339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34339" y="231648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91739" y="4340352"/>
              <a:ext cx="434340" cy="231775"/>
            </a:xfrm>
            <a:custGeom>
              <a:avLst/>
              <a:gdLst/>
              <a:ahLst/>
              <a:cxnLst/>
              <a:rect l="l" t="t" r="r" b="b"/>
              <a:pathLst>
                <a:path w="434339" h="231775">
                  <a:moveTo>
                    <a:pt x="0" y="0"/>
                  </a:moveTo>
                  <a:lnTo>
                    <a:pt x="434339" y="0"/>
                  </a:lnTo>
                  <a:lnTo>
                    <a:pt x="434339" y="231648"/>
                  </a:lnTo>
                  <a:lnTo>
                    <a:pt x="0" y="2316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334258" y="4334002"/>
            <a:ext cx="448945" cy="244475"/>
            <a:chOff x="3334258" y="4334002"/>
            <a:chExt cx="448945" cy="244475"/>
          </a:xfrm>
        </p:grpSpPr>
        <p:sp>
          <p:nvSpPr>
            <p:cNvPr id="49" name="object 49"/>
            <p:cNvSpPr/>
            <p:nvPr/>
          </p:nvSpPr>
          <p:spPr>
            <a:xfrm>
              <a:off x="3340608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5" h="231775">
                  <a:moveTo>
                    <a:pt x="435863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35863" y="231648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40608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5" h="231775">
                  <a:moveTo>
                    <a:pt x="0" y="0"/>
                  </a:moveTo>
                  <a:lnTo>
                    <a:pt x="435863" y="0"/>
                  </a:lnTo>
                  <a:lnTo>
                    <a:pt x="435863" y="231648"/>
                  </a:lnTo>
                  <a:lnTo>
                    <a:pt x="0" y="2316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146550" y="4334002"/>
            <a:ext cx="448945" cy="244475"/>
            <a:chOff x="4146550" y="4334002"/>
            <a:chExt cx="448945" cy="244475"/>
          </a:xfrm>
        </p:grpSpPr>
        <p:sp>
          <p:nvSpPr>
            <p:cNvPr id="52" name="object 52"/>
            <p:cNvSpPr/>
            <p:nvPr/>
          </p:nvSpPr>
          <p:spPr>
            <a:xfrm>
              <a:off x="4152900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5" h="231775">
                  <a:moveTo>
                    <a:pt x="435863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35863" y="231648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52900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5" h="231775">
                  <a:moveTo>
                    <a:pt x="0" y="0"/>
                  </a:moveTo>
                  <a:lnTo>
                    <a:pt x="435863" y="0"/>
                  </a:lnTo>
                  <a:lnTo>
                    <a:pt x="435863" y="231648"/>
                  </a:lnTo>
                  <a:lnTo>
                    <a:pt x="0" y="2316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14933" y="4005834"/>
            <a:ext cx="4274820" cy="608330"/>
          </a:xfrm>
          <a:prstGeom prst="rect">
            <a:avLst/>
          </a:prstGeom>
          <a:ln w="28575">
            <a:solidFill>
              <a:srgbClr val="70AD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4620" algn="ctr">
              <a:lnSpc>
                <a:spcPts val="2120"/>
              </a:lnSpc>
            </a:pPr>
            <a:r>
              <a:rPr sz="1800" spc="-30" dirty="0">
                <a:latin typeface="Carlito"/>
                <a:cs typeface="Carlito"/>
              </a:rPr>
              <a:t>Word </a:t>
            </a:r>
            <a:r>
              <a:rPr sz="1800" spc="-5" dirty="0">
                <a:latin typeface="Carlito"/>
                <a:cs typeface="Carlito"/>
              </a:rPr>
              <a:t>Embeddings: 768d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Tensors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47089" y="4334002"/>
            <a:ext cx="476884" cy="363855"/>
            <a:chOff x="847089" y="4334002"/>
            <a:chExt cx="476884" cy="363855"/>
          </a:xfrm>
        </p:grpSpPr>
        <p:sp>
          <p:nvSpPr>
            <p:cNvPr id="56" name="object 56"/>
            <p:cNvSpPr/>
            <p:nvPr/>
          </p:nvSpPr>
          <p:spPr>
            <a:xfrm>
              <a:off x="853439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4" h="231775">
                  <a:moveTo>
                    <a:pt x="435864" y="0"/>
                  </a:moveTo>
                  <a:lnTo>
                    <a:pt x="0" y="0"/>
                  </a:lnTo>
                  <a:lnTo>
                    <a:pt x="0" y="231648"/>
                  </a:lnTo>
                  <a:lnTo>
                    <a:pt x="435864" y="231648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3439" y="4340352"/>
              <a:ext cx="436245" cy="231775"/>
            </a:xfrm>
            <a:custGeom>
              <a:avLst/>
              <a:gdLst/>
              <a:ahLst/>
              <a:cxnLst/>
              <a:rect l="l" t="t" r="r" b="b"/>
              <a:pathLst>
                <a:path w="436244" h="231775">
                  <a:moveTo>
                    <a:pt x="0" y="0"/>
                  </a:moveTo>
                  <a:lnTo>
                    <a:pt x="435864" y="0"/>
                  </a:lnTo>
                  <a:lnTo>
                    <a:pt x="435864" y="231648"/>
                  </a:lnTo>
                  <a:lnTo>
                    <a:pt x="0" y="231648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47393" y="462153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/>
          <p:nvPr/>
        </p:nvSpPr>
        <p:spPr>
          <a:xfrm>
            <a:off x="1247394" y="296821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1425194" y="5683250"/>
            <a:ext cx="513080" cy="408305"/>
            <a:chOff x="1425194" y="5683250"/>
            <a:chExt cx="513080" cy="408305"/>
          </a:xfrm>
        </p:grpSpPr>
        <p:sp>
          <p:nvSpPr>
            <p:cNvPr id="61" name="object 61"/>
            <p:cNvSpPr/>
            <p:nvPr/>
          </p:nvSpPr>
          <p:spPr>
            <a:xfrm>
              <a:off x="1437894" y="5695950"/>
              <a:ext cx="487680" cy="382905"/>
            </a:xfrm>
            <a:custGeom>
              <a:avLst/>
              <a:gdLst/>
              <a:ahLst/>
              <a:cxnLst/>
              <a:rect l="l" t="t" r="r" b="b"/>
              <a:pathLst>
                <a:path w="487680" h="382904">
                  <a:moveTo>
                    <a:pt x="487680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487680" y="382524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37894" y="5695950"/>
              <a:ext cx="487680" cy="382905"/>
            </a:xfrm>
            <a:custGeom>
              <a:avLst/>
              <a:gdLst/>
              <a:ahLst/>
              <a:cxnLst/>
              <a:rect l="l" t="t" r="r" b="b"/>
              <a:pathLst>
                <a:path w="487680" h="382904">
                  <a:moveTo>
                    <a:pt x="0" y="0"/>
                  </a:moveTo>
                  <a:lnTo>
                    <a:pt x="487680" y="0"/>
                  </a:lnTo>
                  <a:lnTo>
                    <a:pt x="487680" y="382524"/>
                  </a:lnTo>
                  <a:lnTo>
                    <a:pt x="0" y="3825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085085" y="5683250"/>
            <a:ext cx="513080" cy="408305"/>
            <a:chOff x="2085085" y="5683250"/>
            <a:chExt cx="513080" cy="408305"/>
          </a:xfrm>
        </p:grpSpPr>
        <p:sp>
          <p:nvSpPr>
            <p:cNvPr id="64" name="object 64"/>
            <p:cNvSpPr/>
            <p:nvPr/>
          </p:nvSpPr>
          <p:spPr>
            <a:xfrm>
              <a:off x="2097785" y="5695950"/>
              <a:ext cx="487680" cy="382905"/>
            </a:xfrm>
            <a:custGeom>
              <a:avLst/>
              <a:gdLst/>
              <a:ahLst/>
              <a:cxnLst/>
              <a:rect l="l" t="t" r="r" b="b"/>
              <a:pathLst>
                <a:path w="487680" h="382904">
                  <a:moveTo>
                    <a:pt x="487680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487680" y="382524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97785" y="5695950"/>
              <a:ext cx="487680" cy="382905"/>
            </a:xfrm>
            <a:custGeom>
              <a:avLst/>
              <a:gdLst/>
              <a:ahLst/>
              <a:cxnLst/>
              <a:rect l="l" t="t" r="r" b="b"/>
              <a:pathLst>
                <a:path w="487680" h="382904">
                  <a:moveTo>
                    <a:pt x="0" y="0"/>
                  </a:moveTo>
                  <a:lnTo>
                    <a:pt x="487680" y="0"/>
                  </a:lnTo>
                  <a:lnTo>
                    <a:pt x="487680" y="382524"/>
                  </a:lnTo>
                  <a:lnTo>
                    <a:pt x="0" y="38252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2744977" y="5678678"/>
            <a:ext cx="513080" cy="409575"/>
            <a:chOff x="2744977" y="5678678"/>
            <a:chExt cx="513080" cy="409575"/>
          </a:xfrm>
        </p:grpSpPr>
        <p:sp>
          <p:nvSpPr>
            <p:cNvPr id="67" name="object 67"/>
            <p:cNvSpPr/>
            <p:nvPr/>
          </p:nvSpPr>
          <p:spPr>
            <a:xfrm>
              <a:off x="2757677" y="5691378"/>
              <a:ext cx="487680" cy="384175"/>
            </a:xfrm>
            <a:custGeom>
              <a:avLst/>
              <a:gdLst/>
              <a:ahLst/>
              <a:cxnLst/>
              <a:rect l="l" t="t" r="r" b="b"/>
              <a:pathLst>
                <a:path w="487680" h="384175">
                  <a:moveTo>
                    <a:pt x="487680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87680" y="384048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57677" y="5691378"/>
              <a:ext cx="487680" cy="384175"/>
            </a:xfrm>
            <a:custGeom>
              <a:avLst/>
              <a:gdLst/>
              <a:ahLst/>
              <a:cxnLst/>
              <a:rect l="l" t="t" r="r" b="b"/>
              <a:pathLst>
                <a:path w="487680" h="384175">
                  <a:moveTo>
                    <a:pt x="0" y="0"/>
                  </a:moveTo>
                  <a:lnTo>
                    <a:pt x="487680" y="0"/>
                  </a:lnTo>
                  <a:lnTo>
                    <a:pt x="487680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4235450" y="5678678"/>
            <a:ext cx="523875" cy="409575"/>
            <a:chOff x="4235450" y="5678678"/>
            <a:chExt cx="523875" cy="409575"/>
          </a:xfrm>
        </p:grpSpPr>
        <p:sp>
          <p:nvSpPr>
            <p:cNvPr id="70" name="object 70"/>
            <p:cNvSpPr/>
            <p:nvPr/>
          </p:nvSpPr>
          <p:spPr>
            <a:xfrm>
              <a:off x="4248150" y="5691378"/>
              <a:ext cx="498475" cy="384175"/>
            </a:xfrm>
            <a:custGeom>
              <a:avLst/>
              <a:gdLst/>
              <a:ahLst/>
              <a:cxnLst/>
              <a:rect l="l" t="t" r="r" b="b"/>
              <a:pathLst>
                <a:path w="498475" h="384175">
                  <a:moveTo>
                    <a:pt x="498348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498348" y="384048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248150" y="5691378"/>
              <a:ext cx="498475" cy="384175"/>
            </a:xfrm>
            <a:custGeom>
              <a:avLst/>
              <a:gdLst/>
              <a:ahLst/>
              <a:cxnLst/>
              <a:rect l="l" t="t" r="r" b="b"/>
              <a:pathLst>
                <a:path w="498475" h="384175">
                  <a:moveTo>
                    <a:pt x="0" y="0"/>
                  </a:moveTo>
                  <a:lnTo>
                    <a:pt x="498348" y="0"/>
                  </a:lnTo>
                  <a:lnTo>
                    <a:pt x="498348" y="384048"/>
                  </a:lnTo>
                  <a:lnTo>
                    <a:pt x="0" y="38404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3550665" y="5815329"/>
            <a:ext cx="130175" cy="134620"/>
            <a:chOff x="3550665" y="5815329"/>
            <a:chExt cx="130175" cy="134620"/>
          </a:xfrm>
        </p:grpSpPr>
        <p:sp>
          <p:nvSpPr>
            <p:cNvPr id="73" name="object 73"/>
            <p:cNvSpPr/>
            <p:nvPr/>
          </p:nvSpPr>
          <p:spPr>
            <a:xfrm>
              <a:off x="3557015" y="5821679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20">
                  <a:moveTo>
                    <a:pt x="11734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17348" y="12192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57015" y="5821679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20">
                  <a:moveTo>
                    <a:pt x="0" y="0"/>
                  </a:moveTo>
                  <a:lnTo>
                    <a:pt x="117348" y="0"/>
                  </a:lnTo>
                  <a:lnTo>
                    <a:pt x="117348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3728973" y="5815329"/>
            <a:ext cx="130175" cy="134620"/>
            <a:chOff x="3728973" y="5815329"/>
            <a:chExt cx="130175" cy="134620"/>
          </a:xfrm>
        </p:grpSpPr>
        <p:sp>
          <p:nvSpPr>
            <p:cNvPr id="76" name="object 76"/>
            <p:cNvSpPr/>
            <p:nvPr/>
          </p:nvSpPr>
          <p:spPr>
            <a:xfrm>
              <a:off x="3735323" y="5821679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20">
                  <a:moveTo>
                    <a:pt x="11734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17348" y="12192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35323" y="5821679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20">
                  <a:moveTo>
                    <a:pt x="0" y="0"/>
                  </a:moveTo>
                  <a:lnTo>
                    <a:pt x="117348" y="0"/>
                  </a:lnTo>
                  <a:lnTo>
                    <a:pt x="117348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907282" y="5815329"/>
            <a:ext cx="130175" cy="134620"/>
            <a:chOff x="3907282" y="5815329"/>
            <a:chExt cx="130175" cy="134620"/>
          </a:xfrm>
        </p:grpSpPr>
        <p:sp>
          <p:nvSpPr>
            <p:cNvPr id="79" name="object 79"/>
            <p:cNvSpPr/>
            <p:nvPr/>
          </p:nvSpPr>
          <p:spPr>
            <a:xfrm>
              <a:off x="3913632" y="5821679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20">
                  <a:moveTo>
                    <a:pt x="11734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17348" y="12192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13632" y="5821679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20">
                  <a:moveTo>
                    <a:pt x="0" y="0"/>
                  </a:moveTo>
                  <a:lnTo>
                    <a:pt x="117348" y="0"/>
                  </a:lnTo>
                  <a:lnTo>
                    <a:pt x="117348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431289" y="1931161"/>
            <a:ext cx="629285" cy="394335"/>
            <a:chOff x="1431289" y="1931161"/>
            <a:chExt cx="629285" cy="394335"/>
          </a:xfrm>
        </p:grpSpPr>
        <p:sp>
          <p:nvSpPr>
            <p:cNvPr id="82" name="object 82"/>
            <p:cNvSpPr/>
            <p:nvPr/>
          </p:nvSpPr>
          <p:spPr>
            <a:xfrm>
              <a:off x="1443989" y="1943861"/>
              <a:ext cx="603885" cy="368935"/>
            </a:xfrm>
            <a:custGeom>
              <a:avLst/>
              <a:gdLst/>
              <a:ahLst/>
              <a:cxnLst/>
              <a:rect l="l" t="t" r="r" b="b"/>
              <a:pathLst>
                <a:path w="603885" h="368935">
                  <a:moveTo>
                    <a:pt x="60350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603504" y="3688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43989" y="1943861"/>
              <a:ext cx="603885" cy="368935"/>
            </a:xfrm>
            <a:custGeom>
              <a:avLst/>
              <a:gdLst/>
              <a:ahLst/>
              <a:cxnLst/>
              <a:rect l="l" t="t" r="r" b="b"/>
              <a:pathLst>
                <a:path w="603885" h="368935">
                  <a:moveTo>
                    <a:pt x="0" y="0"/>
                  </a:moveTo>
                  <a:lnTo>
                    <a:pt x="603504" y="0"/>
                  </a:lnTo>
                  <a:lnTo>
                    <a:pt x="603504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2138426" y="1934210"/>
            <a:ext cx="863600" cy="396240"/>
            <a:chOff x="2138426" y="1934210"/>
            <a:chExt cx="863600" cy="396240"/>
          </a:xfrm>
        </p:grpSpPr>
        <p:sp>
          <p:nvSpPr>
            <p:cNvPr id="85" name="object 85"/>
            <p:cNvSpPr/>
            <p:nvPr/>
          </p:nvSpPr>
          <p:spPr>
            <a:xfrm>
              <a:off x="2151126" y="1946910"/>
              <a:ext cx="838200" cy="370840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8382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838200" y="370332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51126" y="1946910"/>
              <a:ext cx="838200" cy="370840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0" y="0"/>
                  </a:moveTo>
                  <a:lnTo>
                    <a:pt x="838200" y="0"/>
                  </a:lnTo>
                  <a:lnTo>
                    <a:pt x="838200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3081782" y="1931161"/>
            <a:ext cx="595630" cy="396240"/>
            <a:chOff x="3081782" y="1931161"/>
            <a:chExt cx="595630" cy="396240"/>
          </a:xfrm>
        </p:grpSpPr>
        <p:sp>
          <p:nvSpPr>
            <p:cNvPr id="88" name="object 88"/>
            <p:cNvSpPr/>
            <p:nvPr/>
          </p:nvSpPr>
          <p:spPr>
            <a:xfrm>
              <a:off x="3094482" y="1943861"/>
              <a:ext cx="570230" cy="370840"/>
            </a:xfrm>
            <a:custGeom>
              <a:avLst/>
              <a:gdLst/>
              <a:ahLst/>
              <a:cxnLst/>
              <a:rect l="l" t="t" r="r" b="b"/>
              <a:pathLst>
                <a:path w="570229" h="370839">
                  <a:moveTo>
                    <a:pt x="569976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69976" y="370332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094482" y="1943861"/>
              <a:ext cx="570230" cy="370840"/>
            </a:xfrm>
            <a:custGeom>
              <a:avLst/>
              <a:gdLst/>
              <a:ahLst/>
              <a:cxnLst/>
              <a:rect l="l" t="t" r="r" b="b"/>
              <a:pathLst>
                <a:path w="570229" h="370839">
                  <a:moveTo>
                    <a:pt x="0" y="0"/>
                  </a:moveTo>
                  <a:lnTo>
                    <a:pt x="569976" y="0"/>
                  </a:lnTo>
                  <a:lnTo>
                    <a:pt x="569976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3781297" y="1929638"/>
            <a:ext cx="619760" cy="396240"/>
            <a:chOff x="3781297" y="1929638"/>
            <a:chExt cx="619760" cy="396240"/>
          </a:xfrm>
        </p:grpSpPr>
        <p:sp>
          <p:nvSpPr>
            <p:cNvPr id="91" name="object 91"/>
            <p:cNvSpPr/>
            <p:nvPr/>
          </p:nvSpPr>
          <p:spPr>
            <a:xfrm>
              <a:off x="3793997" y="1942338"/>
              <a:ext cx="594360" cy="370840"/>
            </a:xfrm>
            <a:custGeom>
              <a:avLst/>
              <a:gdLst/>
              <a:ahLst/>
              <a:cxnLst/>
              <a:rect l="l" t="t" r="r" b="b"/>
              <a:pathLst>
                <a:path w="594360" h="370839">
                  <a:moveTo>
                    <a:pt x="59436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94360" y="370332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3997" y="1942338"/>
              <a:ext cx="594360" cy="370840"/>
            </a:xfrm>
            <a:custGeom>
              <a:avLst/>
              <a:gdLst/>
              <a:ahLst/>
              <a:cxnLst/>
              <a:rect l="l" t="t" r="r" b="b"/>
              <a:pathLst>
                <a:path w="594360" h="370839">
                  <a:moveTo>
                    <a:pt x="0" y="0"/>
                  </a:moveTo>
                  <a:lnTo>
                    <a:pt x="594360" y="0"/>
                  </a:lnTo>
                  <a:lnTo>
                    <a:pt x="594360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4488434" y="1926589"/>
            <a:ext cx="286385" cy="396240"/>
            <a:chOff x="4488434" y="1926589"/>
            <a:chExt cx="286385" cy="396240"/>
          </a:xfrm>
        </p:grpSpPr>
        <p:sp>
          <p:nvSpPr>
            <p:cNvPr id="94" name="object 94"/>
            <p:cNvSpPr/>
            <p:nvPr/>
          </p:nvSpPr>
          <p:spPr>
            <a:xfrm>
              <a:off x="4501134" y="1939289"/>
              <a:ext cx="260985" cy="370840"/>
            </a:xfrm>
            <a:custGeom>
              <a:avLst/>
              <a:gdLst/>
              <a:ahLst/>
              <a:cxnLst/>
              <a:rect l="l" t="t" r="r" b="b"/>
              <a:pathLst>
                <a:path w="260985" h="370839">
                  <a:moveTo>
                    <a:pt x="260603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60603" y="370332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01134" y="1939289"/>
              <a:ext cx="260985" cy="370840"/>
            </a:xfrm>
            <a:custGeom>
              <a:avLst/>
              <a:gdLst/>
              <a:ahLst/>
              <a:cxnLst/>
              <a:rect l="l" t="t" r="r" b="b"/>
              <a:pathLst>
                <a:path w="260985" h="370839">
                  <a:moveTo>
                    <a:pt x="0" y="0"/>
                  </a:moveTo>
                  <a:lnTo>
                    <a:pt x="260603" y="0"/>
                  </a:lnTo>
                  <a:lnTo>
                    <a:pt x="260603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679958" y="1931161"/>
            <a:ext cx="671830" cy="394335"/>
            <a:chOff x="679958" y="1931161"/>
            <a:chExt cx="671830" cy="394335"/>
          </a:xfrm>
        </p:grpSpPr>
        <p:sp>
          <p:nvSpPr>
            <p:cNvPr id="97" name="object 97"/>
            <p:cNvSpPr/>
            <p:nvPr/>
          </p:nvSpPr>
          <p:spPr>
            <a:xfrm>
              <a:off x="692658" y="1943861"/>
              <a:ext cx="646430" cy="368935"/>
            </a:xfrm>
            <a:custGeom>
              <a:avLst/>
              <a:gdLst/>
              <a:ahLst/>
              <a:cxnLst/>
              <a:rect l="l" t="t" r="r" b="b"/>
              <a:pathLst>
                <a:path w="646430" h="368935">
                  <a:moveTo>
                    <a:pt x="64617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646176" y="368808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92658" y="1943861"/>
              <a:ext cx="646430" cy="368935"/>
            </a:xfrm>
            <a:custGeom>
              <a:avLst/>
              <a:gdLst/>
              <a:ahLst/>
              <a:cxnLst/>
              <a:rect l="l" t="t" r="r" b="b"/>
              <a:pathLst>
                <a:path w="646430" h="368935">
                  <a:moveTo>
                    <a:pt x="0" y="0"/>
                  </a:moveTo>
                  <a:lnTo>
                    <a:pt x="646176" y="0"/>
                  </a:lnTo>
                  <a:lnTo>
                    <a:pt x="646176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597662" y="1502917"/>
          <a:ext cx="4274820" cy="146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8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Headline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2384" algn="ctr">
                        <a:lnSpc>
                          <a:spcPct val="100000"/>
                        </a:lnSpc>
                        <a:spcBef>
                          <a:spcPts val="1255"/>
                        </a:spcBef>
                        <a:tabLst>
                          <a:tab pos="750570" algn="l"/>
                          <a:tab pos="1459230" algn="l"/>
                          <a:tab pos="2402205" algn="l"/>
                          <a:tab pos="3100070" algn="l"/>
                          <a:tab pos="3807460" algn="l"/>
                        </a:tabLst>
                      </a:pPr>
                      <a:r>
                        <a:rPr sz="2700" b="1" baseline="1543" dirty="0">
                          <a:latin typeface="Arial"/>
                          <a:cs typeface="Arial"/>
                        </a:rPr>
                        <a:t>SEP	</a:t>
                      </a:r>
                      <a:r>
                        <a:rPr sz="2700" b="1" spc="-67" baseline="1543" dirty="0">
                          <a:latin typeface="Arial"/>
                          <a:cs typeface="Arial"/>
                        </a:rPr>
                        <a:t>You	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MUST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see	</a:t>
                      </a:r>
                      <a:r>
                        <a:rPr sz="2700" b="1" baseline="1543" dirty="0">
                          <a:latin typeface="Arial"/>
                          <a:cs typeface="Arial"/>
                        </a:rPr>
                        <a:t>this	!</a:t>
                      </a:r>
                      <a:endParaRPr sz="2700" baseline="1543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4472C4"/>
                      </a:solidFill>
                      <a:prstDash val="solid"/>
                    </a:lnL>
                    <a:lnR w="28575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Extract BERT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Embeddings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785" marB="0">
                    <a:lnL w="19050">
                      <a:solidFill>
                        <a:srgbClr val="4472C4"/>
                      </a:solidFill>
                      <a:prstDash val="solid"/>
                    </a:lnL>
                    <a:lnT w="28575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0" name="object 100"/>
          <p:cNvGrpSpPr/>
          <p:nvPr/>
        </p:nvGrpSpPr>
        <p:grpSpPr>
          <a:xfrm>
            <a:off x="679958" y="5693917"/>
            <a:ext cx="671830" cy="394335"/>
            <a:chOff x="679958" y="5693917"/>
            <a:chExt cx="671830" cy="394335"/>
          </a:xfrm>
        </p:grpSpPr>
        <p:sp>
          <p:nvSpPr>
            <p:cNvPr id="101" name="object 101"/>
            <p:cNvSpPr/>
            <p:nvPr/>
          </p:nvSpPr>
          <p:spPr>
            <a:xfrm>
              <a:off x="692658" y="5706617"/>
              <a:ext cx="646430" cy="368935"/>
            </a:xfrm>
            <a:custGeom>
              <a:avLst/>
              <a:gdLst/>
              <a:ahLst/>
              <a:cxnLst/>
              <a:rect l="l" t="t" r="r" b="b"/>
              <a:pathLst>
                <a:path w="646430" h="368935">
                  <a:moveTo>
                    <a:pt x="646176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646176" y="368807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2658" y="5706617"/>
              <a:ext cx="646430" cy="368935"/>
            </a:xfrm>
            <a:custGeom>
              <a:avLst/>
              <a:gdLst/>
              <a:ahLst/>
              <a:cxnLst/>
              <a:rect l="l" t="t" r="r" b="b"/>
              <a:pathLst>
                <a:path w="646430" h="368935">
                  <a:moveTo>
                    <a:pt x="0" y="0"/>
                  </a:moveTo>
                  <a:lnTo>
                    <a:pt x="646176" y="0"/>
                  </a:lnTo>
                  <a:lnTo>
                    <a:pt x="646176" y="368807"/>
                  </a:lnTo>
                  <a:lnTo>
                    <a:pt x="0" y="36880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597662" y="4685029"/>
          <a:ext cx="4274184" cy="1498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72C4"/>
                      </a:solidFill>
                      <a:prstDash val="solid"/>
                    </a:lnR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Extract BERT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Embeddings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19050">
                      <a:solidFill>
                        <a:srgbClr val="4472C4"/>
                      </a:solidFill>
                      <a:prstDash val="solid"/>
                    </a:lnL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7526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SEP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4472C4"/>
                      </a:solidFill>
                      <a:prstDash val="solid"/>
                    </a:lnL>
                    <a:lnT w="28575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baseline="-20833" dirty="0">
                          <a:latin typeface="Arial"/>
                          <a:cs typeface="Arial"/>
                        </a:rPr>
                        <a:t>1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Contents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79070">
                        <a:lnSpc>
                          <a:spcPct val="100000"/>
                        </a:lnSpc>
                        <a:spcBef>
                          <a:spcPts val="1520"/>
                        </a:spcBef>
                        <a:tabLst>
                          <a:tab pos="838200" algn="l"/>
                        </a:tabLst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baseline="-20833" dirty="0">
                          <a:latin typeface="Arial"/>
                          <a:cs typeface="Arial"/>
                        </a:rPr>
                        <a:t>2	</a:t>
                      </a:r>
                      <a:r>
                        <a:rPr sz="2700" b="1" baseline="1543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baseline="-18518" dirty="0">
                          <a:latin typeface="Arial"/>
                          <a:cs typeface="Arial"/>
                        </a:rPr>
                        <a:t>3</a:t>
                      </a:r>
                      <a:endParaRPr sz="1800" baseline="-18518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T w="28575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800" b="1" baseline="-20833" dirty="0">
                          <a:latin typeface="Arial"/>
                          <a:cs typeface="Arial"/>
                        </a:rPr>
                        <a:t>n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R w="28575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31" y="393763"/>
            <a:ext cx="8117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Headline </a:t>
            </a:r>
            <a:r>
              <a:rPr spc="-795" dirty="0"/>
              <a:t>BERT </a:t>
            </a:r>
            <a:r>
              <a:rPr spc="-35" dirty="0"/>
              <a:t>with </a:t>
            </a:r>
            <a:r>
              <a:rPr spc="-600" dirty="0"/>
              <a:t>RNN</a:t>
            </a:r>
            <a:r>
              <a:rPr spc="-940" dirty="0"/>
              <a:t> </a:t>
            </a:r>
            <a:r>
              <a:rPr spc="-185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3627" y="4872228"/>
            <a:ext cx="3392804" cy="59944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5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Headline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BERT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Embeddings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65419" y="5417820"/>
            <a:ext cx="1301496" cy="295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5420" y="5417820"/>
            <a:ext cx="1301750" cy="29591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Bi-LSTM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5419" y="4899659"/>
            <a:ext cx="1301496" cy="295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65420" y="4899659"/>
            <a:ext cx="1301750" cy="29591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3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Bi-GRU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0338" y="4386834"/>
            <a:ext cx="1915795" cy="1562100"/>
          </a:xfrm>
          <a:prstGeom prst="rect">
            <a:avLst/>
          </a:prstGeom>
          <a:ln w="19050">
            <a:solidFill>
              <a:srgbClr val="ED7D31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56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4017" y="3936809"/>
            <a:ext cx="2804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Instead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averaging  </a:t>
            </a:r>
            <a:r>
              <a:rPr sz="1800" b="1" spc="-25" dirty="0">
                <a:latin typeface="Arial"/>
                <a:cs typeface="Arial"/>
              </a:rPr>
              <a:t>Treat </a:t>
            </a:r>
            <a:r>
              <a:rPr sz="1800" b="1" spc="-5" dirty="0">
                <a:latin typeface="Arial"/>
                <a:cs typeface="Arial"/>
              </a:rPr>
              <a:t>them </a:t>
            </a:r>
            <a:r>
              <a:rPr sz="1800" b="1" spc="-10" dirty="0">
                <a:latin typeface="Arial"/>
                <a:cs typeface="Arial"/>
              </a:rPr>
              <a:t>as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67001" y="3355594"/>
            <a:ext cx="2923540" cy="246379"/>
            <a:chOff x="1667001" y="3355594"/>
            <a:chExt cx="2923540" cy="246379"/>
          </a:xfrm>
        </p:grpSpPr>
        <p:sp>
          <p:nvSpPr>
            <p:cNvPr id="11" name="object 11"/>
            <p:cNvSpPr/>
            <p:nvPr/>
          </p:nvSpPr>
          <p:spPr>
            <a:xfrm>
              <a:off x="1673351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4" h="233679">
                  <a:moveTo>
                    <a:pt x="435863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5863" y="233172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3351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4" h="233679">
                  <a:moveTo>
                    <a:pt x="0" y="0"/>
                  </a:moveTo>
                  <a:lnTo>
                    <a:pt x="435863" y="0"/>
                  </a:lnTo>
                  <a:lnTo>
                    <a:pt x="435863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87167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434340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4340" y="233172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87167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0" y="0"/>
                  </a:moveTo>
                  <a:lnTo>
                    <a:pt x="434340" y="0"/>
                  </a:lnTo>
                  <a:lnTo>
                    <a:pt x="434340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36035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5" h="233679">
                  <a:moveTo>
                    <a:pt x="435863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5863" y="233172"/>
                  </a:lnTo>
                  <a:lnTo>
                    <a:pt x="435863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6035" y="3361944"/>
              <a:ext cx="436245" cy="233679"/>
            </a:xfrm>
            <a:custGeom>
              <a:avLst/>
              <a:gdLst/>
              <a:ahLst/>
              <a:cxnLst/>
              <a:rect l="l" t="t" r="r" b="b"/>
              <a:pathLst>
                <a:path w="436245" h="233679">
                  <a:moveTo>
                    <a:pt x="0" y="0"/>
                  </a:moveTo>
                  <a:lnTo>
                    <a:pt x="435863" y="0"/>
                  </a:lnTo>
                  <a:lnTo>
                    <a:pt x="435863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9851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434339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4339" y="233172"/>
                  </a:lnTo>
                  <a:lnTo>
                    <a:pt x="434339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9851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39" h="233679">
                  <a:moveTo>
                    <a:pt x="0" y="0"/>
                  </a:moveTo>
                  <a:lnTo>
                    <a:pt x="434339" y="0"/>
                  </a:lnTo>
                  <a:lnTo>
                    <a:pt x="434339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4649" y="3010827"/>
            <a:ext cx="424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algn="ctr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rlito"/>
                <a:cs typeface="Carlito"/>
              </a:rPr>
              <a:t>Word </a:t>
            </a:r>
            <a:r>
              <a:rPr sz="1800" spc="-5" dirty="0">
                <a:latin typeface="Carlito"/>
                <a:cs typeface="Carlito"/>
              </a:rPr>
              <a:t>Embeddings: 768d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Tensors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6074" y="2968218"/>
            <a:ext cx="4303395" cy="1920875"/>
            <a:chOff x="596074" y="2968218"/>
            <a:chExt cx="4303395" cy="1920875"/>
          </a:xfrm>
        </p:grpSpPr>
        <p:sp>
          <p:nvSpPr>
            <p:cNvPr id="21" name="object 21"/>
            <p:cNvSpPr/>
            <p:nvPr/>
          </p:nvSpPr>
          <p:spPr>
            <a:xfrm>
              <a:off x="610362" y="3028950"/>
              <a:ext cx="4274820" cy="608330"/>
            </a:xfrm>
            <a:custGeom>
              <a:avLst/>
              <a:gdLst/>
              <a:ahLst/>
              <a:cxnLst/>
              <a:rect l="l" t="t" r="r" b="b"/>
              <a:pathLst>
                <a:path w="4274820" h="608329">
                  <a:moveTo>
                    <a:pt x="0" y="0"/>
                  </a:moveTo>
                  <a:lnTo>
                    <a:pt x="4274820" y="0"/>
                  </a:lnTo>
                  <a:lnTo>
                    <a:pt x="4274820" y="608076"/>
                  </a:lnTo>
                  <a:lnTo>
                    <a:pt x="0" y="608076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0392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40" h="233679">
                  <a:moveTo>
                    <a:pt x="434340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434340" y="233172"/>
                  </a:lnTo>
                  <a:lnTo>
                    <a:pt x="434340" y="0"/>
                  </a:lnTo>
                  <a:close/>
                </a:path>
              </a:pathLst>
            </a:custGeom>
            <a:solidFill>
              <a:srgbClr val="70AD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0392" y="3361944"/>
              <a:ext cx="434340" cy="233679"/>
            </a:xfrm>
            <a:custGeom>
              <a:avLst/>
              <a:gdLst/>
              <a:ahLst/>
              <a:cxnLst/>
              <a:rect l="l" t="t" r="r" b="b"/>
              <a:pathLst>
                <a:path w="434340" h="233679">
                  <a:moveTo>
                    <a:pt x="0" y="0"/>
                  </a:moveTo>
                  <a:lnTo>
                    <a:pt x="434340" y="0"/>
                  </a:lnTo>
                  <a:lnTo>
                    <a:pt x="434340" y="233172"/>
                  </a:lnTo>
                  <a:lnTo>
                    <a:pt x="0" y="2331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07E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7394" y="29682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494" y="3637026"/>
              <a:ext cx="0" cy="1188720"/>
            </a:xfrm>
            <a:custGeom>
              <a:avLst/>
              <a:gdLst/>
              <a:ahLst/>
              <a:cxnLst/>
              <a:rect l="l" t="t" r="r" b="b"/>
              <a:pathLst>
                <a:path h="1188720">
                  <a:moveTo>
                    <a:pt x="0" y="0"/>
                  </a:moveTo>
                  <a:lnTo>
                    <a:pt x="0" y="1188415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47394" y="481274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217289" y="5129479"/>
            <a:ext cx="772795" cy="76200"/>
            <a:chOff x="4217289" y="5129479"/>
            <a:chExt cx="772795" cy="76200"/>
          </a:xfrm>
        </p:grpSpPr>
        <p:sp>
          <p:nvSpPr>
            <p:cNvPr id="28" name="object 28"/>
            <p:cNvSpPr/>
            <p:nvPr/>
          </p:nvSpPr>
          <p:spPr>
            <a:xfrm>
              <a:off x="4226814" y="5167490"/>
              <a:ext cx="699770" cy="4445"/>
            </a:xfrm>
            <a:custGeom>
              <a:avLst/>
              <a:gdLst/>
              <a:ahLst/>
              <a:cxnLst/>
              <a:rect l="l" t="t" r="r" b="b"/>
              <a:pathLst>
                <a:path w="699770" h="4445">
                  <a:moveTo>
                    <a:pt x="0" y="4140"/>
                  </a:moveTo>
                  <a:lnTo>
                    <a:pt x="699490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3376" y="512947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457" y="76200"/>
                  </a:lnTo>
                  <a:lnTo>
                    <a:pt x="76428" y="37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21626" y="4827778"/>
            <a:ext cx="1460500" cy="1035685"/>
            <a:chOff x="7421626" y="4827778"/>
            <a:chExt cx="1460500" cy="1035685"/>
          </a:xfrm>
        </p:grpSpPr>
        <p:sp>
          <p:nvSpPr>
            <p:cNvPr id="31" name="object 31"/>
            <p:cNvSpPr/>
            <p:nvPr/>
          </p:nvSpPr>
          <p:spPr>
            <a:xfrm>
              <a:off x="7427976" y="4834128"/>
              <a:ext cx="538480" cy="1022985"/>
            </a:xfrm>
            <a:custGeom>
              <a:avLst/>
              <a:gdLst/>
              <a:ahLst/>
              <a:cxnLst/>
              <a:rect l="l" t="t" r="r" b="b"/>
              <a:pathLst>
                <a:path w="538479" h="1022985">
                  <a:moveTo>
                    <a:pt x="0" y="0"/>
                  </a:moveTo>
                  <a:lnTo>
                    <a:pt x="0" y="1022604"/>
                  </a:lnTo>
                  <a:lnTo>
                    <a:pt x="537972" y="818083"/>
                  </a:lnTo>
                  <a:lnTo>
                    <a:pt x="537972" y="204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27976" y="4834128"/>
              <a:ext cx="538480" cy="1022985"/>
            </a:xfrm>
            <a:custGeom>
              <a:avLst/>
              <a:gdLst/>
              <a:ahLst/>
              <a:cxnLst/>
              <a:rect l="l" t="t" r="r" b="b"/>
              <a:pathLst>
                <a:path w="538479" h="1022985">
                  <a:moveTo>
                    <a:pt x="0" y="1022604"/>
                  </a:moveTo>
                  <a:lnTo>
                    <a:pt x="0" y="0"/>
                  </a:lnTo>
                  <a:lnTo>
                    <a:pt x="537972" y="204520"/>
                  </a:lnTo>
                  <a:lnTo>
                    <a:pt x="537972" y="818083"/>
                  </a:lnTo>
                  <a:lnTo>
                    <a:pt x="0" y="1022604"/>
                  </a:lnTo>
                  <a:close/>
                </a:path>
              </a:pathLst>
            </a:custGeom>
            <a:ln w="12699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4924" y="5070348"/>
              <a:ext cx="721360" cy="546100"/>
            </a:xfrm>
            <a:custGeom>
              <a:avLst/>
              <a:gdLst/>
              <a:ahLst/>
              <a:cxnLst/>
              <a:rect l="l" t="t" r="r" b="b"/>
              <a:pathLst>
                <a:path w="721359" h="546100">
                  <a:moveTo>
                    <a:pt x="0" y="0"/>
                  </a:moveTo>
                  <a:lnTo>
                    <a:pt x="0" y="545591"/>
                  </a:lnTo>
                  <a:lnTo>
                    <a:pt x="720852" y="436473"/>
                  </a:lnTo>
                  <a:lnTo>
                    <a:pt x="720852" y="109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54924" y="5070348"/>
              <a:ext cx="721360" cy="546100"/>
            </a:xfrm>
            <a:custGeom>
              <a:avLst/>
              <a:gdLst/>
              <a:ahLst/>
              <a:cxnLst/>
              <a:rect l="l" t="t" r="r" b="b"/>
              <a:pathLst>
                <a:path w="721359" h="546100">
                  <a:moveTo>
                    <a:pt x="0" y="545591"/>
                  </a:moveTo>
                  <a:lnTo>
                    <a:pt x="0" y="0"/>
                  </a:lnTo>
                  <a:lnTo>
                    <a:pt x="720852" y="109118"/>
                  </a:lnTo>
                  <a:lnTo>
                    <a:pt x="720852" y="436473"/>
                  </a:lnTo>
                  <a:lnTo>
                    <a:pt x="0" y="545591"/>
                  </a:lnTo>
                  <a:close/>
                </a:path>
              </a:pathLst>
            </a:custGeom>
            <a:ln w="12699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956918" y="4765738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64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97607" y="489055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12681" y="5184394"/>
            <a:ext cx="300990" cy="308610"/>
            <a:chOff x="9012681" y="5184394"/>
            <a:chExt cx="300990" cy="308610"/>
          </a:xfrm>
        </p:grpSpPr>
        <p:sp>
          <p:nvSpPr>
            <p:cNvPr id="38" name="object 38"/>
            <p:cNvSpPr/>
            <p:nvPr/>
          </p:nvSpPr>
          <p:spPr>
            <a:xfrm>
              <a:off x="9019031" y="5190744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240029" y="0"/>
                  </a:moveTo>
                  <a:lnTo>
                    <a:pt x="48006" y="0"/>
                  </a:lnTo>
                  <a:lnTo>
                    <a:pt x="29317" y="3771"/>
                  </a:lnTo>
                  <a:lnTo>
                    <a:pt x="14058" y="14058"/>
                  </a:lnTo>
                  <a:lnTo>
                    <a:pt x="3771" y="29317"/>
                  </a:lnTo>
                  <a:lnTo>
                    <a:pt x="0" y="48005"/>
                  </a:lnTo>
                  <a:lnTo>
                    <a:pt x="0" y="247649"/>
                  </a:lnTo>
                  <a:lnTo>
                    <a:pt x="3771" y="266338"/>
                  </a:lnTo>
                  <a:lnTo>
                    <a:pt x="14058" y="281597"/>
                  </a:lnTo>
                  <a:lnTo>
                    <a:pt x="29317" y="291884"/>
                  </a:lnTo>
                  <a:lnTo>
                    <a:pt x="48006" y="295655"/>
                  </a:lnTo>
                  <a:lnTo>
                    <a:pt x="240029" y="295655"/>
                  </a:lnTo>
                  <a:lnTo>
                    <a:pt x="258718" y="291884"/>
                  </a:lnTo>
                  <a:lnTo>
                    <a:pt x="273977" y="281597"/>
                  </a:lnTo>
                  <a:lnTo>
                    <a:pt x="284264" y="266338"/>
                  </a:lnTo>
                  <a:lnTo>
                    <a:pt x="288036" y="247649"/>
                  </a:lnTo>
                  <a:lnTo>
                    <a:pt x="288036" y="48005"/>
                  </a:lnTo>
                  <a:lnTo>
                    <a:pt x="284264" y="29317"/>
                  </a:lnTo>
                  <a:lnTo>
                    <a:pt x="273977" y="14058"/>
                  </a:lnTo>
                  <a:lnTo>
                    <a:pt x="258718" y="3771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19031" y="5190744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0" y="48005"/>
                  </a:moveTo>
                  <a:lnTo>
                    <a:pt x="3771" y="29317"/>
                  </a:lnTo>
                  <a:lnTo>
                    <a:pt x="14058" y="14058"/>
                  </a:lnTo>
                  <a:lnTo>
                    <a:pt x="29317" y="3771"/>
                  </a:lnTo>
                  <a:lnTo>
                    <a:pt x="48006" y="0"/>
                  </a:lnTo>
                  <a:lnTo>
                    <a:pt x="240029" y="0"/>
                  </a:lnTo>
                  <a:lnTo>
                    <a:pt x="258718" y="3771"/>
                  </a:lnTo>
                  <a:lnTo>
                    <a:pt x="273977" y="14058"/>
                  </a:lnTo>
                  <a:lnTo>
                    <a:pt x="284264" y="29317"/>
                  </a:lnTo>
                  <a:lnTo>
                    <a:pt x="288036" y="48005"/>
                  </a:lnTo>
                  <a:lnTo>
                    <a:pt x="288036" y="247649"/>
                  </a:lnTo>
                  <a:lnTo>
                    <a:pt x="284264" y="266338"/>
                  </a:lnTo>
                  <a:lnTo>
                    <a:pt x="273977" y="281597"/>
                  </a:lnTo>
                  <a:lnTo>
                    <a:pt x="258718" y="291884"/>
                  </a:lnTo>
                  <a:lnTo>
                    <a:pt x="240029" y="295655"/>
                  </a:lnTo>
                  <a:lnTo>
                    <a:pt x="48006" y="295655"/>
                  </a:lnTo>
                  <a:lnTo>
                    <a:pt x="29317" y="291884"/>
                  </a:lnTo>
                  <a:lnTo>
                    <a:pt x="14058" y="281597"/>
                  </a:lnTo>
                  <a:lnTo>
                    <a:pt x="3771" y="266338"/>
                  </a:lnTo>
                  <a:lnTo>
                    <a:pt x="0" y="247649"/>
                  </a:lnTo>
                  <a:lnTo>
                    <a:pt x="0" y="48005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088615" y="5174132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σ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169657" y="4386834"/>
            <a:ext cx="2499360" cy="1562100"/>
          </a:xfrm>
          <a:custGeom>
            <a:avLst/>
            <a:gdLst/>
            <a:ahLst/>
            <a:cxnLst/>
            <a:rect l="l" t="t" r="r" b="b"/>
            <a:pathLst>
              <a:path w="2499359" h="1562100">
                <a:moveTo>
                  <a:pt x="0" y="0"/>
                </a:moveTo>
                <a:lnTo>
                  <a:pt x="2499359" y="0"/>
                </a:lnTo>
                <a:lnTo>
                  <a:pt x="2499359" y="1562100"/>
                </a:lnTo>
                <a:lnTo>
                  <a:pt x="0" y="156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516304" y="4412398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Fully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995154" y="4996434"/>
            <a:ext cx="1165860" cy="687705"/>
          </a:xfrm>
          <a:prstGeom prst="rect">
            <a:avLst/>
          </a:prstGeom>
          <a:ln w="28575">
            <a:solidFill>
              <a:srgbClr val="AE5A2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25755" marR="183515" indent="-13589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li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k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ba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 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Score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307830" y="5301234"/>
            <a:ext cx="688340" cy="76200"/>
            <a:chOff x="9307830" y="5301234"/>
            <a:chExt cx="688340" cy="76200"/>
          </a:xfrm>
        </p:grpSpPr>
        <p:sp>
          <p:nvSpPr>
            <p:cNvPr id="45" name="object 45"/>
            <p:cNvSpPr/>
            <p:nvPr/>
          </p:nvSpPr>
          <p:spPr>
            <a:xfrm>
              <a:off x="9307830" y="5339334"/>
              <a:ext cx="624840" cy="0"/>
            </a:xfrm>
            <a:custGeom>
              <a:avLst/>
              <a:gdLst/>
              <a:ahLst/>
              <a:cxnLst/>
              <a:rect l="l" t="t" r="r" b="b"/>
              <a:pathLst>
                <a:path w="624840">
                  <a:moveTo>
                    <a:pt x="0" y="0"/>
                  </a:moveTo>
                  <a:lnTo>
                    <a:pt x="624522" y="0"/>
                  </a:lnTo>
                </a:path>
              </a:pathLst>
            </a:custGeom>
            <a:ln w="190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919665" y="53012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431289" y="1931161"/>
            <a:ext cx="629285" cy="394335"/>
            <a:chOff x="1431289" y="1931161"/>
            <a:chExt cx="629285" cy="394335"/>
          </a:xfrm>
        </p:grpSpPr>
        <p:sp>
          <p:nvSpPr>
            <p:cNvPr id="48" name="object 48"/>
            <p:cNvSpPr/>
            <p:nvPr/>
          </p:nvSpPr>
          <p:spPr>
            <a:xfrm>
              <a:off x="1443989" y="1943861"/>
              <a:ext cx="603885" cy="368935"/>
            </a:xfrm>
            <a:custGeom>
              <a:avLst/>
              <a:gdLst/>
              <a:ahLst/>
              <a:cxnLst/>
              <a:rect l="l" t="t" r="r" b="b"/>
              <a:pathLst>
                <a:path w="603885" h="368935">
                  <a:moveTo>
                    <a:pt x="60350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603504" y="36880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43989" y="1943861"/>
              <a:ext cx="603885" cy="368935"/>
            </a:xfrm>
            <a:custGeom>
              <a:avLst/>
              <a:gdLst/>
              <a:ahLst/>
              <a:cxnLst/>
              <a:rect l="l" t="t" r="r" b="b"/>
              <a:pathLst>
                <a:path w="603885" h="368935">
                  <a:moveTo>
                    <a:pt x="0" y="0"/>
                  </a:moveTo>
                  <a:lnTo>
                    <a:pt x="603504" y="0"/>
                  </a:lnTo>
                  <a:lnTo>
                    <a:pt x="603504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138426" y="1934210"/>
            <a:ext cx="863600" cy="396240"/>
            <a:chOff x="2138426" y="1934210"/>
            <a:chExt cx="863600" cy="396240"/>
          </a:xfrm>
        </p:grpSpPr>
        <p:sp>
          <p:nvSpPr>
            <p:cNvPr id="51" name="object 51"/>
            <p:cNvSpPr/>
            <p:nvPr/>
          </p:nvSpPr>
          <p:spPr>
            <a:xfrm>
              <a:off x="2151126" y="1946910"/>
              <a:ext cx="838200" cy="370840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83820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838200" y="370332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1126" y="1946910"/>
              <a:ext cx="838200" cy="370840"/>
            </a:xfrm>
            <a:custGeom>
              <a:avLst/>
              <a:gdLst/>
              <a:ahLst/>
              <a:cxnLst/>
              <a:rect l="l" t="t" r="r" b="b"/>
              <a:pathLst>
                <a:path w="838200" h="370839">
                  <a:moveTo>
                    <a:pt x="0" y="0"/>
                  </a:moveTo>
                  <a:lnTo>
                    <a:pt x="838200" y="0"/>
                  </a:lnTo>
                  <a:lnTo>
                    <a:pt x="838200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081782" y="1931161"/>
            <a:ext cx="595630" cy="396240"/>
            <a:chOff x="3081782" y="1931161"/>
            <a:chExt cx="595630" cy="396240"/>
          </a:xfrm>
        </p:grpSpPr>
        <p:sp>
          <p:nvSpPr>
            <p:cNvPr id="54" name="object 54"/>
            <p:cNvSpPr/>
            <p:nvPr/>
          </p:nvSpPr>
          <p:spPr>
            <a:xfrm>
              <a:off x="3094482" y="1943861"/>
              <a:ext cx="570230" cy="370840"/>
            </a:xfrm>
            <a:custGeom>
              <a:avLst/>
              <a:gdLst/>
              <a:ahLst/>
              <a:cxnLst/>
              <a:rect l="l" t="t" r="r" b="b"/>
              <a:pathLst>
                <a:path w="570229" h="370839">
                  <a:moveTo>
                    <a:pt x="569976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69976" y="370332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94482" y="1943861"/>
              <a:ext cx="570230" cy="370840"/>
            </a:xfrm>
            <a:custGeom>
              <a:avLst/>
              <a:gdLst/>
              <a:ahLst/>
              <a:cxnLst/>
              <a:rect l="l" t="t" r="r" b="b"/>
              <a:pathLst>
                <a:path w="570229" h="370839">
                  <a:moveTo>
                    <a:pt x="0" y="0"/>
                  </a:moveTo>
                  <a:lnTo>
                    <a:pt x="569976" y="0"/>
                  </a:lnTo>
                  <a:lnTo>
                    <a:pt x="569976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781297" y="1929638"/>
            <a:ext cx="619760" cy="396240"/>
            <a:chOff x="3781297" y="1929638"/>
            <a:chExt cx="619760" cy="396240"/>
          </a:xfrm>
        </p:grpSpPr>
        <p:sp>
          <p:nvSpPr>
            <p:cNvPr id="57" name="object 57"/>
            <p:cNvSpPr/>
            <p:nvPr/>
          </p:nvSpPr>
          <p:spPr>
            <a:xfrm>
              <a:off x="3793997" y="1942338"/>
              <a:ext cx="594360" cy="370840"/>
            </a:xfrm>
            <a:custGeom>
              <a:avLst/>
              <a:gdLst/>
              <a:ahLst/>
              <a:cxnLst/>
              <a:rect l="l" t="t" r="r" b="b"/>
              <a:pathLst>
                <a:path w="594360" h="370839">
                  <a:moveTo>
                    <a:pt x="594360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94360" y="370332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93997" y="1942338"/>
              <a:ext cx="594360" cy="370840"/>
            </a:xfrm>
            <a:custGeom>
              <a:avLst/>
              <a:gdLst/>
              <a:ahLst/>
              <a:cxnLst/>
              <a:rect l="l" t="t" r="r" b="b"/>
              <a:pathLst>
                <a:path w="594360" h="370839">
                  <a:moveTo>
                    <a:pt x="0" y="0"/>
                  </a:moveTo>
                  <a:lnTo>
                    <a:pt x="594360" y="0"/>
                  </a:lnTo>
                  <a:lnTo>
                    <a:pt x="594360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488434" y="1926589"/>
            <a:ext cx="286385" cy="396240"/>
            <a:chOff x="4488434" y="1926589"/>
            <a:chExt cx="286385" cy="396240"/>
          </a:xfrm>
        </p:grpSpPr>
        <p:sp>
          <p:nvSpPr>
            <p:cNvPr id="60" name="object 60"/>
            <p:cNvSpPr/>
            <p:nvPr/>
          </p:nvSpPr>
          <p:spPr>
            <a:xfrm>
              <a:off x="4501134" y="1939289"/>
              <a:ext cx="260985" cy="370840"/>
            </a:xfrm>
            <a:custGeom>
              <a:avLst/>
              <a:gdLst/>
              <a:ahLst/>
              <a:cxnLst/>
              <a:rect l="l" t="t" r="r" b="b"/>
              <a:pathLst>
                <a:path w="260985" h="370839">
                  <a:moveTo>
                    <a:pt x="260603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60603" y="370332"/>
                  </a:lnTo>
                  <a:lnTo>
                    <a:pt x="260603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01134" y="1939289"/>
              <a:ext cx="260985" cy="370840"/>
            </a:xfrm>
            <a:custGeom>
              <a:avLst/>
              <a:gdLst/>
              <a:ahLst/>
              <a:cxnLst/>
              <a:rect l="l" t="t" r="r" b="b"/>
              <a:pathLst>
                <a:path w="260985" h="370839">
                  <a:moveTo>
                    <a:pt x="0" y="0"/>
                  </a:moveTo>
                  <a:lnTo>
                    <a:pt x="260603" y="0"/>
                  </a:lnTo>
                  <a:lnTo>
                    <a:pt x="260603" y="370332"/>
                  </a:lnTo>
                  <a:lnTo>
                    <a:pt x="0" y="3703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79958" y="1931161"/>
            <a:ext cx="671830" cy="394335"/>
            <a:chOff x="679958" y="1931161"/>
            <a:chExt cx="671830" cy="394335"/>
          </a:xfrm>
        </p:grpSpPr>
        <p:sp>
          <p:nvSpPr>
            <p:cNvPr id="63" name="object 63"/>
            <p:cNvSpPr/>
            <p:nvPr/>
          </p:nvSpPr>
          <p:spPr>
            <a:xfrm>
              <a:off x="692658" y="1943861"/>
              <a:ext cx="646430" cy="368935"/>
            </a:xfrm>
            <a:custGeom>
              <a:avLst/>
              <a:gdLst/>
              <a:ahLst/>
              <a:cxnLst/>
              <a:rect l="l" t="t" r="r" b="b"/>
              <a:pathLst>
                <a:path w="646430" h="368935">
                  <a:moveTo>
                    <a:pt x="64617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646176" y="368808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B4C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2658" y="1943861"/>
              <a:ext cx="646430" cy="368935"/>
            </a:xfrm>
            <a:custGeom>
              <a:avLst/>
              <a:gdLst/>
              <a:ahLst/>
              <a:cxnLst/>
              <a:rect l="l" t="t" r="r" b="b"/>
              <a:pathLst>
                <a:path w="646430" h="368935">
                  <a:moveTo>
                    <a:pt x="0" y="0"/>
                  </a:moveTo>
                  <a:lnTo>
                    <a:pt x="646176" y="0"/>
                  </a:lnTo>
                  <a:lnTo>
                    <a:pt x="646176" y="368808"/>
                  </a:lnTo>
                  <a:lnTo>
                    <a:pt x="0" y="36880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597662" y="1502917"/>
          <a:ext cx="4274820" cy="146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287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Headline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2384" algn="ctr">
                        <a:lnSpc>
                          <a:spcPct val="100000"/>
                        </a:lnSpc>
                        <a:spcBef>
                          <a:spcPts val="1255"/>
                        </a:spcBef>
                        <a:tabLst>
                          <a:tab pos="750570" algn="l"/>
                          <a:tab pos="1459230" algn="l"/>
                          <a:tab pos="2402205" algn="l"/>
                          <a:tab pos="3100070" algn="l"/>
                          <a:tab pos="3807460" algn="l"/>
                        </a:tabLst>
                      </a:pPr>
                      <a:r>
                        <a:rPr sz="2700" b="1" baseline="1543" dirty="0">
                          <a:latin typeface="Arial"/>
                          <a:cs typeface="Arial"/>
                        </a:rPr>
                        <a:t>SEP	</a:t>
                      </a:r>
                      <a:r>
                        <a:rPr sz="2700" b="1" spc="-67" baseline="1543" dirty="0">
                          <a:latin typeface="Arial"/>
                          <a:cs typeface="Arial"/>
                        </a:rPr>
                        <a:t>You	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MUST	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see	</a:t>
                      </a:r>
                      <a:r>
                        <a:rPr sz="2700" b="1" baseline="1543" dirty="0">
                          <a:latin typeface="Arial"/>
                          <a:cs typeface="Arial"/>
                        </a:rPr>
                        <a:t>this	!</a:t>
                      </a:r>
                      <a:endParaRPr sz="2700" baseline="1543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4472C4"/>
                      </a:solidFill>
                      <a:prstDash val="solid"/>
                    </a:lnL>
                    <a:lnR w="28575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  <a:lnB w="28575">
                      <a:solidFill>
                        <a:srgbClr val="4472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4472C4"/>
                      </a:solidFill>
                      <a:prstDash val="solid"/>
                    </a:lnR>
                    <a:lnT w="28575">
                      <a:solidFill>
                        <a:srgbClr val="4472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Extract BERT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Embeddings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785" marB="0">
                    <a:lnL w="19050">
                      <a:solidFill>
                        <a:srgbClr val="4472C4"/>
                      </a:solidFill>
                      <a:prstDash val="solid"/>
                    </a:lnL>
                    <a:lnT w="28575">
                      <a:solidFill>
                        <a:srgbClr val="4472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6542548" y="1600784"/>
            <a:ext cx="48234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Intuition:</a:t>
            </a:r>
            <a:endParaRPr sz="180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With </a:t>
            </a:r>
            <a:r>
              <a:rPr sz="1800" spc="-5" dirty="0">
                <a:latin typeface="Carlito"/>
                <a:cs typeface="Carlito"/>
              </a:rPr>
              <a:t>experience, one </a:t>
            </a:r>
            <a:r>
              <a:rPr sz="1800" spc="-10" dirty="0">
                <a:latin typeface="Carlito"/>
                <a:cs typeface="Carlito"/>
              </a:rPr>
              <a:t>could often 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very good  </a:t>
            </a:r>
            <a:r>
              <a:rPr sz="1800" dirty="0">
                <a:latin typeface="Carlito"/>
                <a:cs typeface="Carlito"/>
              </a:rPr>
              <a:t>guess </a:t>
            </a:r>
            <a:r>
              <a:rPr sz="1800" spc="-5" dirty="0">
                <a:latin typeface="Carlito"/>
                <a:cs typeface="Carlito"/>
              </a:rPr>
              <a:t>about whether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link is clickbait or not just by  the headline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itself.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029" y="393763"/>
            <a:ext cx="10070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95" dirty="0"/>
              <a:t>BERT </a:t>
            </a:r>
            <a:r>
              <a:rPr spc="-415" dirty="0"/>
              <a:t>+ </a:t>
            </a:r>
            <a:r>
              <a:rPr spc="-240" dirty="0"/>
              <a:t>Longformer </a:t>
            </a:r>
            <a:r>
              <a:rPr spc="-35" dirty="0"/>
              <a:t>with </a:t>
            </a:r>
            <a:r>
              <a:rPr spc="-290" dirty="0"/>
              <a:t>Parallel</a:t>
            </a:r>
            <a:r>
              <a:rPr spc="-735" dirty="0"/>
              <a:t> </a:t>
            </a:r>
            <a:r>
              <a:rPr spc="-200" dirty="0"/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7662" y="1502917"/>
            <a:ext cx="4300220" cy="1790064"/>
            <a:chOff x="597662" y="1502917"/>
            <a:chExt cx="4300220" cy="1790064"/>
          </a:xfrm>
        </p:grpSpPr>
        <p:sp>
          <p:nvSpPr>
            <p:cNvPr id="4" name="object 4"/>
            <p:cNvSpPr/>
            <p:nvPr/>
          </p:nvSpPr>
          <p:spPr>
            <a:xfrm>
              <a:off x="610362" y="1515617"/>
              <a:ext cx="4274820" cy="913130"/>
            </a:xfrm>
            <a:custGeom>
              <a:avLst/>
              <a:gdLst/>
              <a:ahLst/>
              <a:cxnLst/>
              <a:rect l="l" t="t" r="r" b="b"/>
              <a:pathLst>
                <a:path w="4274820" h="913130">
                  <a:moveTo>
                    <a:pt x="0" y="0"/>
                  </a:moveTo>
                  <a:lnTo>
                    <a:pt x="4274820" y="0"/>
                  </a:lnTo>
                  <a:lnTo>
                    <a:pt x="4274820" y="912876"/>
                  </a:lnTo>
                  <a:lnTo>
                    <a:pt x="0" y="91287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5745" y="2312669"/>
              <a:ext cx="0" cy="916940"/>
            </a:xfrm>
            <a:custGeom>
              <a:avLst/>
              <a:gdLst/>
              <a:ahLst/>
              <a:cxnLst/>
              <a:rect l="l" t="t" r="r" b="b"/>
              <a:pathLst>
                <a:path h="916939">
                  <a:moveTo>
                    <a:pt x="0" y="0"/>
                  </a:moveTo>
                  <a:lnTo>
                    <a:pt x="0" y="916457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7649" y="321642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87106" y="2512275"/>
            <a:ext cx="5077460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 algn="ctr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Longformer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Embeddings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35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&lt;SEP&gt; embedding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represent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whole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text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658" y="1943861"/>
            <a:ext cx="646430" cy="368935"/>
          </a:xfrm>
          <a:prstGeom prst="rect">
            <a:avLst/>
          </a:prstGeom>
          <a:solidFill>
            <a:srgbClr val="F8CBAD"/>
          </a:solidFill>
          <a:ln w="25400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Arial"/>
                <a:cs typeface="Arial"/>
              </a:rPr>
              <a:t>SEP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989" y="1943861"/>
            <a:ext cx="603885" cy="368935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800" b="1" spc="-45" dirty="0"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1126" y="1946910"/>
            <a:ext cx="838200" cy="370840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Arial"/>
                <a:cs typeface="Arial"/>
              </a:rPr>
              <a:t>MUST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4482" y="1943861"/>
            <a:ext cx="570230" cy="370840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25"/>
              </a:spcBef>
            </a:pPr>
            <a:r>
              <a:rPr sz="1800" b="1" spc="-15" dirty="0">
                <a:latin typeface="Arial"/>
                <a:cs typeface="Arial"/>
              </a:rPr>
              <a:t>see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93997" y="1942338"/>
            <a:ext cx="594360" cy="370840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this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1134" y="1939289"/>
            <a:ext cx="260985" cy="370840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95465" y="1511046"/>
            <a:ext cx="4274820" cy="946785"/>
          </a:xfrm>
          <a:custGeom>
            <a:avLst/>
            <a:gdLst/>
            <a:ahLst/>
            <a:cxnLst/>
            <a:rect l="l" t="t" r="r" b="b"/>
            <a:pathLst>
              <a:path w="4274820" h="946785">
                <a:moveTo>
                  <a:pt x="0" y="0"/>
                </a:moveTo>
                <a:lnTo>
                  <a:pt x="4274820" y="0"/>
                </a:lnTo>
                <a:lnTo>
                  <a:pt x="4274820" y="946403"/>
                </a:lnTo>
                <a:lnTo>
                  <a:pt x="0" y="94640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57247" y="1542110"/>
            <a:ext cx="678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78500" algn="l"/>
              </a:tabLst>
            </a:pPr>
            <a:r>
              <a:rPr sz="1800" b="1" spc="-5" dirty="0">
                <a:latin typeface="Arial"/>
                <a:cs typeface="Arial"/>
              </a:rPr>
              <a:t>Headline	</a:t>
            </a:r>
            <a:r>
              <a:rPr sz="2700" b="1" spc="-7" baseline="1543" dirty="0">
                <a:latin typeface="Arial"/>
                <a:cs typeface="Arial"/>
              </a:rPr>
              <a:t>Contents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22997" y="1968245"/>
            <a:ext cx="487680" cy="384175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2890" y="1968245"/>
            <a:ext cx="487680" cy="384175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42781" y="1965198"/>
            <a:ext cx="487680" cy="382905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baseline="-20833" dirty="0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33254" y="1965198"/>
            <a:ext cx="497205" cy="382905"/>
          </a:xfrm>
          <a:prstGeom prst="rect">
            <a:avLst/>
          </a:prstGeom>
          <a:solidFill>
            <a:srgbClr val="B4C7E7"/>
          </a:solidFill>
          <a:ln w="25400">
            <a:solidFill>
              <a:srgbClr val="4472C4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latin typeface="Arial"/>
                <a:cs typeface="Arial"/>
              </a:rPr>
              <a:t>W</a:t>
            </a:r>
            <a:r>
              <a:rPr sz="1800" b="1" baseline="-20833" dirty="0"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35769" y="2089150"/>
            <a:ext cx="485140" cy="134620"/>
            <a:chOff x="9335769" y="2089150"/>
            <a:chExt cx="485140" cy="134620"/>
          </a:xfrm>
        </p:grpSpPr>
        <p:sp>
          <p:nvSpPr>
            <p:cNvPr id="21" name="object 21"/>
            <p:cNvSpPr/>
            <p:nvPr/>
          </p:nvSpPr>
          <p:spPr>
            <a:xfrm>
              <a:off x="9342119" y="2095500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11734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17348" y="12192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42119" y="2095500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0" y="0"/>
                  </a:moveTo>
                  <a:lnTo>
                    <a:pt x="117348" y="0"/>
                  </a:lnTo>
                  <a:lnTo>
                    <a:pt x="117348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20427" y="2095500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117348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17348" y="121920"/>
                  </a:lnTo>
                  <a:lnTo>
                    <a:pt x="11734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20427" y="2095500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0" y="0"/>
                  </a:moveTo>
                  <a:lnTo>
                    <a:pt x="117348" y="0"/>
                  </a:lnTo>
                  <a:lnTo>
                    <a:pt x="117348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98735" y="2095500"/>
              <a:ext cx="116205" cy="121920"/>
            </a:xfrm>
            <a:custGeom>
              <a:avLst/>
              <a:gdLst/>
              <a:ahLst/>
              <a:cxnLst/>
              <a:rect l="l" t="t" r="r" b="b"/>
              <a:pathLst>
                <a:path w="116204" h="121919">
                  <a:moveTo>
                    <a:pt x="115824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115824" y="121920"/>
                  </a:lnTo>
                  <a:lnTo>
                    <a:pt x="11582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98735" y="2095500"/>
              <a:ext cx="116205" cy="121920"/>
            </a:xfrm>
            <a:custGeom>
              <a:avLst/>
              <a:gdLst/>
              <a:ahLst/>
              <a:cxnLst/>
              <a:rect l="l" t="t" r="r" b="b"/>
              <a:pathLst>
                <a:path w="116204" h="121919">
                  <a:moveTo>
                    <a:pt x="0" y="0"/>
                  </a:moveTo>
                  <a:lnTo>
                    <a:pt x="115824" y="0"/>
                  </a:lnTo>
                  <a:lnTo>
                    <a:pt x="115824" y="121920"/>
                  </a:lnTo>
                  <a:lnTo>
                    <a:pt x="0" y="12192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74714" y="1983485"/>
            <a:ext cx="646430" cy="384175"/>
          </a:xfrm>
          <a:prstGeom prst="rect">
            <a:avLst/>
          </a:prstGeom>
          <a:solidFill>
            <a:srgbClr val="F8CBAD"/>
          </a:solidFill>
          <a:ln w="25400">
            <a:solidFill>
              <a:srgbClr val="FF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latin typeface="Arial"/>
                <a:cs typeface="Arial"/>
              </a:rPr>
              <a:t>SEP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08261" y="3160648"/>
            <a:ext cx="4826000" cy="2586990"/>
            <a:chOff x="3108261" y="3160648"/>
            <a:chExt cx="4826000" cy="2586990"/>
          </a:xfrm>
        </p:grpSpPr>
        <p:sp>
          <p:nvSpPr>
            <p:cNvPr id="29" name="object 29"/>
            <p:cNvSpPr/>
            <p:nvPr/>
          </p:nvSpPr>
          <p:spPr>
            <a:xfrm>
              <a:off x="3916680" y="3163823"/>
              <a:ext cx="1690116" cy="8214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6679" y="3163823"/>
              <a:ext cx="1690370" cy="821690"/>
            </a:xfrm>
            <a:custGeom>
              <a:avLst/>
              <a:gdLst/>
              <a:ahLst/>
              <a:cxnLst/>
              <a:rect l="l" t="t" r="r" b="b"/>
              <a:pathLst>
                <a:path w="1690370" h="821689">
                  <a:moveTo>
                    <a:pt x="0" y="410717"/>
                  </a:moveTo>
                  <a:lnTo>
                    <a:pt x="845058" y="0"/>
                  </a:lnTo>
                  <a:lnTo>
                    <a:pt x="1690116" y="410717"/>
                  </a:lnTo>
                  <a:lnTo>
                    <a:pt x="845058" y="821435"/>
                  </a:lnTo>
                  <a:lnTo>
                    <a:pt x="0" y="410717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8103" y="3574846"/>
              <a:ext cx="744855" cy="0"/>
            </a:xfrm>
            <a:custGeom>
              <a:avLst/>
              <a:gdLst/>
              <a:ahLst/>
              <a:cxnLst/>
              <a:rect l="l" t="t" r="r" b="b"/>
              <a:pathLst>
                <a:path w="744854">
                  <a:moveTo>
                    <a:pt x="0" y="0"/>
                  </a:moveTo>
                  <a:lnTo>
                    <a:pt x="744855" y="0"/>
                  </a:lnTo>
                </a:path>
              </a:pathLst>
            </a:custGeom>
            <a:ln w="1965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40695" y="353703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63" y="0"/>
                  </a:moveTo>
                  <a:lnTo>
                    <a:pt x="0" y="76200"/>
                  </a:lnTo>
                  <a:lnTo>
                    <a:pt x="76225" y="381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8523" y="4718303"/>
              <a:ext cx="539750" cy="1022985"/>
            </a:xfrm>
            <a:custGeom>
              <a:avLst/>
              <a:gdLst/>
              <a:ahLst/>
              <a:cxnLst/>
              <a:rect l="l" t="t" r="r" b="b"/>
              <a:pathLst>
                <a:path w="539750" h="1022985">
                  <a:moveTo>
                    <a:pt x="0" y="0"/>
                  </a:moveTo>
                  <a:lnTo>
                    <a:pt x="0" y="1022604"/>
                  </a:lnTo>
                  <a:lnTo>
                    <a:pt x="539496" y="818083"/>
                  </a:lnTo>
                  <a:lnTo>
                    <a:pt x="539496" y="2045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8523" y="4718303"/>
              <a:ext cx="539750" cy="1022985"/>
            </a:xfrm>
            <a:custGeom>
              <a:avLst/>
              <a:gdLst/>
              <a:ahLst/>
              <a:cxnLst/>
              <a:rect l="l" t="t" r="r" b="b"/>
              <a:pathLst>
                <a:path w="539750" h="1022985">
                  <a:moveTo>
                    <a:pt x="0" y="1022604"/>
                  </a:moveTo>
                  <a:lnTo>
                    <a:pt x="0" y="0"/>
                  </a:lnTo>
                  <a:lnTo>
                    <a:pt x="539496" y="204520"/>
                  </a:lnTo>
                  <a:lnTo>
                    <a:pt x="539496" y="818083"/>
                  </a:lnTo>
                  <a:lnTo>
                    <a:pt x="0" y="1022604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05471" y="4954523"/>
              <a:ext cx="722630" cy="546100"/>
            </a:xfrm>
            <a:custGeom>
              <a:avLst/>
              <a:gdLst/>
              <a:ahLst/>
              <a:cxnLst/>
              <a:rect l="l" t="t" r="r" b="b"/>
              <a:pathLst>
                <a:path w="722629" h="546100">
                  <a:moveTo>
                    <a:pt x="0" y="0"/>
                  </a:moveTo>
                  <a:lnTo>
                    <a:pt x="0" y="545591"/>
                  </a:lnTo>
                  <a:lnTo>
                    <a:pt x="722376" y="436473"/>
                  </a:lnTo>
                  <a:lnTo>
                    <a:pt x="722376" y="109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05471" y="4954523"/>
              <a:ext cx="722630" cy="546100"/>
            </a:xfrm>
            <a:custGeom>
              <a:avLst/>
              <a:gdLst/>
              <a:ahLst/>
              <a:cxnLst/>
              <a:rect l="l" t="t" r="r" b="b"/>
              <a:pathLst>
                <a:path w="722629" h="546100">
                  <a:moveTo>
                    <a:pt x="0" y="545591"/>
                  </a:moveTo>
                  <a:lnTo>
                    <a:pt x="0" y="0"/>
                  </a:lnTo>
                  <a:lnTo>
                    <a:pt x="722376" y="109118"/>
                  </a:lnTo>
                  <a:lnTo>
                    <a:pt x="722376" y="436473"/>
                  </a:lnTo>
                  <a:lnTo>
                    <a:pt x="0" y="545591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08710" y="4649774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64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49400" y="47745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064754" y="5068570"/>
            <a:ext cx="300990" cy="308610"/>
            <a:chOff x="8064754" y="5068570"/>
            <a:chExt cx="300990" cy="308610"/>
          </a:xfrm>
        </p:grpSpPr>
        <p:sp>
          <p:nvSpPr>
            <p:cNvPr id="40" name="object 40"/>
            <p:cNvSpPr/>
            <p:nvPr/>
          </p:nvSpPr>
          <p:spPr>
            <a:xfrm>
              <a:off x="8071104" y="5074920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240029" y="0"/>
                  </a:moveTo>
                  <a:lnTo>
                    <a:pt x="48006" y="0"/>
                  </a:lnTo>
                  <a:lnTo>
                    <a:pt x="29317" y="3771"/>
                  </a:lnTo>
                  <a:lnTo>
                    <a:pt x="14058" y="14058"/>
                  </a:lnTo>
                  <a:lnTo>
                    <a:pt x="3771" y="29317"/>
                  </a:lnTo>
                  <a:lnTo>
                    <a:pt x="0" y="48005"/>
                  </a:lnTo>
                  <a:lnTo>
                    <a:pt x="0" y="247649"/>
                  </a:lnTo>
                  <a:lnTo>
                    <a:pt x="3771" y="266338"/>
                  </a:lnTo>
                  <a:lnTo>
                    <a:pt x="14058" y="281597"/>
                  </a:lnTo>
                  <a:lnTo>
                    <a:pt x="29317" y="291884"/>
                  </a:lnTo>
                  <a:lnTo>
                    <a:pt x="48006" y="295655"/>
                  </a:lnTo>
                  <a:lnTo>
                    <a:pt x="240029" y="295655"/>
                  </a:lnTo>
                  <a:lnTo>
                    <a:pt x="258718" y="291884"/>
                  </a:lnTo>
                  <a:lnTo>
                    <a:pt x="273977" y="281597"/>
                  </a:lnTo>
                  <a:lnTo>
                    <a:pt x="284264" y="266338"/>
                  </a:lnTo>
                  <a:lnTo>
                    <a:pt x="288036" y="247649"/>
                  </a:lnTo>
                  <a:lnTo>
                    <a:pt x="288036" y="48005"/>
                  </a:lnTo>
                  <a:lnTo>
                    <a:pt x="284264" y="29317"/>
                  </a:lnTo>
                  <a:lnTo>
                    <a:pt x="273977" y="14058"/>
                  </a:lnTo>
                  <a:lnTo>
                    <a:pt x="258718" y="3771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71104" y="5074920"/>
              <a:ext cx="288290" cy="295910"/>
            </a:xfrm>
            <a:custGeom>
              <a:avLst/>
              <a:gdLst/>
              <a:ahLst/>
              <a:cxnLst/>
              <a:rect l="l" t="t" r="r" b="b"/>
              <a:pathLst>
                <a:path w="288290" h="295910">
                  <a:moveTo>
                    <a:pt x="0" y="48005"/>
                  </a:moveTo>
                  <a:lnTo>
                    <a:pt x="3771" y="29317"/>
                  </a:lnTo>
                  <a:lnTo>
                    <a:pt x="14058" y="14058"/>
                  </a:lnTo>
                  <a:lnTo>
                    <a:pt x="29317" y="3771"/>
                  </a:lnTo>
                  <a:lnTo>
                    <a:pt x="48006" y="0"/>
                  </a:lnTo>
                  <a:lnTo>
                    <a:pt x="240029" y="0"/>
                  </a:lnTo>
                  <a:lnTo>
                    <a:pt x="258718" y="3771"/>
                  </a:lnTo>
                  <a:lnTo>
                    <a:pt x="273977" y="14058"/>
                  </a:lnTo>
                  <a:lnTo>
                    <a:pt x="284264" y="29317"/>
                  </a:lnTo>
                  <a:lnTo>
                    <a:pt x="288036" y="48005"/>
                  </a:lnTo>
                  <a:lnTo>
                    <a:pt x="288036" y="247649"/>
                  </a:lnTo>
                  <a:lnTo>
                    <a:pt x="284264" y="266338"/>
                  </a:lnTo>
                  <a:lnTo>
                    <a:pt x="273977" y="281597"/>
                  </a:lnTo>
                  <a:lnTo>
                    <a:pt x="258718" y="291884"/>
                  </a:lnTo>
                  <a:lnTo>
                    <a:pt x="240029" y="295655"/>
                  </a:lnTo>
                  <a:lnTo>
                    <a:pt x="48006" y="295655"/>
                  </a:lnTo>
                  <a:lnTo>
                    <a:pt x="29317" y="291884"/>
                  </a:lnTo>
                  <a:lnTo>
                    <a:pt x="14058" y="281597"/>
                  </a:lnTo>
                  <a:lnTo>
                    <a:pt x="3771" y="266338"/>
                  </a:lnTo>
                  <a:lnTo>
                    <a:pt x="0" y="247649"/>
                  </a:lnTo>
                  <a:lnTo>
                    <a:pt x="0" y="48005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40420" y="5058168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latin typeface="Arial"/>
                <a:cs typeface="Arial"/>
              </a:rPr>
              <a:t>σ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21729" y="4271009"/>
            <a:ext cx="2499360" cy="1562100"/>
          </a:xfrm>
          <a:custGeom>
            <a:avLst/>
            <a:gdLst/>
            <a:ahLst/>
            <a:cxnLst/>
            <a:rect l="l" t="t" r="r" b="b"/>
            <a:pathLst>
              <a:path w="2499359" h="1562100">
                <a:moveTo>
                  <a:pt x="0" y="0"/>
                </a:moveTo>
                <a:lnTo>
                  <a:pt x="2499360" y="0"/>
                </a:lnTo>
                <a:lnTo>
                  <a:pt x="2499360" y="1562100"/>
                </a:lnTo>
                <a:lnTo>
                  <a:pt x="0" y="156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568109" y="4296435"/>
            <a:ext cx="180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Fully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Connected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45930" y="4879085"/>
            <a:ext cx="1164590" cy="687705"/>
          </a:xfrm>
          <a:prstGeom prst="rect">
            <a:avLst/>
          </a:prstGeom>
          <a:ln w="28575">
            <a:solidFill>
              <a:srgbClr val="AE5A2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25120" marR="182880" indent="-13589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li</a:t>
            </a:r>
            <a:r>
              <a:rPr sz="1800" spc="-10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k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ba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i</a:t>
            </a: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t  </a:t>
            </a:r>
            <a:r>
              <a:rPr sz="1800" spc="-15" dirty="0">
                <a:solidFill>
                  <a:srgbClr val="FF0000"/>
                </a:solidFill>
                <a:latin typeface="Carlito"/>
                <a:cs typeface="Carlito"/>
              </a:rPr>
              <a:t>Score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7504" y="2434018"/>
            <a:ext cx="8778875" cy="2826385"/>
            <a:chOff x="567504" y="2434018"/>
            <a:chExt cx="8778875" cy="2826385"/>
          </a:xfrm>
        </p:grpSpPr>
        <p:sp>
          <p:nvSpPr>
            <p:cNvPr id="47" name="object 47"/>
            <p:cNvSpPr/>
            <p:nvPr/>
          </p:nvSpPr>
          <p:spPr>
            <a:xfrm>
              <a:off x="610361" y="2448305"/>
              <a:ext cx="0" cy="2101850"/>
            </a:xfrm>
            <a:custGeom>
              <a:avLst/>
              <a:gdLst/>
              <a:ahLst/>
              <a:cxnLst/>
              <a:rect l="l" t="t" r="r" b="b"/>
              <a:pathLst>
                <a:path h="2101850">
                  <a:moveTo>
                    <a:pt x="0" y="0"/>
                  </a:moveTo>
                  <a:lnTo>
                    <a:pt x="0" y="2101748"/>
                  </a:lnTo>
                </a:path>
              </a:pathLst>
            </a:custGeom>
            <a:ln w="2857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7504" y="4535766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359901" y="5222074"/>
              <a:ext cx="923290" cy="1270"/>
            </a:xfrm>
            <a:custGeom>
              <a:avLst/>
              <a:gdLst/>
              <a:ahLst/>
              <a:cxnLst/>
              <a:rect l="l" t="t" r="r" b="b"/>
              <a:pathLst>
                <a:path w="923290" h="1270">
                  <a:moveTo>
                    <a:pt x="0" y="1269"/>
                  </a:moveTo>
                  <a:lnTo>
                    <a:pt x="922845" y="0"/>
                  </a:lnTo>
                </a:path>
              </a:pathLst>
            </a:custGeom>
            <a:ln w="190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69984" y="518400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114" y="76200"/>
                  </a:lnTo>
                  <a:lnTo>
                    <a:pt x="76263" y="379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759702" y="2367533"/>
            <a:ext cx="76200" cy="905510"/>
            <a:chOff x="6759702" y="2367533"/>
            <a:chExt cx="76200" cy="905510"/>
          </a:xfrm>
        </p:grpSpPr>
        <p:sp>
          <p:nvSpPr>
            <p:cNvPr id="52" name="object 52"/>
            <p:cNvSpPr/>
            <p:nvPr/>
          </p:nvSpPr>
          <p:spPr>
            <a:xfrm>
              <a:off x="6797802" y="2367533"/>
              <a:ext cx="0" cy="842010"/>
            </a:xfrm>
            <a:custGeom>
              <a:avLst/>
              <a:gdLst/>
              <a:ahLst/>
              <a:cxnLst/>
              <a:rect l="l" t="t" r="r" b="b"/>
              <a:pathLst>
                <a:path h="842010">
                  <a:moveTo>
                    <a:pt x="0" y="0"/>
                  </a:moveTo>
                  <a:lnTo>
                    <a:pt x="0" y="84176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59702" y="319661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/>
          <p:nvPr/>
        </p:nvSpPr>
        <p:spPr>
          <a:xfrm>
            <a:off x="2590800" y="5265420"/>
            <a:ext cx="1149096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590800" y="5265420"/>
            <a:ext cx="1149350" cy="25019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97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Bi-LSTM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90800" y="4831079"/>
            <a:ext cx="1149096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90800" y="4831079"/>
            <a:ext cx="1149350" cy="24892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955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Bi-GRU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922392" y="4798821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4600" algn="l"/>
              </a:tabLst>
            </a:pPr>
            <a:r>
              <a:rPr sz="1800" u="heavy" dirty="0">
                <a:solidFill>
                  <a:srgbClr val="FFFFFF"/>
                </a:solidFill>
                <a:uFill>
                  <a:solidFill>
                    <a:srgbClr val="4472C4"/>
                  </a:solidFill>
                </a:uFill>
                <a:latin typeface="Arial"/>
                <a:cs typeface="Arial"/>
              </a:rPr>
              <a:t> 	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49245" y="4399026"/>
            <a:ext cx="1689100" cy="1313815"/>
          </a:xfrm>
          <a:prstGeom prst="rect">
            <a:avLst/>
          </a:prstGeom>
          <a:ln w="19050">
            <a:solidFill>
              <a:srgbClr val="ED7D31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R="47625" algn="ctr">
              <a:lnSpc>
                <a:spcPct val="100000"/>
              </a:lnSpc>
              <a:spcBef>
                <a:spcPts val="525"/>
              </a:spcBef>
            </a:pPr>
            <a:r>
              <a:rPr sz="1800" b="1" spc="-10" dirty="0">
                <a:latin typeface="Arial"/>
                <a:cs typeface="Arial"/>
              </a:rPr>
              <a:t>RNN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63167" y="3275076"/>
            <a:ext cx="4125595" cy="59944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160"/>
              </a:spcBef>
              <a:tabLst>
                <a:tab pos="3482340" algn="l"/>
              </a:tabLst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li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Em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bedd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g	</a:t>
            </a:r>
            <a:r>
              <a:rPr sz="1800" b="1" spc="-5" dirty="0">
                <a:latin typeface="Carlito"/>
                <a:cs typeface="Carlito"/>
              </a:rPr>
              <a:t>C</a:t>
            </a:r>
            <a:r>
              <a:rPr sz="1800" b="1" dirty="0">
                <a:latin typeface="Carlito"/>
                <a:cs typeface="Carlito"/>
              </a:rPr>
              <a:t>osi</a:t>
            </a:r>
            <a:r>
              <a:rPr sz="1800" b="1" spc="5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53555" y="3272028"/>
            <a:ext cx="2155190" cy="59944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55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Content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Embedding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028313" y="3536708"/>
            <a:ext cx="2335530" cy="1709420"/>
            <a:chOff x="4028313" y="3536708"/>
            <a:chExt cx="2335530" cy="1709420"/>
          </a:xfrm>
        </p:grpSpPr>
        <p:sp>
          <p:nvSpPr>
            <p:cNvPr id="63" name="object 63"/>
            <p:cNvSpPr/>
            <p:nvPr/>
          </p:nvSpPr>
          <p:spPr>
            <a:xfrm>
              <a:off x="5671058" y="3571493"/>
              <a:ext cx="683260" cy="3810"/>
            </a:xfrm>
            <a:custGeom>
              <a:avLst/>
              <a:gdLst/>
              <a:ahLst/>
              <a:cxnLst/>
              <a:rect l="l" t="t" r="r" b="b"/>
              <a:pathLst>
                <a:path w="683260" h="3810">
                  <a:moveTo>
                    <a:pt x="682891" y="0"/>
                  </a:moveTo>
                  <a:lnTo>
                    <a:pt x="0" y="3378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07558" y="3536708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009" y="0"/>
                  </a:moveTo>
                  <a:lnTo>
                    <a:pt x="0" y="38481"/>
                  </a:lnTo>
                  <a:lnTo>
                    <a:pt x="76390" y="76200"/>
                  </a:lnTo>
                  <a:lnTo>
                    <a:pt x="7600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60366" y="3986021"/>
              <a:ext cx="2540" cy="820419"/>
            </a:xfrm>
            <a:custGeom>
              <a:avLst/>
              <a:gdLst/>
              <a:ahLst/>
              <a:cxnLst/>
              <a:rect l="l" t="t" r="r" b="b"/>
              <a:pathLst>
                <a:path w="2539" h="820420">
                  <a:moveTo>
                    <a:pt x="1955" y="0"/>
                  </a:moveTo>
                  <a:lnTo>
                    <a:pt x="0" y="820191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575048" y="4869179"/>
              <a:ext cx="368935" cy="370840"/>
            </a:xfrm>
            <a:custGeom>
              <a:avLst/>
              <a:gdLst/>
              <a:ahLst/>
              <a:cxnLst/>
              <a:rect l="l" t="t" r="r" b="b"/>
              <a:pathLst>
                <a:path w="368935" h="370839">
                  <a:moveTo>
                    <a:pt x="184404" y="0"/>
                  </a:moveTo>
                  <a:lnTo>
                    <a:pt x="135382" y="6614"/>
                  </a:lnTo>
                  <a:lnTo>
                    <a:pt x="91332" y="25281"/>
                  </a:lnTo>
                  <a:lnTo>
                    <a:pt x="54011" y="54235"/>
                  </a:lnTo>
                  <a:lnTo>
                    <a:pt x="25177" y="91710"/>
                  </a:lnTo>
                  <a:lnTo>
                    <a:pt x="6587" y="135942"/>
                  </a:lnTo>
                  <a:lnTo>
                    <a:pt x="0" y="185166"/>
                  </a:lnTo>
                  <a:lnTo>
                    <a:pt x="6587" y="234389"/>
                  </a:lnTo>
                  <a:lnTo>
                    <a:pt x="25177" y="278621"/>
                  </a:lnTo>
                  <a:lnTo>
                    <a:pt x="54011" y="316096"/>
                  </a:lnTo>
                  <a:lnTo>
                    <a:pt x="91332" y="345050"/>
                  </a:lnTo>
                  <a:lnTo>
                    <a:pt x="135382" y="363717"/>
                  </a:lnTo>
                  <a:lnTo>
                    <a:pt x="184404" y="370332"/>
                  </a:lnTo>
                  <a:lnTo>
                    <a:pt x="233425" y="363717"/>
                  </a:lnTo>
                  <a:lnTo>
                    <a:pt x="277475" y="345050"/>
                  </a:lnTo>
                  <a:lnTo>
                    <a:pt x="314796" y="316096"/>
                  </a:lnTo>
                  <a:lnTo>
                    <a:pt x="343630" y="278621"/>
                  </a:lnTo>
                  <a:lnTo>
                    <a:pt x="362220" y="234389"/>
                  </a:lnTo>
                  <a:lnTo>
                    <a:pt x="368808" y="185166"/>
                  </a:lnTo>
                  <a:lnTo>
                    <a:pt x="362220" y="135942"/>
                  </a:lnTo>
                  <a:lnTo>
                    <a:pt x="343630" y="91710"/>
                  </a:lnTo>
                  <a:lnTo>
                    <a:pt x="314796" y="54235"/>
                  </a:lnTo>
                  <a:lnTo>
                    <a:pt x="277475" y="25281"/>
                  </a:lnTo>
                  <a:lnTo>
                    <a:pt x="233425" y="6614"/>
                  </a:lnTo>
                  <a:lnTo>
                    <a:pt x="184404" y="0"/>
                  </a:lnTo>
                  <a:close/>
                </a:path>
              </a:pathLst>
            </a:custGeom>
            <a:solidFill>
              <a:srgbClr val="C5E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75048" y="4869179"/>
              <a:ext cx="368935" cy="370840"/>
            </a:xfrm>
            <a:custGeom>
              <a:avLst/>
              <a:gdLst/>
              <a:ahLst/>
              <a:cxnLst/>
              <a:rect l="l" t="t" r="r" b="b"/>
              <a:pathLst>
                <a:path w="368935" h="370839">
                  <a:moveTo>
                    <a:pt x="0" y="185166"/>
                  </a:moveTo>
                  <a:lnTo>
                    <a:pt x="6587" y="135942"/>
                  </a:lnTo>
                  <a:lnTo>
                    <a:pt x="25177" y="91710"/>
                  </a:lnTo>
                  <a:lnTo>
                    <a:pt x="54011" y="54235"/>
                  </a:lnTo>
                  <a:lnTo>
                    <a:pt x="91332" y="25281"/>
                  </a:lnTo>
                  <a:lnTo>
                    <a:pt x="135382" y="6614"/>
                  </a:lnTo>
                  <a:lnTo>
                    <a:pt x="184404" y="0"/>
                  </a:lnTo>
                  <a:lnTo>
                    <a:pt x="233425" y="6614"/>
                  </a:lnTo>
                  <a:lnTo>
                    <a:pt x="277475" y="25281"/>
                  </a:lnTo>
                  <a:lnTo>
                    <a:pt x="314796" y="54235"/>
                  </a:lnTo>
                  <a:lnTo>
                    <a:pt x="343630" y="91710"/>
                  </a:lnTo>
                  <a:lnTo>
                    <a:pt x="362220" y="135942"/>
                  </a:lnTo>
                  <a:lnTo>
                    <a:pt x="368808" y="185166"/>
                  </a:lnTo>
                  <a:lnTo>
                    <a:pt x="362220" y="234389"/>
                  </a:lnTo>
                  <a:lnTo>
                    <a:pt x="343630" y="278621"/>
                  </a:lnTo>
                  <a:lnTo>
                    <a:pt x="314796" y="316096"/>
                  </a:lnTo>
                  <a:lnTo>
                    <a:pt x="277475" y="345050"/>
                  </a:lnTo>
                  <a:lnTo>
                    <a:pt x="233425" y="363717"/>
                  </a:lnTo>
                  <a:lnTo>
                    <a:pt x="184404" y="370332"/>
                  </a:lnTo>
                  <a:lnTo>
                    <a:pt x="135382" y="363717"/>
                  </a:lnTo>
                  <a:lnTo>
                    <a:pt x="91332" y="345050"/>
                  </a:lnTo>
                  <a:lnTo>
                    <a:pt x="54011" y="316096"/>
                  </a:lnTo>
                  <a:lnTo>
                    <a:pt x="25177" y="278621"/>
                  </a:lnTo>
                  <a:lnTo>
                    <a:pt x="6587" y="234389"/>
                  </a:lnTo>
                  <a:lnTo>
                    <a:pt x="0" y="18516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637278" y="4931409"/>
              <a:ext cx="244348" cy="2519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22291" y="4793424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0" y="0"/>
                  </a:moveTo>
                  <a:lnTo>
                    <a:pt x="37922" y="76288"/>
                  </a:lnTo>
                  <a:lnTo>
                    <a:pt x="76200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37838" y="5054498"/>
              <a:ext cx="473709" cy="1270"/>
            </a:xfrm>
            <a:custGeom>
              <a:avLst/>
              <a:gdLst/>
              <a:ahLst/>
              <a:cxnLst/>
              <a:rect l="l" t="t" r="r" b="b"/>
              <a:pathLst>
                <a:path w="473710" h="1270">
                  <a:moveTo>
                    <a:pt x="0" y="1155"/>
                  </a:moveTo>
                  <a:lnTo>
                    <a:pt x="473532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498568" y="501643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190" y="76200"/>
                  </a:lnTo>
                  <a:lnTo>
                    <a:pt x="76301" y="37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47116" y="4648200"/>
            <a:ext cx="1428115" cy="818515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020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Headline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BERT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Embeddings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966341" y="5018163"/>
            <a:ext cx="382905" cy="76200"/>
            <a:chOff x="1966341" y="5018163"/>
            <a:chExt cx="382905" cy="76200"/>
          </a:xfrm>
        </p:grpSpPr>
        <p:sp>
          <p:nvSpPr>
            <p:cNvPr id="74" name="object 74"/>
            <p:cNvSpPr/>
            <p:nvPr/>
          </p:nvSpPr>
          <p:spPr>
            <a:xfrm>
              <a:off x="1975866" y="5056200"/>
              <a:ext cx="309880" cy="1905"/>
            </a:xfrm>
            <a:custGeom>
              <a:avLst/>
              <a:gdLst/>
              <a:ahLst/>
              <a:cxnLst/>
              <a:rect l="l" t="t" r="r" b="b"/>
              <a:pathLst>
                <a:path w="309880" h="1904">
                  <a:moveTo>
                    <a:pt x="0" y="1587"/>
                  </a:moveTo>
                  <a:lnTo>
                    <a:pt x="309435" y="0"/>
                  </a:lnTo>
                </a:path>
              </a:pathLst>
            </a:custGeom>
            <a:ln w="1905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272411" y="5018163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393" y="76200"/>
                  </a:lnTo>
                  <a:lnTo>
                    <a:pt x="76390" y="37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250461" y="5264568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Concatenation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144755" y="501338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0" y="0"/>
                </a:moveTo>
                <a:lnTo>
                  <a:pt x="190" y="76200"/>
                </a:lnTo>
                <a:lnTo>
                  <a:pt x="76288" y="37909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974925" y="3182251"/>
            <a:ext cx="202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Context-aware </a:t>
            </a:r>
            <a:r>
              <a:rPr sz="1800" spc="-5" dirty="0">
                <a:latin typeface="Carlito"/>
                <a:cs typeface="Carlito"/>
              </a:rPr>
              <a:t>model  Best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performance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100E0E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2164</Words>
  <Application>Microsoft Office PowerPoint</Application>
  <PresentationFormat>Widescreen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Carlito</vt:lpstr>
      <vt:lpstr>Times New Roman</vt:lpstr>
      <vt:lpstr>Verdana</vt:lpstr>
      <vt:lpstr>Wingdings</vt:lpstr>
      <vt:lpstr>Office Theme</vt:lpstr>
      <vt:lpstr>Click-BERT: Clickbait Detector with Bidirectional Encoder Representations from Transformers</vt:lpstr>
      <vt:lpstr>What is Clickbait? &amp; Why we want to detect it?</vt:lpstr>
      <vt:lpstr>Related Works</vt:lpstr>
      <vt:lpstr>Model Architecture</vt:lpstr>
      <vt:lpstr>Dataset and Data preparation</vt:lpstr>
      <vt:lpstr>Proposed Models</vt:lpstr>
      <vt:lpstr>Naïve Cosine Similarity with BERT</vt:lpstr>
      <vt:lpstr>Headline BERT with RNN Network</vt:lpstr>
      <vt:lpstr>BERT + Longformer with Parallel Structure</vt:lpstr>
      <vt:lpstr>Experiments - Training/Evaluation Details</vt:lpstr>
      <vt:lpstr>Experiments - Training/Evaluation Details</vt:lpstr>
      <vt:lpstr>Experiments - Results Achieve S.O.T.A Performance on Webis-17!</vt:lpstr>
      <vt:lpstr>Experiments – Case Study</vt:lpstr>
      <vt:lpstr>Experiments – Case Study</vt:lpstr>
      <vt:lpstr>Conclusion &amp; Future Work</vt:lpstr>
      <vt:lpstr>Reference</vt:lpstr>
      <vt:lpstr>Reference (continued)</vt:lpstr>
      <vt:lpstr>Thanks for listening!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Soumyaraj</cp:lastModifiedBy>
  <cp:revision>1</cp:revision>
  <dcterms:created xsi:type="dcterms:W3CDTF">2022-02-07T07:57:29Z</dcterms:created>
  <dcterms:modified xsi:type="dcterms:W3CDTF">2022-02-07T08:02:59Z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2022-02-07T00:00:00Z</vt:filetime>
  </property>
</Properties>
</file>