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PaKwJON7oFxqVVwGV8yJL6Xyy/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oumyaraj"/>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4-11T16:36:39.224">
    <p:pos x="7680" y="0"/>
    <p:text/>
    <p:extLst>
      <p:ext uri="{C676402C-5697-4E1C-873F-D02D1690AC5C}">
        <p15:threadingInfo timeZoneBias="0"/>
      </p:ext>
      <p:ext uri="http://customooxmlschemas.google.com/">
        <go:slidesCustomData xmlns:go="http://customooxmlschemas.google.com/" commentPostId="AAAAYkMcyX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comments" Target="../comments/comment1.xml"/><Relationship Id="rId4" Type="http://schemas.openxmlformats.org/officeDocument/2006/relationships/image" Target="../media/image22.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1458735" y="802405"/>
            <a:ext cx="8632135" cy="14008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b="1" lang="en-US" sz="4800">
                <a:latin typeface="Calibri"/>
                <a:ea typeface="Calibri"/>
                <a:cs typeface="Calibri"/>
                <a:sym typeface="Calibri"/>
              </a:rPr>
              <a:t>TOPIC-  SENTENCE SIMILARITY</a:t>
            </a:r>
            <a:endParaRPr b="1" sz="4800">
              <a:latin typeface="Calibri"/>
              <a:ea typeface="Calibri"/>
              <a:cs typeface="Calibri"/>
              <a:sym typeface="Calibri"/>
            </a:endParaRPr>
          </a:p>
        </p:txBody>
      </p:sp>
      <p:sp>
        <p:nvSpPr>
          <p:cNvPr id="85" name="Google Shape;85;p1"/>
          <p:cNvSpPr txBox="1"/>
          <p:nvPr>
            <p:ph idx="1" type="body"/>
          </p:nvPr>
        </p:nvSpPr>
        <p:spPr>
          <a:xfrm>
            <a:off x="838200" y="2964991"/>
            <a:ext cx="5061668" cy="7378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86" name="Google Shape;86;p1"/>
          <p:cNvSpPr txBox="1"/>
          <p:nvPr/>
        </p:nvSpPr>
        <p:spPr>
          <a:xfrm>
            <a:off x="838694" y="3347425"/>
            <a:ext cx="5453440" cy="293644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00E0E"/>
              </a:buClr>
              <a:buSzPts val="2400"/>
              <a:buFont typeface="Arial"/>
              <a:buNone/>
            </a:pPr>
            <a:r>
              <a:rPr b="1" i="0" lang="en-US" sz="2400" u="none" cap="none" strike="noStrike">
                <a:solidFill>
                  <a:srgbClr val="100E0E"/>
                </a:solidFill>
                <a:latin typeface="Calibri"/>
                <a:ea typeface="Calibri"/>
                <a:cs typeface="Calibri"/>
                <a:sym typeface="Calibri"/>
              </a:rPr>
              <a:t>TEAM MEMBERS- (</a:t>
            </a:r>
            <a:r>
              <a:rPr b="1" i="0" lang="en-US" sz="2400" u="none" cap="none" strike="noStrike">
                <a:solidFill>
                  <a:schemeClr val="dk1"/>
                </a:solidFill>
                <a:latin typeface="Calibri"/>
                <a:ea typeface="Calibri"/>
                <a:cs typeface="Calibri"/>
                <a:sym typeface="Calibri"/>
              </a:rPr>
              <a:t>Team ID 13)</a:t>
            </a:r>
            <a:endParaRPr b="1" i="0" sz="2400" u="none" cap="none" strike="noStrike">
              <a:solidFill>
                <a:srgbClr val="100E0E"/>
              </a:solidFill>
              <a:latin typeface="Calibri"/>
              <a:ea typeface="Calibri"/>
              <a:cs typeface="Calibri"/>
              <a:sym typeface="Calibri"/>
            </a:endParaRPr>
          </a:p>
          <a:p>
            <a:pPr indent="0" lvl="0" marL="0" marR="0" rtl="0" algn="l">
              <a:lnSpc>
                <a:spcPct val="90000"/>
              </a:lnSpc>
              <a:spcBef>
                <a:spcPts val="1000"/>
              </a:spcBef>
              <a:spcAft>
                <a:spcPts val="0"/>
              </a:spcAft>
              <a:buClr>
                <a:srgbClr val="100E0E"/>
              </a:buClr>
              <a:buSzPts val="2400"/>
              <a:buFont typeface="Arial"/>
              <a:buNone/>
            </a:pPr>
            <a:r>
              <a:rPr b="0" i="0" lang="en-US" sz="2400" u="none" cap="none" strike="noStrike">
                <a:solidFill>
                  <a:srgbClr val="100E0E"/>
                </a:solidFill>
                <a:latin typeface="Calibri"/>
                <a:ea typeface="Calibri"/>
                <a:cs typeface="Calibri"/>
                <a:sym typeface="Calibri"/>
              </a:rPr>
              <a:t>1. Soumyaraj Roy , 19BCE0200</a:t>
            </a:r>
            <a:endParaRPr/>
          </a:p>
          <a:p>
            <a:pPr indent="0" lvl="0" marL="0" marR="0" rtl="0" algn="l">
              <a:lnSpc>
                <a:spcPct val="90000"/>
              </a:lnSpc>
              <a:spcBef>
                <a:spcPts val="1000"/>
              </a:spcBef>
              <a:spcAft>
                <a:spcPts val="0"/>
              </a:spcAft>
              <a:buClr>
                <a:srgbClr val="100E0E"/>
              </a:buClr>
              <a:buSzPts val="2400"/>
              <a:buFont typeface="Arial"/>
              <a:buNone/>
            </a:pPr>
            <a:r>
              <a:rPr b="0" i="0" lang="en-US" sz="2400" u="none" cap="none" strike="noStrike">
                <a:solidFill>
                  <a:srgbClr val="100E0E"/>
                </a:solidFill>
                <a:latin typeface="Calibri"/>
                <a:ea typeface="Calibri"/>
                <a:cs typeface="Calibri"/>
                <a:sym typeface="Calibri"/>
              </a:rPr>
              <a:t>2. Kaustubh Dwivedi, 19BCE0249</a:t>
            </a:r>
            <a:endParaRPr/>
          </a:p>
          <a:p>
            <a:pPr indent="0" lvl="0" marL="0" marR="0" rtl="0" algn="l">
              <a:lnSpc>
                <a:spcPct val="90000"/>
              </a:lnSpc>
              <a:spcBef>
                <a:spcPts val="1000"/>
              </a:spcBef>
              <a:spcAft>
                <a:spcPts val="0"/>
              </a:spcAft>
              <a:buClr>
                <a:srgbClr val="100E0E"/>
              </a:buClr>
              <a:buSzPts val="2400"/>
              <a:buFont typeface="Arial"/>
              <a:buNone/>
            </a:pPr>
            <a:r>
              <a:rPr b="0" i="0" lang="en-US" sz="2400" u="none" cap="none" strike="noStrike">
                <a:solidFill>
                  <a:srgbClr val="100E0E"/>
                </a:solidFill>
                <a:latin typeface="Calibri"/>
                <a:ea typeface="Calibri"/>
                <a:cs typeface="Calibri"/>
                <a:sym typeface="Calibri"/>
              </a:rPr>
              <a:t>3. Rebello Nishma Avalon, 19BCE0253</a:t>
            </a:r>
            <a:endParaRPr/>
          </a:p>
          <a:p>
            <a:pPr indent="0" lvl="0" marL="0" marR="0" rtl="0" algn="l">
              <a:lnSpc>
                <a:spcPct val="90000"/>
              </a:lnSpc>
              <a:spcBef>
                <a:spcPts val="1000"/>
              </a:spcBef>
              <a:spcAft>
                <a:spcPts val="0"/>
              </a:spcAft>
              <a:buClr>
                <a:srgbClr val="100E0E"/>
              </a:buClr>
              <a:buSzPts val="2400"/>
              <a:buFont typeface="Arial"/>
              <a:buNone/>
            </a:pPr>
            <a:r>
              <a:rPr b="0" i="0" lang="en-US" sz="2400" u="none" cap="none" strike="noStrike">
                <a:solidFill>
                  <a:srgbClr val="100E0E"/>
                </a:solidFill>
                <a:latin typeface="Calibri"/>
                <a:ea typeface="Calibri"/>
                <a:cs typeface="Calibri"/>
                <a:sym typeface="Calibri"/>
              </a:rPr>
              <a:t>4. Debangsu Sarkar, 19BCE0902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nvSpPr>
        <p:spPr>
          <a:xfrm>
            <a:off x="351846" y="334028"/>
            <a:ext cx="1129681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 Geo-Informatics: Similarity measure also used to find the similarities between geographical feature type ontologies.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Several tools are available to do this task such as-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400050" lvl="0" marL="400050" marR="0" rtl="0" algn="l">
              <a:spcBef>
                <a:spcPts val="0"/>
              </a:spcBef>
              <a:spcAft>
                <a:spcPts val="0"/>
              </a:spcAft>
              <a:buClr>
                <a:schemeClr val="dk1"/>
              </a:buClr>
              <a:buSzPts val="1800"/>
              <a:buFont typeface="Calibri"/>
              <a:buAutoNum type="romanLcParenBoth"/>
            </a:pPr>
            <a:r>
              <a:rPr lang="en-US" sz="1800">
                <a:solidFill>
                  <a:schemeClr val="dk1"/>
                </a:solidFill>
                <a:latin typeface="Calibri"/>
                <a:ea typeface="Calibri"/>
                <a:cs typeface="Calibri"/>
                <a:sym typeface="Calibri"/>
              </a:rPr>
              <a:t>The OSM Semantic Network used to compute the semantic similarity of tags in OpenStreetMap 7. </a:t>
            </a:r>
            <a:endParaRPr/>
          </a:p>
          <a:p>
            <a:pPr indent="-285750" lvl="0" marL="4000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(ii) Similarity Calculator is used to find the similarity between two geographical concepts in the Geo-Net-PT ontology.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(iii) SIM-DL similarity server computes the similarity between geographical feature type ontologies.</a:t>
            </a:r>
            <a:endParaRPr/>
          </a:p>
        </p:txBody>
      </p:sp>
      <p:sp>
        <p:nvSpPr>
          <p:cNvPr id="153" name="Google Shape;153;p10"/>
          <p:cNvSpPr txBox="1"/>
          <p:nvPr/>
        </p:nvSpPr>
        <p:spPr>
          <a:xfrm>
            <a:off x="5010000" y="3251800"/>
            <a:ext cx="71820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 Social networks:  As a basic method of text related research and application, semantic similarity measures are often used in social network analysis.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Micro-blogging services such as Twitter constitute one of the most successful kinds of applications in the current social networks. It can be used to discover similar topics and find interesting tweets for users.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An algorithm called TS-LDA is proposed, which extracts topics from the content by modeling the time trend on twitter. </a:t>
            </a:r>
            <a:endParaRPr sz="1800">
              <a:solidFill>
                <a:schemeClr val="dk1"/>
              </a:solidFill>
              <a:latin typeface="Calibri"/>
              <a:ea typeface="Calibri"/>
              <a:cs typeface="Calibri"/>
              <a:sym typeface="Calibri"/>
            </a:endParaRPr>
          </a:p>
        </p:txBody>
      </p:sp>
      <p:pic>
        <p:nvPicPr>
          <p:cNvPr id="154" name="Google Shape;154;p10"/>
          <p:cNvPicPr preferRelativeResize="0"/>
          <p:nvPr/>
        </p:nvPicPr>
        <p:blipFill>
          <a:blip r:embed="rId3">
            <a:alphaModFix/>
          </a:blip>
          <a:stretch>
            <a:fillRect/>
          </a:stretch>
        </p:blipFill>
        <p:spPr>
          <a:xfrm>
            <a:off x="161575" y="3354900"/>
            <a:ext cx="4615026" cy="265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nvSpPr>
        <p:spPr>
          <a:xfrm>
            <a:off x="546983" y="289679"/>
            <a:ext cx="11098033"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 Academic plagiarism detection: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Academic plagiarism is one of the most serious academic phenomena nowadays, which has seriously affected the goals we are pursuing. It is urgent to develop a qualified plagiarism detection tool.</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Now, there are many plagiarism detections tools and software that have been successfully used, but the plagiarism phenomenon remains unresolved because the types of plagiarism are diverse. To apply text semantic similarity to the plagiarism detection task one can, classify existing semantic similarity measures and analyze their possible usage for paraphrasing detection.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In addition, the use of semantic similarity in multilingual detection has also made good progress</a:t>
            </a:r>
            <a:endParaRPr sz="1800">
              <a:solidFill>
                <a:schemeClr val="dk1"/>
              </a:solidFill>
              <a:latin typeface="Calibri"/>
              <a:ea typeface="Calibri"/>
              <a:cs typeface="Calibri"/>
              <a:sym typeface="Calibri"/>
            </a:endParaRPr>
          </a:p>
        </p:txBody>
      </p:sp>
      <p:sp>
        <p:nvSpPr>
          <p:cNvPr id="160" name="Google Shape;160;p11"/>
          <p:cNvSpPr txBox="1"/>
          <p:nvPr/>
        </p:nvSpPr>
        <p:spPr>
          <a:xfrm>
            <a:off x="546983" y="3429000"/>
            <a:ext cx="4971222"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 Text classification and text clustering: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Text classification as a task of identifying the text content and match according to the defined categories.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Clustering is a technique that compares the similarity of a group of document or text information and classifies the similar document or text information into the same group. </a:t>
            </a:r>
            <a:endParaRPr sz="1800">
              <a:solidFill>
                <a:schemeClr val="dk1"/>
              </a:solidFill>
              <a:latin typeface="Calibri"/>
              <a:ea typeface="Calibri"/>
              <a:cs typeface="Calibri"/>
              <a:sym typeface="Calibri"/>
            </a:endParaRPr>
          </a:p>
        </p:txBody>
      </p:sp>
      <p:pic>
        <p:nvPicPr>
          <p:cNvPr id="161" name="Google Shape;161;p11"/>
          <p:cNvPicPr preferRelativeResize="0"/>
          <p:nvPr/>
        </p:nvPicPr>
        <p:blipFill rotWithShape="1">
          <a:blip r:embed="rId3">
            <a:alphaModFix/>
          </a:blip>
          <a:srcRect b="0" l="0" r="0" t="6873"/>
          <a:stretch/>
        </p:blipFill>
        <p:spPr>
          <a:xfrm>
            <a:off x="5404235" y="3429000"/>
            <a:ext cx="5711689" cy="30831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432684" y="102732"/>
            <a:ext cx="3383943" cy="6923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EXAMPLE :</a:t>
            </a:r>
            <a:endParaRPr/>
          </a:p>
        </p:txBody>
      </p:sp>
      <p:sp>
        <p:nvSpPr>
          <p:cNvPr id="167" name="Google Shape;167;p12"/>
          <p:cNvSpPr txBox="1"/>
          <p:nvPr>
            <p:ph idx="1" type="body"/>
          </p:nvPr>
        </p:nvSpPr>
        <p:spPr>
          <a:xfrm>
            <a:off x="432684" y="919374"/>
            <a:ext cx="11390906" cy="577562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1" lang="en-US" sz="3300"/>
              <a:t>Sentence Similarity Calculator-</a:t>
            </a:r>
            <a:endParaRPr/>
          </a:p>
          <a:p>
            <a:pPr indent="0" lvl="0" marL="0" rtl="0" algn="l">
              <a:lnSpc>
                <a:spcPct val="90000"/>
              </a:lnSpc>
              <a:spcBef>
                <a:spcPts val="1000"/>
              </a:spcBef>
              <a:spcAft>
                <a:spcPts val="0"/>
              </a:spcAft>
              <a:buClr>
                <a:schemeClr val="dk1"/>
              </a:buClr>
              <a:buSzPct val="100000"/>
              <a:buNone/>
            </a:pPr>
            <a:r>
              <a:t/>
            </a:r>
            <a:endParaRPr b="1" sz="2400"/>
          </a:p>
          <a:p>
            <a:pPr indent="0" lvl="0" marL="0" rtl="0" algn="l">
              <a:lnSpc>
                <a:spcPct val="90000"/>
              </a:lnSpc>
              <a:spcBef>
                <a:spcPts val="1000"/>
              </a:spcBef>
              <a:spcAft>
                <a:spcPts val="0"/>
              </a:spcAft>
              <a:buClr>
                <a:schemeClr val="dk1"/>
              </a:buClr>
              <a:buSzPct val="100000"/>
              <a:buNone/>
            </a:pPr>
            <a:r>
              <a:rPr lang="en-US" sz="2400"/>
              <a:t>This application contains various ways to calculate the similarity between source and target sentences. You can choose the pre-trained models you want to use such as ELMo, BERT and Universal Sentence Encoder (USE).</a:t>
            </a:r>
            <a:endParaRPr/>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rPr lang="en-US" sz="2400"/>
              <a:t>And we can also choose the method to be used to get the similarity:</a:t>
            </a:r>
            <a:endParaRPr/>
          </a:p>
          <a:p>
            <a:pPr indent="0" lvl="0" marL="0" rtl="0" algn="l">
              <a:lnSpc>
                <a:spcPct val="90000"/>
              </a:lnSpc>
              <a:spcBef>
                <a:spcPts val="1000"/>
              </a:spcBef>
              <a:spcAft>
                <a:spcPts val="0"/>
              </a:spcAft>
              <a:buClr>
                <a:schemeClr val="dk1"/>
              </a:buClr>
              <a:buSzPct val="100000"/>
              <a:buNone/>
            </a:pPr>
            <a:r>
              <a:rPr lang="en-US" sz="2400"/>
              <a:t>1. Cosine similarity</a:t>
            </a:r>
            <a:endParaRPr/>
          </a:p>
          <a:p>
            <a:pPr indent="0" lvl="0" marL="0" rtl="0" algn="l">
              <a:lnSpc>
                <a:spcPct val="90000"/>
              </a:lnSpc>
              <a:spcBef>
                <a:spcPts val="1000"/>
              </a:spcBef>
              <a:spcAft>
                <a:spcPts val="0"/>
              </a:spcAft>
              <a:buClr>
                <a:schemeClr val="dk1"/>
              </a:buClr>
              <a:buSzPct val="100000"/>
              <a:buNone/>
            </a:pPr>
            <a:r>
              <a:rPr lang="en-US" sz="2400"/>
              <a:t>2. Manhattan distance</a:t>
            </a:r>
            <a:endParaRPr/>
          </a:p>
          <a:p>
            <a:pPr indent="0" lvl="0" marL="0" rtl="0" algn="l">
              <a:lnSpc>
                <a:spcPct val="90000"/>
              </a:lnSpc>
              <a:spcBef>
                <a:spcPts val="1000"/>
              </a:spcBef>
              <a:spcAft>
                <a:spcPts val="0"/>
              </a:spcAft>
              <a:buClr>
                <a:schemeClr val="dk1"/>
              </a:buClr>
              <a:buSzPct val="100000"/>
              <a:buNone/>
            </a:pPr>
            <a:r>
              <a:rPr lang="en-US" sz="2400"/>
              <a:t>3. Euclidean distance</a:t>
            </a:r>
            <a:endParaRPr/>
          </a:p>
          <a:p>
            <a:pPr indent="0" lvl="0" marL="0" rtl="0" algn="l">
              <a:lnSpc>
                <a:spcPct val="90000"/>
              </a:lnSpc>
              <a:spcBef>
                <a:spcPts val="1000"/>
              </a:spcBef>
              <a:spcAft>
                <a:spcPts val="0"/>
              </a:spcAft>
              <a:buClr>
                <a:schemeClr val="dk1"/>
              </a:buClr>
              <a:buSzPct val="100000"/>
              <a:buNone/>
            </a:pPr>
            <a:r>
              <a:rPr lang="en-US" sz="2400"/>
              <a:t>4. Angular distance</a:t>
            </a:r>
            <a:endParaRPr/>
          </a:p>
          <a:p>
            <a:pPr indent="0" lvl="0" marL="0" rtl="0" algn="l">
              <a:lnSpc>
                <a:spcPct val="90000"/>
              </a:lnSpc>
              <a:spcBef>
                <a:spcPts val="1000"/>
              </a:spcBef>
              <a:spcAft>
                <a:spcPts val="0"/>
              </a:spcAft>
              <a:buClr>
                <a:schemeClr val="dk1"/>
              </a:buClr>
              <a:buSzPct val="100000"/>
              <a:buNone/>
            </a:pPr>
            <a:r>
              <a:rPr lang="en-US" sz="2400"/>
              <a:t>5. Inner product</a:t>
            </a:r>
            <a:endParaRPr/>
          </a:p>
          <a:p>
            <a:pPr indent="0" lvl="0" marL="0" rtl="0" algn="l">
              <a:lnSpc>
                <a:spcPct val="90000"/>
              </a:lnSpc>
              <a:spcBef>
                <a:spcPts val="1000"/>
              </a:spcBef>
              <a:spcAft>
                <a:spcPts val="0"/>
              </a:spcAft>
              <a:buClr>
                <a:schemeClr val="dk1"/>
              </a:buClr>
              <a:buSzPct val="100000"/>
              <a:buNone/>
            </a:pPr>
            <a:r>
              <a:rPr lang="en-US" sz="2400"/>
              <a:t>6. TS-SS score</a:t>
            </a:r>
            <a:endParaRPr/>
          </a:p>
          <a:p>
            <a:pPr indent="0" lvl="0" marL="0" rtl="0" algn="l">
              <a:lnSpc>
                <a:spcPct val="90000"/>
              </a:lnSpc>
              <a:spcBef>
                <a:spcPts val="1000"/>
              </a:spcBef>
              <a:spcAft>
                <a:spcPts val="0"/>
              </a:spcAft>
              <a:buClr>
                <a:schemeClr val="dk1"/>
              </a:buClr>
              <a:buSzPct val="100000"/>
              <a:buNone/>
            </a:pPr>
            <a:r>
              <a:rPr lang="en-US" sz="2400"/>
              <a:t>7. Pairwise-cosine similarity</a:t>
            </a:r>
            <a:endParaRPr/>
          </a:p>
          <a:p>
            <a:pPr indent="0" lvl="0" marL="0" rtl="0" algn="l">
              <a:lnSpc>
                <a:spcPct val="90000"/>
              </a:lnSpc>
              <a:spcBef>
                <a:spcPts val="1000"/>
              </a:spcBef>
              <a:spcAft>
                <a:spcPts val="0"/>
              </a:spcAft>
              <a:buClr>
                <a:schemeClr val="dk1"/>
              </a:buClr>
              <a:buSzPct val="100000"/>
              <a:buNone/>
            </a:pPr>
            <a:r>
              <a:rPr lang="en-US" sz="2400"/>
              <a:t>8. Pairwise-cosine similarity + IDF</a:t>
            </a:r>
            <a:endParaRPr/>
          </a:p>
          <a:p>
            <a:pPr indent="0" lvl="0" marL="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Font typeface="Noto Sans Symbols"/>
              <a:buChar char="⮚"/>
            </a:pPr>
            <a:r>
              <a:rPr lang="en-US" sz="2400"/>
              <a:t>We can experiment with (The number of models) x (The number of methods) combinations.</a:t>
            </a:r>
            <a:endParaRPr sz="2400"/>
          </a:p>
          <a:p>
            <a:pPr indent="0" lvl="0" marL="0" rtl="0" algn="l">
              <a:lnSpc>
                <a:spcPct val="90000"/>
              </a:lnSpc>
              <a:spcBef>
                <a:spcPts val="1000"/>
              </a:spcBef>
              <a:spcAft>
                <a:spcPts val="0"/>
              </a:spcAft>
              <a:buClr>
                <a:schemeClr val="dk1"/>
              </a:buClr>
              <a:buSzPct val="100000"/>
              <a:buNone/>
            </a:pPr>
            <a:r>
              <a:t/>
            </a:r>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nvSpPr>
        <p:spPr>
          <a:xfrm>
            <a:off x="978011" y="389614"/>
            <a:ext cx="65995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3" name="Google Shape;173;p13"/>
          <p:cNvPicPr preferRelativeResize="0"/>
          <p:nvPr/>
        </p:nvPicPr>
        <p:blipFill rotWithShape="1">
          <a:blip r:embed="rId3">
            <a:alphaModFix/>
          </a:blip>
          <a:srcRect b="0" l="0" r="0" t="0"/>
          <a:stretch/>
        </p:blipFill>
        <p:spPr>
          <a:xfrm>
            <a:off x="459814" y="619798"/>
            <a:ext cx="4684679" cy="6161368"/>
          </a:xfrm>
          <a:prstGeom prst="rect">
            <a:avLst/>
          </a:prstGeom>
          <a:noFill/>
          <a:ln>
            <a:noFill/>
          </a:ln>
        </p:spPr>
      </p:pic>
      <p:sp>
        <p:nvSpPr>
          <p:cNvPr id="174" name="Google Shape;174;p13"/>
          <p:cNvSpPr txBox="1"/>
          <p:nvPr/>
        </p:nvSpPr>
        <p:spPr>
          <a:xfrm>
            <a:off x="459814" y="76834"/>
            <a:ext cx="490731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BERT Model:</a:t>
            </a:r>
            <a:endParaRPr b="1" sz="2400">
              <a:solidFill>
                <a:schemeClr val="dk1"/>
              </a:solidFill>
              <a:latin typeface="Calibri"/>
              <a:ea typeface="Calibri"/>
              <a:cs typeface="Calibri"/>
              <a:sym typeface="Calibri"/>
            </a:endParaRPr>
          </a:p>
        </p:txBody>
      </p:sp>
      <p:pic>
        <p:nvPicPr>
          <p:cNvPr id="175" name="Google Shape;175;p13"/>
          <p:cNvPicPr preferRelativeResize="0"/>
          <p:nvPr/>
        </p:nvPicPr>
        <p:blipFill rotWithShape="1">
          <a:blip r:embed="rId4">
            <a:alphaModFix/>
          </a:blip>
          <a:srcRect b="0" l="0" r="0" t="0"/>
          <a:stretch/>
        </p:blipFill>
        <p:spPr>
          <a:xfrm>
            <a:off x="6202680" y="619798"/>
            <a:ext cx="5011309" cy="22254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4"/>
          <p:cNvPicPr preferRelativeResize="0"/>
          <p:nvPr/>
        </p:nvPicPr>
        <p:blipFill rotWithShape="1">
          <a:blip r:embed="rId3">
            <a:alphaModFix/>
          </a:blip>
          <a:srcRect b="26412" l="0" r="0" t="0"/>
          <a:stretch/>
        </p:blipFill>
        <p:spPr>
          <a:xfrm>
            <a:off x="852780" y="463162"/>
            <a:ext cx="4802587" cy="6327251"/>
          </a:xfrm>
          <a:prstGeom prst="rect">
            <a:avLst/>
          </a:prstGeom>
          <a:noFill/>
          <a:ln>
            <a:noFill/>
          </a:ln>
        </p:spPr>
      </p:pic>
      <p:pic>
        <p:nvPicPr>
          <p:cNvPr id="181" name="Google Shape;181;p14"/>
          <p:cNvPicPr preferRelativeResize="0"/>
          <p:nvPr/>
        </p:nvPicPr>
        <p:blipFill rotWithShape="1">
          <a:blip r:embed="rId4">
            <a:alphaModFix/>
          </a:blip>
          <a:srcRect b="0" l="0" r="0" t="0"/>
          <a:stretch/>
        </p:blipFill>
        <p:spPr>
          <a:xfrm>
            <a:off x="6536635" y="463162"/>
            <a:ext cx="5273040" cy="4819021"/>
          </a:xfrm>
          <a:prstGeom prst="rect">
            <a:avLst/>
          </a:prstGeom>
          <a:noFill/>
          <a:ln>
            <a:noFill/>
          </a:ln>
        </p:spPr>
      </p:pic>
      <p:sp>
        <p:nvSpPr>
          <p:cNvPr id="182" name="Google Shape;182;p14"/>
          <p:cNvSpPr txBox="1"/>
          <p:nvPr/>
        </p:nvSpPr>
        <p:spPr>
          <a:xfrm>
            <a:off x="765316" y="1497"/>
            <a:ext cx="42698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ELmo Model:</a:t>
            </a:r>
            <a:endParaRPr b="1" sz="2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544002" y="174295"/>
            <a:ext cx="8178580" cy="39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Universal Sentence Encoder (USE) model:</a:t>
            </a:r>
            <a:endParaRPr b="1" sz="2800">
              <a:latin typeface="Calibri"/>
              <a:ea typeface="Calibri"/>
              <a:cs typeface="Calibri"/>
              <a:sym typeface="Calibri"/>
            </a:endParaRPr>
          </a:p>
        </p:txBody>
      </p:sp>
      <p:pic>
        <p:nvPicPr>
          <p:cNvPr id="188" name="Google Shape;188;p15"/>
          <p:cNvPicPr preferRelativeResize="0"/>
          <p:nvPr>
            <p:ph idx="1" type="body"/>
          </p:nvPr>
        </p:nvPicPr>
        <p:blipFill rotWithShape="1">
          <a:blip r:embed="rId3">
            <a:alphaModFix/>
          </a:blip>
          <a:srcRect b="0" l="0" r="0" t="0"/>
          <a:stretch/>
        </p:blipFill>
        <p:spPr>
          <a:xfrm>
            <a:off x="666423" y="641171"/>
            <a:ext cx="4509876" cy="60425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488342" y="206100"/>
            <a:ext cx="5257800" cy="5969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latin typeface="Calibri"/>
                <a:ea typeface="Calibri"/>
                <a:cs typeface="Calibri"/>
                <a:sym typeface="Calibri"/>
              </a:rPr>
              <a:t>basic.py</a:t>
            </a:r>
            <a:endParaRPr sz="2800">
              <a:latin typeface="Calibri"/>
              <a:ea typeface="Calibri"/>
              <a:cs typeface="Calibri"/>
              <a:sym typeface="Calibri"/>
            </a:endParaRPr>
          </a:p>
        </p:txBody>
      </p:sp>
      <p:pic>
        <p:nvPicPr>
          <p:cNvPr id="194" name="Google Shape;194;p16"/>
          <p:cNvPicPr preferRelativeResize="0"/>
          <p:nvPr>
            <p:ph idx="1" type="body"/>
          </p:nvPr>
        </p:nvPicPr>
        <p:blipFill rotWithShape="1">
          <a:blip r:embed="rId3">
            <a:alphaModFix/>
          </a:blip>
          <a:srcRect b="0" l="0" r="0" t="0"/>
          <a:stretch/>
        </p:blipFill>
        <p:spPr>
          <a:xfrm>
            <a:off x="559905" y="935079"/>
            <a:ext cx="5186237" cy="4813714"/>
          </a:xfrm>
          <a:prstGeom prst="rect">
            <a:avLst/>
          </a:prstGeom>
          <a:noFill/>
          <a:ln>
            <a:noFill/>
          </a:ln>
        </p:spPr>
      </p:pic>
      <p:pic>
        <p:nvPicPr>
          <p:cNvPr id="195" name="Google Shape;195;p16"/>
          <p:cNvPicPr preferRelativeResize="0"/>
          <p:nvPr/>
        </p:nvPicPr>
        <p:blipFill rotWithShape="1">
          <a:blip r:embed="rId4">
            <a:alphaModFix/>
          </a:blip>
          <a:srcRect b="0" l="0" r="0" t="0"/>
          <a:stretch/>
        </p:blipFill>
        <p:spPr>
          <a:xfrm>
            <a:off x="6445858" y="935079"/>
            <a:ext cx="5586451" cy="4704920"/>
          </a:xfrm>
          <a:prstGeom prst="rect">
            <a:avLst/>
          </a:prstGeom>
          <a:noFill/>
          <a:ln>
            <a:noFill/>
          </a:ln>
        </p:spPr>
      </p:pic>
      <p:sp>
        <p:nvSpPr>
          <p:cNvPr id="196" name="Google Shape;196;p16"/>
          <p:cNvSpPr txBox="1"/>
          <p:nvPr/>
        </p:nvSpPr>
        <p:spPr>
          <a:xfrm>
            <a:off x="6645966" y="273758"/>
            <a:ext cx="518623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BERT score similarity function:</a:t>
            </a: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7"/>
          <p:cNvPicPr preferRelativeResize="0"/>
          <p:nvPr/>
        </p:nvPicPr>
        <p:blipFill rotWithShape="1">
          <a:blip r:embed="rId3">
            <a:alphaModFix/>
          </a:blip>
          <a:srcRect b="32831" l="0" r="0" t="0"/>
          <a:stretch/>
        </p:blipFill>
        <p:spPr>
          <a:xfrm>
            <a:off x="492495" y="964094"/>
            <a:ext cx="4858734" cy="5317435"/>
          </a:xfrm>
          <a:prstGeom prst="rect">
            <a:avLst/>
          </a:prstGeom>
          <a:noFill/>
          <a:ln>
            <a:noFill/>
          </a:ln>
        </p:spPr>
      </p:pic>
      <p:sp>
        <p:nvSpPr>
          <p:cNvPr id="202" name="Google Shape;202;p17"/>
          <p:cNvSpPr txBox="1"/>
          <p:nvPr/>
        </p:nvSpPr>
        <p:spPr>
          <a:xfrm>
            <a:off x="369735" y="210712"/>
            <a:ext cx="117188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Calculating theta, magnitude difference, triangle area similarity and sector area similarity</a:t>
            </a:r>
            <a:endParaRPr b="1" sz="2400">
              <a:solidFill>
                <a:schemeClr val="dk1"/>
              </a:solidFill>
              <a:latin typeface="Calibri"/>
              <a:ea typeface="Calibri"/>
              <a:cs typeface="Calibri"/>
              <a:sym typeface="Calibri"/>
            </a:endParaRPr>
          </a:p>
        </p:txBody>
      </p:sp>
      <p:pic>
        <p:nvPicPr>
          <p:cNvPr id="203" name="Google Shape;203;p17"/>
          <p:cNvPicPr preferRelativeResize="0"/>
          <p:nvPr/>
        </p:nvPicPr>
        <p:blipFill rotWithShape="1">
          <a:blip r:embed="rId4">
            <a:alphaModFix/>
          </a:blip>
          <a:srcRect b="0" l="0" r="0" t="0"/>
          <a:stretch/>
        </p:blipFill>
        <p:spPr>
          <a:xfrm>
            <a:off x="5892579" y="964095"/>
            <a:ext cx="5104075" cy="26959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18"/>
          <p:cNvPicPr preferRelativeResize="0"/>
          <p:nvPr/>
        </p:nvPicPr>
        <p:blipFill rotWithShape="1">
          <a:blip r:embed="rId3">
            <a:alphaModFix/>
          </a:blip>
          <a:srcRect b="2555" l="0" r="0" t="0"/>
          <a:stretch/>
        </p:blipFill>
        <p:spPr>
          <a:xfrm>
            <a:off x="664239" y="673873"/>
            <a:ext cx="5027263" cy="6076784"/>
          </a:xfrm>
          <a:prstGeom prst="rect">
            <a:avLst/>
          </a:prstGeom>
          <a:noFill/>
          <a:ln>
            <a:noFill/>
          </a:ln>
        </p:spPr>
      </p:pic>
      <p:pic>
        <p:nvPicPr>
          <p:cNvPr id="209" name="Google Shape;209;p18"/>
          <p:cNvPicPr preferRelativeResize="0"/>
          <p:nvPr/>
        </p:nvPicPr>
        <p:blipFill rotWithShape="1">
          <a:blip r:embed="rId4">
            <a:alphaModFix/>
          </a:blip>
          <a:srcRect b="0" l="0" r="0" t="0"/>
          <a:stretch/>
        </p:blipFill>
        <p:spPr>
          <a:xfrm>
            <a:off x="6950102" y="673873"/>
            <a:ext cx="4953000" cy="4375205"/>
          </a:xfrm>
          <a:prstGeom prst="rect">
            <a:avLst/>
          </a:prstGeom>
          <a:noFill/>
          <a:ln>
            <a:noFill/>
          </a:ln>
        </p:spPr>
      </p:pic>
      <p:sp>
        <p:nvSpPr>
          <p:cNvPr id="210" name="Google Shape;210;p18"/>
          <p:cNvSpPr txBox="1"/>
          <p:nvPr/>
        </p:nvSpPr>
        <p:spPr>
          <a:xfrm>
            <a:off x="564542" y="107343"/>
            <a:ext cx="869872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Main function of the sentence similarity calculator:</a:t>
            </a:r>
            <a:endParaRPr b="1"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742785" y="219127"/>
            <a:ext cx="4354002" cy="62878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Input Sentence</a:t>
            </a:r>
            <a:endParaRPr b="1" sz="2800">
              <a:latin typeface="Calibri"/>
              <a:ea typeface="Calibri"/>
              <a:cs typeface="Calibri"/>
              <a:sym typeface="Calibri"/>
            </a:endParaRPr>
          </a:p>
        </p:txBody>
      </p:sp>
      <p:pic>
        <p:nvPicPr>
          <p:cNvPr id="216" name="Google Shape;216;p19"/>
          <p:cNvPicPr preferRelativeResize="0"/>
          <p:nvPr>
            <p:ph idx="1" type="body"/>
          </p:nvPr>
        </p:nvPicPr>
        <p:blipFill rotWithShape="1">
          <a:blip r:embed="rId4">
            <a:alphaModFix/>
          </a:blip>
          <a:srcRect b="42235" l="0" r="63338" t="2875"/>
          <a:stretch/>
        </p:blipFill>
        <p:spPr>
          <a:xfrm>
            <a:off x="536052" y="1343771"/>
            <a:ext cx="4417611" cy="4055166"/>
          </a:xfrm>
          <a:prstGeom prst="rect">
            <a:avLst/>
          </a:prstGeom>
          <a:noFill/>
          <a:ln>
            <a:noFill/>
          </a:ln>
        </p:spPr>
      </p:pic>
      <p:sp>
        <p:nvSpPr>
          <p:cNvPr id="217" name="Google Shape;217;p19"/>
          <p:cNvSpPr txBox="1"/>
          <p:nvPr/>
        </p:nvSpPr>
        <p:spPr>
          <a:xfrm>
            <a:off x="8273332" y="219127"/>
            <a:ext cx="354628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Output</a:t>
            </a: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pic>
        <p:nvPicPr>
          <p:cNvPr id="218" name="Google Shape;218;p19"/>
          <p:cNvPicPr preferRelativeResize="0"/>
          <p:nvPr/>
        </p:nvPicPr>
        <p:blipFill rotWithShape="1">
          <a:blip r:embed="rId5">
            <a:alphaModFix/>
          </a:blip>
          <a:srcRect b="8057" l="17935" r="27869" t="6493"/>
          <a:stretch/>
        </p:blipFill>
        <p:spPr>
          <a:xfrm>
            <a:off x="5239910" y="773124"/>
            <a:ext cx="6432604" cy="5397088"/>
          </a:xfrm>
          <a:prstGeom prst="rect">
            <a:avLst/>
          </a:prstGeom>
          <a:noFill/>
          <a:ln>
            <a:noFill/>
          </a:ln>
        </p:spPr>
      </p:pic>
      <p:sp>
        <p:nvSpPr>
          <p:cNvPr id="219" name="Google Shape;219;p19"/>
          <p:cNvSpPr txBox="1"/>
          <p:nvPr/>
        </p:nvSpPr>
        <p:spPr>
          <a:xfrm>
            <a:off x="358472" y="6307770"/>
            <a:ext cx="998617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 Here, we can see the example result of sentence-similarity.</a:t>
            </a:r>
            <a:endParaRPr sz="2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647368" y="197515"/>
            <a:ext cx="5673918" cy="60493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INTRODUCTION </a:t>
            </a:r>
            <a:r>
              <a:rPr b="1" lang="en-US" sz="3200"/>
              <a:t>:</a:t>
            </a:r>
            <a:endParaRPr/>
          </a:p>
        </p:txBody>
      </p:sp>
      <p:sp>
        <p:nvSpPr>
          <p:cNvPr id="92" name="Google Shape;92;p2"/>
          <p:cNvSpPr txBox="1"/>
          <p:nvPr>
            <p:ph idx="1" type="body"/>
          </p:nvPr>
        </p:nvSpPr>
        <p:spPr>
          <a:xfrm>
            <a:off x="542350" y="966875"/>
            <a:ext cx="11392500" cy="57306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t>Sentence similarity is a measure of how similar two pieces of text are, or to what degree they express the same meaning.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Related tasks include paraphrase or duplicate identification, search, and matching applications. The common methods used for text similarity range from simple word-vector dot products to pairwise classification, and more recently, deep neural networks.</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p>
          <a:p>
            <a:pPr indent="-76200" lvl="0" marL="228600" rtl="0" algn="l">
              <a:lnSpc>
                <a:spcPct val="90000"/>
              </a:lnSpc>
              <a:spcBef>
                <a:spcPts val="1000"/>
              </a:spcBef>
              <a:spcAft>
                <a:spcPts val="0"/>
              </a:spcAft>
              <a:buClr>
                <a:schemeClr val="dk1"/>
              </a:buClr>
              <a:buSzPts val="2400"/>
              <a:buFont typeface="Noto Sans Symbols"/>
              <a:buNone/>
            </a:pPr>
            <a:r>
              <a:t/>
            </a:r>
            <a:endParaRPr sz="2400"/>
          </a:p>
          <a:p>
            <a:pPr indent="-76200" lvl="0" marL="228600" rtl="0" algn="l">
              <a:lnSpc>
                <a:spcPct val="90000"/>
              </a:lnSpc>
              <a:spcBef>
                <a:spcPts val="1000"/>
              </a:spcBef>
              <a:spcAft>
                <a:spcPts val="0"/>
              </a:spcAft>
              <a:buClr>
                <a:schemeClr val="dk1"/>
              </a:buClr>
              <a:buSzPts val="2400"/>
              <a:buFont typeface="Noto Sans Symbols"/>
              <a:buNone/>
            </a:pPr>
            <a:r>
              <a:t/>
            </a:r>
            <a:endParaRPr sz="2400"/>
          </a:p>
          <a:p>
            <a:pPr indent="-76200" lvl="0" marL="228600" rtl="0" algn="l">
              <a:lnSpc>
                <a:spcPct val="90000"/>
              </a:lnSpc>
              <a:spcBef>
                <a:spcPts val="1000"/>
              </a:spcBef>
              <a:spcAft>
                <a:spcPts val="0"/>
              </a:spcAft>
              <a:buClr>
                <a:schemeClr val="dk1"/>
              </a:buClr>
              <a:buSzPts val="2400"/>
              <a:buFont typeface="Noto Sans Symbols"/>
              <a:buNone/>
            </a:pPr>
            <a:r>
              <a:t/>
            </a:r>
            <a:endParaRPr sz="2400"/>
          </a:p>
          <a:p>
            <a:pPr indent="0" lvl="0" marL="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Font typeface="Noto Sans Symbols"/>
              <a:buChar char="⮚"/>
            </a:pPr>
            <a:r>
              <a:rPr lang="en-US" sz="2400"/>
              <a:t>Estimating Semantic Textual Similarity, between words or terms, sentences, section and record assumes a significant part in software engineering and computational language learning. It additionally has numerous applications more than a few fields like Biomedical Informatics and Geoinformation.</a:t>
            </a:r>
            <a:endParaRPr sz="2400"/>
          </a:p>
        </p:txBody>
      </p:sp>
      <p:pic>
        <p:nvPicPr>
          <p:cNvPr id="93" name="Google Shape;93;p2"/>
          <p:cNvPicPr preferRelativeResize="0"/>
          <p:nvPr/>
        </p:nvPicPr>
        <p:blipFill rotWithShape="1">
          <a:blip r:embed="rId3">
            <a:alphaModFix/>
          </a:blip>
          <a:srcRect b="0" l="0" r="0" t="0"/>
          <a:stretch/>
        </p:blipFill>
        <p:spPr>
          <a:xfrm>
            <a:off x="4048875" y="2852550"/>
            <a:ext cx="3696825" cy="195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nvSpPr>
        <p:spPr>
          <a:xfrm>
            <a:off x="669898" y="711801"/>
            <a:ext cx="10302900" cy="252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Conclusion</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100">
                <a:solidFill>
                  <a:schemeClr val="dk1"/>
                </a:solidFill>
                <a:latin typeface="Calibri"/>
                <a:ea typeface="Calibri"/>
                <a:cs typeface="Calibri"/>
                <a:sym typeface="Calibri"/>
              </a:rPr>
              <a:t>Many NLP applications need to compute the similarity in meaning between two sentences or texts. Search engines, for example, need to model the relevance of a document to a query, beyond the overlap in words between the two. Thus, in this assignment we provided the process of computing sentence similarity and presented an application to calculate the same.</a:t>
            </a:r>
            <a:endParaRPr sz="21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nvSpPr>
        <p:spPr>
          <a:xfrm>
            <a:off x="3466768" y="2926080"/>
            <a:ext cx="5446643"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0">
                <a:solidFill>
                  <a:schemeClr val="dk1"/>
                </a:solidFill>
                <a:latin typeface="Calibri"/>
                <a:ea typeface="Calibri"/>
                <a:cs typeface="Calibri"/>
                <a:sym typeface="Calibri"/>
              </a:rPr>
              <a:t>Thankyou</a:t>
            </a:r>
            <a:endParaRPr b="1"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416973" y="-88951"/>
            <a:ext cx="5459100" cy="78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PROCESS :</a:t>
            </a:r>
            <a:r>
              <a:rPr b="1" lang="en-US" sz="3200"/>
              <a:t> </a:t>
            </a:r>
            <a:endParaRPr/>
          </a:p>
        </p:txBody>
      </p:sp>
      <p:sp>
        <p:nvSpPr>
          <p:cNvPr id="99" name="Google Shape;99;p3"/>
          <p:cNvSpPr txBox="1"/>
          <p:nvPr>
            <p:ph idx="1" type="body"/>
          </p:nvPr>
        </p:nvSpPr>
        <p:spPr>
          <a:xfrm>
            <a:off x="416975" y="602025"/>
            <a:ext cx="10223400" cy="2577900"/>
          </a:xfrm>
          <a:prstGeom prst="rect">
            <a:avLst/>
          </a:prstGeom>
          <a:noFill/>
          <a:ln>
            <a:noFill/>
          </a:ln>
        </p:spPr>
        <p:txBody>
          <a:bodyPr anchorCtr="0" anchor="t" bIns="45700" lIns="91425" spcFirstLastPara="1" rIns="91425" wrap="square" tIns="45700">
            <a:normAutofit fontScale="55000" lnSpcReduction="20000"/>
          </a:bodyPr>
          <a:lstStyle/>
          <a:p>
            <a:pPr indent="-165009" lvl="0" marL="228600" rtl="0" algn="l">
              <a:lnSpc>
                <a:spcPct val="90000"/>
              </a:lnSpc>
              <a:spcBef>
                <a:spcPts val="0"/>
              </a:spcBef>
              <a:spcAft>
                <a:spcPts val="0"/>
              </a:spcAft>
              <a:buClr>
                <a:schemeClr val="dk1"/>
              </a:buClr>
              <a:buSzPct val="93326"/>
              <a:buFont typeface="Noto Sans Symbols"/>
              <a:buChar char="⮚"/>
            </a:pPr>
            <a:r>
              <a:rPr b="1" lang="en-US" sz="2724"/>
              <a:t> </a:t>
            </a:r>
            <a:r>
              <a:rPr b="1" i="1" lang="en-US" sz="3330"/>
              <a:t>Sentence similarity is normally calculated by the following steps:</a:t>
            </a:r>
            <a:endParaRPr i="1" sz="3730"/>
          </a:p>
          <a:p>
            <a:pPr indent="0" lvl="0" marL="0" rtl="0" algn="l">
              <a:lnSpc>
                <a:spcPct val="90000"/>
              </a:lnSpc>
              <a:spcBef>
                <a:spcPts val="1000"/>
              </a:spcBef>
              <a:spcAft>
                <a:spcPts val="0"/>
              </a:spcAft>
              <a:buClr>
                <a:schemeClr val="dk1"/>
              </a:buClr>
              <a:buSzPct val="68301"/>
              <a:buNone/>
            </a:pPr>
            <a:r>
              <a:rPr b="1" lang="en-US" sz="3367"/>
              <a:t>1. Take a sentence, convert it into a vector.</a:t>
            </a:r>
            <a:endParaRPr b="1" sz="3867"/>
          </a:p>
          <a:p>
            <a:pPr indent="0" lvl="0" marL="0" rtl="0" algn="l">
              <a:lnSpc>
                <a:spcPct val="90000"/>
              </a:lnSpc>
              <a:spcBef>
                <a:spcPts val="1000"/>
              </a:spcBef>
              <a:spcAft>
                <a:spcPts val="0"/>
              </a:spcAft>
              <a:buClr>
                <a:schemeClr val="dk1"/>
              </a:buClr>
              <a:buSzPct val="68301"/>
              <a:buNone/>
            </a:pPr>
            <a:r>
              <a:rPr b="1" lang="en-US" sz="3367"/>
              <a:t>2. Take many other sentences and convert them into vectors.</a:t>
            </a:r>
            <a:endParaRPr b="1" sz="3867"/>
          </a:p>
          <a:p>
            <a:pPr indent="0" lvl="0" marL="0" rtl="0" algn="l">
              <a:lnSpc>
                <a:spcPct val="90000"/>
              </a:lnSpc>
              <a:spcBef>
                <a:spcPts val="1000"/>
              </a:spcBef>
              <a:spcAft>
                <a:spcPts val="0"/>
              </a:spcAft>
              <a:buClr>
                <a:schemeClr val="dk1"/>
              </a:buClr>
              <a:buSzPct val="68301"/>
              <a:buNone/>
            </a:pPr>
            <a:r>
              <a:rPr b="1" lang="en-US" sz="3367"/>
              <a:t>3. Find sentences that have the smallest </a:t>
            </a:r>
            <a:r>
              <a:rPr b="1" i="0" lang="en-US" sz="3367" u="none" cap="none" strike="noStrike">
                <a:solidFill>
                  <a:srgbClr val="000000"/>
                </a:solidFill>
              </a:rPr>
              <a:t>Euclidean </a:t>
            </a:r>
            <a:r>
              <a:rPr b="1" lang="en-US" sz="3367"/>
              <a:t>distance or smallest angle i.e.,                          </a:t>
            </a:r>
            <a:endParaRPr b="1" sz="3367"/>
          </a:p>
          <a:p>
            <a:pPr indent="0" lvl="0" marL="0" rtl="0" algn="l">
              <a:lnSpc>
                <a:spcPct val="90000"/>
              </a:lnSpc>
              <a:spcBef>
                <a:spcPts val="1000"/>
              </a:spcBef>
              <a:spcAft>
                <a:spcPts val="0"/>
              </a:spcAft>
              <a:buClr>
                <a:schemeClr val="dk1"/>
              </a:buClr>
              <a:buSzPct val="68301"/>
              <a:buNone/>
            </a:pPr>
            <a:r>
              <a:rPr b="1" lang="en-US" sz="3367"/>
              <a:t>  cosine similarity, between them.</a:t>
            </a:r>
            <a:endParaRPr b="1" sz="3867"/>
          </a:p>
          <a:p>
            <a:pPr indent="0" lvl="0" marL="0" rtl="0" algn="l">
              <a:lnSpc>
                <a:spcPct val="90000"/>
              </a:lnSpc>
              <a:spcBef>
                <a:spcPts val="1000"/>
              </a:spcBef>
              <a:spcAft>
                <a:spcPts val="0"/>
              </a:spcAft>
              <a:buClr>
                <a:schemeClr val="dk1"/>
              </a:buClr>
              <a:buSzPct val="68301"/>
              <a:buNone/>
            </a:pPr>
            <a:r>
              <a:rPr b="1" lang="en-US" sz="3367"/>
              <a:t>3. We now have a measure of semantic similarity between sentences.</a:t>
            </a:r>
            <a:endParaRPr b="1" sz="3867"/>
          </a:p>
          <a:p>
            <a:pPr indent="0" lvl="0" marL="0" rtl="0" algn="l">
              <a:lnSpc>
                <a:spcPct val="90000"/>
              </a:lnSpc>
              <a:spcBef>
                <a:spcPts val="1000"/>
              </a:spcBef>
              <a:spcAft>
                <a:spcPts val="0"/>
              </a:spcAft>
              <a:buClr>
                <a:schemeClr val="dk1"/>
              </a:buClr>
              <a:buSzPct val="89795"/>
              <a:buNone/>
            </a:pPr>
            <a:r>
              <a:t/>
            </a:r>
            <a:endParaRPr sz="1781"/>
          </a:p>
          <a:p>
            <a:pPr indent="0" lvl="0" marL="228600" rtl="0" algn="l">
              <a:lnSpc>
                <a:spcPct val="90000"/>
              </a:lnSpc>
              <a:spcBef>
                <a:spcPts val="1000"/>
              </a:spcBef>
              <a:spcAft>
                <a:spcPts val="0"/>
              </a:spcAft>
              <a:buNone/>
            </a:pPr>
            <a:r>
              <a:t/>
            </a:r>
            <a:endParaRPr sz="2481"/>
          </a:p>
        </p:txBody>
      </p:sp>
      <p:sp>
        <p:nvSpPr>
          <p:cNvPr id="100" name="Google Shape;100;p3"/>
          <p:cNvSpPr txBox="1"/>
          <p:nvPr/>
        </p:nvSpPr>
        <p:spPr>
          <a:xfrm>
            <a:off x="529923" y="6025887"/>
            <a:ext cx="118464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300" u="none" cap="none" strike="noStrike">
              <a:solidFill>
                <a:schemeClr val="dk1"/>
              </a:solidFill>
              <a:latin typeface="Calibri"/>
              <a:ea typeface="Calibri"/>
              <a:cs typeface="Calibri"/>
              <a:sym typeface="Calibri"/>
            </a:endParaRPr>
          </a:p>
        </p:txBody>
      </p:sp>
      <p:pic>
        <p:nvPicPr>
          <p:cNvPr id="101" name="Google Shape;101;p3"/>
          <p:cNvPicPr preferRelativeResize="0"/>
          <p:nvPr/>
        </p:nvPicPr>
        <p:blipFill>
          <a:blip r:embed="rId3">
            <a:alphaModFix/>
          </a:blip>
          <a:stretch>
            <a:fillRect/>
          </a:stretch>
        </p:blipFill>
        <p:spPr>
          <a:xfrm>
            <a:off x="529925" y="2785113"/>
            <a:ext cx="3779950" cy="3993774"/>
          </a:xfrm>
          <a:prstGeom prst="rect">
            <a:avLst/>
          </a:prstGeom>
          <a:noFill/>
          <a:ln>
            <a:noFill/>
          </a:ln>
        </p:spPr>
      </p:pic>
      <p:sp>
        <p:nvSpPr>
          <p:cNvPr id="102" name="Google Shape;102;p3"/>
          <p:cNvSpPr txBox="1"/>
          <p:nvPr/>
        </p:nvSpPr>
        <p:spPr>
          <a:xfrm>
            <a:off x="4648775" y="2814288"/>
            <a:ext cx="7390500" cy="3935400"/>
          </a:xfrm>
          <a:prstGeom prst="rect">
            <a:avLst/>
          </a:prstGeom>
          <a:noFill/>
          <a:ln>
            <a:noFill/>
          </a:ln>
        </p:spPr>
        <p:txBody>
          <a:bodyPr anchorCtr="0" anchor="t" bIns="91425" lIns="91425" spcFirstLastPara="1" rIns="91425" wrap="square" tIns="91425">
            <a:spAutoFit/>
          </a:bodyPr>
          <a:lstStyle/>
          <a:p>
            <a:pPr indent="-215900" lvl="0" marL="228600" rtl="0" algn="l">
              <a:lnSpc>
                <a:spcPct val="90000"/>
              </a:lnSpc>
              <a:spcBef>
                <a:spcPts val="1000"/>
              </a:spcBef>
              <a:spcAft>
                <a:spcPts val="0"/>
              </a:spcAft>
              <a:buClr>
                <a:schemeClr val="dk1"/>
              </a:buClr>
              <a:buSzPts val="2200"/>
              <a:buFont typeface="Noto Sans Symbols"/>
              <a:buChar char="⮚"/>
            </a:pPr>
            <a:r>
              <a:rPr lang="en-US" sz="2100">
                <a:solidFill>
                  <a:schemeClr val="dk1"/>
                </a:solidFill>
                <a:latin typeface="Calibri"/>
                <a:ea typeface="Calibri"/>
                <a:cs typeface="Calibri"/>
                <a:sym typeface="Calibri"/>
              </a:rPr>
              <a:t>For this process we can use BERT i.e., Bidirectional Encoder Representations from Transformers. It is a transformer-based machine learning technique for natural language processing pre-training developed by Google. </a:t>
            </a:r>
            <a:endParaRPr sz="2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2100"/>
              <a:buFont typeface="Noto Sans Symbols"/>
              <a:buChar char="⮚"/>
            </a:pPr>
            <a:r>
              <a:rPr lang="en-US" sz="2100">
                <a:solidFill>
                  <a:schemeClr val="dk1"/>
                </a:solidFill>
                <a:latin typeface="Calibri"/>
                <a:ea typeface="Calibri"/>
                <a:cs typeface="Calibri"/>
                <a:sym typeface="Calibri"/>
              </a:rPr>
              <a:t> BERT makes use of Transformer, an attention mechanism that learns contextual relations  between words (or sub-words) in a text.</a:t>
            </a:r>
            <a:endParaRPr sz="2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2100"/>
              <a:buFont typeface="Noto Sans Symbols"/>
              <a:buChar char="⮚"/>
            </a:pPr>
            <a:r>
              <a:rPr lang="en-US" sz="2100">
                <a:solidFill>
                  <a:schemeClr val="dk1"/>
                </a:solidFill>
                <a:latin typeface="Calibri"/>
                <a:ea typeface="Calibri"/>
                <a:cs typeface="Calibri"/>
                <a:sym typeface="Calibri"/>
              </a:rPr>
              <a:t> BERT has the ability to embed the meaning of words into densely packed vectors.</a:t>
            </a:r>
            <a:endParaRPr sz="2100">
              <a:solidFill>
                <a:schemeClr val="dk1"/>
              </a:solidFill>
              <a:latin typeface="Calibri"/>
              <a:ea typeface="Calibri"/>
              <a:cs typeface="Calibri"/>
              <a:sym typeface="Calibri"/>
            </a:endParaRPr>
          </a:p>
          <a:p>
            <a:pPr indent="-247650" lvl="0" marL="228600" rtl="0" algn="l">
              <a:spcBef>
                <a:spcPts val="0"/>
              </a:spcBef>
              <a:spcAft>
                <a:spcPts val="0"/>
              </a:spcAft>
              <a:buClr>
                <a:schemeClr val="dk1"/>
              </a:buClr>
              <a:buSzPts val="2100"/>
              <a:buFont typeface="Noto Sans Symbols"/>
              <a:buChar char="⮚"/>
            </a:pPr>
            <a:r>
              <a:rPr lang="en-US" sz="2100">
                <a:solidFill>
                  <a:schemeClr val="dk1"/>
                </a:solidFill>
                <a:latin typeface="Calibri"/>
                <a:ea typeface="Calibri"/>
                <a:cs typeface="Calibri"/>
                <a:sym typeface="Calibri"/>
              </a:rPr>
              <a:t>BERT is great at creating dense vectors, and each encoder layer (there are several) outputs  a set of dense vectors.</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nvSpPr>
        <p:spPr>
          <a:xfrm>
            <a:off x="614238" y="238613"/>
            <a:ext cx="10803835"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For BERT base, this will be a vector containing 768. Those 768 values contain our numerical representation of a single token — which we can use as contextual word embeddings.</a:t>
            </a:r>
            <a:endParaRPr/>
          </a:p>
          <a:p>
            <a:pPr indent="-171450" lvl="0" marL="2857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Because there is one of these vectors for representing each token (output by each encoder), we are actually looking at a tensor of size 768 by the number of tokens.</a:t>
            </a:r>
            <a:endParaRPr/>
          </a:p>
          <a:p>
            <a:pPr indent="-171450" lvl="0" marL="2857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We can take these tensors — and transform them to create semantic representations of the input sequence. We can then take our similarity metrics and calculate the respective similarity between different sequences.</a:t>
            </a:r>
            <a:endParaRPr b="0" i="0" sz="1800" u="none" cap="none" strike="noStrike">
              <a:solidFill>
                <a:schemeClr val="dk1"/>
              </a:solidFill>
              <a:latin typeface="Calibri"/>
              <a:ea typeface="Calibri"/>
              <a:cs typeface="Calibri"/>
              <a:sym typeface="Calibri"/>
            </a:endParaRPr>
          </a:p>
        </p:txBody>
      </p:sp>
      <p:sp>
        <p:nvSpPr>
          <p:cNvPr id="108" name="Google Shape;108;p4"/>
          <p:cNvSpPr txBox="1"/>
          <p:nvPr/>
        </p:nvSpPr>
        <p:spPr>
          <a:xfrm>
            <a:off x="6309550" y="2852488"/>
            <a:ext cx="5405700" cy="3417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simplest and most commonly extracted tensor is the last_hidden_state tensor , which is conveniently output by the BERT model.</a:t>
            </a:r>
            <a:endParaRPr/>
          </a:p>
          <a:p>
            <a:pPr indent="-171450" lvl="0" marL="2857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For us to convert our last_hidden_states tensor into our vector,  we use a mean pooling operation.</a:t>
            </a:r>
            <a:endParaRPr/>
          </a:p>
          <a:p>
            <a:pPr indent="-171450" lvl="0" marL="2857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Each of those 512 tokens has a respective 768 values. This pooling operation will take the mean of all token embeddings and compress them into a single 768 vector space — creating a ‘sentence vector’.</a:t>
            </a:r>
            <a:endParaRPr b="0" i="0" sz="1800" u="none" cap="none" strike="noStrike">
              <a:solidFill>
                <a:schemeClr val="dk1"/>
              </a:solidFill>
              <a:latin typeface="Calibri"/>
              <a:ea typeface="Calibri"/>
              <a:cs typeface="Calibri"/>
              <a:sym typeface="Calibri"/>
            </a:endParaRPr>
          </a:p>
        </p:txBody>
      </p:sp>
      <p:pic>
        <p:nvPicPr>
          <p:cNvPr id="109" name="Google Shape;109;p4"/>
          <p:cNvPicPr preferRelativeResize="0"/>
          <p:nvPr/>
        </p:nvPicPr>
        <p:blipFill>
          <a:blip r:embed="rId3">
            <a:alphaModFix/>
          </a:blip>
          <a:stretch>
            <a:fillRect/>
          </a:stretch>
        </p:blipFill>
        <p:spPr>
          <a:xfrm>
            <a:off x="614250" y="3017675"/>
            <a:ext cx="5405701" cy="308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nvSpPr>
        <p:spPr>
          <a:xfrm>
            <a:off x="518820" y="958043"/>
            <a:ext cx="1084359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First, we install sentence-transformers using pip install sentence-transformers. This library uses Hugging Face’s transformers behind the scenes, so we can find sentence-transformers models here.</a:t>
            </a:r>
            <a:endParaRPr b="0" i="0" sz="1800" u="none" cap="none" strike="noStrike">
              <a:solidFill>
                <a:schemeClr val="dk1"/>
              </a:solidFill>
              <a:latin typeface="Calibri"/>
              <a:ea typeface="Calibri"/>
              <a:cs typeface="Calibri"/>
              <a:sym typeface="Calibri"/>
            </a:endParaRPr>
          </a:p>
        </p:txBody>
      </p:sp>
      <p:sp>
        <p:nvSpPr>
          <p:cNvPr id="115" name="Google Shape;115;p5"/>
          <p:cNvSpPr txBox="1"/>
          <p:nvPr/>
        </p:nvSpPr>
        <p:spPr>
          <a:xfrm>
            <a:off x="852777" y="1673623"/>
            <a:ext cx="60946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We will use the bert-base-nli-mean-tokens model.</a:t>
            </a:r>
            <a:endParaRPr sz="1800">
              <a:solidFill>
                <a:schemeClr val="dk1"/>
              </a:solidFill>
              <a:latin typeface="Calibri"/>
              <a:ea typeface="Calibri"/>
              <a:cs typeface="Calibri"/>
              <a:sym typeface="Calibri"/>
            </a:endParaRPr>
          </a:p>
        </p:txBody>
      </p:sp>
      <p:sp>
        <p:nvSpPr>
          <p:cNvPr id="116" name="Google Shape;116;p5"/>
          <p:cNvSpPr txBox="1"/>
          <p:nvPr/>
        </p:nvSpPr>
        <p:spPr>
          <a:xfrm>
            <a:off x="606286" y="2112205"/>
            <a:ext cx="8394588"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Let’s create some sentences, initialize our model, and encode the sentences:</a:t>
            </a:r>
            <a:endParaRPr sz="1800">
              <a:solidFill>
                <a:schemeClr val="dk1"/>
              </a:solidFill>
              <a:latin typeface="Calibri"/>
              <a:ea typeface="Calibri"/>
              <a:cs typeface="Calibri"/>
              <a:sym typeface="Calibri"/>
            </a:endParaRPr>
          </a:p>
        </p:txBody>
      </p:sp>
      <p:pic>
        <p:nvPicPr>
          <p:cNvPr id="117" name="Google Shape;117;p5"/>
          <p:cNvPicPr preferRelativeResize="0"/>
          <p:nvPr/>
        </p:nvPicPr>
        <p:blipFill rotWithShape="1">
          <a:blip r:embed="rId3">
            <a:alphaModFix/>
          </a:blip>
          <a:srcRect b="14317" l="17935" r="18022" t="26760"/>
          <a:stretch/>
        </p:blipFill>
        <p:spPr>
          <a:xfrm>
            <a:off x="574482" y="2481537"/>
            <a:ext cx="8195808" cy="4261169"/>
          </a:xfrm>
          <a:prstGeom prst="rect">
            <a:avLst/>
          </a:prstGeom>
          <a:noFill/>
          <a:ln>
            <a:noFill/>
          </a:ln>
        </p:spPr>
      </p:pic>
      <p:sp>
        <p:nvSpPr>
          <p:cNvPr id="118" name="Google Shape;118;p5"/>
          <p:cNvSpPr txBox="1"/>
          <p:nvPr/>
        </p:nvSpPr>
        <p:spPr>
          <a:xfrm>
            <a:off x="518820" y="278365"/>
            <a:ext cx="11126195"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Use Sentence-transformers library, which is a Python framework for state-of-the-art sentence, text and image embeddings.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nvSpPr>
        <p:spPr>
          <a:xfrm>
            <a:off x="590385" y="323484"/>
            <a:ext cx="10756126"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Great, we now have four sentence embeddings — each containing 768 values.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what we do is take those embeddings and find the cosine similarity between each.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So, for sentence 0:</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Three years later, the coffin was still full of Jello.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find the most similar sentence using:</a:t>
            </a:r>
            <a:endParaRPr sz="1800">
              <a:solidFill>
                <a:schemeClr val="dk1"/>
              </a:solidFill>
              <a:latin typeface="Calibri"/>
              <a:ea typeface="Calibri"/>
              <a:cs typeface="Calibri"/>
              <a:sym typeface="Calibri"/>
            </a:endParaRPr>
          </a:p>
        </p:txBody>
      </p:sp>
      <p:pic>
        <p:nvPicPr>
          <p:cNvPr id="124" name="Google Shape;124;p6"/>
          <p:cNvPicPr preferRelativeResize="0"/>
          <p:nvPr/>
        </p:nvPicPr>
        <p:blipFill rotWithShape="1">
          <a:blip r:embed="rId3">
            <a:alphaModFix/>
          </a:blip>
          <a:srcRect b="25450" l="17413" r="18218" t="27363"/>
          <a:stretch/>
        </p:blipFill>
        <p:spPr>
          <a:xfrm>
            <a:off x="590385" y="2234316"/>
            <a:ext cx="8513858" cy="40551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76084" y="166342"/>
            <a:ext cx="3547276" cy="62878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US" sz="3200"/>
              <a:t>APPLICATIONS :</a:t>
            </a:r>
            <a:endParaRPr b="1" sz="3600"/>
          </a:p>
        </p:txBody>
      </p:sp>
      <p:sp>
        <p:nvSpPr>
          <p:cNvPr id="130" name="Google Shape;130;p7"/>
          <p:cNvSpPr txBox="1"/>
          <p:nvPr>
            <p:ph idx="1" type="body"/>
          </p:nvPr>
        </p:nvSpPr>
        <p:spPr>
          <a:xfrm>
            <a:off x="476084" y="2403533"/>
            <a:ext cx="11315701" cy="84875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2. Biomedicine: Section of the GO graph showing the three aspects (molecular function, biological process, and cellular component) and some of their descendant terms.</a:t>
            </a:r>
            <a:endParaRPr/>
          </a:p>
        </p:txBody>
      </p:sp>
      <p:pic>
        <p:nvPicPr>
          <p:cNvPr id="131" name="Google Shape;131;p7"/>
          <p:cNvPicPr preferRelativeResize="0"/>
          <p:nvPr/>
        </p:nvPicPr>
        <p:blipFill rotWithShape="1">
          <a:blip r:embed="rId3">
            <a:alphaModFix/>
          </a:blip>
          <a:srcRect b="0" l="0" r="0" t="0"/>
          <a:stretch/>
        </p:blipFill>
        <p:spPr>
          <a:xfrm>
            <a:off x="6027090" y="2827909"/>
            <a:ext cx="5688826" cy="3733213"/>
          </a:xfrm>
          <a:prstGeom prst="rect">
            <a:avLst/>
          </a:prstGeom>
          <a:noFill/>
          <a:ln>
            <a:noFill/>
          </a:ln>
        </p:spPr>
      </p:pic>
      <p:sp>
        <p:nvSpPr>
          <p:cNvPr id="132" name="Google Shape;132;p7"/>
          <p:cNvSpPr txBox="1"/>
          <p:nvPr/>
        </p:nvSpPr>
        <p:spPr>
          <a:xfrm>
            <a:off x="505237" y="827534"/>
            <a:ext cx="8389621"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 Question-and-answer sites such as </a:t>
            </a:r>
            <a:r>
              <a:rPr b="0" i="1" lang="en-US" sz="1800" u="none" cap="none" strike="noStrike">
                <a:solidFill>
                  <a:srgbClr val="000000"/>
                </a:solidFill>
                <a:latin typeface="Calibri"/>
                <a:ea typeface="Calibri"/>
                <a:cs typeface="Calibri"/>
                <a:sym typeface="Calibri"/>
              </a:rPr>
              <a:t>Quora</a:t>
            </a:r>
            <a:r>
              <a:rPr b="0" i="0" lang="en-US" sz="1800" u="none" cap="none" strike="noStrike">
                <a:solidFill>
                  <a:srgbClr val="000000"/>
                </a:solidFill>
                <a:latin typeface="Calibri"/>
                <a:ea typeface="Calibri"/>
                <a:cs typeface="Calibri"/>
                <a:sym typeface="Calibri"/>
              </a:rPr>
              <a:t> need to determine whether a question has already been asked before. </a:t>
            </a:r>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This type of text similarity is often computed by first embedding the two short texts and then calculating the cosine  similarity between them.</a:t>
            </a:r>
            <a:endParaRPr b="0" i="0" sz="1800" u="none" cap="none" strike="noStrike">
              <a:solidFill>
                <a:srgbClr val="000000"/>
              </a:solidFill>
              <a:latin typeface="Calibri"/>
              <a:ea typeface="Calibri"/>
              <a:cs typeface="Calibri"/>
              <a:sym typeface="Calibri"/>
            </a:endParaRPr>
          </a:p>
        </p:txBody>
      </p:sp>
      <p:pic>
        <p:nvPicPr>
          <p:cNvPr id="133" name="Google Shape;133;p7"/>
          <p:cNvPicPr preferRelativeResize="0"/>
          <p:nvPr/>
        </p:nvPicPr>
        <p:blipFill rotWithShape="1">
          <a:blip r:embed="rId4">
            <a:alphaModFix/>
          </a:blip>
          <a:srcRect b="0" l="0" r="0" t="0"/>
          <a:stretch/>
        </p:blipFill>
        <p:spPr>
          <a:xfrm>
            <a:off x="9101835" y="901458"/>
            <a:ext cx="2584928" cy="798645"/>
          </a:xfrm>
          <a:prstGeom prst="rect">
            <a:avLst/>
          </a:prstGeom>
          <a:noFill/>
          <a:ln>
            <a:noFill/>
          </a:ln>
        </p:spPr>
      </p:pic>
      <p:sp>
        <p:nvSpPr>
          <p:cNvPr id="134" name="Google Shape;134;p7"/>
          <p:cNvSpPr txBox="1"/>
          <p:nvPr/>
        </p:nvSpPr>
        <p:spPr>
          <a:xfrm>
            <a:off x="505237" y="3429000"/>
            <a:ext cx="511633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fact that GO is a DAG rather than a tree is illustrated by the term “transcription factor activity” which has two parents.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example of a part of relationship is also shown between the terms cell part and cell.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nvSpPr>
        <p:spPr>
          <a:xfrm>
            <a:off x="390442" y="2060108"/>
            <a:ext cx="5246996"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For instance, GO-based semantic similarity can be used to compare gene products by their biochemical function i.e., molecular function, the cellular and supracellular processes in which they are involved (biological process), and their cellular or extracellular location (cellular component).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Comparing the molecular function aspect, we can measure the functional similarity between gene products and gain insight into function-related characteristics such as domains and active sites</a:t>
            </a:r>
            <a:endParaRPr sz="1800">
              <a:solidFill>
                <a:schemeClr val="dk1"/>
              </a:solidFill>
              <a:latin typeface="Calibri"/>
              <a:ea typeface="Calibri"/>
              <a:cs typeface="Calibri"/>
              <a:sym typeface="Calibri"/>
            </a:endParaRPr>
          </a:p>
        </p:txBody>
      </p:sp>
      <p:pic>
        <p:nvPicPr>
          <p:cNvPr id="140" name="Google Shape;140;p8"/>
          <p:cNvPicPr preferRelativeResize="0"/>
          <p:nvPr/>
        </p:nvPicPr>
        <p:blipFill rotWithShape="1">
          <a:blip r:embed="rId3">
            <a:alphaModFix/>
          </a:blip>
          <a:srcRect b="0" l="0" r="0" t="0"/>
          <a:stretch/>
        </p:blipFill>
        <p:spPr>
          <a:xfrm>
            <a:off x="5963912" y="1900361"/>
            <a:ext cx="5700652" cy="4476585"/>
          </a:xfrm>
          <a:prstGeom prst="rect">
            <a:avLst/>
          </a:prstGeom>
          <a:noFill/>
          <a:ln>
            <a:noFill/>
          </a:ln>
        </p:spPr>
      </p:pic>
      <p:sp>
        <p:nvSpPr>
          <p:cNvPr id="141" name="Google Shape;141;p8"/>
          <p:cNvSpPr txBox="1"/>
          <p:nvPr/>
        </p:nvSpPr>
        <p:spPr>
          <a:xfrm>
            <a:off x="390442" y="209328"/>
            <a:ext cx="11003777" cy="138499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Section of the GO graph showing the three aspects (molecular function, biological process, and cellular component) and some of their descendant terms.</a:t>
            </a:r>
            <a:endParaRPr/>
          </a:p>
          <a:p>
            <a:pPr indent="-209550" lvl="0" marL="285750" marR="0" rtl="0" algn="l">
              <a:spcBef>
                <a:spcPts val="0"/>
              </a:spcBef>
              <a:spcAft>
                <a:spcPts val="0"/>
              </a:spcAft>
              <a:buClr>
                <a:schemeClr val="dk1"/>
              </a:buClr>
              <a:buSzPts val="1200"/>
              <a:buFont typeface="Noto Sans Symbols"/>
              <a:buNone/>
            </a:pPr>
            <a:r>
              <a:t/>
            </a:r>
            <a:endParaRPr sz="12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fact that GO is a DAG rather than a tree is illustrated by the term “transcription factor activity” which has two parents. An example of a part of relationship is also shown between the terms cell part and cell.</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9"/>
          <p:cNvPicPr preferRelativeResize="0"/>
          <p:nvPr/>
        </p:nvPicPr>
        <p:blipFill rotWithShape="1">
          <a:blip r:embed="rId3">
            <a:alphaModFix/>
          </a:blip>
          <a:srcRect b="0" l="0" r="0" t="0"/>
          <a:stretch/>
        </p:blipFill>
        <p:spPr>
          <a:xfrm>
            <a:off x="1900794" y="305508"/>
            <a:ext cx="7465841" cy="2596717"/>
          </a:xfrm>
          <a:prstGeom prst="rect">
            <a:avLst/>
          </a:prstGeom>
          <a:noFill/>
          <a:ln>
            <a:noFill/>
          </a:ln>
        </p:spPr>
      </p:pic>
      <p:sp>
        <p:nvSpPr>
          <p:cNvPr id="147" name="Google Shape;147;p9"/>
          <p:cNvSpPr txBox="1"/>
          <p:nvPr/>
        </p:nvSpPr>
        <p:spPr>
          <a:xfrm>
            <a:off x="604795" y="3266751"/>
            <a:ext cx="10982410"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Main approaches for comparing gene products: pairwise and groupwise and the techniques used by each approach.</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Semantic similarity can also play an important role in both predicting and validating gene product interactions and interaction networks. Regarding prediction, some authors developed methods based solely on semantic similarity, whereas others combined semantic similarity with gene expression data.</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As for validation of interactions, semantic similarity has been used to select a negative dataset of non interacting proteins to assess prediction methods, to improve the performance of predictions by excluding false positives, and to assess the quality of predicted interaction networks by comparing them to experimentally verified interactions.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100E0E"/>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2022-04-10T17:51:15Z</dcterms:created>
  <dc:creator>Soumyaraj</dc:creator>
</cp:coreProperties>
</file>