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9" r:id="rId8"/>
    <p:sldId id="322" r:id="rId9"/>
    <p:sldId id="316" r:id="rId10"/>
    <p:sldId id="317" r:id="rId11"/>
    <p:sldId id="321" r:id="rId12"/>
    <p:sldId id="318" r:id="rId13"/>
    <p:sldId id="313" r:id="rId14"/>
    <p:sldId id="320" r:id="rId15"/>
    <p:sldId id="314" r:id="rId16"/>
    <p:sldId id="315"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File:Facebook_logo_36x36.sv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8" y="342253"/>
            <a:ext cx="6070051" cy="3686015"/>
          </a:xfrm>
        </p:spPr>
        <p:txBody>
          <a:bodyPr>
            <a:normAutofit/>
          </a:bodyPr>
          <a:lstStyle/>
          <a:p>
            <a:pPr>
              <a:lnSpc>
                <a:spcPct val="107000"/>
              </a:lnSpc>
              <a:spcAft>
                <a:spcPts val="800"/>
              </a:spcAft>
            </a:pPr>
            <a:r>
              <a:rPr lang="en-IN" sz="3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PROJECT TITLE –</a:t>
            </a:r>
            <a:br>
              <a:rPr lang="en-IN" sz="3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SOCIAL NETWORK ANALYSIS OF </a:t>
            </a:r>
            <a:r>
              <a:rPr lang="en-IN" sz="3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FACEBOOK </a:t>
            </a: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PAGES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US" sz="66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43670" y="4028268"/>
            <a:ext cx="6576114" cy="2698465"/>
          </a:xfrm>
        </p:spPr>
        <p:txBody>
          <a:bodyPr>
            <a:normAutofit lnSpcReduction="10000"/>
          </a:bodyPr>
          <a:lstStyle/>
          <a:p>
            <a:r>
              <a:rPr lang="en-US" sz="2400" b="1">
                <a:solidFill>
                  <a:schemeClr val="tx1">
                    <a:lumMod val="85000"/>
                    <a:lumOff val="15000"/>
                  </a:schemeClr>
                </a:solidFill>
                <a:latin typeface="Calibri" panose="020F0502020204030204" pitchFamily="34" charset="0"/>
                <a:cs typeface="Calibri" panose="020F0502020204030204" pitchFamily="34" charset="0"/>
              </a:rPr>
              <a:t>TEAM MEMBERS-</a:t>
            </a:r>
          </a:p>
          <a:p>
            <a:r>
              <a:rPr lang="en-US" sz="2400" b="1">
                <a:solidFill>
                  <a:schemeClr val="tx1">
                    <a:lumMod val="85000"/>
                    <a:lumOff val="15000"/>
                  </a:schemeClr>
                </a:solidFill>
                <a:latin typeface="Calibri" panose="020F0502020204030204" pitchFamily="34" charset="0"/>
                <a:cs typeface="Calibri" panose="020F0502020204030204" pitchFamily="34" charset="0"/>
              </a:rPr>
              <a:t>1. Soumyaraj Roy ( 19BCE0200 ) </a:t>
            </a:r>
          </a:p>
          <a:p>
            <a:r>
              <a:rPr lang="en-US" sz="2400" b="1">
                <a:solidFill>
                  <a:schemeClr val="tx1">
                    <a:lumMod val="85000"/>
                    <a:lumOff val="15000"/>
                  </a:schemeClr>
                </a:solidFill>
                <a:latin typeface="Calibri" panose="020F0502020204030204" pitchFamily="34" charset="0"/>
                <a:cs typeface="Calibri" panose="020F0502020204030204" pitchFamily="34" charset="0"/>
              </a:rPr>
              <a:t>2. Kaustubh Dwivedi ( 19BCE0249 )  </a:t>
            </a:r>
          </a:p>
          <a:p>
            <a:r>
              <a:rPr lang="en-US" sz="2400" b="1">
                <a:solidFill>
                  <a:schemeClr val="tx1">
                    <a:lumMod val="85000"/>
                    <a:lumOff val="15000"/>
                  </a:schemeClr>
                </a:solidFill>
                <a:latin typeface="Calibri" panose="020F0502020204030204" pitchFamily="34" charset="0"/>
                <a:cs typeface="Calibri" panose="020F0502020204030204" pitchFamily="34" charset="0"/>
              </a:rPr>
              <a:t>3. Nishma Rebello ( 19BCE0253 )</a:t>
            </a:r>
          </a:p>
          <a:p>
            <a:r>
              <a:rPr lang="en-US" sz="2400" b="1">
                <a:solidFill>
                  <a:schemeClr val="tx1">
                    <a:lumMod val="85000"/>
                    <a:lumOff val="15000"/>
                  </a:schemeClr>
                </a:solidFill>
                <a:latin typeface="Calibri" panose="020F0502020204030204" pitchFamily="34" charset="0"/>
                <a:cs typeface="Calibri" panose="020F0502020204030204" pitchFamily="34" charset="0"/>
              </a:rPr>
              <a:t>4. Ayush Pandya ( 19BCE2697 )</a:t>
            </a:r>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5" name="Picture 4" descr="Logo&#10;&#10;Description automatically generated">
            <a:extLst>
              <a:ext uri="{FF2B5EF4-FFF2-40B4-BE49-F238E27FC236}">
                <a16:creationId xmlns:a16="http://schemas.microsoft.com/office/drawing/2014/main" id="{151C0D37-9E17-427B-90F3-69666F1B809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635016" y="-1"/>
            <a:ext cx="1921670" cy="1800462"/>
          </a:xfrm>
          <a:prstGeom prst="rect">
            <a:avLst/>
          </a:prstGeom>
        </p:spPr>
      </p:pic>
      <p:sp>
        <p:nvSpPr>
          <p:cNvPr id="7" name="TextBox 6">
            <a:extLst>
              <a:ext uri="{FF2B5EF4-FFF2-40B4-BE49-F238E27FC236}">
                <a16:creationId xmlns:a16="http://schemas.microsoft.com/office/drawing/2014/main" id="{E77B88DA-C8D3-499A-9CD5-2020D60DC779}"/>
              </a:ext>
            </a:extLst>
          </p:cNvPr>
          <p:cNvSpPr txBox="1"/>
          <p:nvPr/>
        </p:nvSpPr>
        <p:spPr>
          <a:xfrm>
            <a:off x="2667000" y="6858000"/>
            <a:ext cx="6858000" cy="230832"/>
          </a:xfrm>
          <a:prstGeom prst="rect">
            <a:avLst/>
          </a:prstGeom>
          <a:noFill/>
        </p:spPr>
        <p:txBody>
          <a:bodyPr wrap="square" rtlCol="0">
            <a:spAutoFit/>
          </a:bodyPr>
          <a:lstStyle/>
          <a:p>
            <a:r>
              <a:rPr lang="en-IN" sz="900">
                <a:hlinkClick r:id="rId5" tooltip="https://commons.wikimedia.org/wiki/File:Facebook_logo_36x36.svg"/>
              </a:rPr>
              <a:t>This Photo</a:t>
            </a:r>
            <a:r>
              <a:rPr lang="en-IN" sz="900"/>
              <a:t> by Unknown Author is licensed under </a:t>
            </a:r>
            <a:r>
              <a:rPr lang="en-IN" sz="900">
                <a:hlinkClick r:id="rId6" tooltip="https://creativecommons.org/licenses/by-sa/3.0/"/>
              </a:rPr>
              <a:t>CC BY-SA</a:t>
            </a:r>
            <a:endParaRPr lang="en-IN" sz="90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ABDBE3-47F5-4519-A188-65E04DF3330A}"/>
              </a:ext>
            </a:extLst>
          </p:cNvPr>
          <p:cNvSpPr>
            <a:spLocks noGrp="1"/>
          </p:cNvSpPr>
          <p:nvPr>
            <p:ph type="title"/>
          </p:nvPr>
        </p:nvSpPr>
        <p:spPr>
          <a:xfrm>
            <a:off x="1097280" y="286603"/>
            <a:ext cx="10058400" cy="1450757"/>
          </a:xfrm>
          <a:solidFill>
            <a:schemeClr val="tx1"/>
          </a:solidFill>
        </p:spPr>
        <p:txBody>
          <a:bodyPr anchor="ctr">
            <a:normAutofit/>
          </a:bodyPr>
          <a:lstStyle/>
          <a:p>
            <a:r>
              <a:rPr lang="en-IN" dirty="0">
                <a:solidFill>
                  <a:srgbClr val="FFFFFF"/>
                </a:solidFill>
              </a:rPr>
              <a:t>RESULTS AND DISCUSSION</a:t>
            </a:r>
          </a:p>
        </p:txBody>
      </p:sp>
      <p:sp>
        <p:nvSpPr>
          <p:cNvPr id="3" name="Content Placeholder 2">
            <a:extLst>
              <a:ext uri="{FF2B5EF4-FFF2-40B4-BE49-F238E27FC236}">
                <a16:creationId xmlns:a16="http://schemas.microsoft.com/office/drawing/2014/main" id="{DEE9B11B-5AF1-4118-9448-F2680E1C8CCE}"/>
              </a:ext>
            </a:extLst>
          </p:cNvPr>
          <p:cNvSpPr>
            <a:spLocks noGrp="1"/>
          </p:cNvSpPr>
          <p:nvPr>
            <p:ph idx="1"/>
          </p:nvPr>
        </p:nvSpPr>
        <p:spPr>
          <a:xfrm>
            <a:off x="504828" y="2191603"/>
            <a:ext cx="10730365" cy="3780005"/>
          </a:xfrm>
        </p:spPr>
        <p:txBody>
          <a:bodyPr>
            <a:normAutofit fontScale="85000" lnSpcReduction="20000"/>
          </a:bodyPr>
          <a:lstStyle/>
          <a:p>
            <a:pPr>
              <a:lnSpc>
                <a:spcPct val="100000"/>
              </a:lnSpc>
              <a:buFont typeface="Wingdings" panose="05000000000000000000" pitchFamily="2" charset="2"/>
              <a:buChar char="Ø"/>
            </a:pPr>
            <a:r>
              <a:rPr lang="en-US" sz="2400" dirty="0"/>
              <a:t> By reading in the graph and viewing its summary, we see that the graph contains 582 rows (pages)    and 6 columns – id, name, category, fans, </a:t>
            </a:r>
            <a:r>
              <a:rPr lang="en-US" sz="2400" dirty="0" err="1"/>
              <a:t>talking_about</a:t>
            </a:r>
            <a:r>
              <a:rPr lang="en-US" sz="2400" dirty="0"/>
              <a:t>, </a:t>
            </a:r>
            <a:r>
              <a:rPr lang="en-US" sz="2400" dirty="0" err="1"/>
              <a:t>post_activity</a:t>
            </a:r>
            <a:endParaRPr lang="en-US" sz="2400" dirty="0"/>
          </a:p>
          <a:p>
            <a:pPr>
              <a:lnSpc>
                <a:spcPct val="100000"/>
              </a:lnSpc>
              <a:buFont typeface="Wingdings" panose="05000000000000000000" pitchFamily="2" charset="2"/>
              <a:buChar char="Ø"/>
            </a:pPr>
            <a:r>
              <a:rPr lang="en-US" sz="2400" dirty="0"/>
              <a:t> By aggregating pages based on their category, we see that athletes account for the highest no. of pages among all of them, being 151 in number, followed second by ‘Sports Team’ having 77 pages, and so on.</a:t>
            </a:r>
          </a:p>
          <a:p>
            <a:pPr>
              <a:lnSpc>
                <a:spcPct val="100000"/>
              </a:lnSpc>
              <a:buFont typeface="Wingdings" panose="05000000000000000000" pitchFamily="2" charset="2"/>
              <a:buChar char="Ø"/>
            </a:pPr>
            <a:r>
              <a:rPr lang="en-US" sz="2400" dirty="0"/>
              <a:t> When we look at the top pages based on their fan count (likes), we find that Cristiano Ronaldo from the Athlete category has the highest no. of fans (~119 million), followed by FC Barcelona (95.5 million) and Manchester United (72 million) from the Sports Team category.</a:t>
            </a:r>
          </a:p>
          <a:p>
            <a:pPr>
              <a:lnSpc>
                <a:spcPct val="100000"/>
              </a:lnSpc>
              <a:buFont typeface="Wingdings" panose="05000000000000000000" pitchFamily="2" charset="2"/>
              <a:buChar char="Ø"/>
            </a:pPr>
            <a:r>
              <a:rPr lang="en-US" sz="2400" dirty="0"/>
              <a:t> When we look at the top pages based on people talking about them, we find that Cristiano Ronaldo from the Athlete category is on the top with 3.5 million people talking about him, followed by FC Barcelona (1.63 million) and Manchester United (1.62 million) from the Sports Team category.</a:t>
            </a:r>
          </a:p>
          <a:p>
            <a:pPr>
              <a:lnSpc>
                <a:spcPct val="100000"/>
              </a:lnSpc>
            </a:pPr>
            <a:endParaRPr lang="en-IN" sz="10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780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imeline&#10;&#10;Description automatically generated">
            <a:extLst>
              <a:ext uri="{FF2B5EF4-FFF2-40B4-BE49-F238E27FC236}">
                <a16:creationId xmlns:a16="http://schemas.microsoft.com/office/drawing/2014/main" id="{3F0FC609-6A8D-43BD-88C1-4C709F0358EB}"/>
              </a:ext>
            </a:extLst>
          </p:cNvPr>
          <p:cNvPicPr>
            <a:picLocks noChangeAspect="1"/>
          </p:cNvPicPr>
          <p:nvPr/>
        </p:nvPicPr>
        <p:blipFill>
          <a:blip r:embed="rId2"/>
          <a:stretch>
            <a:fillRect/>
          </a:stretch>
        </p:blipFill>
        <p:spPr>
          <a:xfrm>
            <a:off x="35782" y="795131"/>
            <a:ext cx="5923058" cy="4931796"/>
          </a:xfrm>
          <a:prstGeom prst="rect">
            <a:avLst/>
          </a:prstGeom>
        </p:spPr>
      </p:pic>
      <p:sp>
        <p:nvSpPr>
          <p:cNvPr id="16" name="Rectangle 15">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E07A77E0-C77C-461E-ABC0-3D59563B77C2}"/>
              </a:ext>
            </a:extLst>
          </p:cNvPr>
          <p:cNvPicPr>
            <a:picLocks noChangeAspect="1"/>
          </p:cNvPicPr>
          <p:nvPr/>
        </p:nvPicPr>
        <p:blipFill rotWithShape="1">
          <a:blip r:embed="rId3"/>
          <a:srcRect l="23226" t="682" r="17241" b="22078"/>
          <a:stretch/>
        </p:blipFill>
        <p:spPr>
          <a:xfrm>
            <a:off x="6463452" y="582231"/>
            <a:ext cx="4958597" cy="4761045"/>
          </a:xfrm>
          <a:prstGeom prst="rect">
            <a:avLst/>
          </a:prstGeom>
        </p:spPr>
      </p:pic>
      <p:sp>
        <p:nvSpPr>
          <p:cNvPr id="18" name="Rectangle 17">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extBox 14">
            <a:extLst>
              <a:ext uri="{FF2B5EF4-FFF2-40B4-BE49-F238E27FC236}">
                <a16:creationId xmlns:a16="http://schemas.microsoft.com/office/drawing/2014/main" id="{5DACC3B2-3D14-43B6-9598-D7282B48622A}"/>
              </a:ext>
            </a:extLst>
          </p:cNvPr>
          <p:cNvSpPr txBox="1"/>
          <p:nvPr/>
        </p:nvSpPr>
        <p:spPr>
          <a:xfrm>
            <a:off x="359798" y="121258"/>
            <a:ext cx="3202387" cy="523220"/>
          </a:xfrm>
          <a:prstGeom prst="rect">
            <a:avLst/>
          </a:prstGeom>
          <a:noFill/>
        </p:spPr>
        <p:txBody>
          <a:bodyPr wrap="square">
            <a:spAutoFit/>
          </a:bodyPr>
          <a:lstStyle/>
          <a:p>
            <a:r>
              <a:rPr lang="en-IN" sz="2800" b="1" dirty="0"/>
              <a:t>Modularity</a:t>
            </a:r>
          </a:p>
        </p:txBody>
      </p:sp>
    </p:spTree>
    <p:extLst>
      <p:ext uri="{BB962C8B-B14F-4D97-AF65-F5344CB8AC3E}">
        <p14:creationId xmlns:p14="http://schemas.microsoft.com/office/powerpoint/2010/main" val="55478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B9AD6-699C-465D-B64C-44FA4A1570D9}"/>
              </a:ext>
            </a:extLst>
          </p:cNvPr>
          <p:cNvSpPr txBox="1"/>
          <p:nvPr/>
        </p:nvSpPr>
        <p:spPr>
          <a:xfrm>
            <a:off x="383650" y="391548"/>
            <a:ext cx="11609567" cy="5847755"/>
          </a:xfrm>
          <a:prstGeom prst="rect">
            <a:avLst/>
          </a:prstGeom>
          <a:noFill/>
        </p:spPr>
        <p:txBody>
          <a:bodyPr wrap="square">
            <a:spAutoFit/>
          </a:bodyPr>
          <a:lstStyle/>
          <a:p>
            <a:pPr marL="285750" indent="-285750">
              <a:buFont typeface="Wingdings" panose="05000000000000000000" pitchFamily="2" charset="2"/>
              <a:buChar char="Ø"/>
            </a:pPr>
            <a:r>
              <a:rPr lang="en-US" sz="1700" dirty="0"/>
              <a:t>5) When we look at the top pages based on page posting activity, we see that </a:t>
            </a:r>
            <a:r>
              <a:rPr lang="en-US" sz="1700" dirty="0" err="1"/>
              <a:t>SportsPesa</a:t>
            </a:r>
            <a:r>
              <a:rPr lang="en-US" sz="1700" dirty="0"/>
              <a:t> Care from the Product / Service category is on the top with 21.74 posting activity, followed by </a:t>
            </a:r>
            <a:r>
              <a:rPr lang="en-US" sz="1700" dirty="0" err="1"/>
              <a:t>GiveMeSport</a:t>
            </a:r>
            <a:r>
              <a:rPr lang="en-US" sz="1700" dirty="0"/>
              <a:t> – Football (10.54) from the News / Media website category and Virgin Media (9.94) from the Telecommunication Company category.</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6) The correlation plot b/w talking about and fans shows a positive correlation with the R-squared measure being 0.659 indicating that the 2 features are closely related.</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Pages like ‘Premier League’, ‘Burnley Football Club’ and ‘Crystal Palace Football Club’ have 11 as their </a:t>
            </a:r>
            <a:r>
              <a:rPr lang="en-US" sz="1700" dirty="0" err="1"/>
              <a:t>coreness</a:t>
            </a:r>
            <a:r>
              <a:rPr lang="en-US" sz="1700" dirty="0"/>
              <a:t> and thus form the core of the network. Pages like these are important to the network.</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 Pages like ‘Henrik Lundqvist’, ‘Cara Delevingne’ and ‘Patrick Dempsey’ have the least </a:t>
            </a:r>
            <a:r>
              <a:rPr lang="en-US" sz="1700" dirty="0" err="1"/>
              <a:t>coreness</a:t>
            </a:r>
            <a:r>
              <a:rPr lang="en-US" sz="1700" dirty="0"/>
              <a:t> of 1 and thus form the periphery of the network. Pages like these are not important to the network and they generally exist as a outlier in the network diagram.</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 Manchester City has the highest degree centrality of 109, thus it has the most no. of connections in the network (it’s connected to max. no. of other pages).</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 Premier League has the highest closeness centrality of 0.534, thus it tends to have the least average distance from all other nodes.</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 Premier League also has the highest betweenness centrality of 96082, thus it has the highest tendency to come in the path connecting most other nodes.</a:t>
            </a:r>
          </a:p>
        </p:txBody>
      </p:sp>
    </p:spTree>
    <p:extLst>
      <p:ext uri="{BB962C8B-B14F-4D97-AF65-F5344CB8AC3E}">
        <p14:creationId xmlns:p14="http://schemas.microsoft.com/office/powerpoint/2010/main" val="93764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83A026-3B3D-417C-AE07-0131FAC66A97}"/>
              </a:ext>
            </a:extLst>
          </p:cNvPr>
          <p:cNvSpPr>
            <a:spLocks noGrp="1"/>
          </p:cNvSpPr>
          <p:nvPr>
            <p:ph type="title"/>
          </p:nvPr>
        </p:nvSpPr>
        <p:spPr>
          <a:xfrm>
            <a:off x="779228" y="977219"/>
            <a:ext cx="10058400" cy="770921"/>
          </a:xfrm>
        </p:spPr>
        <p:txBody>
          <a:bodyPr anchor="ctr">
            <a:normAutofit fontScale="90000"/>
          </a:bodyPr>
          <a:lstStyle/>
          <a:p>
            <a:r>
              <a:rPr lang="en-IN" dirty="0">
                <a:solidFill>
                  <a:srgbClr val="FFFFFF"/>
                </a:solidFill>
              </a:rPr>
              <a:t>NOVELTY</a:t>
            </a:r>
            <a:br>
              <a:rPr lang="en-IN" dirty="0">
                <a:solidFill>
                  <a:srgbClr val="FFFFFF"/>
                </a:solidFill>
              </a:rPr>
            </a:br>
            <a:endParaRPr lang="en-IN" dirty="0">
              <a:solidFill>
                <a:srgbClr val="FFFFFF"/>
              </a:solidFill>
            </a:endParaRPr>
          </a:p>
        </p:txBody>
      </p:sp>
      <p:sp>
        <p:nvSpPr>
          <p:cNvPr id="3" name="Content Placeholder 2">
            <a:extLst>
              <a:ext uri="{FF2B5EF4-FFF2-40B4-BE49-F238E27FC236}">
                <a16:creationId xmlns:a16="http://schemas.microsoft.com/office/drawing/2014/main" id="{941967F2-AD4F-4C66-BCAF-01B5C760062C}"/>
              </a:ext>
            </a:extLst>
          </p:cNvPr>
          <p:cNvSpPr>
            <a:spLocks noGrp="1"/>
          </p:cNvSpPr>
          <p:nvPr>
            <p:ph idx="1"/>
          </p:nvPr>
        </p:nvSpPr>
        <p:spPr>
          <a:xfrm>
            <a:off x="397564" y="2012382"/>
            <a:ext cx="11274951" cy="3868399"/>
          </a:xfrm>
        </p:spPr>
        <p:txBody>
          <a:bodyPr>
            <a:noAutofit/>
          </a:bodyPr>
          <a:lstStyle/>
          <a:p>
            <a:pPr>
              <a:lnSpc>
                <a:spcPct val="100000"/>
              </a:lnSpc>
              <a:buFont typeface="Wingdings" panose="05000000000000000000" pitchFamily="2" charset="2"/>
              <a:buChar char="Ø"/>
            </a:pPr>
            <a:r>
              <a:rPr lang="en-US" sz="1700" dirty="0">
                <a:latin typeface="Calibri" panose="020F0502020204030204" pitchFamily="34" charset="0"/>
                <a:cs typeface="Calibri" panose="020F0502020204030204" pitchFamily="34" charset="0"/>
              </a:rPr>
              <a:t> Through our project, we can analyze various networks by Social Network Analysis (SNA), which allow us to better understand how individuals are connected, and most importantly, how information flows – this is critical for improving communication and mobilizing knowledge. </a:t>
            </a:r>
          </a:p>
          <a:p>
            <a:pPr>
              <a:lnSpc>
                <a:spcPct val="100000"/>
              </a:lnSpc>
              <a:buFont typeface="Wingdings" panose="05000000000000000000" pitchFamily="2" charset="2"/>
              <a:buChar char="Ø"/>
            </a:pPr>
            <a:r>
              <a:rPr lang="en-US" sz="1700" dirty="0">
                <a:latin typeface="Calibri" panose="020F0502020204030204" pitchFamily="34" charset="0"/>
                <a:cs typeface="Calibri" panose="020F0502020204030204" pitchFamily="34" charset="0"/>
              </a:rPr>
              <a:t> Pages like ‘Premier League’, ‘Burnley Football Club’ and ‘Crystal Palace Football Club’ have highest </a:t>
            </a:r>
            <a:r>
              <a:rPr lang="en-US" sz="1700" dirty="0" err="1">
                <a:latin typeface="Calibri" panose="020F0502020204030204" pitchFamily="34" charset="0"/>
                <a:cs typeface="Calibri" panose="020F0502020204030204" pitchFamily="34" charset="0"/>
              </a:rPr>
              <a:t>coreness</a:t>
            </a:r>
            <a:r>
              <a:rPr lang="en-US" sz="1700" dirty="0">
                <a:latin typeface="Calibri" panose="020F0502020204030204" pitchFamily="34" charset="0"/>
                <a:cs typeface="Calibri" panose="020F0502020204030204" pitchFamily="34" charset="0"/>
              </a:rPr>
              <a:t> and thus form the core of the network. This information can be used by Facebook to run advertisements on these pages and the advertisement company gets new customers.</a:t>
            </a:r>
          </a:p>
          <a:p>
            <a:pPr>
              <a:lnSpc>
                <a:spcPct val="100000"/>
              </a:lnSpc>
              <a:buFont typeface="Wingdings" panose="05000000000000000000" pitchFamily="2" charset="2"/>
              <a:buChar char="Ø"/>
            </a:pPr>
            <a:r>
              <a:rPr lang="en-US" sz="1700" dirty="0">
                <a:latin typeface="Calibri" panose="020F0502020204030204" pitchFamily="34" charset="0"/>
                <a:cs typeface="Calibri" panose="020F0502020204030204" pitchFamily="34" charset="0"/>
              </a:rPr>
              <a:t> Manchester City has the highest degree centrality of 109, thus it has the most no. of connections in the network. It can be used to convey social messages during emergencies.</a:t>
            </a:r>
          </a:p>
          <a:p>
            <a:pPr>
              <a:lnSpc>
                <a:spcPct val="100000"/>
              </a:lnSpc>
              <a:buFont typeface="Wingdings" panose="05000000000000000000" pitchFamily="2" charset="2"/>
              <a:buChar char="Ø"/>
            </a:pPr>
            <a:r>
              <a:rPr lang="en-US" sz="1700" dirty="0">
                <a:latin typeface="Calibri" panose="020F0502020204030204" pitchFamily="34" charset="0"/>
                <a:cs typeface="Calibri" panose="020F0502020204030204" pitchFamily="34" charset="0"/>
              </a:rPr>
              <a:t> Clusters and individuals were also grouped by distance from the core groups. It analyzed the network of friends based on your friends' relationships to their other friends.</a:t>
            </a:r>
          </a:p>
          <a:p>
            <a:pPr>
              <a:lnSpc>
                <a:spcPct val="100000"/>
              </a:lnSpc>
              <a:buFont typeface="Wingdings" panose="05000000000000000000" pitchFamily="2" charset="2"/>
              <a:buChar char="Ø"/>
            </a:pPr>
            <a:r>
              <a:rPr lang="en-US" sz="1700" dirty="0">
                <a:latin typeface="Calibri" panose="020F0502020204030204" pitchFamily="34" charset="0"/>
                <a:cs typeface="Calibri" panose="020F0502020204030204" pitchFamily="34" charset="0"/>
              </a:rPr>
              <a:t> The edge betweenness clustering process yielded 12 communities. These communities can be analyzed further by companies to understand people behavior and help to encourage football and other sport accessories among them.</a:t>
            </a:r>
          </a:p>
          <a:p>
            <a:pPr>
              <a:lnSpc>
                <a:spcPct val="100000"/>
              </a:lnSpc>
              <a:buFont typeface="Wingdings" panose="05000000000000000000" pitchFamily="2" charset="2"/>
              <a:buChar char="Ø"/>
            </a:pPr>
            <a:r>
              <a:rPr lang="en-US" sz="1700" dirty="0">
                <a:latin typeface="Calibri" panose="020F0502020204030204" pitchFamily="34" charset="0"/>
                <a:cs typeface="Calibri" panose="020F0502020204030204" pitchFamily="34" charset="0"/>
              </a:rPr>
              <a:t>We can also measure, map, and visualize relationships and information flows between individuals or in a group.</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77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2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21">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3">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A3544-12D1-4B89-96B6-D289835833E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Thankyou</a:t>
            </a:r>
          </a:p>
        </p:txBody>
      </p:sp>
      <p:cxnSp>
        <p:nvCxnSpPr>
          <p:cNvPr id="33" name="Straight Connector 25">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06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081BE9-8BBC-4715-ACA8-931DCFBC3155}"/>
              </a:ext>
            </a:extLst>
          </p:cNvPr>
          <p:cNvSpPr>
            <a:spLocks noGrp="1"/>
          </p:cNvSpPr>
          <p:nvPr>
            <p:ph type="title"/>
          </p:nvPr>
        </p:nvSpPr>
        <p:spPr>
          <a:xfrm>
            <a:off x="1097280" y="286603"/>
            <a:ext cx="10058400" cy="1450757"/>
          </a:xfrm>
        </p:spPr>
        <p:txBody>
          <a:bodyPr anchor="ctr">
            <a:normAutofit/>
          </a:bodyPr>
          <a:lstStyle/>
          <a:p>
            <a:r>
              <a:rPr lang="en-IN">
                <a:solidFill>
                  <a:srgbClr val="FFFFFF"/>
                </a:solidFill>
              </a:rPr>
              <a:t>ABSTRACT</a:t>
            </a:r>
          </a:p>
        </p:txBody>
      </p:sp>
      <p:sp>
        <p:nvSpPr>
          <p:cNvPr id="3" name="Content Placeholder 2">
            <a:extLst>
              <a:ext uri="{FF2B5EF4-FFF2-40B4-BE49-F238E27FC236}">
                <a16:creationId xmlns:a16="http://schemas.microsoft.com/office/drawing/2014/main" id="{B2F97EBE-7E3F-4EC9-B02E-138B7F8E8FF9}"/>
              </a:ext>
            </a:extLst>
          </p:cNvPr>
          <p:cNvSpPr>
            <a:spLocks noGrp="1"/>
          </p:cNvSpPr>
          <p:nvPr>
            <p:ph idx="1"/>
          </p:nvPr>
        </p:nvSpPr>
        <p:spPr>
          <a:xfrm>
            <a:off x="723252" y="2048301"/>
            <a:ext cx="10058400" cy="4209197"/>
          </a:xfrm>
        </p:spPr>
        <p:txBody>
          <a:bodyPr>
            <a:normAutofit/>
          </a:bodyPr>
          <a:lstStyle/>
          <a:p>
            <a:pPr>
              <a:lnSpc>
                <a:spcPct val="100000"/>
              </a:lnSpc>
              <a:buFont typeface="Wingdings" panose="05000000000000000000" pitchFamily="2" charset="2"/>
              <a:buChar char="Ø"/>
            </a:pPr>
            <a:r>
              <a:rPr lang="en-US" sz="2100" dirty="0">
                <a:latin typeface="Calibri" panose="020F0502020204030204" pitchFamily="34" charset="0"/>
                <a:cs typeface="Calibri" panose="020F0502020204030204" pitchFamily="34" charset="0"/>
              </a:rPr>
              <a:t> Social networking sites like Facebook, Twitter, and Instagram are most visited domains on the Internet. They contain huge data about the users and the relationships among them.</a:t>
            </a:r>
          </a:p>
          <a:p>
            <a:pPr>
              <a:lnSpc>
                <a:spcPct val="100000"/>
              </a:lnSpc>
              <a:buFont typeface="Wingdings" panose="05000000000000000000" pitchFamily="2" charset="2"/>
              <a:buChar char="Ø"/>
            </a:pPr>
            <a:r>
              <a:rPr lang="en-US" sz="2100" dirty="0">
                <a:latin typeface="Calibri" panose="020F0502020204030204" pitchFamily="34" charset="0"/>
                <a:cs typeface="Calibri" panose="020F0502020204030204" pitchFamily="34" charset="0"/>
              </a:rPr>
              <a:t> We can analyze and mine useful information from these huge social network data.</a:t>
            </a:r>
          </a:p>
          <a:p>
            <a:pPr>
              <a:lnSpc>
                <a:spcPct val="100000"/>
              </a:lnSpc>
              <a:buFont typeface="Wingdings" panose="05000000000000000000" pitchFamily="2" charset="2"/>
              <a:buChar char="Ø"/>
            </a:pPr>
            <a:r>
              <a:rPr lang="en-US" sz="2100" dirty="0">
                <a:latin typeface="Calibri" panose="020F0502020204030204" pitchFamily="34" charset="0"/>
                <a:cs typeface="Calibri" panose="020F0502020204030204" pitchFamily="34" charset="0"/>
              </a:rPr>
              <a:t> The useful insights that we can generate from such data, can be used by corporates and organizations to improve their business models, and do target marketing campaigns.</a:t>
            </a:r>
          </a:p>
          <a:p>
            <a:pPr>
              <a:lnSpc>
                <a:spcPct val="100000"/>
              </a:lnSpc>
              <a:buFont typeface="Wingdings" panose="05000000000000000000" pitchFamily="2" charset="2"/>
              <a:buChar char="Ø"/>
            </a:pPr>
            <a:r>
              <a:rPr lang="en-US" sz="2100" dirty="0">
                <a:latin typeface="Calibri" panose="020F0502020204030204" pitchFamily="34" charset="0"/>
                <a:cs typeface="Calibri" panose="020F0502020204030204" pitchFamily="34" charset="0"/>
              </a:rPr>
              <a:t> Choosing an appropriate tool such as a programming language and its functions and libraries, we can use it to do social network analysis on Facebook pages.</a:t>
            </a:r>
          </a:p>
          <a:p>
            <a:pPr>
              <a:lnSpc>
                <a:spcPct val="100000"/>
              </a:lnSpc>
              <a:buFont typeface="Wingdings" panose="05000000000000000000" pitchFamily="2" charset="2"/>
              <a:buChar char="Ø"/>
            </a:pPr>
            <a:r>
              <a:rPr lang="en-US" sz="2100" dirty="0">
                <a:latin typeface="Calibri" panose="020F0502020204030204" pitchFamily="34" charset="0"/>
                <a:cs typeface="Calibri" panose="020F0502020204030204" pitchFamily="34" charset="0"/>
              </a:rPr>
              <a:t> We will use the R programming language for conducting the analysis on Facebook football related pages dataset and as our project deals with data analysis and statistics.</a:t>
            </a:r>
            <a:endParaRPr lang="en-IN" sz="21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72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C6010E-B532-443F-80A6-75B46F48F917}"/>
              </a:ext>
            </a:extLst>
          </p:cNvPr>
          <p:cNvSpPr>
            <a:spLocks noGrp="1"/>
          </p:cNvSpPr>
          <p:nvPr>
            <p:ph type="title"/>
          </p:nvPr>
        </p:nvSpPr>
        <p:spPr>
          <a:xfrm>
            <a:off x="1097280" y="286603"/>
            <a:ext cx="10058400" cy="1450757"/>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a16="http://schemas.microsoft.com/office/drawing/2014/main" id="{39E4E917-C60E-4A4E-998A-0B7EE41E88A9}"/>
              </a:ext>
            </a:extLst>
          </p:cNvPr>
          <p:cNvSpPr>
            <a:spLocks noGrp="1"/>
          </p:cNvSpPr>
          <p:nvPr>
            <p:ph idx="1"/>
          </p:nvPr>
        </p:nvSpPr>
        <p:spPr>
          <a:xfrm>
            <a:off x="675545" y="1949088"/>
            <a:ext cx="11299120" cy="4488155"/>
          </a:xfrm>
        </p:spPr>
        <p:txBody>
          <a:bodyPr>
            <a:normAutofit/>
          </a:bodyPr>
          <a:lstStyle/>
          <a:p>
            <a:pPr>
              <a:lnSpc>
                <a:spcPct val="100000"/>
              </a:lnSpc>
              <a:buFont typeface="Wingdings" panose="05000000000000000000" pitchFamily="2" charset="2"/>
              <a:buChar char="Ø"/>
            </a:pPr>
            <a:r>
              <a:rPr lang="en-US" sz="1700" dirty="0"/>
              <a:t> In this project, we are going to use a graph dataset containing various data about number of Facebook pages of organizations directly or indirectly related to football. This information includes </a:t>
            </a:r>
          </a:p>
          <a:p>
            <a:pPr>
              <a:lnSpc>
                <a:spcPct val="100000"/>
              </a:lnSpc>
            </a:pPr>
            <a:r>
              <a:rPr lang="en-US" sz="1700" dirty="0"/>
              <a:t>  a) </a:t>
            </a:r>
            <a:r>
              <a:rPr lang="en-US" sz="1700" dirty="0" err="1"/>
              <a:t>fan_count</a:t>
            </a:r>
            <a:r>
              <a:rPr lang="en-US" sz="1700" dirty="0"/>
              <a:t> (no. of likes of the page has received)</a:t>
            </a:r>
          </a:p>
          <a:p>
            <a:pPr>
              <a:lnSpc>
                <a:spcPct val="100000"/>
              </a:lnSpc>
            </a:pPr>
            <a:r>
              <a:rPr lang="en-US" sz="1700" dirty="0"/>
              <a:t>  b) category (such as ‘Non-Profit Organization’, ‘Athlete’, ‘Company’, etc.)</a:t>
            </a:r>
          </a:p>
          <a:p>
            <a:pPr>
              <a:lnSpc>
                <a:spcPct val="100000"/>
              </a:lnSpc>
            </a:pPr>
            <a:r>
              <a:rPr lang="en-US" sz="1700" dirty="0"/>
              <a:t>  c) username (assigned to distinguish every page)</a:t>
            </a:r>
          </a:p>
          <a:p>
            <a:pPr>
              <a:lnSpc>
                <a:spcPct val="100000"/>
              </a:lnSpc>
            </a:pPr>
            <a:r>
              <a:rPr lang="en-US" sz="1700" dirty="0"/>
              <a:t>  d) </a:t>
            </a:r>
            <a:r>
              <a:rPr lang="en-US" sz="1700" dirty="0" err="1"/>
              <a:t>users_can_post</a:t>
            </a:r>
            <a:r>
              <a:rPr lang="en-US" sz="1700" dirty="0"/>
              <a:t> (can any Facebook user post to that page)</a:t>
            </a:r>
          </a:p>
          <a:p>
            <a:pPr>
              <a:lnSpc>
                <a:spcPct val="100000"/>
              </a:lnSpc>
            </a:pPr>
            <a:r>
              <a:rPr lang="en-US" sz="1700" dirty="0"/>
              <a:t>  e) link (URL for the corresponding Facebook page)</a:t>
            </a:r>
          </a:p>
          <a:p>
            <a:pPr>
              <a:lnSpc>
                <a:spcPct val="100000"/>
              </a:lnSpc>
            </a:pPr>
            <a:r>
              <a:rPr lang="en-US" sz="1700" dirty="0"/>
              <a:t>  f) </a:t>
            </a:r>
            <a:r>
              <a:rPr lang="en-US" sz="1700" dirty="0" err="1"/>
              <a:t>post_activity</a:t>
            </a:r>
            <a:r>
              <a:rPr lang="en-US" sz="1700" dirty="0"/>
              <a:t> g) </a:t>
            </a:r>
            <a:r>
              <a:rPr lang="en-US" sz="1700" dirty="0" err="1"/>
              <a:t>talking_about_count</a:t>
            </a:r>
            <a:r>
              <a:rPr lang="en-US" sz="1700" dirty="0"/>
              <a:t> (how many people have been talking about this page recently)</a:t>
            </a:r>
          </a:p>
          <a:p>
            <a:pPr>
              <a:lnSpc>
                <a:spcPct val="100000"/>
              </a:lnSpc>
              <a:buFont typeface="Wingdings" panose="05000000000000000000" pitchFamily="2" charset="2"/>
              <a:buChar char="Ø"/>
            </a:pPr>
            <a:r>
              <a:rPr lang="en-US" sz="1700" dirty="0"/>
              <a:t> In the proposed system, we will be generating graph statistics and be producing visualizations which will greatly aid the reader in understanding the subtle nuances of the things happening behind the scenes. We will gain a greater understanding of graph theory and social media analysis than we do now. </a:t>
            </a:r>
          </a:p>
          <a:p>
            <a:pPr>
              <a:lnSpc>
                <a:spcPct val="100000"/>
              </a:lnSpc>
            </a:pPr>
            <a:endParaRPr lang="en-US" sz="900" dirty="0"/>
          </a:p>
          <a:p>
            <a:pPr>
              <a:lnSpc>
                <a:spcPct val="100000"/>
              </a:lnSpc>
            </a:pPr>
            <a:endParaRPr lang="en-IN" sz="9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992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F3CB91-ACCB-4430-89E2-D68E70A6F33A}"/>
              </a:ext>
            </a:extLst>
          </p:cNvPr>
          <p:cNvSpPr>
            <a:spLocks noGrp="1"/>
          </p:cNvSpPr>
          <p:nvPr>
            <p:ph type="title"/>
          </p:nvPr>
        </p:nvSpPr>
        <p:spPr>
          <a:xfrm>
            <a:off x="1097280" y="286603"/>
            <a:ext cx="10058400" cy="1450757"/>
          </a:xfrm>
        </p:spPr>
        <p:txBody>
          <a:bodyPr anchor="ctr">
            <a:normAutofit/>
          </a:bodyPr>
          <a:lstStyle/>
          <a:p>
            <a:r>
              <a:rPr lang="en-IN">
                <a:solidFill>
                  <a:srgbClr val="FFFFFF"/>
                </a:solidFill>
              </a:rPr>
              <a:t>METHODOLOGY-</a:t>
            </a:r>
          </a:p>
        </p:txBody>
      </p:sp>
      <p:sp>
        <p:nvSpPr>
          <p:cNvPr id="3" name="Content Placeholder 2">
            <a:extLst>
              <a:ext uri="{FF2B5EF4-FFF2-40B4-BE49-F238E27FC236}">
                <a16:creationId xmlns:a16="http://schemas.microsoft.com/office/drawing/2014/main" id="{252C9B42-A426-41B3-A36A-0611F362CA9E}"/>
              </a:ext>
            </a:extLst>
          </p:cNvPr>
          <p:cNvSpPr>
            <a:spLocks noGrp="1"/>
          </p:cNvSpPr>
          <p:nvPr>
            <p:ph idx="1"/>
          </p:nvPr>
        </p:nvSpPr>
        <p:spPr>
          <a:xfrm>
            <a:off x="589546" y="2023963"/>
            <a:ext cx="11186336" cy="4074686"/>
          </a:xfrm>
        </p:spPr>
        <p:txBody>
          <a:bodyPr>
            <a:noAutofit/>
          </a:bodyPr>
          <a:lstStyle/>
          <a:p>
            <a:pPr>
              <a:lnSpc>
                <a:spcPct val="100000"/>
              </a:lnSpc>
            </a:pPr>
            <a:r>
              <a:rPr lang="en-US" sz="1700" dirty="0">
                <a:latin typeface="Calibri" panose="020F0502020204030204" pitchFamily="34" charset="0"/>
                <a:cs typeface="Calibri" panose="020F0502020204030204" pitchFamily="34" charset="0"/>
              </a:rPr>
              <a:t>We have taken a dataset from Kaggle platform. It is basically a graph dataset containing various data on over 500 Facebook pages of organizations which are directly or indirectly related to football. </a:t>
            </a:r>
          </a:p>
          <a:p>
            <a:pPr>
              <a:lnSpc>
                <a:spcPct val="100000"/>
              </a:lnSpc>
            </a:pPr>
            <a:r>
              <a:rPr lang="en-US" sz="1700" dirty="0">
                <a:latin typeface="Calibri" panose="020F0502020204030204" pitchFamily="34" charset="0"/>
                <a:cs typeface="Calibri" panose="020F0502020204030204" pitchFamily="34" charset="0"/>
              </a:rPr>
              <a:t>Using the data from the dataset, we will be generating different statistics and graph statistical measures using the network of these pages as a graph structure. These statistics include -</a:t>
            </a:r>
          </a:p>
          <a:p>
            <a:pPr>
              <a:lnSpc>
                <a:spcPct val="100000"/>
              </a:lnSpc>
            </a:pPr>
            <a:r>
              <a:rPr lang="en-US" sz="1700" dirty="0">
                <a:latin typeface="Calibri" panose="020F0502020204030204" pitchFamily="34" charset="0"/>
                <a:cs typeface="Calibri" panose="020F0502020204030204" pitchFamily="34" charset="0"/>
              </a:rPr>
              <a:t> 1) aggregating pages based on their category,  2) top pages based on their fan count (likes).</a:t>
            </a:r>
          </a:p>
          <a:p>
            <a:pPr>
              <a:lnSpc>
                <a:spcPct val="100000"/>
              </a:lnSpc>
            </a:pPr>
            <a:r>
              <a:rPr lang="en-US" sz="1700" dirty="0">
                <a:latin typeface="Calibri" panose="020F0502020204030204" pitchFamily="34" charset="0"/>
                <a:cs typeface="Calibri" panose="020F0502020204030204" pitchFamily="34" charset="0"/>
              </a:rPr>
              <a:t> 3) top pages based on total people talking about them,  4) top pages based on page posting activity.</a:t>
            </a:r>
          </a:p>
          <a:p>
            <a:pPr>
              <a:lnSpc>
                <a:spcPct val="100000"/>
              </a:lnSpc>
            </a:pPr>
            <a:r>
              <a:rPr lang="en-US" sz="1700" dirty="0">
                <a:latin typeface="Calibri" panose="020F0502020204030204" pitchFamily="34" charset="0"/>
                <a:cs typeface="Calibri" panose="020F0502020204030204" pitchFamily="34" charset="0"/>
              </a:rPr>
              <a:t> 5) correlation between fans &amp; talking about for pages.</a:t>
            </a:r>
          </a:p>
          <a:p>
            <a:pPr>
              <a:lnSpc>
                <a:spcPct val="100000"/>
              </a:lnSpc>
            </a:pPr>
            <a:r>
              <a:rPr lang="en-US" sz="1700" dirty="0">
                <a:latin typeface="Calibri" panose="020F0502020204030204" pitchFamily="34" charset="0"/>
                <a:cs typeface="Calibri" panose="020F0502020204030204" pitchFamily="34" charset="0"/>
              </a:rPr>
              <a:t> 6) Graph properties such as-</a:t>
            </a:r>
          </a:p>
          <a:p>
            <a:pPr>
              <a:lnSpc>
                <a:spcPct val="100000"/>
              </a:lnSpc>
            </a:pPr>
            <a:r>
              <a:rPr lang="en-US" sz="1700" dirty="0">
                <a:latin typeface="Calibri" panose="020F0502020204030204" pitchFamily="34" charset="0"/>
                <a:cs typeface="Calibri" panose="020F0502020204030204" pitchFamily="34" charset="0"/>
              </a:rPr>
              <a:t>       a) diameter b) edge density c) transitivity d) </a:t>
            </a:r>
            <a:r>
              <a:rPr lang="en-US" sz="1700" dirty="0" err="1">
                <a:latin typeface="Calibri" panose="020F0502020204030204" pitchFamily="34" charset="0"/>
                <a:cs typeface="Calibri" panose="020F0502020204030204" pitchFamily="34" charset="0"/>
              </a:rPr>
              <a:t>coreness</a:t>
            </a:r>
            <a:r>
              <a:rPr lang="en-US" sz="1700" dirty="0">
                <a:latin typeface="Calibri" panose="020F0502020204030204" pitchFamily="34" charset="0"/>
                <a:cs typeface="Calibri" panose="020F0502020204030204" pitchFamily="34" charset="0"/>
              </a:rPr>
              <a:t> e) centrality measures i.e. Betweenness, Closeness and Eigenvector</a:t>
            </a:r>
          </a:p>
          <a:p>
            <a:pPr>
              <a:lnSpc>
                <a:spcPct val="100000"/>
              </a:lnSpc>
            </a:pPr>
            <a:r>
              <a:rPr lang="en-US" sz="1700" dirty="0">
                <a:latin typeface="Calibri" panose="020F0502020204030204" pitchFamily="34" charset="0"/>
                <a:cs typeface="Calibri" panose="020F0502020204030204" pitchFamily="34" charset="0"/>
              </a:rPr>
              <a:t> 7) PageRank, 8) finding communities or clusters in the network</a:t>
            </a:r>
          </a:p>
          <a:p>
            <a:pPr>
              <a:lnSpc>
                <a:spcPct val="100000"/>
              </a:lnSpc>
            </a:pPr>
            <a:r>
              <a:rPr lang="en-US" sz="1700" dirty="0">
                <a:latin typeface="Calibri" panose="020F0502020204030204" pitchFamily="34" charset="0"/>
                <a:cs typeface="Calibri" panose="020F0502020204030204" pitchFamily="34" charset="0"/>
              </a:rPr>
              <a:t> 9) modularity score.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101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49943F26-D03A-4CC6-BF05-8D595C2DB82F}"/>
              </a:ext>
            </a:extLst>
          </p:cNvPr>
          <p:cNvPicPr>
            <a:picLocks noChangeAspect="1"/>
          </p:cNvPicPr>
          <p:nvPr/>
        </p:nvPicPr>
        <p:blipFill>
          <a:blip r:embed="rId2"/>
          <a:stretch>
            <a:fillRect/>
          </a:stretch>
        </p:blipFill>
        <p:spPr>
          <a:xfrm>
            <a:off x="1769661" y="1097280"/>
            <a:ext cx="8058151" cy="5007407"/>
          </a:xfrm>
          <a:prstGeom prst="rect">
            <a:avLst/>
          </a:prstGeom>
        </p:spPr>
      </p:pic>
      <p:sp>
        <p:nvSpPr>
          <p:cNvPr id="7" name="TextBox 6">
            <a:extLst>
              <a:ext uri="{FF2B5EF4-FFF2-40B4-BE49-F238E27FC236}">
                <a16:creationId xmlns:a16="http://schemas.microsoft.com/office/drawing/2014/main" id="{87815CCF-279D-4742-97F7-86D220FD839B}"/>
              </a:ext>
            </a:extLst>
          </p:cNvPr>
          <p:cNvSpPr txBox="1"/>
          <p:nvPr/>
        </p:nvSpPr>
        <p:spPr>
          <a:xfrm>
            <a:off x="667909" y="576072"/>
            <a:ext cx="8323028" cy="369332"/>
          </a:xfrm>
          <a:prstGeom prst="rect">
            <a:avLst/>
          </a:prstGeom>
          <a:noFill/>
        </p:spPr>
        <p:txBody>
          <a:bodyPr wrap="square">
            <a:spAutoFit/>
          </a:bodyPr>
          <a:lstStyle/>
          <a:p>
            <a:r>
              <a:rPr lang="en-IN" dirty="0"/>
              <a:t>Edge </a:t>
            </a:r>
            <a:r>
              <a:rPr lang="en-IN" dirty="0" err="1"/>
              <a:t>betweness</a:t>
            </a:r>
            <a:endParaRPr lang="en-IN" dirty="0"/>
          </a:p>
        </p:txBody>
      </p:sp>
    </p:spTree>
    <p:extLst>
      <p:ext uri="{BB962C8B-B14F-4D97-AF65-F5344CB8AC3E}">
        <p14:creationId xmlns:p14="http://schemas.microsoft.com/office/powerpoint/2010/main" val="240534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5B2246-C978-42AD-970A-7142F898CC67}"/>
              </a:ext>
            </a:extLst>
          </p:cNvPr>
          <p:cNvSpPr>
            <a:spLocks noGrp="1"/>
          </p:cNvSpPr>
          <p:nvPr>
            <p:ph type="title"/>
          </p:nvPr>
        </p:nvSpPr>
        <p:spPr>
          <a:xfrm>
            <a:off x="720901" y="330488"/>
            <a:ext cx="10750163" cy="1450757"/>
          </a:xfrm>
        </p:spPr>
        <p:txBody>
          <a:bodyPr anchor="ctr">
            <a:normAutofit/>
          </a:bodyPr>
          <a:lstStyle/>
          <a:p>
            <a:r>
              <a:rPr lang="en-US" sz="4000" dirty="0">
                <a:solidFill>
                  <a:srgbClr val="FFFFFF"/>
                </a:solidFill>
              </a:rPr>
              <a:t>Framework And Architecture of the Proposed System</a:t>
            </a:r>
            <a:endParaRPr lang="en-IN" sz="4000" dirty="0">
              <a:solidFill>
                <a:srgbClr val="FFFFFF"/>
              </a:solidFill>
            </a:endParaRPr>
          </a:p>
        </p:txBody>
      </p:sp>
      <p:sp>
        <p:nvSpPr>
          <p:cNvPr id="3" name="Content Placeholder 2">
            <a:extLst>
              <a:ext uri="{FF2B5EF4-FFF2-40B4-BE49-F238E27FC236}">
                <a16:creationId xmlns:a16="http://schemas.microsoft.com/office/drawing/2014/main" id="{5CB3D150-086F-4510-A15F-DC2C4CEA05A4}"/>
              </a:ext>
            </a:extLst>
          </p:cNvPr>
          <p:cNvSpPr>
            <a:spLocks noGrp="1"/>
          </p:cNvSpPr>
          <p:nvPr>
            <p:ph idx="1"/>
          </p:nvPr>
        </p:nvSpPr>
        <p:spPr>
          <a:xfrm>
            <a:off x="707508" y="2023964"/>
            <a:ext cx="10837944" cy="4162152"/>
          </a:xfrm>
        </p:spPr>
        <p:txBody>
          <a:bodyPr>
            <a:normAutofit lnSpcReduction="10000"/>
          </a:bodyPr>
          <a:lstStyle/>
          <a:p>
            <a:pPr>
              <a:lnSpc>
                <a:spcPct val="100000"/>
              </a:lnSpc>
            </a:pPr>
            <a:r>
              <a:rPr lang="en-US" sz="1800" dirty="0"/>
              <a:t>The architecture of the proposed system consists of code chunks, each containing some code which can run independently of other chunks. I have outlined the modules and given their brief description below – </a:t>
            </a:r>
          </a:p>
          <a:p>
            <a:pPr>
              <a:lnSpc>
                <a:spcPct val="100000"/>
              </a:lnSpc>
            </a:pPr>
            <a:r>
              <a:rPr lang="en-US" sz="1800" dirty="0"/>
              <a:t>1.	Importing the required libraries – </a:t>
            </a:r>
            <a:r>
              <a:rPr lang="en-US" sz="1800" dirty="0" err="1"/>
              <a:t>gridExtra</a:t>
            </a:r>
            <a:r>
              <a:rPr lang="en-US" sz="1800" dirty="0"/>
              <a:t>, </a:t>
            </a:r>
            <a:r>
              <a:rPr lang="en-US" sz="1800" dirty="0" err="1"/>
              <a:t>igraph</a:t>
            </a:r>
            <a:r>
              <a:rPr lang="en-US" sz="1800" dirty="0"/>
              <a:t> and ggplot2.</a:t>
            </a:r>
          </a:p>
          <a:p>
            <a:pPr>
              <a:lnSpc>
                <a:spcPct val="100000"/>
              </a:lnSpc>
            </a:pPr>
            <a:r>
              <a:rPr lang="en-US" sz="1800" dirty="0"/>
              <a:t>2.	Reading in the graph and viewing its brief summary</a:t>
            </a:r>
          </a:p>
          <a:p>
            <a:pPr>
              <a:lnSpc>
                <a:spcPct val="100000"/>
              </a:lnSpc>
            </a:pPr>
            <a:r>
              <a:rPr lang="en-US" sz="1800" dirty="0"/>
              <a:t>3.	Inspecting the page graph object</a:t>
            </a:r>
          </a:p>
          <a:p>
            <a:pPr>
              <a:lnSpc>
                <a:spcPct val="100000"/>
              </a:lnSpc>
            </a:pPr>
            <a:r>
              <a:rPr lang="en-US" sz="1800" dirty="0"/>
              <a:t>4.	Aggregating pages based on their category</a:t>
            </a:r>
          </a:p>
          <a:p>
            <a:pPr>
              <a:lnSpc>
                <a:spcPct val="100000"/>
              </a:lnSpc>
            </a:pPr>
            <a:r>
              <a:rPr lang="en-US" sz="1800" dirty="0"/>
              <a:t>5.	Top pages based on their fan count (likes)</a:t>
            </a:r>
          </a:p>
          <a:p>
            <a:pPr>
              <a:lnSpc>
                <a:spcPct val="100000"/>
              </a:lnSpc>
            </a:pPr>
            <a:r>
              <a:rPr lang="en-US" sz="1800" dirty="0"/>
              <a:t>6.	Top pages based on total people talking about them</a:t>
            </a:r>
          </a:p>
          <a:p>
            <a:pPr>
              <a:lnSpc>
                <a:spcPct val="100000"/>
              </a:lnSpc>
            </a:pPr>
            <a:r>
              <a:rPr lang="en-US" sz="1800" dirty="0"/>
              <a:t>7.	Top pages based on page posting activity</a:t>
            </a:r>
          </a:p>
          <a:p>
            <a:pPr>
              <a:lnSpc>
                <a:spcPct val="100000"/>
              </a:lnSpc>
            </a:pPr>
            <a:r>
              <a:rPr lang="en-US" sz="1800" dirty="0"/>
              <a:t>8.	Checking correlation between fans and </a:t>
            </a:r>
            <a:r>
              <a:rPr lang="en-US" sz="1800" dirty="0" err="1"/>
              <a:t>talking_about</a:t>
            </a:r>
            <a:r>
              <a:rPr lang="en-US" sz="1800" dirty="0"/>
              <a:t> for pages: </a:t>
            </a:r>
          </a:p>
          <a:p>
            <a:pPr>
              <a:lnSpc>
                <a:spcPct val="100000"/>
              </a:lnSpc>
            </a:pPr>
            <a:endParaRPr lang="en-IN" sz="10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34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E0D4D-6AC6-4C01-A141-BA92654B0309}"/>
              </a:ext>
            </a:extLst>
          </p:cNvPr>
          <p:cNvSpPr txBox="1"/>
          <p:nvPr/>
        </p:nvSpPr>
        <p:spPr>
          <a:xfrm>
            <a:off x="471114" y="349589"/>
            <a:ext cx="11527404" cy="5586145"/>
          </a:xfrm>
          <a:prstGeom prst="rect">
            <a:avLst/>
          </a:prstGeom>
          <a:noFill/>
        </p:spPr>
        <p:txBody>
          <a:bodyPr wrap="square">
            <a:spAutoFit/>
          </a:bodyPr>
          <a:lstStyle/>
          <a:p>
            <a:r>
              <a:rPr lang="en-US" sz="1700" dirty="0"/>
              <a:t>9.             Plotting page network using degree filter</a:t>
            </a:r>
          </a:p>
          <a:p>
            <a:r>
              <a:rPr lang="en-US" sz="1700" dirty="0"/>
              <a:t>10.	Getting filtered graph</a:t>
            </a:r>
          </a:p>
          <a:p>
            <a:r>
              <a:rPr lang="en-US" sz="1700" dirty="0"/>
              <a:t>11.	Plotting the graph</a:t>
            </a:r>
          </a:p>
          <a:p>
            <a:r>
              <a:rPr lang="en-US" sz="1700" dirty="0"/>
              <a:t>12.	Diameter (length of longest path) of the network</a:t>
            </a:r>
          </a:p>
          <a:p>
            <a:r>
              <a:rPr lang="en-US" sz="1700" dirty="0"/>
              <a:t>13.	Getting the longest path of the network</a:t>
            </a:r>
          </a:p>
          <a:p>
            <a:r>
              <a:rPr lang="en-US" sz="1700" dirty="0"/>
              <a:t>14.	Mean distance between 2 nodes in the network</a:t>
            </a:r>
          </a:p>
          <a:p>
            <a:endParaRPr lang="en-US" sz="1700" dirty="0"/>
          </a:p>
          <a:p>
            <a:r>
              <a:rPr lang="en-US" sz="1700" dirty="0"/>
              <a:t>15.	Distance between various important pages (nodes)</a:t>
            </a:r>
          </a:p>
          <a:p>
            <a:r>
              <a:rPr lang="en-US" sz="1700" dirty="0"/>
              <a:t>16.	no. of edges / no. of all possible edges</a:t>
            </a:r>
          </a:p>
          <a:p>
            <a:r>
              <a:rPr lang="en-US" sz="1700" dirty="0"/>
              <a:t>17.	transitivity clustering coefficient</a:t>
            </a:r>
          </a:p>
          <a:p>
            <a:r>
              <a:rPr lang="en-US" sz="1700" dirty="0"/>
              <a:t>18.	The k-core of a graph is a maximal subgraph in which each vertex has at least degree k. </a:t>
            </a:r>
          </a:p>
          <a:p>
            <a:r>
              <a:rPr lang="en-US" sz="1700" dirty="0"/>
              <a:t>19.	The </a:t>
            </a:r>
            <a:r>
              <a:rPr lang="en-US" sz="1700" dirty="0" err="1"/>
              <a:t>coreness</a:t>
            </a:r>
            <a:r>
              <a:rPr lang="en-US" sz="1700" dirty="0"/>
              <a:t> of a vertex is k if it belongs to the k-core but not to the (k+1)-core.</a:t>
            </a:r>
          </a:p>
          <a:p>
            <a:r>
              <a:rPr lang="en-US" sz="1700" dirty="0"/>
              <a:t>20.	Max </a:t>
            </a:r>
            <a:r>
              <a:rPr lang="en-US" sz="1700" dirty="0" err="1"/>
              <a:t>coreness</a:t>
            </a:r>
            <a:endParaRPr lang="en-US" sz="1700" dirty="0"/>
          </a:p>
          <a:p>
            <a:r>
              <a:rPr lang="en-US" sz="1700" dirty="0"/>
              <a:t>21.	Viewing the core of the network</a:t>
            </a:r>
          </a:p>
          <a:p>
            <a:pPr marL="342900" indent="-342900">
              <a:buAutoNum type="arabicPeriod" startAt="22"/>
            </a:pPr>
            <a:r>
              <a:rPr lang="en-US" sz="1700" dirty="0"/>
              <a:t>         Viewing the periphery of the network </a:t>
            </a:r>
          </a:p>
          <a:p>
            <a:pPr marL="342900" indent="-342900">
              <a:buAutoNum type="arabicPeriod" startAt="22"/>
            </a:pPr>
            <a:r>
              <a:rPr lang="en-US" sz="1700" dirty="0"/>
              <a:t>           Degree centrality.                                                                                                                                                                Degree centrality assigns an importance score based purely on the number of links held by each node.</a:t>
            </a:r>
          </a:p>
          <a:p>
            <a:pPr marL="342900" indent="-342900">
              <a:buAutoNum type="arabicPeriod" startAt="22"/>
            </a:pPr>
            <a:endParaRPr lang="en-US" sz="1700" dirty="0"/>
          </a:p>
          <a:p>
            <a:r>
              <a:rPr lang="en-US" sz="1700" dirty="0"/>
              <a:t>24.	Closeness centrality</a:t>
            </a:r>
          </a:p>
          <a:p>
            <a:r>
              <a:rPr lang="en-US" sz="1700" dirty="0"/>
              <a:t>In a connected graph, the normalized closeness centrality (or closeness) of a node is the average length of the shortest path between the node and all other nodes in the graph. Thus, the more central a node is, the closer it is to all other nodes.</a:t>
            </a:r>
          </a:p>
        </p:txBody>
      </p:sp>
    </p:spTree>
    <p:extLst>
      <p:ext uri="{BB962C8B-B14F-4D97-AF65-F5344CB8AC3E}">
        <p14:creationId xmlns:p14="http://schemas.microsoft.com/office/powerpoint/2010/main" val="172567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Table&#10;&#10;Description automatically generated with medium confidence">
            <a:extLst>
              <a:ext uri="{FF2B5EF4-FFF2-40B4-BE49-F238E27FC236}">
                <a16:creationId xmlns:a16="http://schemas.microsoft.com/office/drawing/2014/main" id="{6F87E5E0-B25C-4140-880D-B8E4077A9F82}"/>
              </a:ext>
            </a:extLst>
          </p:cNvPr>
          <p:cNvPicPr>
            <a:picLocks noChangeAspect="1"/>
          </p:cNvPicPr>
          <p:nvPr/>
        </p:nvPicPr>
        <p:blipFill rotWithShape="1">
          <a:blip r:embed="rId2"/>
          <a:srcRect r="12831"/>
          <a:stretch/>
        </p:blipFill>
        <p:spPr>
          <a:xfrm>
            <a:off x="135172" y="190832"/>
            <a:ext cx="3682672" cy="5806308"/>
          </a:xfrm>
          <a:prstGeom prst="rect">
            <a:avLst/>
          </a:prstGeom>
        </p:spPr>
      </p:pic>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84CBBA20-89D4-4E6E-A50A-8E84011DA1CE}"/>
              </a:ext>
            </a:extLst>
          </p:cNvPr>
          <p:cNvPicPr>
            <a:picLocks noChangeAspect="1"/>
          </p:cNvPicPr>
          <p:nvPr/>
        </p:nvPicPr>
        <p:blipFill>
          <a:blip r:embed="rId3"/>
          <a:stretch>
            <a:fillRect/>
          </a:stretch>
        </p:blipFill>
        <p:spPr>
          <a:xfrm>
            <a:off x="3753016" y="1095430"/>
            <a:ext cx="4301655" cy="4685168"/>
          </a:xfrm>
          <a:prstGeom prst="rect">
            <a:avLst/>
          </a:prstGeom>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A6F72ED9-EFBA-438E-9009-0D2C30EF3D02}"/>
              </a:ext>
            </a:extLst>
          </p:cNvPr>
          <p:cNvPicPr>
            <a:picLocks noChangeAspect="1"/>
          </p:cNvPicPr>
          <p:nvPr/>
        </p:nvPicPr>
        <p:blipFill rotWithShape="1">
          <a:blip r:embed="rId4"/>
          <a:srcRect r="43656"/>
          <a:stretch/>
        </p:blipFill>
        <p:spPr>
          <a:xfrm>
            <a:off x="8343677" y="439714"/>
            <a:ext cx="3153910" cy="5340884"/>
          </a:xfrm>
          <a:prstGeom prst="rect">
            <a:avLst/>
          </a:prstGeom>
        </p:spPr>
      </p:pic>
    </p:spTree>
    <p:extLst>
      <p:ext uri="{BB962C8B-B14F-4D97-AF65-F5344CB8AC3E}">
        <p14:creationId xmlns:p14="http://schemas.microsoft.com/office/powerpoint/2010/main" val="405986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4517A3-FDC8-47D1-AD6E-CBA46ED8FA24}"/>
              </a:ext>
            </a:extLst>
          </p:cNvPr>
          <p:cNvSpPr txBox="1"/>
          <p:nvPr/>
        </p:nvSpPr>
        <p:spPr>
          <a:xfrm>
            <a:off x="614238" y="206733"/>
            <a:ext cx="11344524" cy="6186309"/>
          </a:xfrm>
          <a:prstGeom prst="rect">
            <a:avLst/>
          </a:prstGeom>
          <a:noFill/>
        </p:spPr>
        <p:txBody>
          <a:bodyPr wrap="square">
            <a:spAutoFit/>
          </a:bodyPr>
          <a:lstStyle/>
          <a:p>
            <a:pPr marL="342900" indent="-342900">
              <a:buAutoNum type="arabicPeriod" startAt="27"/>
            </a:pPr>
            <a:r>
              <a:rPr lang="en-US" sz="1700" dirty="0"/>
              <a:t>Correlation plots</a:t>
            </a:r>
          </a:p>
          <a:p>
            <a:endParaRPr lang="en-US" sz="1700" dirty="0"/>
          </a:p>
          <a:p>
            <a:r>
              <a:rPr lang="en-US" sz="1700" dirty="0"/>
              <a:t>28.	Eigenvector Centrality</a:t>
            </a:r>
          </a:p>
          <a:p>
            <a:r>
              <a:rPr lang="en-US" sz="1700" dirty="0"/>
              <a:t>	</a:t>
            </a:r>
            <a:r>
              <a:rPr lang="en-US" sz="1700" dirty="0" err="1"/>
              <a:t>EigenCentrality</a:t>
            </a:r>
            <a:r>
              <a:rPr lang="en-US" sz="1700" dirty="0"/>
              <a:t> measures a node’s influence based on the number of links it has to other nodes within the network. </a:t>
            </a:r>
          </a:p>
          <a:p>
            <a:r>
              <a:rPr lang="en-US" sz="1700" dirty="0"/>
              <a:t>	</a:t>
            </a:r>
            <a:r>
              <a:rPr lang="en-US" sz="1700" dirty="0" err="1"/>
              <a:t>EigenCentrality</a:t>
            </a:r>
            <a:r>
              <a:rPr lang="en-US" sz="1700" dirty="0"/>
              <a:t> then goes a step further by also taking into account how well connected a node is, and how many links their connections have, and so on through the network.</a:t>
            </a:r>
          </a:p>
          <a:p>
            <a:endParaRPr lang="en-US" sz="1700" dirty="0"/>
          </a:p>
          <a:p>
            <a:r>
              <a:rPr lang="en-US" sz="1700" dirty="0"/>
              <a:t>29.	PageRank</a:t>
            </a:r>
          </a:p>
          <a:p>
            <a:r>
              <a:rPr lang="en-US" sz="1700" dirty="0"/>
              <a:t>PageRank is a variant of Eigen Centrality, also assigning nodes a score based on their connections, and their connections’ connections. The difference is that PageRank also takes link direction and weight into account             so links can only pass influence in one direction and pass different amounts of influence.</a:t>
            </a:r>
          </a:p>
          <a:p>
            <a:endParaRPr lang="en-US" sz="1700" dirty="0"/>
          </a:p>
          <a:p>
            <a:r>
              <a:rPr lang="en-US" sz="1700" dirty="0"/>
              <a:t>31.	Get communities / clusters</a:t>
            </a:r>
          </a:p>
          <a:p>
            <a:r>
              <a:rPr lang="en-US" sz="1700" dirty="0"/>
              <a:t>32.	filtering graph to get important nodes based on degree</a:t>
            </a:r>
          </a:p>
          <a:p>
            <a:r>
              <a:rPr lang="en-US" sz="1700" dirty="0"/>
              <a:t>33.	Fast greedy clustering</a:t>
            </a:r>
          </a:p>
          <a:p>
            <a:r>
              <a:rPr lang="en-US" sz="1700" dirty="0"/>
              <a:t>34.	get total pages in each cluster</a:t>
            </a:r>
          </a:p>
          <a:p>
            <a:pPr marL="342900" indent="-342900">
              <a:buAutoNum type="arabicPeriod" startAt="35"/>
            </a:pPr>
            <a:r>
              <a:rPr lang="en-US" sz="1700" dirty="0"/>
              <a:t>  	get page names in each cluster</a:t>
            </a:r>
          </a:p>
          <a:p>
            <a:pPr marL="342900" indent="-342900">
              <a:buAutoNum type="arabicPeriod" startAt="36"/>
            </a:pPr>
            <a:r>
              <a:rPr lang="en-US" sz="1700" dirty="0"/>
              <a:t>  	get modularity score</a:t>
            </a:r>
          </a:p>
          <a:p>
            <a:pPr marL="342900" indent="-342900">
              <a:buAutoNum type="arabicPeriod" startAt="36"/>
            </a:pPr>
            <a:r>
              <a:rPr lang="en-US" sz="1700" dirty="0"/>
              <a:t>  	Modularity is one measure of the structure of networks or graphs. Networks with high modularity have 	dense connections between the nodes within modules but sparse connections between nodes in 	different modules.</a:t>
            </a:r>
          </a:p>
          <a:p>
            <a:r>
              <a:rPr lang="en-US" sz="1700" dirty="0"/>
              <a:t>37.	edge betweenness clustering</a:t>
            </a:r>
          </a:p>
        </p:txBody>
      </p:sp>
    </p:spTree>
    <p:extLst>
      <p:ext uri="{BB962C8B-B14F-4D97-AF65-F5344CB8AC3E}">
        <p14:creationId xmlns:p14="http://schemas.microsoft.com/office/powerpoint/2010/main" val="3492651352"/>
      </p:ext>
    </p:extLst>
  </p:cSld>
  <p:clrMapOvr>
    <a:masterClrMapping/>
  </p:clrMapOvr>
</p:sld>
</file>

<file path=ppt/theme/theme1.xml><?xml version="1.0" encoding="utf-8"?>
<a:theme xmlns:a="http://schemas.openxmlformats.org/drawingml/2006/main" name="1_RetrospectVTI">
  <a:themeElements>
    <a:clrScheme name="Custom 34">
      <a:dk1>
        <a:sysClr val="windowText" lastClr="100E0E"/>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100E0E"/>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71</TotalTime>
  <Words>1837</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Bookman Old Style</vt:lpstr>
      <vt:lpstr>Calibri</vt:lpstr>
      <vt:lpstr>Franklin Gothic Book</vt:lpstr>
      <vt:lpstr>Times New Roman</vt:lpstr>
      <vt:lpstr>Wingdings</vt:lpstr>
      <vt:lpstr>1_RetrospectVTI</vt:lpstr>
      <vt:lpstr>PROJECT TITLE –   SOCIAL NETWORK ANALYSIS OF FACEBOOK PAGES </vt:lpstr>
      <vt:lpstr>ABSTRACT</vt:lpstr>
      <vt:lpstr>INTRODUCTION</vt:lpstr>
      <vt:lpstr>METHODOLOGY-</vt:lpstr>
      <vt:lpstr>PowerPoint Presentation</vt:lpstr>
      <vt:lpstr>Framework And Architecture of the Proposed System</vt:lpstr>
      <vt:lpstr>PowerPoint Presentation</vt:lpstr>
      <vt:lpstr>PowerPoint Presentation</vt:lpstr>
      <vt:lpstr>PowerPoint Presentation</vt:lpstr>
      <vt:lpstr>RESULTS AND DISCUSSION</vt:lpstr>
      <vt:lpstr>PowerPoint Presentation</vt:lpstr>
      <vt:lpstr>PowerPoint Presentation</vt:lpstr>
      <vt:lpstr>NOVELTY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SOCIAL NETWORK ANALYSIS OF FACEBOOK PAGES </dc:title>
  <dc:creator>Soumyaraj</dc:creator>
  <cp:lastModifiedBy>Soumyaraj</cp:lastModifiedBy>
  <cp:revision>15</cp:revision>
  <dcterms:created xsi:type="dcterms:W3CDTF">2021-12-05T04:45:46Z</dcterms:created>
  <dcterms:modified xsi:type="dcterms:W3CDTF">2021-12-05T05:57:17Z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