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5/21/2022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5/21/2022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Times New Roman" panose="02020603050405020304" pitchFamily="18" charset="0"/>
                <a:cs typeface="Times New Roman" panose="02020603050405020304" pitchFamily="18" charset="0"/>
              </a:rPr>
              <a:t>Task Round</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Kalpataru Dhakate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67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Objective of the Project </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173648" y="2571184"/>
            <a:ext cx="6446067" cy="3153836"/>
          </a:xfrm>
          <a:prstGeom prst="rect">
            <a:avLst/>
          </a:prstGeom>
          <a:noFill/>
        </p:spPr>
        <p:txBody>
          <a:bodyPr wrap="square" rtlCol="0">
            <a:spAutoFit/>
          </a:bodyPr>
          <a:lstStyle/>
          <a:p>
            <a:endParaRPr lang="en-IN" dirty="0"/>
          </a:p>
        </p:txBody>
      </p:sp>
      <p:sp>
        <p:nvSpPr>
          <p:cNvPr id="11" name="TextBox 10"/>
          <p:cNvSpPr txBox="1"/>
          <p:nvPr/>
        </p:nvSpPr>
        <p:spPr>
          <a:xfrm>
            <a:off x="3947311" y="1801641"/>
            <a:ext cx="7645651" cy="2123658"/>
          </a:xfrm>
          <a:prstGeom prst="rect">
            <a:avLst/>
          </a:prstGeom>
          <a:noFill/>
        </p:spPr>
        <p:txBody>
          <a:bodyPr wrap="square" rtlCol="0">
            <a:spAutoFit/>
          </a:bodyPr>
          <a:lstStyle/>
          <a:p>
            <a:r>
              <a:rPr lang="en-IN" sz="4400" b="1" u="sng" dirty="0" smtClean="0"/>
              <a:t>To predict the wine quality using different Machine Learning Algorithm</a:t>
            </a:r>
            <a:endParaRPr lang="en-IN" sz="4400" b="1" u="sng" dirty="0"/>
          </a:p>
        </p:txBody>
      </p:sp>
    </p:spTree>
    <p:extLst>
      <p:ext uri="{BB962C8B-B14F-4D97-AF65-F5344CB8AC3E}">
        <p14:creationId xmlns:p14="http://schemas.microsoft.com/office/powerpoint/2010/main" val="77836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6297" y="546401"/>
            <a:ext cx="8301055" cy="769441"/>
          </a:xfrm>
          <a:prstGeom prst="rect">
            <a:avLst/>
          </a:prstGeom>
        </p:spPr>
        <p:txBody>
          <a:bodyPr wrap="none">
            <a:spAutoFit/>
          </a:bodyPr>
          <a:lstStyle/>
          <a:p>
            <a:pPr algn="ctr"/>
            <a:r>
              <a:rPr lang="en-IN" sz="4400" b="1" u="sng" dirty="0"/>
              <a:t>Wine Quality Dataset Description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2" y="1379217"/>
            <a:ext cx="4639091" cy="5139279"/>
          </a:xfrm>
          <a:prstGeom prst="rect">
            <a:avLst/>
          </a:prstGeom>
        </p:spPr>
      </p:pic>
      <p:grpSp>
        <p:nvGrpSpPr>
          <p:cNvPr id="7" name="Group 6"/>
          <p:cNvGrpSpPr/>
          <p:nvPr/>
        </p:nvGrpSpPr>
        <p:grpSpPr>
          <a:xfrm>
            <a:off x="5896824" y="1379217"/>
            <a:ext cx="6295176" cy="5078313"/>
            <a:chOff x="5896824" y="1379217"/>
            <a:chExt cx="6295176" cy="5078313"/>
          </a:xfrm>
        </p:grpSpPr>
        <p:sp>
          <p:nvSpPr>
            <p:cNvPr id="5" name="TextBox 4"/>
            <p:cNvSpPr txBox="1"/>
            <p:nvPr/>
          </p:nvSpPr>
          <p:spPr>
            <a:xfrm>
              <a:off x="5896824" y="1379217"/>
              <a:ext cx="4246075" cy="5078313"/>
            </a:xfrm>
            <a:prstGeom prst="rect">
              <a:avLst/>
            </a:prstGeom>
            <a:noFill/>
          </p:spPr>
          <p:txBody>
            <a:bodyPr wrap="square" rtlCol="0">
              <a:spAutoFit/>
            </a:bodyPr>
            <a:lstStyle/>
            <a:p>
              <a:r>
                <a:rPr lang="en-IN" dirty="0" smtClean="0"/>
                <a:t>We can say that wine quality dataset has –</a:t>
              </a:r>
            </a:p>
            <a:p>
              <a:endParaRPr lang="en-IN" dirty="0" smtClean="0"/>
            </a:p>
            <a:p>
              <a:r>
                <a:rPr lang="en-IN" dirty="0" smtClean="0"/>
                <a:t>Rows       : </a:t>
              </a:r>
              <a:r>
                <a:rPr lang="en-IN" dirty="0"/>
                <a:t>1599 </a:t>
              </a:r>
              <a:endParaRPr lang="en-IN" dirty="0" smtClean="0"/>
            </a:p>
            <a:p>
              <a:r>
                <a:rPr lang="en-IN" dirty="0" smtClean="0"/>
                <a:t>Column  :  12</a:t>
              </a:r>
            </a:p>
            <a:p>
              <a:endParaRPr lang="en-IN" dirty="0"/>
            </a:p>
            <a:p>
              <a:r>
                <a:rPr lang="en-IN" dirty="0" smtClean="0"/>
                <a:t>Column names are :</a:t>
              </a:r>
            </a:p>
            <a:p>
              <a:pPr marL="342900" indent="-342900">
                <a:buAutoNum type="arabicPeriod"/>
              </a:pPr>
              <a:r>
                <a:rPr lang="en-IN" dirty="0" smtClean="0"/>
                <a:t>Fixed acidity</a:t>
              </a:r>
            </a:p>
            <a:p>
              <a:pPr marL="342900" indent="-342900">
                <a:buAutoNum type="arabicPeriod"/>
              </a:pPr>
              <a:r>
                <a:rPr lang="en-IN" dirty="0" smtClean="0"/>
                <a:t>Volatility acidity</a:t>
              </a:r>
            </a:p>
            <a:p>
              <a:pPr marL="342900" indent="-342900">
                <a:buAutoNum type="arabicPeriod"/>
              </a:pPr>
              <a:r>
                <a:rPr lang="en-IN" dirty="0" smtClean="0"/>
                <a:t>Citric acid</a:t>
              </a:r>
            </a:p>
            <a:p>
              <a:pPr marL="342900" indent="-342900">
                <a:buAutoNum type="arabicPeriod"/>
              </a:pPr>
              <a:r>
                <a:rPr lang="en-IN" dirty="0" smtClean="0"/>
                <a:t>Residual sugar</a:t>
              </a:r>
            </a:p>
            <a:p>
              <a:pPr marL="342900" indent="-342900">
                <a:buAutoNum type="arabicPeriod"/>
              </a:pPr>
              <a:r>
                <a:rPr lang="en-IN" dirty="0" smtClean="0"/>
                <a:t>Chlorides</a:t>
              </a:r>
            </a:p>
            <a:p>
              <a:pPr marL="342900" indent="-342900">
                <a:buAutoNum type="arabicPeriod"/>
              </a:pPr>
              <a:r>
                <a:rPr lang="en-IN" dirty="0" smtClean="0"/>
                <a:t>Free </a:t>
              </a:r>
              <a:r>
                <a:rPr lang="en-IN" dirty="0" err="1" smtClean="0"/>
                <a:t>sulfur</a:t>
              </a:r>
              <a:r>
                <a:rPr lang="en-IN" dirty="0" smtClean="0"/>
                <a:t> dioxide</a:t>
              </a:r>
            </a:p>
            <a:p>
              <a:pPr marL="342900" indent="-342900">
                <a:buAutoNum type="arabicPeriod"/>
              </a:pPr>
              <a:r>
                <a:rPr lang="en-IN" dirty="0" smtClean="0"/>
                <a:t>Total sulphur dioxide</a:t>
              </a:r>
            </a:p>
            <a:p>
              <a:pPr marL="342900" indent="-342900">
                <a:buAutoNum type="arabicPeriod"/>
              </a:pPr>
              <a:r>
                <a:rPr lang="en-IN" dirty="0" smtClean="0"/>
                <a:t>Density</a:t>
              </a:r>
            </a:p>
            <a:p>
              <a:pPr marL="342900" indent="-342900">
                <a:buAutoNum type="arabicPeriod"/>
              </a:pPr>
              <a:r>
                <a:rPr lang="en-IN" dirty="0" smtClean="0"/>
                <a:t>pH</a:t>
              </a:r>
            </a:p>
            <a:p>
              <a:pPr marL="342900" indent="-342900">
                <a:buAutoNum type="arabicPeriod"/>
              </a:pPr>
              <a:r>
                <a:rPr lang="en-IN" dirty="0" smtClean="0"/>
                <a:t>Sulphates</a:t>
              </a:r>
            </a:p>
            <a:p>
              <a:pPr marL="342900" indent="-342900">
                <a:buAutoNum type="arabicPeriod"/>
              </a:pPr>
              <a:r>
                <a:rPr lang="en-IN" dirty="0" smtClean="0"/>
                <a:t>Alcohol</a:t>
              </a:r>
            </a:p>
            <a:p>
              <a:pPr marL="342900" indent="-342900">
                <a:buAutoNum type="arabicPeriod"/>
              </a:pPr>
              <a:r>
                <a:rPr lang="en-IN" dirty="0" smtClean="0"/>
                <a:t>Quality</a:t>
              </a:r>
            </a:p>
          </p:txBody>
        </p:sp>
        <p:sp>
          <p:nvSpPr>
            <p:cNvPr id="6" name="TextBox 5"/>
            <p:cNvSpPr txBox="1"/>
            <p:nvPr/>
          </p:nvSpPr>
          <p:spPr>
            <a:xfrm>
              <a:off x="8643042" y="2743200"/>
              <a:ext cx="3548958" cy="2031325"/>
            </a:xfrm>
            <a:prstGeom prst="rect">
              <a:avLst/>
            </a:prstGeom>
            <a:noFill/>
          </p:spPr>
          <p:txBody>
            <a:bodyPr wrap="square" rtlCol="0">
              <a:spAutoFit/>
            </a:bodyPr>
            <a:lstStyle/>
            <a:p>
              <a:r>
                <a:rPr lang="en-IN" dirty="0" smtClean="0"/>
                <a:t>We can also see that out of 12 columns ,</a:t>
              </a:r>
              <a:r>
                <a:rPr lang="en-IN" dirty="0"/>
                <a:t> </a:t>
              </a:r>
              <a:r>
                <a:rPr lang="en-IN" dirty="0" err="1" smtClean="0"/>
                <a:t>Dtype</a:t>
              </a:r>
              <a:r>
                <a:rPr lang="en-IN" dirty="0" smtClean="0"/>
                <a:t> of 11 columns are </a:t>
              </a:r>
              <a:r>
                <a:rPr lang="en-IN" b="1" dirty="0" smtClean="0"/>
                <a:t>‘float64’ </a:t>
              </a:r>
              <a:r>
                <a:rPr lang="en-IN" dirty="0" smtClean="0"/>
                <a:t>Whereas that of 1 column </a:t>
              </a:r>
              <a:r>
                <a:rPr lang="en-IN" dirty="0" err="1" smtClean="0"/>
                <a:t>i.e</a:t>
              </a:r>
              <a:r>
                <a:rPr lang="en-IN" dirty="0" smtClean="0"/>
                <a:t> quality </a:t>
              </a:r>
              <a:r>
                <a:rPr lang="en-IN" dirty="0" err="1" smtClean="0"/>
                <a:t>dtype</a:t>
              </a:r>
              <a:r>
                <a:rPr lang="en-IN" dirty="0" smtClean="0"/>
                <a:t> is ‘</a:t>
              </a:r>
              <a:r>
                <a:rPr lang="en-IN" b="1" dirty="0" smtClean="0"/>
                <a:t>int64</a:t>
              </a:r>
              <a:r>
                <a:rPr lang="en-IN" dirty="0" smtClean="0"/>
                <a:t>’</a:t>
              </a:r>
            </a:p>
            <a:p>
              <a:endParaRPr lang="en-IN" dirty="0"/>
            </a:p>
            <a:p>
              <a:r>
                <a:rPr lang="en-IN" dirty="0" err="1" smtClean="0"/>
                <a:t>Dtype</a:t>
              </a:r>
              <a:r>
                <a:rPr lang="en-IN" dirty="0" smtClean="0"/>
                <a:t> is type of data each variable has.</a:t>
              </a:r>
              <a:endParaRPr lang="en-IN" dirty="0"/>
            </a:p>
          </p:txBody>
        </p:sp>
      </p:grpSp>
    </p:spTree>
    <p:extLst>
      <p:ext uri="{BB962C8B-B14F-4D97-AF65-F5344CB8AC3E}">
        <p14:creationId xmlns:p14="http://schemas.microsoft.com/office/powerpoint/2010/main" val="262351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768" y="239546"/>
            <a:ext cx="2875122" cy="769441"/>
          </a:xfrm>
          <a:prstGeom prst="rect">
            <a:avLst/>
          </a:prstGeom>
          <a:noFill/>
        </p:spPr>
        <p:txBody>
          <a:bodyPr wrap="square" rtlCol="0">
            <a:spAutoFit/>
          </a:bodyPr>
          <a:lstStyle/>
          <a:p>
            <a:r>
              <a:rPr lang="en-IN" sz="4400" b="1" dirty="0" err="1" smtClean="0"/>
              <a:t>Cont</a:t>
            </a:r>
            <a:r>
              <a:rPr lang="en-IN" sz="4400" b="1" dirty="0" smtClean="0"/>
              <a:t> ……</a:t>
            </a:r>
            <a:endParaRPr lang="en-IN" sz="4400" b="1" dirty="0"/>
          </a:p>
        </p:txBody>
      </p:sp>
      <p:sp>
        <p:nvSpPr>
          <p:cNvPr id="3" name="TextBox 2"/>
          <p:cNvSpPr txBox="1"/>
          <p:nvPr/>
        </p:nvSpPr>
        <p:spPr>
          <a:xfrm>
            <a:off x="492768" y="1222218"/>
            <a:ext cx="10633941" cy="2585323"/>
          </a:xfrm>
          <a:prstGeom prst="rect">
            <a:avLst/>
          </a:prstGeom>
          <a:noFill/>
        </p:spPr>
        <p:txBody>
          <a:bodyPr wrap="square" rtlCol="0">
            <a:spAutoFit/>
          </a:bodyPr>
          <a:lstStyle/>
          <a:p>
            <a:r>
              <a:rPr lang="en-IN" dirty="0" smtClean="0"/>
              <a:t>1. Checking for null values : </a:t>
            </a:r>
          </a:p>
          <a:p>
            <a:r>
              <a:rPr lang="en-IN" dirty="0" smtClean="0"/>
              <a:t>By referring above image we can say that there is no null values present in the data.</a:t>
            </a:r>
          </a:p>
          <a:p>
            <a:endParaRPr lang="en-IN" dirty="0"/>
          </a:p>
          <a:p>
            <a:r>
              <a:rPr lang="en-IN" dirty="0" smtClean="0"/>
              <a:t>2. Statistical detail of each columns :</a:t>
            </a:r>
          </a:p>
          <a:p>
            <a:r>
              <a:rPr lang="en-IN" dirty="0" smtClean="0"/>
              <a:t>It gives idea count, mean, standard deviation, min, percentile[25%,50%,75%], max of each columns.</a:t>
            </a:r>
          </a:p>
          <a:p>
            <a:endParaRPr lang="en-IN" dirty="0"/>
          </a:p>
          <a:p>
            <a:endParaRPr lang="en-IN" dirty="0"/>
          </a:p>
          <a:p>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44" y="3080461"/>
            <a:ext cx="8075691" cy="3009838"/>
          </a:xfrm>
          <a:prstGeom prst="rect">
            <a:avLst/>
          </a:prstGeom>
        </p:spPr>
      </p:pic>
    </p:spTree>
    <p:extLst>
      <p:ext uri="{BB962C8B-B14F-4D97-AF65-F5344CB8AC3E}">
        <p14:creationId xmlns:p14="http://schemas.microsoft.com/office/powerpoint/2010/main" val="299336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1" y="454784"/>
            <a:ext cx="5396772" cy="37209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12" y="3177767"/>
            <a:ext cx="5187636" cy="3535256"/>
          </a:xfrm>
          <a:prstGeom prst="rect">
            <a:avLst/>
          </a:prstGeom>
        </p:spPr>
      </p:pic>
      <p:sp>
        <p:nvSpPr>
          <p:cNvPr id="4" name="Rectangle 3"/>
          <p:cNvSpPr/>
          <p:nvPr/>
        </p:nvSpPr>
        <p:spPr>
          <a:xfrm>
            <a:off x="5196689" y="737485"/>
            <a:ext cx="6681458" cy="1200329"/>
          </a:xfrm>
          <a:prstGeom prst="rect">
            <a:avLst/>
          </a:prstGeom>
        </p:spPr>
        <p:txBody>
          <a:bodyPr wrap="square">
            <a:spAutoFit/>
          </a:bodyPr>
          <a:lstStyle/>
          <a:p>
            <a:r>
              <a:rPr lang="en-IN" dirty="0"/>
              <a:t>3. To find out the correlation of each columns :</a:t>
            </a:r>
          </a:p>
          <a:p>
            <a:r>
              <a:rPr lang="en-IN" dirty="0"/>
              <a:t>As far our concern we can see that quality is positively correlated with alcohol, citric acid, sulphates and negatively correlated with volatile acidity.</a:t>
            </a:r>
          </a:p>
        </p:txBody>
      </p:sp>
      <p:sp>
        <p:nvSpPr>
          <p:cNvPr id="5" name="Rectangle 4"/>
          <p:cNvSpPr/>
          <p:nvPr/>
        </p:nvSpPr>
        <p:spPr>
          <a:xfrm>
            <a:off x="531137" y="4436137"/>
            <a:ext cx="6527571" cy="923330"/>
          </a:xfrm>
          <a:prstGeom prst="rect">
            <a:avLst/>
          </a:prstGeom>
        </p:spPr>
        <p:txBody>
          <a:bodyPr wrap="square">
            <a:spAutoFit/>
          </a:bodyPr>
          <a:lstStyle/>
          <a:p>
            <a:r>
              <a:rPr lang="en-IN" dirty="0"/>
              <a:t>4. Updating the classes of quality :</a:t>
            </a:r>
          </a:p>
          <a:p>
            <a:r>
              <a:rPr lang="en-US" dirty="0"/>
              <a:t>As there are only 6 class in quality we can assume that class 0-5 as bad quality and class 6-8 as good quality.</a:t>
            </a:r>
          </a:p>
        </p:txBody>
      </p:sp>
    </p:spTree>
    <p:extLst>
      <p:ext uri="{BB962C8B-B14F-4D97-AF65-F5344CB8AC3E}">
        <p14:creationId xmlns:p14="http://schemas.microsoft.com/office/powerpoint/2010/main" val="192217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40" y="858417"/>
            <a:ext cx="6752493" cy="4801314"/>
          </a:xfrm>
          <a:prstGeom prst="rect">
            <a:avLst/>
          </a:prstGeom>
        </p:spPr>
        <p:txBody>
          <a:bodyPr wrap="square">
            <a:spAutoFit/>
          </a:bodyPr>
          <a:lstStyle/>
          <a:p>
            <a:r>
              <a:rPr lang="en-US" dirty="0"/>
              <a:t>5. Checking for Outliers and Dropping it of </a:t>
            </a:r>
            <a:r>
              <a:rPr lang="en-US" dirty="0" smtClean="0"/>
              <a:t>: </a:t>
            </a:r>
          </a:p>
          <a:p>
            <a:r>
              <a:rPr lang="en-US" dirty="0" smtClean="0"/>
              <a:t>We check for the outlier using boxplot and if they are present it is removed. For e.g. We can see outliers present in alcohol so we remove it.</a:t>
            </a:r>
          </a:p>
          <a:p>
            <a:endParaRPr lang="en-US" dirty="0" smtClean="0"/>
          </a:p>
          <a:p>
            <a:r>
              <a:rPr lang="en-US" dirty="0" smtClean="0"/>
              <a:t>6. After Data preprocessing, independent and depended variables are extracted, and fitted to three different model i.e. Logistic Regression, Decision Tree, Boosting Classifier.</a:t>
            </a:r>
          </a:p>
          <a:p>
            <a:endParaRPr lang="en-US" dirty="0"/>
          </a:p>
          <a:p>
            <a:r>
              <a:rPr lang="en-US" dirty="0" smtClean="0"/>
              <a:t>7. Accuracy of Each Model was found to be :</a:t>
            </a:r>
          </a:p>
          <a:p>
            <a:endParaRPr lang="en-US" dirty="0"/>
          </a:p>
          <a:p>
            <a:r>
              <a:rPr lang="en-US" dirty="0" smtClean="0"/>
              <a:t>    1.  Logistic Regression   :    79%</a:t>
            </a:r>
          </a:p>
          <a:p>
            <a:endParaRPr lang="en-US" dirty="0" smtClean="0"/>
          </a:p>
          <a:p>
            <a:r>
              <a:rPr lang="en-US" dirty="0"/>
              <a:t> </a:t>
            </a:r>
            <a:r>
              <a:rPr lang="en-US" dirty="0" smtClean="0"/>
              <a:t>   2. Decision Tree                :     76%</a:t>
            </a:r>
          </a:p>
          <a:p>
            <a:endParaRPr lang="en-US" dirty="0" smtClean="0"/>
          </a:p>
          <a:p>
            <a:r>
              <a:rPr lang="en-US" dirty="0"/>
              <a:t> </a:t>
            </a:r>
            <a:r>
              <a:rPr lang="en-US" dirty="0" smtClean="0"/>
              <a:t>   3. Boosting Classifier      :     78%</a:t>
            </a:r>
          </a:p>
          <a:p>
            <a:r>
              <a:rPr lang="en-US" dirty="0"/>
              <a:t> </a:t>
            </a:r>
            <a:r>
              <a:rPr lang="en-US" dirty="0" smtClean="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596" y="643234"/>
            <a:ext cx="4890610" cy="3467039"/>
          </a:xfrm>
          <a:prstGeom prst="rect">
            <a:avLst/>
          </a:prstGeom>
        </p:spPr>
      </p:pic>
    </p:spTree>
    <p:extLst>
      <p:ext uri="{BB962C8B-B14F-4D97-AF65-F5344CB8AC3E}">
        <p14:creationId xmlns:p14="http://schemas.microsoft.com/office/powerpoint/2010/main" val="210345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6" name="TextBox 5"/>
          <p:cNvSpPr txBox="1"/>
          <p:nvPr/>
        </p:nvSpPr>
        <p:spPr>
          <a:xfrm>
            <a:off x="4472412" y="2245259"/>
            <a:ext cx="5585988" cy="2031325"/>
          </a:xfrm>
          <a:prstGeom prst="rect">
            <a:avLst/>
          </a:prstGeom>
          <a:noFill/>
        </p:spPr>
        <p:txBody>
          <a:bodyPr wrap="square" rtlCol="0">
            <a:spAutoFit/>
          </a:bodyPr>
          <a:lstStyle/>
          <a:p>
            <a:r>
              <a:rPr lang="en-IN" dirty="0" smtClean="0"/>
              <a:t>We predicted the quality of wine with the help of three model Logistic Classifier, Decision Tree, Boosting Classifier and based on the accuracy that Logistic Classifier has higher accuracy as compared to Decision Tree and Boosting Classifier and hence we can </a:t>
            </a:r>
            <a:r>
              <a:rPr lang="en-IN" dirty="0"/>
              <a:t>concluded </a:t>
            </a:r>
            <a:r>
              <a:rPr lang="en-IN" dirty="0" smtClean="0"/>
              <a:t>that Logistic Classifier can be a better model to predict the quality of wine.</a:t>
            </a:r>
            <a:endParaRPr lang="en-IN" dirty="0"/>
          </a:p>
        </p:txBody>
      </p:sp>
    </p:spTree>
    <p:extLst>
      <p:ext uri="{BB962C8B-B14F-4D97-AF65-F5344CB8AC3E}">
        <p14:creationId xmlns:p14="http://schemas.microsoft.com/office/powerpoint/2010/main" val="40796197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69</TotalTime>
  <Words>394</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Corbel</vt:lpstr>
      <vt:lpstr>Times New Roman</vt:lpstr>
      <vt:lpstr>Wingdings 2</vt:lpstr>
      <vt:lpstr>Frame</vt:lpstr>
      <vt:lpstr>Task Round</vt:lpstr>
      <vt:lpstr>Objective of the Project </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2022-04-28T05:55:31Z</dcterms:created>
  <dcterms:modified xsi:type="dcterms:W3CDTF">2022-05-21T08:26:32Z</dcterms:modified>
</cp:coreProperties>
</file>