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1"/>
  </p:notesMasterIdLst>
  <p:handoutMasterIdLst>
    <p:handoutMasterId r:id="rId12"/>
  </p:handoutMasterIdLst>
  <p:sldIdLst>
    <p:sldId id="256" r:id="rId5"/>
    <p:sldId id="276" r:id="rId6"/>
    <p:sldId id="278" r:id="rId7"/>
    <p:sldId id="277" r:id="rId8"/>
    <p:sldId id="288"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69" d="100"/>
          <a:sy n="69" d="100"/>
        </p:scale>
        <p:origin x="564" y="4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7/5/2022</a:t>
            </a:fld>
            <a:endParaRPr lang="en-US" dirty="0"/>
          </a:p>
        </p:txBody>
      </p:sp>
      <p:sp>
        <p:nvSpPr>
          <p:cNvPr id="4" name="Footer Placeholder 3">
            <a:extLst>
              <a:ext uri="{FF2B5EF4-FFF2-40B4-BE49-F238E27FC236}">
                <a16:creationId xmlns:a16="http://schemas.microsoft.com/office/drawing/2014/main" xmlns=""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4243369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40DA1498-92C7-4E4B-8045-C9195F453964}" type="datetimeFigureOut">
              <a:rPr lang="en-US" smtClean="0"/>
              <a:t>7/5/2022</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40DA1498-92C7-4E4B-8045-C9195F453964}" type="datetimeFigureOut">
              <a:rPr lang="en-US" smtClean="0"/>
              <a:t>7/5/2022</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40DA1498-92C7-4E4B-8045-C9195F453964}" type="datetimeFigureOut">
              <a:rPr lang="en-US" smtClean="0"/>
              <a:t>7/5/2022</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40DA1498-92C7-4E4B-8045-C9195F453964}" type="datetimeFigureOut">
              <a:rPr lang="en-US" smtClean="0"/>
              <a:t>7/5/2022</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40DA1498-92C7-4E4B-8045-C9195F453964}" type="datetimeFigureOut">
              <a:rPr lang="en-US" smtClean="0"/>
              <a:t>7/5/2022</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40DA1498-92C7-4E4B-8045-C9195F453964}" type="datetimeFigureOut">
              <a:rPr lang="en-US" smtClean="0"/>
              <a:t>7/5/2022</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40DA1498-92C7-4E4B-8045-C9195F453964}" type="datetimeFigureOut">
              <a:rPr lang="en-US" smtClean="0"/>
              <a:t>7/5/2022</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40DA1498-92C7-4E4B-8045-C9195F453964}" type="datetimeFigureOut">
              <a:rPr lang="en-US" smtClean="0"/>
              <a:t>7/5/2022</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40DA1498-92C7-4E4B-8045-C9195F453964}" type="datetimeFigureOut">
              <a:rPr lang="en-US" smtClean="0"/>
              <a:t>7/5/2022</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40DA1498-92C7-4E4B-8045-C9195F453964}" type="datetimeFigureOut">
              <a:rPr lang="en-US" smtClean="0"/>
              <a:t>7/5/2022</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40DA1498-92C7-4E4B-8045-C9195F453964}" type="datetimeFigureOut">
              <a:rPr lang="en-US" smtClean="0"/>
              <a:t>7/5/2022</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7/5/2022</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00AEF-1595-4419-801B-6E36A33BB8CF}"/>
              </a:ext>
            </a:extLst>
          </p:cNvPr>
          <p:cNvSpPr>
            <a:spLocks noGrp="1"/>
          </p:cNvSpPr>
          <p:nvPr>
            <p:ph type="ctrTitle"/>
          </p:nvPr>
        </p:nvSpPr>
        <p:spPr>
          <a:xfrm>
            <a:off x="1054551" y="3323090"/>
            <a:ext cx="10082898" cy="1938992"/>
          </a:xfrm>
        </p:spPr>
        <p:txBody>
          <a:bodyPr wrap="square" lIns="0" tIns="0" rIns="0" bIns="0" anchor="t">
            <a:spAutoFit/>
          </a:bodyPr>
          <a:lstStyle/>
          <a:p>
            <a:r>
              <a:rPr lang="en-US" sz="4000" b="1" dirty="0">
                <a:solidFill>
                  <a:schemeClr val="bg1"/>
                </a:solidFill>
                <a:latin typeface="Times New Roman" panose="02020603050405020304" pitchFamily="18" charset="0"/>
                <a:cs typeface="Times New Roman" panose="02020603050405020304" pitchFamily="18" charset="0"/>
              </a:rPr>
              <a:t>Data Analytics Process</a:t>
            </a:r>
            <a:br>
              <a:rPr lang="en-US" sz="4000" b="1" dirty="0">
                <a:solidFill>
                  <a:schemeClr val="bg1"/>
                </a:solidFill>
                <a:latin typeface="Times New Roman" panose="02020603050405020304" pitchFamily="18" charset="0"/>
                <a:cs typeface="Times New Roman" panose="02020603050405020304" pitchFamily="18" charset="0"/>
              </a:rPr>
            </a:br>
            <a:r>
              <a:rPr lang="en-US" sz="4000" b="1" dirty="0">
                <a:solidFill>
                  <a:schemeClr val="bg1"/>
                </a:solidFill>
                <a:latin typeface="Times New Roman" panose="02020603050405020304" pitchFamily="18" charset="0"/>
                <a:cs typeface="Times New Roman" panose="02020603050405020304" pitchFamily="18" charset="0"/>
              </a:rPr>
              <a:t>Application in Real Life Scenario Case Study</a:t>
            </a:r>
            <a:r>
              <a:rPr lang="en-US" b="1" dirty="0"/>
              <a:t/>
            </a:r>
            <a:br>
              <a:rPr lang="en-US" b="1" dirty="0"/>
            </a:br>
            <a:endParaRPr lang="en-US" dirty="0">
              <a:solidFill>
                <a:schemeClr val="accent4"/>
              </a:solidFill>
            </a:endParaRPr>
          </a:p>
        </p:txBody>
      </p:sp>
      <p:sp>
        <p:nvSpPr>
          <p:cNvPr id="4" name="Diamond 3">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7222836" y="4821382"/>
            <a:ext cx="4276437" cy="584775"/>
          </a:xfrm>
          <a:prstGeom prst="rect">
            <a:avLst/>
          </a:prstGeom>
          <a:noFill/>
        </p:spPr>
        <p:txBody>
          <a:bodyPr wrap="square" rtlCol="0">
            <a:spAutoFit/>
          </a:bodyPr>
          <a:lstStyle/>
          <a:p>
            <a:r>
              <a:rPr lang="en-IN" sz="3200" b="1" dirty="0" smtClean="0">
                <a:solidFill>
                  <a:schemeClr val="bg1"/>
                </a:solidFill>
                <a:latin typeface="Times New Roman" panose="02020603050405020304" pitchFamily="18" charset="0"/>
                <a:cs typeface="Times New Roman" panose="02020603050405020304" pitchFamily="18" charset="0"/>
              </a:rPr>
              <a:t>Kalpataru Dhakate</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Data Analytics Process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E3ECCC05-FF78-40FA-84FF-172821D8B58A}"/>
              </a:ext>
              <a:ext uri="{C183D7F6-B498-43B3-948B-1728B52AA6E4}">
                <adec:decorative xmlns:adec="http://schemas.microsoft.com/office/drawing/2017/decorative" xmlns=""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PROCESS</a:t>
            </a:r>
            <a:endParaRPr lang="en-US" b="1" dirty="0">
              <a:latin typeface="+mj-lt"/>
            </a:endParaRPr>
          </a:p>
        </p:txBody>
      </p:sp>
      <p:sp>
        <p:nvSpPr>
          <p:cNvPr id="16" name="Rectangle: Rounded Corners 15">
            <a:extLst>
              <a:ext uri="{FF2B5EF4-FFF2-40B4-BE49-F238E27FC236}">
                <a16:creationId xmlns:a16="http://schemas.microsoft.com/office/drawing/2014/main" xmlns=""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1. PLAN</a:t>
            </a:r>
            <a:endParaRPr lang="en-US" sz="1600" b="1" dirty="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xmlns=""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2</a:t>
            </a:r>
            <a:r>
              <a:rPr lang="en-US" sz="1600" b="1" dirty="0" smtClean="0">
                <a:latin typeface="Times New Roman" panose="02020603050405020304" pitchFamily="18" charset="0"/>
                <a:cs typeface="Times New Roman" panose="02020603050405020304" pitchFamily="18" charset="0"/>
              </a:rPr>
              <a:t>. PREPARE</a:t>
            </a:r>
            <a:endParaRPr lang="en-US" sz="1600" b="1" dirty="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xmlns=""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xmlns=""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3. </a:t>
            </a:r>
            <a:r>
              <a:rPr lang="en-US" sz="1600" b="1" dirty="0" smtClean="0">
                <a:latin typeface="Times New Roman" panose="02020603050405020304" pitchFamily="18" charset="0"/>
                <a:cs typeface="Times New Roman" panose="02020603050405020304" pitchFamily="18" charset="0"/>
              </a:rPr>
              <a:t>PROCESS</a:t>
            </a:r>
            <a:endParaRPr lang="en-US" sz="1600" b="1" dirty="0">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xmlns="" id="{A49C5F3A-6F0D-4A0F-AE6E-92F342C22ACD}"/>
              </a:ext>
              <a:ext uri="{C183D7F6-B498-43B3-948B-1728B52AA6E4}">
                <adec:decorative xmlns:adec="http://schemas.microsoft.com/office/drawing/2017/decorative" xmlns="" val="1"/>
              </a:ext>
            </a:extLst>
          </p:cNvPr>
          <p:cNvSpPr/>
          <p:nvPr/>
        </p:nvSpPr>
        <p:spPr>
          <a:xfrm>
            <a:off x="6832600" y="506422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xmlns=""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4. ANALYSIS</a:t>
            </a:r>
            <a:endParaRPr lang="en-US" sz="1600" b="1" dirty="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xmlns=""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71BB375D-5EE6-4428-9817-2C7DB6B94332}"/>
              </a:ext>
              <a:ext uri="{C183D7F6-B498-43B3-948B-1728B52AA6E4}">
                <adec:decorative xmlns:adec="http://schemas.microsoft.com/office/drawing/2017/decorative" xmlns=""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5. SHARE</a:t>
            </a:r>
            <a:endParaRPr lang="en-US" sz="1600" b="1"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xmlns=""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xmlns="" id="{D4D7D4B6-62C2-45AB-89A5-3A41DA021FD2}"/>
              </a:ext>
              <a:ext uri="{C183D7F6-B498-43B3-948B-1728B52AA6E4}">
                <adec:decorative xmlns:adec="http://schemas.microsoft.com/office/drawing/2017/decorative" xmlns=""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4. ACT</a:t>
            </a:r>
            <a:endParaRPr lang="en-US" sz="1600" b="1" dirty="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xmlns=""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xmlns=""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xmlns=""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xmlns=""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xmlns=""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xmlns=""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xmlns=""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xmlns=""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xmlns=""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xmlns=""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xmlns=""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xmlns=""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xmlns=""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Data Analytics Process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xmlns="" id="{40123448-0B37-4226-B26C-A3081E6142FF}"/>
              </a:ext>
              <a:ext uri="{C183D7F6-B498-43B3-948B-1728B52AA6E4}">
                <adec:decorative xmlns:adec="http://schemas.microsoft.com/office/drawing/2017/decorative" xmlns=""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xmlns="" id="{D3287700-63E7-4098-B825-B123C11134C1}"/>
              </a:ext>
              <a:ext uri="{C183D7F6-B498-43B3-948B-1728B52AA6E4}">
                <adec:decorative xmlns:adec="http://schemas.microsoft.com/office/drawing/2017/decorative" xmlns=""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xmlns="" id="{69943F00-C6CB-4F10-A02B-801F37984D43}"/>
              </a:ext>
              <a:ext uri="{C183D7F6-B498-43B3-948B-1728B52AA6E4}">
                <adec:decorative xmlns:adec="http://schemas.microsoft.com/office/drawing/2017/decorative" xmlns=""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xmlns="" id="{78C71AAC-D0D2-4BBF-B302-54163A284EC6}"/>
              </a:ext>
              <a:ext uri="{C183D7F6-B498-43B3-948B-1728B52AA6E4}">
                <adec:decorative xmlns:adec="http://schemas.microsoft.com/office/drawing/2017/decorative" xmlns="" val="1"/>
              </a:ext>
            </a:extLst>
          </p:cNvPr>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91394D4E-BC7A-418D-B233-6C374456AEAE}"/>
              </a:ext>
              <a:ext uri="{C183D7F6-B498-43B3-948B-1728B52AA6E4}">
                <adec:decorative xmlns:adec="http://schemas.microsoft.com/office/drawing/2017/decorative" xmlns=""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a:stCxn id="73" idx="6"/>
          </p:cNvCxnSpPr>
          <p:nvPr/>
        </p:nvCxnSpPr>
        <p:spPr>
          <a:xfrm>
            <a:off x="8082756" y="3722564"/>
            <a:ext cx="590189" cy="1165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4741AA56-D9ED-492E-8385-5CB8274B1286}"/>
              </a:ext>
              <a:ext uri="{C183D7F6-B498-43B3-948B-1728B52AA6E4}">
                <adec:decorative xmlns:adec="http://schemas.microsoft.com/office/drawing/2017/decorative" xmlns=""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xmlns=""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xmlns=""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xmlns=""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xmlns=""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xmlns=""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xmlns=""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xmlns=""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87" name="Rectangle 86">
            <a:extLst>
              <a:ext uri="{FF2B5EF4-FFF2-40B4-BE49-F238E27FC236}">
                <a16:creationId xmlns:a16="http://schemas.microsoft.com/office/drawing/2014/main" xmlns="" id="{D927301F-4FAD-47A6-987B-1D9C411B7CC1}"/>
              </a:ext>
            </a:extLst>
          </p:cNvPr>
          <p:cNvSpPr/>
          <p:nvPr/>
        </p:nvSpPr>
        <p:spPr>
          <a:xfrm>
            <a:off x="10576718" y="1170615"/>
            <a:ext cx="1386682" cy="1461939"/>
          </a:xfrm>
          <a:prstGeom prst="rect">
            <a:avLst/>
          </a:prstGeom>
        </p:spPr>
        <p:txBody>
          <a:bodyPr wrap="square" lIns="0" tIns="0" rIns="0" bIns="0" anchor="ctr">
            <a:spAutoFit/>
          </a:bodyPr>
          <a:lstStyle/>
          <a:p>
            <a:pPr>
              <a:lnSpc>
                <a:spcPts val="1900"/>
              </a:lnSpc>
            </a:pPr>
            <a:r>
              <a:rPr lang="en-US" sz="1400" dirty="0" smtClean="0">
                <a:solidFill>
                  <a:schemeClr val="tx1">
                    <a:lumMod val="75000"/>
                    <a:lumOff val="25000"/>
                  </a:schemeClr>
                </a:solidFill>
                <a:latin typeface="Times New Roman" panose="02020603050405020304" pitchFamily="18" charset="0"/>
                <a:cs typeface="Times New Roman" panose="02020603050405020304" pitchFamily="18" charset="0"/>
              </a:rPr>
              <a:t>Collecting data, Data Sanity, Data Preprocessing, Model fitting, Analyzing the accuracy of model.</a:t>
            </a:r>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89" name="Rectangle 88">
            <a:extLst>
              <a:ext uri="{FF2B5EF4-FFF2-40B4-BE49-F238E27FC236}">
                <a16:creationId xmlns:a16="http://schemas.microsoft.com/office/drawing/2014/main" xmlns="" id="{AAC2972F-490F-4F2F-8A08-930B8C850374}"/>
              </a:ext>
            </a:extLst>
          </p:cNvPr>
          <p:cNvSpPr/>
          <p:nvPr/>
        </p:nvSpPr>
        <p:spPr>
          <a:xfrm>
            <a:off x="10576718" y="4568920"/>
            <a:ext cx="1615282" cy="1949252"/>
          </a:xfrm>
          <a:prstGeom prst="rect">
            <a:avLst/>
          </a:prstGeom>
        </p:spPr>
        <p:txBody>
          <a:bodyPr wrap="square" lIns="0" tIns="0" rIns="0" bIns="0" anchor="ctr">
            <a:spAutoFit/>
          </a:bodyPr>
          <a:lstStyle/>
          <a:p>
            <a:pPr marL="342900" indent="-342900">
              <a:lnSpc>
                <a:spcPts val="1900"/>
              </a:lnSpc>
              <a:buAutoNum type="arabicPeriod"/>
            </a:pPr>
            <a:r>
              <a:rPr lang="en-US" sz="1400" dirty="0" smtClean="0">
                <a:solidFill>
                  <a:schemeClr val="tx1">
                    <a:lumMod val="75000"/>
                    <a:lumOff val="25000"/>
                  </a:schemeClr>
                </a:solidFill>
                <a:latin typeface="Times New Roman" panose="02020603050405020304" pitchFamily="18" charset="0"/>
                <a:cs typeface="Times New Roman" panose="02020603050405020304" pitchFamily="18" charset="0"/>
              </a:rPr>
              <a:t>Getting data from the organization.</a:t>
            </a:r>
          </a:p>
          <a:p>
            <a:pPr marL="342900" indent="-342900">
              <a:lnSpc>
                <a:spcPts val="1900"/>
              </a:lnSpc>
              <a:buAutoNum type="arabicPeriod"/>
            </a:pPr>
            <a:r>
              <a:rPr lang="en-US" sz="1400" dirty="0" smtClean="0">
                <a:solidFill>
                  <a:schemeClr val="tx1">
                    <a:lumMod val="75000"/>
                    <a:lumOff val="25000"/>
                  </a:schemeClr>
                </a:solidFill>
                <a:latin typeface="Times New Roman" panose="02020603050405020304" pitchFamily="18" charset="0"/>
                <a:cs typeface="Times New Roman" panose="02020603050405020304" pitchFamily="18" charset="0"/>
              </a:rPr>
              <a:t>From Internet like datasets which are present in many online source e.g.. </a:t>
            </a:r>
            <a:r>
              <a:rPr lang="en-US" sz="1400" dirty="0" err="1" smtClean="0">
                <a:solidFill>
                  <a:schemeClr val="tx1">
                    <a:lumMod val="75000"/>
                    <a:lumOff val="25000"/>
                  </a:schemeClr>
                </a:solidFill>
                <a:latin typeface="Times New Roman" panose="02020603050405020304" pitchFamily="18" charset="0"/>
                <a:cs typeface="Times New Roman" panose="02020603050405020304" pitchFamily="18" charset="0"/>
              </a:rPr>
              <a:t>Kaggle</a:t>
            </a:r>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89526" y="2580053"/>
            <a:ext cx="2821205" cy="2308324"/>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To find meaningful insights of data which can be used to make informed decision, develop enterprise-wide data strategy and also to decide how to capture the right type of data in real-time.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7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Data Analytics Process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xmlns=""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xmlns=""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xmlns=""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xmlns=""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xmlns=""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xmlns=""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xmlns=""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xmlns=""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xmlns=""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xmlns=""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xmlns=""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xmlns=""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xmlns=""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xmlns=""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xmlns=""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xmlns=""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xmlns=""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xmlns=""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xmlns=""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xmlns=""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xmlns=""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xmlns=""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xmlns=""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xmlns=""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xmlns=""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xmlns=""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xmlns=""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369455" y="966097"/>
            <a:ext cx="11434618" cy="5632311"/>
          </a:xfrm>
          <a:prstGeom prst="rect">
            <a:avLst/>
          </a:prstGeom>
          <a:noFill/>
        </p:spPr>
        <p:txBody>
          <a:bodyPr wrap="square" rtlCol="0">
            <a:spAutoFit/>
          </a:bodyPr>
          <a:lstStyle/>
          <a:p>
            <a:pPr marL="342900" indent="-342900">
              <a:buAutoNum type="arabicPeriod"/>
            </a:pPr>
            <a:r>
              <a:rPr lang="en-IN" dirty="0" smtClean="0">
                <a:latin typeface="Times New Roman" panose="02020603050405020304" pitchFamily="18" charset="0"/>
                <a:cs typeface="Times New Roman" panose="02020603050405020304" pitchFamily="18" charset="0"/>
              </a:rPr>
              <a:t>Plan :</a:t>
            </a:r>
          </a:p>
          <a:p>
            <a:r>
              <a:rPr lang="en-IN" dirty="0" smtClean="0">
                <a:latin typeface="Times New Roman" panose="02020603050405020304" pitchFamily="18" charset="0"/>
                <a:cs typeface="Times New Roman" panose="02020603050405020304" pitchFamily="18" charset="0"/>
              </a:rPr>
              <a:t>Our aim of Data Analytics Process is to help  to predict which tourist placed is loved by most of the customers. And also help other customers to choose their tourist place based on previous customers visited.</a:t>
            </a:r>
          </a:p>
          <a:p>
            <a:endParaRPr lang="en-IN" dirty="0">
              <a:latin typeface="Times New Roman" panose="02020603050405020304" pitchFamily="18" charset="0"/>
              <a:cs typeface="Times New Roman" panose="02020603050405020304" pitchFamily="18" charset="0"/>
            </a:endParaRPr>
          </a:p>
          <a:p>
            <a:pPr marL="342900" indent="-342900">
              <a:buAutoNum type="arabicPeriod" startAt="2"/>
            </a:pPr>
            <a:r>
              <a:rPr lang="en-IN" dirty="0" smtClean="0">
                <a:latin typeface="Times New Roman" panose="02020603050405020304" pitchFamily="18" charset="0"/>
                <a:cs typeface="Times New Roman" panose="02020603050405020304" pitchFamily="18" charset="0"/>
              </a:rPr>
              <a:t>Prepare:</a:t>
            </a:r>
          </a:p>
          <a:p>
            <a:r>
              <a:rPr lang="en-IN" dirty="0" smtClean="0">
                <a:latin typeface="Times New Roman" panose="02020603050405020304" pitchFamily="18" charset="0"/>
                <a:cs typeface="Times New Roman" panose="02020603050405020304" pitchFamily="18" charset="0"/>
              </a:rPr>
              <a:t>To analyse the data and to predict the tourist place loved by most of the customer we need data which is provided by company and it should have more than 10000 rows with columns like </a:t>
            </a:r>
            <a:r>
              <a:rPr lang="en-IN" dirty="0" err="1" smtClean="0">
                <a:latin typeface="Times New Roman" panose="02020603050405020304" pitchFamily="18" charset="0"/>
                <a:cs typeface="Times New Roman" panose="02020603050405020304" pitchFamily="18" charset="0"/>
              </a:rPr>
              <a:t>Customer_id</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Customer_Name</a:t>
            </a:r>
            <a:r>
              <a:rPr lang="en-IN" dirty="0" smtClean="0">
                <a:latin typeface="Times New Roman" panose="02020603050405020304" pitchFamily="18" charset="0"/>
                <a:cs typeface="Times New Roman" panose="02020603050405020304" pitchFamily="18" charset="0"/>
              </a:rPr>
              <a:t>, Gender, </a:t>
            </a:r>
            <a:r>
              <a:rPr lang="en-IN" dirty="0" err="1" smtClean="0">
                <a:latin typeface="Times New Roman" panose="02020603050405020304" pitchFamily="18" charset="0"/>
                <a:cs typeface="Times New Roman" panose="02020603050405020304" pitchFamily="18" charset="0"/>
              </a:rPr>
              <a:t>Number_of_Travelling_Partner</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Tourist_Place_Visited</a:t>
            </a:r>
            <a:r>
              <a:rPr lang="en-IN" dirty="0" smtClean="0">
                <a:latin typeface="Times New Roman" panose="02020603050405020304" pitchFamily="18" charset="0"/>
                <a:cs typeface="Times New Roman" panose="02020603050405020304" pitchFamily="18" charset="0"/>
              </a:rPr>
              <a:t>, Package, </a:t>
            </a:r>
            <a:r>
              <a:rPr lang="en-IN" dirty="0" err="1" smtClean="0">
                <a:latin typeface="Times New Roman" panose="02020603050405020304" pitchFamily="18" charset="0"/>
                <a:cs typeface="Times New Roman" panose="02020603050405020304" pitchFamily="18" charset="0"/>
              </a:rPr>
              <a:t>Date_of_Visited</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Relation_with_TravelledPartner</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Here the idea to get above variable is based on Column </a:t>
            </a:r>
            <a:r>
              <a:rPr lang="en-IN" dirty="0" err="1" smtClean="0">
                <a:latin typeface="Times New Roman" panose="02020603050405020304" pitchFamily="18" charset="0"/>
                <a:cs typeface="Times New Roman" panose="02020603050405020304" pitchFamily="18" charset="0"/>
              </a:rPr>
              <a:t>Date_Of_Visited</a:t>
            </a:r>
            <a:r>
              <a:rPr lang="en-IN" dirty="0" smtClean="0">
                <a:latin typeface="Times New Roman" panose="02020603050405020304" pitchFamily="18" charset="0"/>
                <a:cs typeface="Times New Roman" panose="02020603050405020304" pitchFamily="18" charset="0"/>
              </a:rPr>
              <a:t> we can get idea about at what season (Rain, Summer, Winter) customers are loving to travel at which tourist spot.</a:t>
            </a:r>
          </a:p>
          <a:p>
            <a:r>
              <a:rPr lang="en-IN" dirty="0" smtClean="0">
                <a:latin typeface="Times New Roman" panose="02020603050405020304" pitchFamily="18" charset="0"/>
                <a:cs typeface="Times New Roman" panose="02020603050405020304" pitchFamily="18" charset="0"/>
              </a:rPr>
              <a:t>Also, Column </a:t>
            </a:r>
            <a:r>
              <a:rPr lang="en-IN" dirty="0" err="1" smtClean="0">
                <a:latin typeface="Times New Roman" panose="02020603050405020304" pitchFamily="18" charset="0"/>
                <a:cs typeface="Times New Roman" panose="02020603050405020304" pitchFamily="18" charset="0"/>
              </a:rPr>
              <a:t>Relation_with_TravelledPartner</a:t>
            </a:r>
            <a:r>
              <a:rPr lang="en-IN" dirty="0" smtClean="0">
                <a:latin typeface="Times New Roman" panose="02020603050405020304" pitchFamily="18" charset="0"/>
                <a:cs typeface="Times New Roman" panose="02020603050405020304" pitchFamily="18" charset="0"/>
              </a:rPr>
              <a:t> will help to get idea about Friend, Family, Spouse and their relation with tourist spot. Hence depending on this relation we can suggest the future customer to visit such tourist spot.</a:t>
            </a:r>
          </a:p>
          <a:p>
            <a:endParaRPr lang="en-IN" dirty="0">
              <a:latin typeface="Times New Roman" panose="02020603050405020304" pitchFamily="18" charset="0"/>
              <a:cs typeface="Times New Roman" panose="02020603050405020304" pitchFamily="18" charset="0"/>
            </a:endParaRPr>
          </a:p>
          <a:p>
            <a:pPr marL="342900" indent="-342900">
              <a:buAutoNum type="arabicPeriod" startAt="3"/>
            </a:pPr>
            <a:r>
              <a:rPr lang="en-IN" dirty="0" smtClean="0">
                <a:latin typeface="Times New Roman" panose="02020603050405020304" pitchFamily="18" charset="0"/>
                <a:cs typeface="Times New Roman" panose="02020603050405020304" pitchFamily="18" charset="0"/>
              </a:rPr>
              <a:t>Process:</a:t>
            </a:r>
          </a:p>
          <a:p>
            <a:r>
              <a:rPr lang="en-IN" dirty="0" smtClean="0">
                <a:latin typeface="Times New Roman" panose="02020603050405020304" pitchFamily="18" charset="0"/>
                <a:cs typeface="Times New Roman" panose="02020603050405020304" pitchFamily="18" charset="0"/>
              </a:rPr>
              <a:t>This is main step of data analytics process. After getting the data we have to get the basic info about the data, see for any null values, see for the presence of outliers, Visualized the data using different data visualization tools, Scale the data, convert the categorical data into numerical one and see the </a:t>
            </a:r>
            <a:r>
              <a:rPr lang="en-IN" dirty="0" err="1" smtClean="0">
                <a:latin typeface="Times New Roman" panose="02020603050405020304" pitchFamily="18" charset="0"/>
                <a:cs typeface="Times New Roman" panose="02020603050405020304" pitchFamily="18" charset="0"/>
              </a:rPr>
              <a:t>multicollinearity</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Data Analytics Process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xmlns=""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xmlns=""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xmlns=""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xmlns=""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xmlns=""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xmlns=""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xmlns=""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xmlns=""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xmlns=""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xmlns=""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xmlns=""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xmlns=""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xmlns=""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xmlns=""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xmlns=""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xmlns=""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xmlns=""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xmlns=""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xmlns=""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xmlns=""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xmlns=""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xmlns=""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xmlns=""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xmlns=""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xmlns=""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xmlns=""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xmlns=""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369455" y="966097"/>
            <a:ext cx="11434618" cy="3693319"/>
          </a:xfrm>
          <a:prstGeom prst="rect">
            <a:avLst/>
          </a:prstGeom>
          <a:noFill/>
        </p:spPr>
        <p:txBody>
          <a:bodyPr wrap="square" rtlCol="0">
            <a:spAutoFit/>
          </a:bodyPr>
          <a:lstStyle/>
          <a:p>
            <a:r>
              <a:rPr lang="en-IN" dirty="0" smtClean="0"/>
              <a:t>4.   </a:t>
            </a:r>
            <a:r>
              <a:rPr lang="en-IN" dirty="0" err="1" smtClean="0">
                <a:latin typeface="Times New Roman" panose="02020603050405020304" pitchFamily="18" charset="0"/>
                <a:cs typeface="Times New Roman" panose="02020603050405020304" pitchFamily="18" charset="0"/>
              </a:rPr>
              <a:t>Analyze</a:t>
            </a:r>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Next step is to split the data and then fit the data to different model based on where the problem is supervised or unsupervised. After fitting the data predict the result in supervised and find the silhouette score in unsupervised to see the accuracy. Here we can see the problem can be unsupervised problem as we are analysing which season, </a:t>
            </a:r>
            <a:r>
              <a:rPr lang="en-IN" dirty="0" err="1" smtClean="0">
                <a:latin typeface="Times New Roman" panose="02020603050405020304" pitchFamily="18" charset="0"/>
                <a:cs typeface="Times New Roman" panose="02020603050405020304" pitchFamily="18" charset="0"/>
              </a:rPr>
              <a:t>TravelPartner_Relation</a:t>
            </a:r>
            <a:r>
              <a:rPr lang="en-IN" dirty="0" smtClean="0">
                <a:latin typeface="Times New Roman" panose="02020603050405020304" pitchFamily="18" charset="0"/>
                <a:cs typeface="Times New Roman" panose="02020603050405020304" pitchFamily="18" charset="0"/>
              </a:rPr>
              <a:t> with </a:t>
            </a:r>
            <a:r>
              <a:rPr lang="en-IN" dirty="0" err="1" smtClean="0">
                <a:latin typeface="Times New Roman" panose="02020603050405020304" pitchFamily="18" charset="0"/>
                <a:cs typeface="Times New Roman" panose="02020603050405020304" pitchFamily="18" charset="0"/>
              </a:rPr>
              <a:t>Tourist_Place_Visited</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marL="342900" indent="-342900">
              <a:buAutoNum type="arabicPeriod" startAt="2"/>
            </a:pPr>
            <a:r>
              <a:rPr lang="en-IN" dirty="0" smtClean="0">
                <a:latin typeface="Times New Roman" panose="02020603050405020304" pitchFamily="18" charset="0"/>
                <a:cs typeface="Times New Roman" panose="02020603050405020304" pitchFamily="18" charset="0"/>
              </a:rPr>
              <a:t>Share:</a:t>
            </a:r>
          </a:p>
          <a:p>
            <a:r>
              <a:rPr lang="en-IN" dirty="0" smtClean="0">
                <a:latin typeface="Times New Roman" panose="02020603050405020304" pitchFamily="18" charset="0"/>
                <a:cs typeface="Times New Roman" panose="02020603050405020304" pitchFamily="18" charset="0"/>
              </a:rPr>
              <a:t>Share the insights of the given data with the company. Also present the presentation </a:t>
            </a:r>
            <a:r>
              <a:rPr lang="en-IN" dirty="0" err="1" smtClean="0">
                <a:latin typeface="Times New Roman" panose="02020603050405020304" pitchFamily="18" charset="0"/>
                <a:cs typeface="Times New Roman" panose="02020603050405020304" pitchFamily="18" charset="0"/>
              </a:rPr>
              <a:t>infront</a:t>
            </a:r>
            <a:r>
              <a:rPr lang="en-IN" dirty="0" smtClean="0">
                <a:latin typeface="Times New Roman" panose="02020603050405020304" pitchFamily="18" charset="0"/>
                <a:cs typeface="Times New Roman" panose="02020603050405020304" pitchFamily="18" charset="0"/>
              </a:rPr>
              <a:t> of them.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AutoNum type="arabicPeriod" startAt="3"/>
            </a:pPr>
            <a:r>
              <a:rPr lang="en-IN" dirty="0" smtClean="0">
                <a:latin typeface="Times New Roman" panose="02020603050405020304" pitchFamily="18" charset="0"/>
                <a:cs typeface="Times New Roman" panose="02020603050405020304" pitchFamily="18" charset="0"/>
              </a:rPr>
              <a:t>Act:</a:t>
            </a:r>
          </a:p>
          <a:p>
            <a:r>
              <a:rPr lang="en-IN" dirty="0" smtClean="0">
                <a:latin typeface="Times New Roman" panose="02020603050405020304" pitchFamily="18" charset="0"/>
                <a:cs typeface="Times New Roman" panose="02020603050405020304" pitchFamily="18" charset="0"/>
              </a:rPr>
              <a:t>Share the model with the company so that machine can automatically analyse the group and tourist placed the customer want to visit based on </a:t>
            </a:r>
            <a:r>
              <a:rPr lang="en-IN" dirty="0" err="1" smtClean="0">
                <a:latin typeface="Times New Roman" panose="02020603050405020304" pitchFamily="18" charset="0"/>
                <a:cs typeface="Times New Roman" panose="02020603050405020304" pitchFamily="18" charset="0"/>
              </a:rPr>
              <a:t>Realtion</a:t>
            </a:r>
            <a:r>
              <a:rPr lang="en-IN" dirty="0" smtClean="0">
                <a:latin typeface="Times New Roman" panose="02020603050405020304" pitchFamily="18" charset="0"/>
                <a:cs typeface="Times New Roman" panose="02020603050405020304" pitchFamily="18" charset="0"/>
              </a:rPr>
              <a:t> with </a:t>
            </a:r>
            <a:r>
              <a:rPr lang="en-IN" dirty="0" err="1" smtClean="0">
                <a:latin typeface="Times New Roman" panose="02020603050405020304" pitchFamily="18" charset="0"/>
                <a:cs typeface="Times New Roman" panose="02020603050405020304" pitchFamily="18" charset="0"/>
              </a:rPr>
              <a:t>TravelPartner</a:t>
            </a:r>
            <a:r>
              <a:rPr lang="en-IN" dirty="0" smtClean="0">
                <a:latin typeface="Times New Roman" panose="02020603050405020304" pitchFamily="18" charset="0"/>
                <a:cs typeface="Times New Roman" panose="02020603050405020304" pitchFamily="18" charset="0"/>
              </a:rPr>
              <a:t> and season.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03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740</Words>
  <Application>Microsoft Office PowerPoint</Application>
  <PresentationFormat>Widescreen</PresentationFormat>
  <Paragraphs>74</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Segoe UI</vt:lpstr>
      <vt:lpstr>Segoe UI Light</vt:lpstr>
      <vt:lpstr>Times New Roman</vt:lpstr>
      <vt:lpstr>Office Theme</vt:lpstr>
      <vt:lpstr>Data Analytics Process Application in Real Life Scenario Case Study </vt:lpstr>
      <vt:lpstr>Project analysis slide 2</vt:lpstr>
      <vt:lpstr>Project analysis slide 4</vt:lpstr>
      <vt:lpstr>Project analysis slide 3</vt:lpstr>
      <vt:lpstr>Project analysis slide 3</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2022-07-05T09:33:09Z</dcterms:created>
  <dcterms:modified xsi:type="dcterms:W3CDTF">2022-07-05T10:21:41Z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