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  <p:sldMasterId id="2147483690" r:id="rId3"/>
  </p:sldMasterIdLst>
  <p:notesMasterIdLst>
    <p:notesMasterId r:id="rId16"/>
  </p:notesMasterIdLst>
  <p:sldIdLst>
    <p:sldId id="256" r:id="rId4"/>
    <p:sldId id="260" r:id="rId5"/>
    <p:sldId id="270" r:id="rId6"/>
    <p:sldId id="278" r:id="rId7"/>
    <p:sldId id="280" r:id="rId8"/>
    <p:sldId id="275" r:id="rId9"/>
    <p:sldId id="261" r:id="rId10"/>
    <p:sldId id="279" r:id="rId11"/>
    <p:sldId id="281" r:id="rId12"/>
    <p:sldId id="282" r:id="rId13"/>
    <p:sldId id="283" r:id="rId14"/>
    <p:sldId id="273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도영" initials="김도" lastIdx="1" clrIdx="0">
    <p:extLst>
      <p:ext uri="{19B8F6BF-5375-455C-9EA6-DF929625EA0E}">
        <p15:presenceInfo xmlns:p15="http://schemas.microsoft.com/office/powerpoint/2012/main" userId="ec795657cf140c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DDC14-C391-4D61-A2C9-506058117204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A0090-B6F4-4BCE-98F4-6F2108515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32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크롤링</a:t>
            </a:r>
            <a:r>
              <a:rPr lang="ko-KR" altLang="en-US" dirty="0"/>
              <a:t> 기준을 중심으로 링크를 따라가서 </a:t>
            </a:r>
            <a:r>
              <a:rPr lang="ko-KR" altLang="en-US" dirty="0" err="1"/>
              <a:t>모든것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스크래핑</a:t>
            </a:r>
            <a:r>
              <a:rPr lang="ko-KR" altLang="en-US" dirty="0"/>
              <a:t> 웹페이지 </a:t>
            </a:r>
            <a:r>
              <a:rPr lang="ko-KR" altLang="en-US" dirty="0" err="1"/>
              <a:t>사진찍듯이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A0090-B6F4-4BCE-98F4-6F2108515ED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051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Our</a:t>
            </a:r>
            <a:r>
              <a:rPr lang="ko-KR" altLang="en-US" dirty="0"/>
              <a:t> </a:t>
            </a:r>
            <a:r>
              <a:rPr lang="en-US" altLang="ko-KR" dirty="0"/>
              <a:t>Developer kit is Python</a:t>
            </a:r>
          </a:p>
          <a:p>
            <a:r>
              <a:rPr lang="en-US" altLang="ko-KR" dirty="0"/>
              <a:t>And Using </a:t>
            </a:r>
            <a:r>
              <a:rPr lang="en-US" altLang="ko-KR" dirty="0" err="1"/>
              <a:t>Naver</a:t>
            </a:r>
            <a:r>
              <a:rPr lang="en-US" altLang="ko-KR" dirty="0"/>
              <a:t> Developers API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A0090-B6F4-4BCE-98F4-6F2108515ED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122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데이터랩</a:t>
            </a:r>
            <a:r>
              <a:rPr lang="en-US" altLang="ko-KR" dirty="0"/>
              <a:t>, </a:t>
            </a:r>
            <a:r>
              <a:rPr lang="ko-KR" altLang="en-US" dirty="0"/>
              <a:t>검색 하루 제한 및 파트너신청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A0090-B6F4-4BCE-98F4-6F2108515ED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335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데이터랩</a:t>
            </a:r>
            <a:r>
              <a:rPr lang="en-US" altLang="ko-KR" dirty="0"/>
              <a:t>, </a:t>
            </a:r>
            <a:r>
              <a:rPr lang="ko-KR" altLang="en-US" dirty="0"/>
              <a:t>검색 하루 제한 및 파트너신청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A0090-B6F4-4BCE-98F4-6F2108515ED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271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데이터랩</a:t>
            </a:r>
            <a:r>
              <a:rPr lang="en-US" altLang="ko-KR" dirty="0"/>
              <a:t>, </a:t>
            </a:r>
            <a:r>
              <a:rPr lang="ko-KR" altLang="en-US" dirty="0"/>
              <a:t>검색 하루 제한 및 파트너신청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A0090-B6F4-4BCE-98F4-6F2108515ED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69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데이터랩</a:t>
            </a:r>
            <a:r>
              <a:rPr lang="en-US" altLang="ko-KR" dirty="0"/>
              <a:t>, </a:t>
            </a:r>
            <a:r>
              <a:rPr lang="ko-KR" altLang="en-US" dirty="0"/>
              <a:t>검색 하루 제한 및 파트너신청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A0090-B6F4-4BCE-98F4-6F2108515ED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668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693267" y="933600"/>
            <a:ext cx="9380800" cy="4369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0" y="1673367"/>
            <a:ext cx="5763600" cy="5188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flipH="1">
            <a:off x="1378933" y="0"/>
            <a:ext cx="14490400" cy="68580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074333" y="2931567"/>
            <a:ext cx="5763600" cy="20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6267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911333" y="5539167"/>
            <a:ext cx="51056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867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735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accent5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6394833" y="-290100"/>
            <a:ext cx="5969200" cy="749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851933" y="1818667"/>
            <a:ext cx="70160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851933" y="2916133"/>
            <a:ext cx="4534400" cy="17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883033" y="732333"/>
            <a:ext cx="1066800" cy="114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4626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solidFill>
          <a:schemeClr val="accent5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1797633" y="927000"/>
            <a:ext cx="8762800" cy="500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15"/>
          <p:cNvSpPr/>
          <p:nvPr/>
        </p:nvSpPr>
        <p:spPr>
          <a:xfrm rot="10800000">
            <a:off x="4178200" y="-30367"/>
            <a:ext cx="3835600" cy="172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356633" y="3175233"/>
            <a:ext cx="5478800" cy="10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just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just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just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just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just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just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just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just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2250600" y="20284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6455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accent5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1149933" y="45342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565933" y="48791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2"/>
          </p:nvPr>
        </p:nvSpPr>
        <p:spPr>
          <a:xfrm>
            <a:off x="8701007" y="45342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3"/>
          </p:nvPr>
        </p:nvSpPr>
        <p:spPr>
          <a:xfrm>
            <a:off x="8117007" y="48791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 idx="4"/>
          </p:nvPr>
        </p:nvSpPr>
        <p:spPr>
          <a:xfrm>
            <a:off x="4920200" y="45342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5"/>
          </p:nvPr>
        </p:nvSpPr>
        <p:spPr>
          <a:xfrm>
            <a:off x="4336200" y="48791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3314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solidFill>
          <a:schemeClr val="accent5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 rot="-5400000">
            <a:off x="6981400" y="1724733"/>
            <a:ext cx="5233200" cy="5188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17"/>
          <p:cNvSpPr/>
          <p:nvPr/>
        </p:nvSpPr>
        <p:spPr>
          <a:xfrm rot="10800000" flipH="1">
            <a:off x="50500" y="200"/>
            <a:ext cx="12141600" cy="59596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7"/>
          <p:cNvSpPr/>
          <p:nvPr/>
        </p:nvSpPr>
        <p:spPr>
          <a:xfrm flipH="1">
            <a:off x="4774400" y="1849700"/>
            <a:ext cx="12739200" cy="64796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7"/>
          <p:cNvSpPr txBox="1">
            <a:spLocks noGrp="1"/>
          </p:cNvSpPr>
          <p:nvPr>
            <p:ph type="ctrTitle"/>
          </p:nvPr>
        </p:nvSpPr>
        <p:spPr>
          <a:xfrm>
            <a:off x="2254400" y="1273333"/>
            <a:ext cx="7683200" cy="1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4078400" y="2653667"/>
            <a:ext cx="4035200" cy="1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8976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bg>
      <p:bgPr>
        <a:solidFill>
          <a:schemeClr val="accent5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1844800" y="3076600"/>
            <a:ext cx="8502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 idx="2"/>
          </p:nvPr>
        </p:nvSpPr>
        <p:spPr>
          <a:xfrm>
            <a:off x="1494500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1"/>
          </p:nvPr>
        </p:nvSpPr>
        <p:spPr>
          <a:xfrm>
            <a:off x="978900" y="1555881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title" idx="3"/>
          </p:nvPr>
        </p:nvSpPr>
        <p:spPr>
          <a:xfrm>
            <a:off x="1494500" y="4637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"/>
          </p:nvPr>
        </p:nvSpPr>
        <p:spPr>
          <a:xfrm>
            <a:off x="978900" y="5003129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5"/>
          </p:nvPr>
        </p:nvSpPr>
        <p:spPr>
          <a:xfrm>
            <a:off x="8085128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6"/>
          </p:nvPr>
        </p:nvSpPr>
        <p:spPr>
          <a:xfrm>
            <a:off x="7569528" y="1555881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 idx="7"/>
          </p:nvPr>
        </p:nvSpPr>
        <p:spPr>
          <a:xfrm>
            <a:off x="8085128" y="46375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8"/>
          </p:nvPr>
        </p:nvSpPr>
        <p:spPr>
          <a:xfrm>
            <a:off x="7569528" y="5002536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3415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solidFill>
          <a:schemeClr val="accent5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1"/>
          </p:nvPr>
        </p:nvSpPr>
        <p:spPr>
          <a:xfrm>
            <a:off x="2081117" y="4678467"/>
            <a:ext cx="36576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2"/>
          </p:nvPr>
        </p:nvSpPr>
        <p:spPr>
          <a:xfrm>
            <a:off x="6453283" y="4678467"/>
            <a:ext cx="36576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3"/>
          </p:nvPr>
        </p:nvSpPr>
        <p:spPr>
          <a:xfrm>
            <a:off x="2487117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 idx="4"/>
          </p:nvPr>
        </p:nvSpPr>
        <p:spPr>
          <a:xfrm>
            <a:off x="6859283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 rot="10800000" flipH="1">
            <a:off x="0" y="-48267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19"/>
          <p:cNvSpPr/>
          <p:nvPr/>
        </p:nvSpPr>
        <p:spPr>
          <a:xfrm>
            <a:off x="8047233" y="4078600"/>
            <a:ext cx="7153200" cy="33552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32441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accent5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1146727" y="3010200"/>
            <a:ext cx="1998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>
            <a:off x="528584" y="3355200"/>
            <a:ext cx="32348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2"/>
          </p:nvPr>
        </p:nvSpPr>
        <p:spPr>
          <a:xfrm>
            <a:off x="9046623" y="3010200"/>
            <a:ext cx="1998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3"/>
          </p:nvPr>
        </p:nvSpPr>
        <p:spPr>
          <a:xfrm>
            <a:off x="8428616" y="3355200"/>
            <a:ext cx="32348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 idx="4"/>
          </p:nvPr>
        </p:nvSpPr>
        <p:spPr>
          <a:xfrm>
            <a:off x="5108496" y="3010200"/>
            <a:ext cx="1998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5"/>
          </p:nvPr>
        </p:nvSpPr>
        <p:spPr>
          <a:xfrm>
            <a:off x="4490349" y="3355200"/>
            <a:ext cx="32348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4264600" y="5019555"/>
            <a:ext cx="3637200" cy="188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20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7491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2771767" y="5577833"/>
            <a:ext cx="6972400" cy="8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68709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bg>
      <p:bgPr>
        <a:solidFill>
          <a:schemeClr val="accent5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919900" y="45342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1"/>
          </p:nvPr>
        </p:nvSpPr>
        <p:spPr>
          <a:xfrm>
            <a:off x="595700" y="4879200"/>
            <a:ext cx="2860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 idx="2"/>
          </p:nvPr>
        </p:nvSpPr>
        <p:spPr>
          <a:xfrm>
            <a:off x="9060500" y="45342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3"/>
          </p:nvPr>
        </p:nvSpPr>
        <p:spPr>
          <a:xfrm>
            <a:off x="8762300" y="4879200"/>
            <a:ext cx="2860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 idx="4"/>
          </p:nvPr>
        </p:nvSpPr>
        <p:spPr>
          <a:xfrm>
            <a:off x="5003200" y="45342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5"/>
          </p:nvPr>
        </p:nvSpPr>
        <p:spPr>
          <a:xfrm>
            <a:off x="4679000" y="4879200"/>
            <a:ext cx="2860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9239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bg>
      <p:bgPr>
        <a:solidFill>
          <a:schemeClr val="accent5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/>
          <p:nvPr/>
        </p:nvSpPr>
        <p:spPr>
          <a:xfrm>
            <a:off x="-4647467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23"/>
          <p:cNvSpPr/>
          <p:nvPr/>
        </p:nvSpPr>
        <p:spPr>
          <a:xfrm>
            <a:off x="1039500" y="1810133"/>
            <a:ext cx="10316400" cy="422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1391705" y="2339167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ubTitle" idx="1"/>
          </p:nvPr>
        </p:nvSpPr>
        <p:spPr>
          <a:xfrm>
            <a:off x="1412305" y="275211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title" idx="2"/>
          </p:nvPr>
        </p:nvSpPr>
        <p:spPr>
          <a:xfrm>
            <a:off x="1391705" y="42728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3"/>
          </p:nvPr>
        </p:nvSpPr>
        <p:spPr>
          <a:xfrm>
            <a:off x="1412305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title" idx="4"/>
          </p:nvPr>
        </p:nvSpPr>
        <p:spPr>
          <a:xfrm>
            <a:off x="4841813" y="23391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ubTitle" idx="5"/>
          </p:nvPr>
        </p:nvSpPr>
        <p:spPr>
          <a:xfrm>
            <a:off x="4852013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 idx="6"/>
          </p:nvPr>
        </p:nvSpPr>
        <p:spPr>
          <a:xfrm>
            <a:off x="4841813" y="42728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7"/>
          </p:nvPr>
        </p:nvSpPr>
        <p:spPr>
          <a:xfrm>
            <a:off x="4852013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title" idx="8"/>
          </p:nvPr>
        </p:nvSpPr>
        <p:spPr>
          <a:xfrm>
            <a:off x="8286836" y="23391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ubTitle" idx="9"/>
          </p:nvPr>
        </p:nvSpPr>
        <p:spPr>
          <a:xfrm>
            <a:off x="8292836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title" idx="13"/>
          </p:nvPr>
        </p:nvSpPr>
        <p:spPr>
          <a:xfrm>
            <a:off x="8286836" y="42728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14"/>
          </p:nvPr>
        </p:nvSpPr>
        <p:spPr>
          <a:xfrm>
            <a:off x="8292836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 idx="15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048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379833" y="3014656"/>
            <a:ext cx="45648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6868233" y="1374667"/>
            <a:ext cx="4076400" cy="18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280900" y="4083600"/>
            <a:ext cx="3663600" cy="5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3752200" y="-1684000"/>
            <a:ext cx="5010000" cy="5578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10559833" y="5101033"/>
            <a:ext cx="1728000" cy="18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555980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bg>
      <p:bgPr>
        <a:solidFill>
          <a:schemeClr val="accent5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/>
          <p:nvPr/>
        </p:nvSpPr>
        <p:spPr>
          <a:xfrm rot="10800000">
            <a:off x="7855800" y="-516133"/>
            <a:ext cx="7018800" cy="359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24"/>
          <p:cNvSpPr/>
          <p:nvPr/>
        </p:nvSpPr>
        <p:spPr>
          <a:xfrm>
            <a:off x="-6922433" y="3080667"/>
            <a:ext cx="9870800" cy="5058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1149933" y="43310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subTitle" idx="1"/>
          </p:nvPr>
        </p:nvSpPr>
        <p:spPr>
          <a:xfrm>
            <a:off x="565933" y="46759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title" idx="2"/>
          </p:nvPr>
        </p:nvSpPr>
        <p:spPr>
          <a:xfrm>
            <a:off x="8701007" y="43310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ubTitle" idx="3"/>
          </p:nvPr>
        </p:nvSpPr>
        <p:spPr>
          <a:xfrm>
            <a:off x="8117007" y="46759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title" idx="4"/>
          </p:nvPr>
        </p:nvSpPr>
        <p:spPr>
          <a:xfrm>
            <a:off x="4920200" y="43310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ubTitle" idx="5"/>
          </p:nvPr>
        </p:nvSpPr>
        <p:spPr>
          <a:xfrm>
            <a:off x="4336200" y="46759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71948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accent5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5680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278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bg>
      <p:bgPr>
        <a:solidFill>
          <a:schemeClr val="accent5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title" idx="2"/>
          </p:nvPr>
        </p:nvSpPr>
        <p:spPr>
          <a:xfrm>
            <a:off x="1712908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1"/>
          </p:nvPr>
        </p:nvSpPr>
        <p:spPr>
          <a:xfrm>
            <a:off x="1254108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title" idx="3"/>
          </p:nvPr>
        </p:nvSpPr>
        <p:spPr>
          <a:xfrm>
            <a:off x="8932692" y="4343300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4"/>
          </p:nvPr>
        </p:nvSpPr>
        <p:spPr>
          <a:xfrm>
            <a:off x="8473892" y="4693476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title" idx="5"/>
          </p:nvPr>
        </p:nvSpPr>
        <p:spPr>
          <a:xfrm>
            <a:off x="5320029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6"/>
          </p:nvPr>
        </p:nvSpPr>
        <p:spPr>
          <a:xfrm>
            <a:off x="4861229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08316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accent5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/>
          <p:nvPr/>
        </p:nvSpPr>
        <p:spPr>
          <a:xfrm>
            <a:off x="4413400" y="24950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27"/>
          <p:cNvSpPr/>
          <p:nvPr/>
        </p:nvSpPr>
        <p:spPr>
          <a:xfrm>
            <a:off x="713400" y="24950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27"/>
          <p:cNvSpPr/>
          <p:nvPr/>
        </p:nvSpPr>
        <p:spPr>
          <a:xfrm>
            <a:off x="8113400" y="24950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1"/>
          </p:nvPr>
        </p:nvSpPr>
        <p:spPr>
          <a:xfrm>
            <a:off x="871599" y="40866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2"/>
          </p:nvPr>
        </p:nvSpPr>
        <p:spPr>
          <a:xfrm>
            <a:off x="4586232" y="40866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3"/>
          </p:nvPr>
        </p:nvSpPr>
        <p:spPr>
          <a:xfrm>
            <a:off x="8271601" y="40866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 hasCustomPrompt="1"/>
          </p:nvPr>
        </p:nvSpPr>
        <p:spPr>
          <a:xfrm>
            <a:off x="784399" y="31892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27"/>
          <p:cNvSpPr txBox="1">
            <a:spLocks noGrp="1"/>
          </p:cNvSpPr>
          <p:nvPr>
            <p:ph type="title" idx="4" hasCustomPrompt="1"/>
          </p:nvPr>
        </p:nvSpPr>
        <p:spPr>
          <a:xfrm>
            <a:off x="4484400" y="31892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27"/>
          <p:cNvSpPr txBox="1">
            <a:spLocks noGrp="1"/>
          </p:cNvSpPr>
          <p:nvPr>
            <p:ph type="title" idx="5" hasCustomPrompt="1"/>
          </p:nvPr>
        </p:nvSpPr>
        <p:spPr>
          <a:xfrm>
            <a:off x="8184401" y="31892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27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37338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/>
          <p:nvPr/>
        </p:nvSpPr>
        <p:spPr>
          <a:xfrm>
            <a:off x="5554133" y="3760568"/>
            <a:ext cx="10769600" cy="516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77" name="Google Shape;177;p28"/>
          <p:cNvSpPr/>
          <p:nvPr/>
        </p:nvSpPr>
        <p:spPr>
          <a:xfrm rot="10800000">
            <a:off x="-1342033" y="-392933"/>
            <a:ext cx="5372400" cy="25780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951000" y="998584"/>
            <a:ext cx="10290000" cy="17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10666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4091000" y="2839364"/>
            <a:ext cx="40100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80" name="Google Shape;180;p28"/>
          <p:cNvSpPr txBox="1"/>
          <p:nvPr/>
        </p:nvSpPr>
        <p:spPr>
          <a:xfrm>
            <a:off x="3311400" y="4523533"/>
            <a:ext cx="5569200" cy="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467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subTitle" idx="2"/>
          </p:nvPr>
        </p:nvSpPr>
        <p:spPr>
          <a:xfrm>
            <a:off x="4092233" y="2457500"/>
            <a:ext cx="4010000" cy="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23273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0647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8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Solo título 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539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5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029733" y="3001467"/>
            <a:ext cx="5133600" cy="2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029733" y="1495033"/>
            <a:ext cx="585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984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5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752267" y="2386000"/>
            <a:ext cx="11110400" cy="39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9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256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5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0" y="609600"/>
            <a:ext cx="12192000" cy="62484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9"/>
          <p:cNvSpPr/>
          <p:nvPr/>
        </p:nvSpPr>
        <p:spPr>
          <a:xfrm rot="5400000">
            <a:off x="-85900" y="85800"/>
            <a:ext cx="5657600" cy="5486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9"/>
          <p:cNvSpPr/>
          <p:nvPr/>
        </p:nvSpPr>
        <p:spPr>
          <a:xfrm rot="-5400000" flipH="1">
            <a:off x="6588933" y="35367"/>
            <a:ext cx="5819600" cy="56368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9"/>
          <p:cNvSpPr txBox="1">
            <a:spLocks noGrp="1"/>
          </p:cNvSpPr>
          <p:nvPr>
            <p:ph type="ctrTitle"/>
          </p:nvPr>
        </p:nvSpPr>
        <p:spPr>
          <a:xfrm>
            <a:off x="2254400" y="3203733"/>
            <a:ext cx="7683200" cy="1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806800" y="4685651"/>
            <a:ext cx="6578400" cy="1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490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5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1073400" y="2355500"/>
            <a:ext cx="10045200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5333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493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5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 rot="10800000">
            <a:off x="-26500" y="-25767"/>
            <a:ext cx="12270800" cy="6883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951000" y="851733"/>
            <a:ext cx="102900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951000" y="3608501"/>
            <a:ext cx="102900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78350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714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1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6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40233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39106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43022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mai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main/" TargetMode="External"/><Relationship Id="rId2" Type="http://schemas.openxmlformats.org/officeDocument/2006/relationships/hyperlink" Target="https://jcdgods.tistory.com/319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B222D-3315-442C-A4BE-E7F5310B5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3320" y="1915031"/>
            <a:ext cx="5763600" cy="2011200"/>
          </a:xfrm>
        </p:spPr>
        <p:txBody>
          <a:bodyPr/>
          <a:lstStyle/>
          <a:p>
            <a:pPr algn="ctr"/>
            <a:r>
              <a:rPr lang="ko-KR" altLang="en-US" dirty="0"/>
              <a:t>실시간 이슈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A16F9-5465-466A-84E1-90F8D3957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263" y="3926231"/>
            <a:ext cx="5105600" cy="331200"/>
          </a:xfrm>
        </p:spPr>
        <p:txBody>
          <a:bodyPr/>
          <a:lstStyle/>
          <a:p>
            <a:pPr algn="ctr"/>
            <a:r>
              <a:rPr lang="en-US" altLang="ko-KR" sz="4800" dirty="0"/>
              <a:t>H</a:t>
            </a:r>
            <a:r>
              <a:rPr lang="ko-KR" altLang="en-US" sz="4800" dirty="0"/>
              <a:t>조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392BAF8-4F06-4E3C-8004-86FF193D4CD7}"/>
              </a:ext>
            </a:extLst>
          </p:cNvPr>
          <p:cNvCxnSpPr>
            <a:cxnSpLocks/>
          </p:cNvCxnSpPr>
          <p:nvPr/>
        </p:nvCxnSpPr>
        <p:spPr>
          <a:xfrm>
            <a:off x="9148355" y="3429000"/>
            <a:ext cx="1550125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912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BF7FE75-DCE6-44C3-8976-4F4218B3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 </a:t>
            </a:r>
            <a:r>
              <a:rPr lang="ko-KR" altLang="en-US" dirty="0" err="1"/>
              <a:t>데이터랩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01F1FF-9D4B-4BBB-97B0-1BD013763669}"/>
              </a:ext>
            </a:extLst>
          </p:cNvPr>
          <p:cNvCxnSpPr>
            <a:cxnSpLocks/>
          </p:cNvCxnSpPr>
          <p:nvPr/>
        </p:nvCxnSpPr>
        <p:spPr>
          <a:xfrm>
            <a:off x="961121" y="2523467"/>
            <a:ext cx="2922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부제목 5">
            <a:extLst>
              <a:ext uri="{FF2B5EF4-FFF2-40B4-BE49-F238E27FC236}">
                <a16:creationId xmlns:a16="http://schemas.microsoft.com/office/drawing/2014/main" id="{E4757189-D59E-4C76-A071-66235DAD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932" y="2916133"/>
            <a:ext cx="4679735" cy="1756400"/>
          </a:xfrm>
        </p:spPr>
        <p:txBody>
          <a:bodyPr/>
          <a:lstStyle/>
          <a:p>
            <a:pPr marL="482600" indent="-342900">
              <a:buFont typeface="Wingdings" panose="05000000000000000000" pitchFamily="2" charset="2"/>
              <a:buChar char="v"/>
            </a:pPr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ko-KR" altLang="en-US" dirty="0" err="1"/>
              <a:t>크롤링</a:t>
            </a:r>
            <a:r>
              <a:rPr lang="ko-KR" altLang="en-US" dirty="0"/>
              <a:t> 결과에 대한 단어 </a:t>
            </a:r>
            <a:r>
              <a:rPr lang="ko-KR" altLang="en-US" dirty="0" err="1"/>
              <a:t>카운팅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b="1" dirty="0">
                <a:solidFill>
                  <a:schemeClr val="bg1">
                    <a:lumMod val="10000"/>
                  </a:schemeClr>
                </a:solidFill>
              </a:rPr>
              <a:t>4. 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</a:rPr>
              <a:t>data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</a:rPr>
              <a:t>타입 정리</a:t>
            </a:r>
            <a:endParaRPr lang="en-US" altLang="ko-KR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10000"/>
                  </a:schemeClr>
                </a:solidFill>
              </a:rPr>
              <a:t>	</a:t>
            </a:r>
            <a:r>
              <a:rPr lang="en-US" altLang="ko-KR" b="1" dirty="0">
                <a:solidFill>
                  <a:schemeClr val="bg1">
                    <a:lumMod val="10000"/>
                  </a:schemeClr>
                </a:solidFill>
              </a:rPr>
              <a:t>5.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</a:rPr>
              <a:t>키워드 그룹 재작성 및 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</a:rPr>
              <a:t>append</a:t>
            </a:r>
          </a:p>
          <a:p>
            <a:r>
              <a:rPr lang="en-US" altLang="ko-KR" dirty="0">
                <a:solidFill>
                  <a:schemeClr val="bg1">
                    <a:lumMod val="10000"/>
                  </a:schemeClr>
                </a:solidFill>
              </a:rPr>
              <a:t>	</a:t>
            </a:r>
            <a:r>
              <a:rPr lang="en-US" altLang="ko-KR" b="1" dirty="0">
                <a:solidFill>
                  <a:schemeClr val="bg1">
                    <a:lumMod val="10000"/>
                  </a:schemeClr>
                </a:solidFill>
              </a:rPr>
              <a:t>6. .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</a:rPr>
              <a:t>json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</a:rPr>
              <a:t>파일 저장</a:t>
            </a:r>
            <a:br>
              <a:rPr lang="en-US" altLang="ko-KR" dirty="0"/>
            </a:br>
            <a:r>
              <a:rPr lang="en-US" altLang="ko-KR" dirty="0"/>
              <a:t>	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94555F-95B4-45F8-8332-3F0F4F36C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335" y="729160"/>
            <a:ext cx="5403266" cy="539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14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56A4D14-D1CC-4050-97AD-9D6B446CC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34" y="1215291"/>
            <a:ext cx="8353331" cy="4427418"/>
          </a:xfrm>
          <a:prstGeom prst="rect">
            <a:avLst/>
          </a:prstGeom>
        </p:spPr>
      </p:pic>
      <p:sp>
        <p:nvSpPr>
          <p:cNvPr id="8" name="순서도: 추출 7">
            <a:extLst>
              <a:ext uri="{FF2B5EF4-FFF2-40B4-BE49-F238E27FC236}">
                <a16:creationId xmlns:a16="http://schemas.microsoft.com/office/drawing/2014/main" id="{B0C25159-D31C-4CEE-82C9-4EBC2C4DB48D}"/>
              </a:ext>
            </a:extLst>
          </p:cNvPr>
          <p:cNvSpPr/>
          <p:nvPr/>
        </p:nvSpPr>
        <p:spPr>
          <a:xfrm rot="5400000">
            <a:off x="4798337" y="3174472"/>
            <a:ext cx="597528" cy="534154"/>
          </a:xfrm>
          <a:prstGeom prst="flowChartExtra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추출 8">
            <a:extLst>
              <a:ext uri="{FF2B5EF4-FFF2-40B4-BE49-F238E27FC236}">
                <a16:creationId xmlns:a16="http://schemas.microsoft.com/office/drawing/2014/main" id="{AF8D0E14-36DB-47CD-B5C2-56C03019D71B}"/>
              </a:ext>
            </a:extLst>
          </p:cNvPr>
          <p:cNvSpPr/>
          <p:nvPr/>
        </p:nvSpPr>
        <p:spPr>
          <a:xfrm rot="5400000">
            <a:off x="7179398" y="3174472"/>
            <a:ext cx="597528" cy="534154"/>
          </a:xfrm>
          <a:prstGeom prst="flowChartExtra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125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FAC6EA1-39AD-4278-8B78-C22152B0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000" y="1906310"/>
            <a:ext cx="10290000" cy="1728800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E2C13D-7663-4085-B357-67E497C61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91000" y="3720392"/>
            <a:ext cx="4010000" cy="921200"/>
          </a:xfrm>
        </p:spPr>
        <p:txBody>
          <a:bodyPr/>
          <a:lstStyle/>
          <a:p>
            <a:pPr marL="186262" indent="0">
              <a:buNone/>
            </a:pPr>
            <a:r>
              <a:rPr lang="ko-KR" altLang="en-US" dirty="0"/>
              <a:t>질의 </a:t>
            </a:r>
            <a:r>
              <a:rPr lang="en-US" altLang="ko-KR" dirty="0"/>
              <a:t>&amp; </a:t>
            </a:r>
            <a:r>
              <a:rPr lang="ko-KR" altLang="en-US" dirty="0"/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145608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038FB1CF-EE33-464C-90B4-F93BEE66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중간평가 정리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17" name="제목 16">
            <a:extLst>
              <a:ext uri="{FF2B5EF4-FFF2-40B4-BE49-F238E27FC236}">
                <a16:creationId xmlns:a16="http://schemas.microsoft.com/office/drawing/2014/main" id="{CA53F702-F4E8-4D53-9561-071D17B1722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868100" y="878278"/>
            <a:ext cx="4076400" cy="1843200"/>
          </a:xfrm>
        </p:spPr>
        <p:txBody>
          <a:bodyPr/>
          <a:lstStyle/>
          <a:p>
            <a:r>
              <a:rPr lang="en-US" altLang="ko-KR" dirty="0"/>
              <a:t>08</a:t>
            </a:r>
            <a:r>
              <a:rPr lang="ko-KR" altLang="en-US" sz="1000" dirty="0"/>
              <a:t>주 차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2265D0E-9DEA-4FAF-B5E0-D7162E63F064}"/>
              </a:ext>
            </a:extLst>
          </p:cNvPr>
          <p:cNvCxnSpPr>
            <a:cxnSpLocks/>
          </p:cNvCxnSpPr>
          <p:nvPr/>
        </p:nvCxnSpPr>
        <p:spPr>
          <a:xfrm>
            <a:off x="9723422" y="3402875"/>
            <a:ext cx="9771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8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DABD2E5-175B-4220-9785-DA3CD6B70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6600" y="3113289"/>
            <a:ext cx="5478800" cy="2572287"/>
          </a:xfrm>
        </p:spPr>
        <p:txBody>
          <a:bodyPr spcCol="0"/>
          <a:lstStyle/>
          <a:p>
            <a:r>
              <a:rPr lang="en-US" altLang="ko-KR" dirty="0"/>
              <a:t>Python 3.6</a:t>
            </a:r>
          </a:p>
          <a:p>
            <a:endParaRPr lang="en-US" altLang="ko-KR" dirty="0"/>
          </a:p>
          <a:p>
            <a:r>
              <a:rPr lang="en-US" altLang="ko-KR" dirty="0" err="1"/>
              <a:t>Naver</a:t>
            </a:r>
            <a:r>
              <a:rPr lang="en-US" altLang="ko-KR" dirty="0"/>
              <a:t> Developers – API</a:t>
            </a:r>
          </a:p>
          <a:p>
            <a:pPr marL="186262" indent="0">
              <a:buNone/>
            </a:pPr>
            <a:r>
              <a:rPr lang="en-US" altLang="ko-KR" dirty="0"/>
              <a:t>	(</a:t>
            </a:r>
            <a:r>
              <a:rPr lang="en-US" altLang="ko-KR" dirty="0">
                <a:hlinkClick r:id="rId3"/>
              </a:rPr>
              <a:t>https://developers.naver.com/main/</a:t>
            </a:r>
            <a:r>
              <a:rPr lang="en-US" altLang="ko-KR" dirty="0"/>
              <a:t>)</a:t>
            </a:r>
          </a:p>
          <a:p>
            <a:pPr marL="186262" indent="0">
              <a:buNone/>
            </a:pPr>
            <a:endParaRPr lang="en-US" altLang="ko-KR" dirty="0"/>
          </a:p>
          <a:p>
            <a:r>
              <a:rPr lang="en-US" altLang="ko-KR" dirty="0"/>
              <a:t>JDK14</a:t>
            </a:r>
          </a:p>
          <a:p>
            <a:endParaRPr lang="en-US" altLang="ko-KR" dirty="0"/>
          </a:p>
          <a:p>
            <a:r>
              <a:rPr lang="en-US" altLang="ko-KR" dirty="0"/>
              <a:t>Bootstrap 5.0.0beta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86B2205F-34E3-472B-AF08-B879C9F5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600" y="1939943"/>
            <a:ext cx="7690800" cy="704800"/>
          </a:xfrm>
        </p:spPr>
        <p:txBody>
          <a:bodyPr/>
          <a:lstStyle/>
          <a:p>
            <a:r>
              <a:rPr lang="en-US" altLang="ko-KR" b="0" dirty="0">
                <a:solidFill>
                  <a:srgbClr val="000000"/>
                </a:solidFill>
                <a:latin typeface="-apple-system"/>
              </a:rPr>
              <a:t>Version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22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BD56AFE-4F31-4C3A-9DB3-309966EAE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6600" y="3113289"/>
            <a:ext cx="5478800" cy="2320851"/>
          </a:xfrm>
        </p:spPr>
        <p:txBody>
          <a:bodyPr spcCol="0"/>
          <a:lstStyle/>
          <a:p>
            <a:r>
              <a:rPr lang="en-US" altLang="ko-KR" dirty="0"/>
              <a:t>https://m.blog.naver.com/PostView.nhn?blogId=reword12&amp;logNo=221558090189&amp;proxyReferer=https:%2F%2Fwww.google.com%2F</a:t>
            </a:r>
          </a:p>
          <a:p>
            <a:r>
              <a:rPr lang="en-US" altLang="ko-KR" dirty="0">
                <a:hlinkClick r:id="rId2"/>
              </a:rPr>
              <a:t>https://jcdgods.tistory.com/319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https://developers.naver.com/main/</a:t>
            </a:r>
            <a:endParaRPr lang="ko-KR" altLang="en-US" dirty="0"/>
          </a:p>
          <a:p>
            <a:r>
              <a:rPr lang="en-US" altLang="ko-KR" dirty="0">
                <a:solidFill>
                  <a:schemeClr val="bg1">
                    <a:lumMod val="10000"/>
                  </a:schemeClr>
                </a:solidFill>
              </a:rPr>
              <a:t>https://wooiljeong.github.io/</a:t>
            </a:r>
            <a:endParaRPr lang="ko-KR" altLang="en-US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10000"/>
                  </a:schemeClr>
                </a:solidFill>
              </a:rPr>
              <a:t>https://getbootstrap.com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제목 6">
            <a:extLst>
              <a:ext uri="{FF2B5EF4-FFF2-40B4-BE49-F238E27FC236}">
                <a16:creationId xmlns:a16="http://schemas.microsoft.com/office/drawing/2014/main" id="{94AEF374-FCBA-4D40-B0BF-E801020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600" y="1939943"/>
            <a:ext cx="7690800" cy="704800"/>
          </a:xfrm>
        </p:spPr>
        <p:txBody>
          <a:bodyPr/>
          <a:lstStyle/>
          <a:p>
            <a:r>
              <a:rPr lang="en-US" altLang="ko-KR" b="0" dirty="0">
                <a:solidFill>
                  <a:srgbClr val="000000"/>
                </a:solidFill>
                <a:latin typeface="-apple-system"/>
              </a:rPr>
              <a:t>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66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E45AB0E-C611-40F1-B38A-E5F36D81F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002" y="2585244"/>
            <a:ext cx="6924975" cy="1519600"/>
          </a:xfrm>
        </p:spPr>
        <p:txBody>
          <a:bodyPr/>
          <a:lstStyle/>
          <a:p>
            <a:r>
              <a:rPr lang="ko-KR" altLang="en-US" dirty="0"/>
              <a:t>웹페이지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5C45C3-1E1C-4D96-B111-7B9DAF73994F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317966" cy="2880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35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E45AB0E-C611-40F1-B38A-E5F36D81F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002" y="2585244"/>
            <a:ext cx="6924975" cy="1519600"/>
          </a:xfrm>
        </p:spPr>
        <p:txBody>
          <a:bodyPr/>
          <a:lstStyle/>
          <a:p>
            <a:r>
              <a:rPr lang="ko-KR" altLang="en-US" dirty="0" err="1"/>
              <a:t>크롤링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5C45C3-1E1C-4D96-B111-7B9DAF73994F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317966" cy="2880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3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BF7FE75-DCE6-44C3-8976-4F4218B3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71E9C2EC-57B2-4217-8940-7DC6DF79F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826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사회의 전반적인 이슈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b="1" dirty="0"/>
              <a:t>1.</a:t>
            </a:r>
            <a:r>
              <a:rPr lang="en-US" altLang="ko-KR" dirty="0"/>
              <a:t> .json </a:t>
            </a:r>
            <a:r>
              <a:rPr lang="ko-KR" altLang="en-US" dirty="0"/>
              <a:t>파일저장 코드 추가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01F1FF-9D4B-4BBB-97B0-1BD013763669}"/>
              </a:ext>
            </a:extLst>
          </p:cNvPr>
          <p:cNvCxnSpPr>
            <a:cxnSpLocks/>
          </p:cNvCxnSpPr>
          <p:nvPr/>
        </p:nvCxnSpPr>
        <p:spPr>
          <a:xfrm>
            <a:off x="961121" y="2523467"/>
            <a:ext cx="24067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A4BF5E9A-50CC-4F8B-8C7F-3932E9383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506" y="386375"/>
            <a:ext cx="5588494" cy="608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70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BF7FE75-DCE6-44C3-8976-4F4218B3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ko-KR" altLang="en-US" dirty="0" err="1"/>
              <a:t>카운팅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71E9C2EC-57B2-4217-8940-7DC6DF79F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932" y="2916133"/>
            <a:ext cx="4679735" cy="1756400"/>
          </a:xfrm>
        </p:spPr>
        <p:txBody>
          <a:bodyPr/>
          <a:lstStyle/>
          <a:p>
            <a:pPr marL="482600" indent="-342900">
              <a:buFont typeface="Wingdings" panose="05000000000000000000" pitchFamily="2" charset="2"/>
              <a:buChar char="v"/>
            </a:pPr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ko-KR" altLang="en-US" dirty="0" err="1"/>
              <a:t>크롤링</a:t>
            </a:r>
            <a:r>
              <a:rPr lang="ko-KR" altLang="en-US" dirty="0"/>
              <a:t> 결과에 대한 단어 </a:t>
            </a:r>
            <a:r>
              <a:rPr lang="ko-KR" altLang="en-US" dirty="0" err="1"/>
              <a:t>카운팅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b="1" dirty="0">
                <a:solidFill>
                  <a:schemeClr val="bg1">
                    <a:lumMod val="10000"/>
                  </a:schemeClr>
                </a:solidFill>
              </a:rPr>
              <a:t>1. </a:t>
            </a:r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ko-KR" altLang="en-US" dirty="0" err="1"/>
              <a:t>크롤링</a:t>
            </a:r>
            <a:r>
              <a:rPr lang="ko-KR" altLang="en-US" dirty="0"/>
              <a:t> 결과 불러오기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b="1" dirty="0">
                <a:solidFill>
                  <a:schemeClr val="bg1">
                    <a:lumMod val="10000"/>
                  </a:schemeClr>
                </a:solidFill>
              </a:rPr>
              <a:t>2</a:t>
            </a:r>
            <a:r>
              <a:rPr lang="en-US" altLang="ko-KR" b="1" dirty="0"/>
              <a:t>. </a:t>
            </a:r>
            <a:r>
              <a:rPr lang="ko-KR" altLang="en-US" dirty="0"/>
              <a:t>단어와 단어 횟수만 </a:t>
            </a:r>
            <a:r>
              <a:rPr lang="en-US" altLang="ko-KR" dirty="0"/>
              <a:t>json </a:t>
            </a:r>
            <a:r>
              <a:rPr lang="ko-KR" altLang="en-US" dirty="0"/>
              <a:t>파일로 저장가능한 형태로 변환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b="1" dirty="0"/>
              <a:t>3.</a:t>
            </a:r>
            <a:r>
              <a:rPr lang="en-US" altLang="ko-KR" dirty="0"/>
              <a:t> .json</a:t>
            </a:r>
            <a:r>
              <a:rPr lang="ko-KR" altLang="en-US" dirty="0"/>
              <a:t>파일 저장</a:t>
            </a:r>
            <a:br>
              <a:rPr lang="en-US" altLang="ko-KR" dirty="0"/>
            </a:br>
            <a:r>
              <a:rPr lang="en-US" altLang="ko-KR" dirty="0"/>
              <a:t>	</a:t>
            </a:r>
          </a:p>
          <a:p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01F1FF-9D4B-4BBB-97B0-1BD013763669}"/>
              </a:ext>
            </a:extLst>
          </p:cNvPr>
          <p:cNvCxnSpPr>
            <a:cxnSpLocks/>
          </p:cNvCxnSpPr>
          <p:nvPr/>
        </p:nvCxnSpPr>
        <p:spPr>
          <a:xfrm>
            <a:off x="961121" y="2523467"/>
            <a:ext cx="24067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C2EC436D-D5DD-4C60-9295-CA9C3EB17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669" y="325924"/>
            <a:ext cx="5166340" cy="620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2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BF7FE75-DCE6-44C3-8976-4F4218B3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 </a:t>
            </a:r>
            <a:r>
              <a:rPr lang="ko-KR" altLang="en-US" dirty="0" err="1"/>
              <a:t>데이터랩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01F1FF-9D4B-4BBB-97B0-1BD013763669}"/>
              </a:ext>
            </a:extLst>
          </p:cNvPr>
          <p:cNvCxnSpPr>
            <a:cxnSpLocks/>
          </p:cNvCxnSpPr>
          <p:nvPr/>
        </p:nvCxnSpPr>
        <p:spPr>
          <a:xfrm>
            <a:off x="961121" y="2523467"/>
            <a:ext cx="2922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7A82876-3291-4BAC-8C9B-B0B444403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043" y="1059255"/>
            <a:ext cx="4570612" cy="54060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45B1B8A-5484-4C7D-976A-5EF7DD13A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912" y="357743"/>
            <a:ext cx="4800874" cy="617691"/>
          </a:xfrm>
          <a:prstGeom prst="rect">
            <a:avLst/>
          </a:prstGeom>
        </p:spPr>
      </p:pic>
      <p:sp>
        <p:nvSpPr>
          <p:cNvPr id="18" name="부제목 5">
            <a:extLst>
              <a:ext uri="{FF2B5EF4-FFF2-40B4-BE49-F238E27FC236}">
                <a16:creationId xmlns:a16="http://schemas.microsoft.com/office/drawing/2014/main" id="{E4757189-D59E-4C76-A071-66235DAD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932" y="2916133"/>
            <a:ext cx="4679735" cy="1756400"/>
          </a:xfrm>
        </p:spPr>
        <p:txBody>
          <a:bodyPr/>
          <a:lstStyle/>
          <a:p>
            <a:pPr marL="482600" indent="-342900">
              <a:buFont typeface="Wingdings" panose="05000000000000000000" pitchFamily="2" charset="2"/>
              <a:buChar char="v"/>
            </a:pPr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ko-KR" altLang="en-US" dirty="0" err="1"/>
              <a:t>크롤링</a:t>
            </a:r>
            <a:r>
              <a:rPr lang="ko-KR" altLang="en-US" dirty="0"/>
              <a:t> 결과에 대한 단어 </a:t>
            </a:r>
            <a:r>
              <a:rPr lang="ko-KR" altLang="en-US" dirty="0" err="1"/>
              <a:t>카운팅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b="1" dirty="0">
                <a:solidFill>
                  <a:schemeClr val="bg1">
                    <a:lumMod val="10000"/>
                  </a:schemeClr>
                </a:solidFill>
              </a:rPr>
              <a:t>1. 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</a:rPr>
              <a:t>2</a:t>
            </a:r>
            <a:r>
              <a:rPr lang="ko-KR" altLang="en-US" dirty="0"/>
              <a:t>차 </a:t>
            </a:r>
            <a:r>
              <a:rPr lang="ko-KR" altLang="en-US" dirty="0" err="1"/>
              <a:t>크롤링</a:t>
            </a:r>
            <a:r>
              <a:rPr lang="ko-KR" altLang="en-US" dirty="0"/>
              <a:t> 결과 불러오기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b="1" dirty="0">
                <a:solidFill>
                  <a:schemeClr val="bg1">
                    <a:lumMod val="10000"/>
                  </a:schemeClr>
                </a:solidFill>
              </a:rPr>
              <a:t>2</a:t>
            </a:r>
            <a:r>
              <a:rPr lang="en-US" altLang="ko-KR" b="1" dirty="0"/>
              <a:t>.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형식의 결과값을 </a:t>
            </a:r>
            <a:r>
              <a:rPr lang="en-US" altLang="ko-KR" dirty="0"/>
              <a:t>columns </a:t>
            </a:r>
            <a:r>
              <a:rPr lang="ko-KR" altLang="en-US" dirty="0"/>
              <a:t>형식으로 변환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b="1" dirty="0"/>
              <a:t>3.</a:t>
            </a:r>
            <a:r>
              <a:rPr lang="en-US" altLang="ko-KR" dirty="0"/>
              <a:t> </a:t>
            </a:r>
            <a:r>
              <a:rPr lang="en-US" altLang="ko-KR" dirty="0" err="1"/>
              <a:t>jsonResult</a:t>
            </a:r>
            <a:r>
              <a:rPr lang="ko-KR" altLang="en-US" dirty="0"/>
              <a:t>에 </a:t>
            </a:r>
            <a:r>
              <a:rPr lang="en-US" altLang="ko-KR" dirty="0" err="1"/>
              <a:t>js</a:t>
            </a:r>
            <a:r>
              <a:rPr lang="en-US" altLang="ko-KR" dirty="0"/>
              <a:t> append</a:t>
            </a:r>
            <a:br>
              <a:rPr lang="en-US" altLang="ko-KR" dirty="0"/>
            </a:br>
            <a:r>
              <a:rPr lang="en-US" altLang="ko-KR" dirty="0"/>
              <a:t>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2554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5F6F1"/>
      </a:lt1>
      <a:dk2>
        <a:srgbClr val="E5E5DB"/>
      </a:dk2>
      <a:lt2>
        <a:srgbClr val="C7C0B5"/>
      </a:lt2>
      <a:accent1>
        <a:srgbClr val="B9B5AA"/>
      </a:accent1>
      <a:accent2>
        <a:srgbClr val="212121"/>
      </a:accent2>
      <a:accent3>
        <a:srgbClr val="B7B7B7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Grayscale Pitch Deck by Slidesgo</Template>
  <TotalTime>217</TotalTime>
  <Words>284</Words>
  <Application>Microsoft Office PowerPoint</Application>
  <PresentationFormat>와이드스크린</PresentationFormat>
  <Paragraphs>58</Paragraphs>
  <Slides>12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-apple-system</vt:lpstr>
      <vt:lpstr>Didact Gothic</vt:lpstr>
      <vt:lpstr>Julius Sans One</vt:lpstr>
      <vt:lpstr>Proxima Nova</vt:lpstr>
      <vt:lpstr>Proxima Nova Semibold</vt:lpstr>
      <vt:lpstr>Questrial</vt:lpstr>
      <vt:lpstr>맑은 고딕</vt:lpstr>
      <vt:lpstr>Arial</vt:lpstr>
      <vt:lpstr>Wingdings</vt:lpstr>
      <vt:lpstr>Minimalist Grayscale Pitch Deck by Slidesgo</vt:lpstr>
      <vt:lpstr>Slidesgo Final Pages</vt:lpstr>
      <vt:lpstr>1_Slidesgo Final Pages</vt:lpstr>
      <vt:lpstr>실시간 이슈</vt:lpstr>
      <vt:lpstr>중간평가 정리 </vt:lpstr>
      <vt:lpstr>Version</vt:lpstr>
      <vt:lpstr>Reference</vt:lpstr>
      <vt:lpstr>웹페이지</vt:lpstr>
      <vt:lpstr>크롤링</vt:lpstr>
      <vt:lpstr>1차 크롤링</vt:lpstr>
      <vt:lpstr>2차 카운팅</vt:lpstr>
      <vt:lpstr>3차 데이터랩</vt:lpstr>
      <vt:lpstr>3차 데이터랩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실시간 이슈</dc:title>
  <dc:creator>김 도영</dc:creator>
  <cp:lastModifiedBy>김 도영</cp:lastModifiedBy>
  <cp:revision>31</cp:revision>
  <dcterms:created xsi:type="dcterms:W3CDTF">2021-04-01T14:35:55Z</dcterms:created>
  <dcterms:modified xsi:type="dcterms:W3CDTF">2021-04-22T15:56:27Z</dcterms:modified>
</cp:coreProperties>
</file>