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8" r:id="rId5"/>
    <p:sldId id="271" r:id="rId6"/>
    <p:sldId id="258" r:id="rId7"/>
    <p:sldId id="265" r:id="rId8"/>
    <p:sldId id="267" r:id="rId9"/>
    <p:sldId id="266" r:id="rId10"/>
    <p:sldId id="269" r:id="rId11"/>
    <p:sldId id="270" r:id="rId12"/>
    <p:sldId id="260" r:id="rId13"/>
    <p:sldId id="262" r:id="rId14"/>
    <p:sldId id="26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5"/>
    <p:restoredTop sz="94576"/>
  </p:normalViewPr>
  <p:slideViewPr>
    <p:cSldViewPr snapToGrid="0">
      <p:cViewPr varScale="1">
        <p:scale>
          <a:sx n="129" d="100"/>
          <a:sy n="129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DC5D1-93C6-4B4D-B3B8-ED4EEB4A8300}" type="datetimeFigureOut">
              <a:rPr lang="es-ES_tradnl" smtClean="0"/>
              <a:t>26/6/24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B450-6E8D-5E49-BCF0-482CC1AC057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6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676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63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584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917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307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9175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926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B450-6E8D-5E49-BCF0-482CC1AC057E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86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danilor.github.io/posts/hevd-0/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klue.github.io/blog/2017/09/hevd_stack_g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workintelligence.ai/windows-kernel-exploitation/" TargetMode="External"/><Relationship Id="rId5" Type="http://schemas.openxmlformats.org/officeDocument/2006/relationships/hyperlink" Target="https://fuzzysecurity.com/tutorials/expDev/14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7DA78-F1B1-2CAA-0E15-943797B1F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800" b="1" dirty="0">
                <a:latin typeface="STCaiyun" panose="02010800040101010101" pitchFamily="2" charset="-122"/>
                <a:ea typeface="STCaiyun" panose="02010800040101010101" pitchFamily="2" charset="-122"/>
                <a:cs typeface="Mystical Woods Rough Script" panose="020F0502020204030204" pitchFamily="34" charset="0"/>
              </a:rPr>
              <a:t>Desarrollo de </a:t>
            </a:r>
            <a:r>
              <a:rPr lang="es-ES" sz="4800" b="1" dirty="0" err="1">
                <a:latin typeface="STCaiyun" panose="02010800040101010101" pitchFamily="2" charset="-122"/>
                <a:ea typeface="STCaiyun" panose="02010800040101010101" pitchFamily="2" charset="-122"/>
                <a:cs typeface="Mystical Woods Rough Script" panose="020F0502020204030204" pitchFamily="34" charset="0"/>
              </a:rPr>
              <a:t>exploits</a:t>
            </a:r>
            <a:r>
              <a:rPr lang="es-ES" sz="4800" b="1" dirty="0">
                <a:latin typeface="STCaiyun" panose="02010800040101010101" pitchFamily="2" charset="-122"/>
                <a:ea typeface="STCaiyun" panose="02010800040101010101" pitchFamily="2" charset="-122"/>
                <a:cs typeface="Mystical Woods Rough Script" panose="020F0502020204030204" pitchFamily="34" charset="0"/>
              </a:rPr>
              <a:t> dirigidos a drivers vulnerables en entornos </a:t>
            </a:r>
            <a:r>
              <a:rPr lang="es-ES" sz="4800" b="1" dirty="0" err="1">
                <a:latin typeface="STCaiyun" panose="02010800040101010101" pitchFamily="2" charset="-122"/>
                <a:ea typeface="STCaiyun" panose="02010800040101010101" pitchFamily="2" charset="-122"/>
                <a:cs typeface="Mystical Woods Rough Script" panose="020F0502020204030204" pitchFamily="34" charset="0"/>
              </a:rPr>
              <a:t>windows</a:t>
            </a:r>
            <a:endParaRPr lang="es-ES" sz="4800" b="1" dirty="0">
              <a:latin typeface="STCaiyun" panose="02010800040101010101" pitchFamily="2" charset="-122"/>
              <a:ea typeface="STCaiyun" panose="02010800040101010101" pitchFamily="2" charset="-122"/>
              <a:cs typeface="Mystical Woods Rough Script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830D3E-C689-4E90-B92F-6F30284EC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sz="1200" dirty="0"/>
              <a:t>Ramon González </a:t>
            </a:r>
            <a:r>
              <a:rPr lang="es-ES" sz="1200" dirty="0" err="1"/>
              <a:t>gaztelupe</a:t>
            </a:r>
            <a:r>
              <a:rPr lang="es-ES" sz="1200" dirty="0"/>
              <a:t> (</a:t>
            </a:r>
            <a:r>
              <a:rPr lang="es-ES" sz="12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RAJKIT</a:t>
            </a:r>
            <a:r>
              <a:rPr lang="es-ES" sz="1200" dirty="0"/>
              <a:t>)</a:t>
            </a:r>
          </a:p>
        </p:txBody>
      </p:sp>
      <p:pic>
        <p:nvPicPr>
          <p:cNvPr id="5" name="Imagen 4" descr="Imagen que contiene persona, hombre, jugador, sostener&#10;&#10;Descripción generada automáticamente">
            <a:extLst>
              <a:ext uri="{FF2B5EF4-FFF2-40B4-BE49-F238E27FC236}">
                <a16:creationId xmlns:a16="http://schemas.microsoft.com/office/drawing/2014/main" id="{5B723E42-62BF-0196-8231-BFBC19C0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737" y="3160673"/>
            <a:ext cx="3105769" cy="3484673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9BB646B-EA08-3C06-9801-AE8F0F64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750" y="4903009"/>
            <a:ext cx="2264690" cy="1585662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94B5E26-A157-3B51-14C7-481A9E835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7775" y="5265836"/>
            <a:ext cx="1084225" cy="800573"/>
          </a:xfrm>
          <a:prstGeom prst="rect">
            <a:avLst/>
          </a:prstGeom>
        </p:spPr>
      </p:pic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4F220148-BBDF-BDE9-CE12-F3BD23F5919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7000"/>
          </a:blip>
          <a:stretch>
            <a:fillRect/>
          </a:stretch>
        </p:blipFill>
        <p:spPr>
          <a:xfrm>
            <a:off x="5321951" y="2453491"/>
            <a:ext cx="1414364" cy="14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ricatura de un hombre&#10;&#10;Descripción generada automáticamente con confianza media">
            <a:extLst>
              <a:ext uri="{FF2B5EF4-FFF2-40B4-BE49-F238E27FC236}">
                <a16:creationId xmlns:a16="http://schemas.microsoft.com/office/drawing/2014/main" id="{E7AEC87B-7A31-9EFC-0C20-6065063E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1601" y="4188941"/>
            <a:ext cx="1918951" cy="2371976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97280A9-4DCA-97C3-2A07-76C8E6889A50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Shellcode</a:t>
            </a: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para el robo de token a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system</a:t>
            </a:r>
            <a:endParaRPr lang="es-ES" sz="12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A4860CAD-2A5C-F547-1A13-474BE082E968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b="1" dirty="0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FADB0D58-A108-16B5-DF61-57E3F3D51375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b="1" dirty="0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7E213E6-BD5E-7D21-1781-6A049D84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3" name="Marcador de contenido 10">
            <a:extLst>
              <a:ext uri="{FF2B5EF4-FFF2-40B4-BE49-F238E27FC236}">
                <a16:creationId xmlns:a16="http://schemas.microsoft.com/office/drawing/2014/main" id="{41BD63D0-79AC-3D65-B71C-E92DB87C8525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550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El proceso SYSTEM, PID de 4, alberga la mayoría de los subprocesos del sistema en modo </a:t>
            </a:r>
            <a:r>
              <a:rPr lang="es-ES_tradnl" dirty="0" err="1"/>
              <a:t>kernel</a:t>
            </a:r>
            <a:r>
              <a:rPr lang="es-ES_tradnl" dirty="0"/>
              <a:t>. </a:t>
            </a:r>
          </a:p>
          <a:p>
            <a:r>
              <a:rPr lang="es-ES_tradnl" dirty="0"/>
              <a:t>Los subprocesos almacenados en el proceso del SYSTEM solo se ejecutan en el contexto del modo </a:t>
            </a:r>
            <a:r>
              <a:rPr lang="es-ES_tradnl" dirty="0" err="1"/>
              <a:t>kernel</a:t>
            </a:r>
            <a:r>
              <a:rPr lang="es-ES_tradnl" dirty="0"/>
              <a:t>. </a:t>
            </a:r>
          </a:p>
          <a:p>
            <a:r>
              <a:rPr lang="es-ES_tradnl" dirty="0" err="1"/>
              <a:t>Recuerdar</a:t>
            </a:r>
            <a:r>
              <a:rPr lang="es-ES_tradnl" dirty="0"/>
              <a:t> que un proceso es una especie de </a:t>
            </a:r>
            <a:r>
              <a:rPr lang="es-ES_tradnl" i="1" dirty="0"/>
              <a:t>"contenedor"</a:t>
            </a:r>
            <a:r>
              <a:rPr lang="es-ES_tradnl" dirty="0"/>
              <a:t> para subprocesos.</a:t>
            </a:r>
          </a:p>
        </p:txBody>
      </p:sp>
    </p:spTree>
    <p:extLst>
      <p:ext uri="{BB962C8B-B14F-4D97-AF65-F5344CB8AC3E}">
        <p14:creationId xmlns:p14="http://schemas.microsoft.com/office/powerpoint/2010/main" val="371708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ricatura de un hombre&#10;&#10;Descripción generada automáticamente con confianza media">
            <a:extLst>
              <a:ext uri="{FF2B5EF4-FFF2-40B4-BE49-F238E27FC236}">
                <a16:creationId xmlns:a16="http://schemas.microsoft.com/office/drawing/2014/main" id="{E7AEC87B-7A31-9EFC-0C20-6065063E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1601" y="4188941"/>
            <a:ext cx="1918951" cy="2371976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97280A9-4DCA-97C3-2A07-76C8E6889A50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Estrcutura</a:t>
            </a: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eprocess</a:t>
            </a:r>
            <a:endParaRPr lang="es-ES" sz="12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A4860CAD-2A5C-F547-1A13-474BE082E968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b="1" dirty="0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FADB0D58-A108-16B5-DF61-57E3F3D51375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b="1" dirty="0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7E213E6-BD5E-7D21-1781-6A049D84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3" name="Marcador de contenido 10">
            <a:extLst>
              <a:ext uri="{FF2B5EF4-FFF2-40B4-BE49-F238E27FC236}">
                <a16:creationId xmlns:a16="http://schemas.microsoft.com/office/drawing/2014/main" id="{41BD63D0-79AC-3D65-B71C-E92DB87C8525}"/>
              </a:ext>
            </a:extLst>
          </p:cNvPr>
          <p:cNvSpPr txBox="1">
            <a:spLocks/>
          </p:cNvSpPr>
          <p:nvPr/>
        </p:nvSpPr>
        <p:spPr>
          <a:xfrm>
            <a:off x="1451579" y="2015731"/>
            <a:ext cx="9603275" cy="3112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Un objeto es una estructura creada dinámicamente es decir en tiempo de ejecución.</a:t>
            </a:r>
          </a:p>
          <a:p>
            <a:r>
              <a:rPr lang="es-ES_tradnl" dirty="0"/>
              <a:t>Cada objeto de proceso se conoce como EPROCESS y este contiene entre otras cosas un token de acceso, el cual va a determinar el contexto de seguridad de un hilo o un proceso.</a:t>
            </a:r>
          </a:p>
          <a:p>
            <a:r>
              <a:rPr lang="es-ES_tradnl" dirty="0"/>
              <a:t>De tal forma que, si el proceso SYSTEM alberga la ejecución del código en modo </a:t>
            </a:r>
            <a:r>
              <a:rPr lang="es-ES_tradnl" dirty="0" err="1"/>
              <a:t>kernel</a:t>
            </a:r>
            <a:r>
              <a:rPr lang="es-ES_tradnl" dirty="0"/>
              <a:t>, su contexto de seguridad requerirá privilegios administrativos o de SYSTEM.</a:t>
            </a:r>
          </a:p>
        </p:txBody>
      </p:sp>
    </p:spTree>
    <p:extLst>
      <p:ext uri="{BB962C8B-B14F-4D97-AF65-F5344CB8AC3E}">
        <p14:creationId xmlns:p14="http://schemas.microsoft.com/office/powerpoint/2010/main" val="74604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97280A9-4DCA-97C3-2A07-76C8E6889A50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79795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obtener el valor de la lista enlazada token de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eprocess</a:t>
            </a: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system</a:t>
            </a:r>
            <a:endParaRPr lang="es-ES" sz="12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A4860CAD-2A5C-F547-1A13-474BE082E968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b="1" dirty="0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FADB0D58-A108-16B5-DF61-57E3F3D51375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b="1" dirty="0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7E213E6-BD5E-7D21-1781-6A049D84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pic>
        <p:nvPicPr>
          <p:cNvPr id="6" name="Marcador de contenido 4" descr="Una caricatura de un hombre&#10;&#10;Descripción generada automáticamente con confianza media">
            <a:extLst>
              <a:ext uri="{FF2B5EF4-FFF2-40B4-BE49-F238E27FC236}">
                <a16:creationId xmlns:a16="http://schemas.microsoft.com/office/drawing/2014/main" id="{EC8D3596-B0B5-1ADC-F713-0FCA4059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1" y="4188941"/>
            <a:ext cx="1918951" cy="2371976"/>
          </a:xfrm>
          <a:prstGeom prst="rect">
            <a:avLst/>
          </a:prstGeom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175B84B-07EC-9196-5F70-67CD0B38F85D}"/>
              </a:ext>
            </a:extLst>
          </p:cNvPr>
          <p:cNvSpPr/>
          <p:nvPr/>
        </p:nvSpPr>
        <p:spPr>
          <a:xfrm>
            <a:off x="2443426" y="3089323"/>
            <a:ext cx="2395558" cy="339677"/>
          </a:xfrm>
          <a:custGeom>
            <a:avLst/>
            <a:gdLst>
              <a:gd name="connsiteX0" fmla="*/ 0 w 2395558"/>
              <a:gd name="connsiteY0" fmla="*/ 56614 h 339677"/>
              <a:gd name="connsiteX1" fmla="*/ 56614 w 2395558"/>
              <a:gd name="connsiteY1" fmla="*/ 0 h 339677"/>
              <a:gd name="connsiteX2" fmla="*/ 672843 w 2395558"/>
              <a:gd name="connsiteY2" fmla="*/ 0 h 339677"/>
              <a:gd name="connsiteX3" fmla="*/ 1220602 w 2395558"/>
              <a:gd name="connsiteY3" fmla="*/ 0 h 339677"/>
              <a:gd name="connsiteX4" fmla="*/ 1745538 w 2395558"/>
              <a:gd name="connsiteY4" fmla="*/ 0 h 339677"/>
              <a:gd name="connsiteX5" fmla="*/ 2338944 w 2395558"/>
              <a:gd name="connsiteY5" fmla="*/ 0 h 339677"/>
              <a:gd name="connsiteX6" fmla="*/ 2395558 w 2395558"/>
              <a:gd name="connsiteY6" fmla="*/ 56614 h 339677"/>
              <a:gd name="connsiteX7" fmla="*/ 2395558 w 2395558"/>
              <a:gd name="connsiteY7" fmla="*/ 283063 h 339677"/>
              <a:gd name="connsiteX8" fmla="*/ 2338944 w 2395558"/>
              <a:gd name="connsiteY8" fmla="*/ 339677 h 339677"/>
              <a:gd name="connsiteX9" fmla="*/ 1814008 w 2395558"/>
              <a:gd name="connsiteY9" fmla="*/ 339677 h 339677"/>
              <a:gd name="connsiteX10" fmla="*/ 1243426 w 2395558"/>
              <a:gd name="connsiteY10" fmla="*/ 339677 h 339677"/>
              <a:gd name="connsiteX11" fmla="*/ 695666 w 2395558"/>
              <a:gd name="connsiteY11" fmla="*/ 339677 h 339677"/>
              <a:gd name="connsiteX12" fmla="*/ 56614 w 2395558"/>
              <a:gd name="connsiteY12" fmla="*/ 339677 h 339677"/>
              <a:gd name="connsiteX13" fmla="*/ 0 w 2395558"/>
              <a:gd name="connsiteY13" fmla="*/ 283063 h 339677"/>
              <a:gd name="connsiteX14" fmla="*/ 0 w 2395558"/>
              <a:gd name="connsiteY14" fmla="*/ 56614 h 33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5558" h="339677" extrusionOk="0">
                <a:moveTo>
                  <a:pt x="0" y="56614"/>
                </a:moveTo>
                <a:cubicBezTo>
                  <a:pt x="-6635" y="21255"/>
                  <a:pt x="23825" y="571"/>
                  <a:pt x="56614" y="0"/>
                </a:cubicBezTo>
                <a:cubicBezTo>
                  <a:pt x="182772" y="-27076"/>
                  <a:pt x="462963" y="34029"/>
                  <a:pt x="672843" y="0"/>
                </a:cubicBezTo>
                <a:cubicBezTo>
                  <a:pt x="882723" y="-34029"/>
                  <a:pt x="1040530" y="59703"/>
                  <a:pt x="1220602" y="0"/>
                </a:cubicBezTo>
                <a:cubicBezTo>
                  <a:pt x="1400674" y="-59703"/>
                  <a:pt x="1621602" y="23943"/>
                  <a:pt x="1745538" y="0"/>
                </a:cubicBezTo>
                <a:cubicBezTo>
                  <a:pt x="1869474" y="-23943"/>
                  <a:pt x="2211833" y="6179"/>
                  <a:pt x="2338944" y="0"/>
                </a:cubicBezTo>
                <a:cubicBezTo>
                  <a:pt x="2370533" y="-662"/>
                  <a:pt x="2392071" y="24813"/>
                  <a:pt x="2395558" y="56614"/>
                </a:cubicBezTo>
                <a:cubicBezTo>
                  <a:pt x="2418716" y="148283"/>
                  <a:pt x="2375877" y="219306"/>
                  <a:pt x="2395558" y="283063"/>
                </a:cubicBezTo>
                <a:cubicBezTo>
                  <a:pt x="2391468" y="321096"/>
                  <a:pt x="2368168" y="337308"/>
                  <a:pt x="2338944" y="339677"/>
                </a:cubicBezTo>
                <a:cubicBezTo>
                  <a:pt x="2209791" y="357737"/>
                  <a:pt x="1994989" y="286071"/>
                  <a:pt x="1814008" y="339677"/>
                </a:cubicBezTo>
                <a:cubicBezTo>
                  <a:pt x="1633027" y="393283"/>
                  <a:pt x="1357838" y="303073"/>
                  <a:pt x="1243426" y="339677"/>
                </a:cubicBezTo>
                <a:cubicBezTo>
                  <a:pt x="1129014" y="376281"/>
                  <a:pt x="806964" y="298147"/>
                  <a:pt x="695666" y="339677"/>
                </a:cubicBezTo>
                <a:cubicBezTo>
                  <a:pt x="584368" y="381207"/>
                  <a:pt x="270863" y="282894"/>
                  <a:pt x="56614" y="339677"/>
                </a:cubicBezTo>
                <a:cubicBezTo>
                  <a:pt x="28100" y="336259"/>
                  <a:pt x="-3029" y="313159"/>
                  <a:pt x="0" y="283063"/>
                </a:cubicBezTo>
                <a:cubicBezTo>
                  <a:pt x="-13119" y="215797"/>
                  <a:pt x="5192" y="111014"/>
                  <a:pt x="0" y="56614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BADDCC83-F594-C2FA-830F-114F5FD48470}"/>
              </a:ext>
            </a:extLst>
          </p:cNvPr>
          <p:cNvSpPr/>
          <p:nvPr/>
        </p:nvSpPr>
        <p:spPr>
          <a:xfrm>
            <a:off x="1442720" y="2396770"/>
            <a:ext cx="2395558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A61F69-EBF9-8808-D6C2-C16D289F2348}"/>
              </a:ext>
            </a:extLst>
          </p:cNvPr>
          <p:cNvSpPr txBox="1"/>
          <p:nvPr/>
        </p:nvSpPr>
        <p:spPr>
          <a:xfrm>
            <a:off x="1684578" y="2396770"/>
            <a:ext cx="2120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!</a:t>
            </a:r>
            <a:r>
              <a:rPr lang="es-ES_tradnl" sz="1200" i="1" dirty="0" err="1">
                <a:latin typeface="Comic Sans MS" panose="030F0902030302020204" pitchFamily="66" charset="0"/>
              </a:rPr>
              <a:t>process</a:t>
            </a:r>
            <a:r>
              <a:rPr lang="es-ES_tradnl" sz="1200" i="1" dirty="0">
                <a:latin typeface="Comic Sans MS" panose="030F0902030302020204" pitchFamily="66" charset="0"/>
              </a:rPr>
              <a:t> 0 0 SYSTEM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10441B-D7FC-A5CD-4060-CAECD1921A6A}"/>
              </a:ext>
            </a:extLst>
          </p:cNvPr>
          <p:cNvSpPr txBox="1"/>
          <p:nvPr/>
        </p:nvSpPr>
        <p:spPr>
          <a:xfrm>
            <a:off x="2640499" y="3120662"/>
            <a:ext cx="2120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0xffff870b07662040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17DA27-C99F-E10B-6A3B-ED4CCAD8D100}"/>
              </a:ext>
            </a:extLst>
          </p:cNvPr>
          <p:cNvSpPr txBox="1"/>
          <p:nvPr/>
        </p:nvSpPr>
        <p:spPr>
          <a:xfrm>
            <a:off x="1260365" y="3104784"/>
            <a:ext cx="1133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12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_EPROCESS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9F1AE882-4703-0A59-B23C-C26F4F8F6426}"/>
              </a:ext>
            </a:extLst>
          </p:cNvPr>
          <p:cNvSpPr/>
          <p:nvPr/>
        </p:nvSpPr>
        <p:spPr>
          <a:xfrm>
            <a:off x="5503702" y="3240157"/>
            <a:ext cx="2602330" cy="2523769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09E804A-C399-04A0-6894-85C2EB8F7225}"/>
              </a:ext>
            </a:extLst>
          </p:cNvPr>
          <p:cNvCxnSpPr>
            <a:cxnSpLocks/>
          </p:cNvCxnSpPr>
          <p:nvPr/>
        </p:nvCxnSpPr>
        <p:spPr>
          <a:xfrm>
            <a:off x="3365355" y="2736447"/>
            <a:ext cx="0" cy="35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4251CA-5E8B-352F-F7D6-0B9437D0111D}"/>
              </a:ext>
            </a:extLst>
          </p:cNvPr>
          <p:cNvSpPr txBox="1"/>
          <p:nvPr/>
        </p:nvSpPr>
        <p:spPr>
          <a:xfrm>
            <a:off x="5503702" y="3266640"/>
            <a:ext cx="346474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+0x490 </a:t>
            </a:r>
            <a:r>
              <a:rPr lang="es-ES_tradnl" sz="1200" i="1" dirty="0" err="1">
                <a:latin typeface="Comic Sans MS" panose="030F0902030302020204" pitchFamily="66" charset="0"/>
              </a:rPr>
              <a:t>PeakVirtualSize</a:t>
            </a:r>
            <a:r>
              <a:rPr lang="es-ES_tradnl" sz="1200" i="1" dirty="0">
                <a:latin typeface="Comic Sans MS" panose="030F0902030302020204" pitchFamily="66" charset="0"/>
              </a:rPr>
              <a:t>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+0x498 </a:t>
            </a:r>
            <a:r>
              <a:rPr lang="es-ES_tradnl" sz="1200" i="1" dirty="0" err="1">
                <a:latin typeface="Comic Sans MS" panose="030F0902030302020204" pitchFamily="66" charset="0"/>
              </a:rPr>
              <a:t>VirtualSize</a:t>
            </a:r>
            <a:r>
              <a:rPr lang="es-ES_tradnl" sz="1200" i="1" dirty="0">
                <a:latin typeface="Comic Sans MS" panose="030F0902030302020204" pitchFamily="66" charset="0"/>
              </a:rPr>
              <a:t>      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+0x4b0 </a:t>
            </a:r>
            <a:r>
              <a:rPr lang="es-ES_tradnl" sz="1200" i="1" dirty="0" err="1">
                <a:latin typeface="Comic Sans MS" panose="030F0902030302020204" pitchFamily="66" charset="0"/>
              </a:rPr>
              <a:t>ExceptionPortData</a:t>
            </a:r>
            <a:r>
              <a:rPr lang="es-ES_tradnl" sz="1200" i="1" dirty="0">
                <a:latin typeface="Comic Sans MS" panose="030F0902030302020204" pitchFamily="66" charset="0"/>
              </a:rPr>
              <a:t>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+0x4b0 </a:t>
            </a:r>
            <a:r>
              <a:rPr lang="es-ES_tradnl" sz="1200" i="1" dirty="0" err="1">
                <a:latin typeface="Comic Sans MS" panose="030F0902030302020204" pitchFamily="66" charset="0"/>
              </a:rPr>
              <a:t>ExceptionPortValue</a:t>
            </a:r>
            <a:r>
              <a:rPr lang="es-ES_tradnl" sz="1200" i="1" dirty="0">
                <a:latin typeface="Comic Sans MS" panose="030F0902030302020204" pitchFamily="66" charset="0"/>
              </a:rPr>
              <a:t>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+0x4b0 </a:t>
            </a:r>
            <a:r>
              <a:rPr lang="es-ES_tradnl" sz="1200" i="1" dirty="0" err="1">
                <a:latin typeface="Comic Sans MS" panose="030F0902030302020204" pitchFamily="66" charset="0"/>
              </a:rPr>
              <a:t>ExceptionPortState</a:t>
            </a:r>
            <a:endParaRPr lang="es-ES_tradnl" sz="1200" i="1" dirty="0">
              <a:latin typeface="Comic Sans MS" panose="030F0902030302020204" pitchFamily="66" charset="0"/>
            </a:endParaRP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</a:t>
            </a:r>
            <a:r>
              <a:rPr lang="es-ES_tradnl" sz="1200" b="1" i="1" dirty="0">
                <a:solidFill>
                  <a:srgbClr val="FF0000"/>
                </a:solidFill>
                <a:latin typeface="Comic Sans MS" panose="030F0902030302020204" pitchFamily="66" charset="0"/>
              </a:rPr>
              <a:t>+0x4b8 Token</a:t>
            </a:r>
          </a:p>
          <a:p>
            <a:pPr marL="0" indent="0" algn="just">
              <a:buNone/>
            </a:pPr>
            <a:endParaRPr lang="es-ES_tradnl" sz="1200" b="1" i="1" dirty="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+0x4c0 </a:t>
            </a:r>
            <a:r>
              <a:rPr lang="es-ES_tradnl" sz="1200" i="1" dirty="0" err="1">
                <a:latin typeface="Comic Sans MS" panose="030F0902030302020204" pitchFamily="66" charset="0"/>
              </a:rPr>
              <a:t>MmReserved</a:t>
            </a:r>
            <a:r>
              <a:rPr lang="es-ES_tradnl" sz="1200" i="1" dirty="0">
                <a:latin typeface="Comic Sans MS" panose="030F0902030302020204" pitchFamily="66" charset="0"/>
              </a:rPr>
              <a:t>      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+0x4c8 </a:t>
            </a:r>
            <a:r>
              <a:rPr lang="es-ES_tradnl" sz="1200" i="1" dirty="0" err="1">
                <a:latin typeface="Comic Sans MS" panose="030F0902030302020204" pitchFamily="66" charset="0"/>
              </a:rPr>
              <a:t>AddressCreationLock</a:t>
            </a:r>
            <a:r>
              <a:rPr lang="es-ES_tradnl" sz="1200" i="1" dirty="0">
                <a:latin typeface="Comic Sans MS" panose="030F0902030302020204" pitchFamily="66" charset="0"/>
              </a:rPr>
              <a:t>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+0x4d8 </a:t>
            </a:r>
            <a:r>
              <a:rPr lang="es-ES_tradnl" sz="1200" i="1" dirty="0" err="1">
                <a:latin typeface="Comic Sans MS" panose="030F0902030302020204" pitchFamily="66" charset="0"/>
              </a:rPr>
              <a:t>RotateInProgress</a:t>
            </a:r>
            <a:r>
              <a:rPr lang="es-ES_tradnl" sz="1200" i="1" dirty="0">
                <a:latin typeface="Comic Sans MS" panose="030F0902030302020204" pitchFamily="66" charset="0"/>
              </a:rPr>
              <a:t>  </a:t>
            </a:r>
          </a:p>
          <a:p>
            <a:pPr marL="0" indent="0" algn="just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   +0x4e0 </a:t>
            </a:r>
            <a:r>
              <a:rPr lang="es-ES_tradnl" sz="1200" i="1" dirty="0" err="1">
                <a:latin typeface="Comic Sans MS" panose="030F0902030302020204" pitchFamily="66" charset="0"/>
              </a:rPr>
              <a:t>ForkInProgress</a:t>
            </a:r>
            <a:r>
              <a:rPr lang="es-ES_tradnl" sz="1200" i="1" dirty="0">
                <a:latin typeface="Comic Sans MS" panose="030F0902030302020204" pitchFamily="66" charset="0"/>
              </a:rPr>
              <a:t>   </a:t>
            </a:r>
          </a:p>
          <a:p>
            <a:pPr marL="0" indent="0" algn="just">
              <a:buNone/>
            </a:pPr>
            <a:r>
              <a:rPr lang="es-ES_tradnl" sz="1400" i="1" dirty="0">
                <a:latin typeface="Comic Sans MS" panose="030F0902030302020204" pitchFamily="66" charset="0"/>
              </a:rPr>
              <a:t>  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BD5F114-4AB5-1B8B-2E6C-79D71068ADEB}"/>
              </a:ext>
            </a:extLst>
          </p:cNvPr>
          <p:cNvCxnSpPr>
            <a:cxnSpLocks/>
          </p:cNvCxnSpPr>
          <p:nvPr/>
        </p:nvCxnSpPr>
        <p:spPr>
          <a:xfrm>
            <a:off x="3916017" y="4458006"/>
            <a:ext cx="158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50D0EA6-2331-185C-2A85-2F89C8F2DA28}"/>
              </a:ext>
            </a:extLst>
          </p:cNvPr>
          <p:cNvSpPr txBox="1"/>
          <p:nvPr/>
        </p:nvSpPr>
        <p:spPr>
          <a:xfrm>
            <a:off x="651414" y="4314532"/>
            <a:ext cx="3773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1200" i="1" dirty="0" err="1">
                <a:latin typeface="Comic Sans MS" panose="030F0902030302020204" pitchFamily="66" charset="0"/>
              </a:rPr>
              <a:t>dt</a:t>
            </a:r>
            <a:r>
              <a:rPr lang="es-ES_tradnl" sz="1200" i="1" dirty="0">
                <a:latin typeface="Comic Sans MS" panose="030F0902030302020204" pitchFamily="66" charset="0"/>
              </a:rPr>
              <a:t> </a:t>
            </a:r>
            <a:r>
              <a:rPr lang="es-ES_tradnl" sz="1200" i="1" dirty="0" err="1">
                <a:latin typeface="Comic Sans MS" panose="030F0902030302020204" pitchFamily="66" charset="0"/>
              </a:rPr>
              <a:t>nt</a:t>
            </a:r>
            <a:r>
              <a:rPr lang="es-ES_tradnl" sz="1200" i="1" dirty="0">
                <a:latin typeface="Comic Sans MS" panose="030F0902030302020204" pitchFamily="66" charset="0"/>
              </a:rPr>
              <a:t>!_EPROCESS ffff870b07662040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CF74DAEF-5AA3-BB4D-9AD3-640760E9C24B}"/>
              </a:ext>
            </a:extLst>
          </p:cNvPr>
          <p:cNvSpPr/>
          <p:nvPr/>
        </p:nvSpPr>
        <p:spPr>
          <a:xfrm>
            <a:off x="556765" y="4304118"/>
            <a:ext cx="3359252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CA386CA-447F-B04A-1FD2-DF020E9AE0AB}"/>
              </a:ext>
            </a:extLst>
          </p:cNvPr>
          <p:cNvCxnSpPr>
            <a:cxnSpLocks/>
          </p:cNvCxnSpPr>
          <p:nvPr/>
        </p:nvCxnSpPr>
        <p:spPr>
          <a:xfrm>
            <a:off x="2971103" y="3429000"/>
            <a:ext cx="0" cy="87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43484B9-E5B5-6776-9A22-C95B1C919950}"/>
              </a:ext>
            </a:extLst>
          </p:cNvPr>
          <p:cNvSpPr txBox="1"/>
          <p:nvPr/>
        </p:nvSpPr>
        <p:spPr>
          <a:xfrm>
            <a:off x="4980094" y="2205840"/>
            <a:ext cx="48215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200" i="1" dirty="0" err="1">
                <a:latin typeface="Comic Sans MS" panose="030F0902030302020204" pitchFamily="66" charset="0"/>
              </a:rPr>
              <a:t>dt</a:t>
            </a:r>
            <a:r>
              <a:rPr lang="es-ES_tradnl" sz="1200" i="1" dirty="0">
                <a:latin typeface="Comic Sans MS" panose="030F0902030302020204" pitchFamily="66" charset="0"/>
              </a:rPr>
              <a:t> </a:t>
            </a:r>
            <a:r>
              <a:rPr lang="es-ES_tradnl" sz="1200" i="1" dirty="0" err="1">
                <a:latin typeface="Comic Sans MS" panose="030F0902030302020204" pitchFamily="66" charset="0"/>
              </a:rPr>
              <a:t>nt</a:t>
            </a:r>
            <a:r>
              <a:rPr lang="es-ES_tradnl" sz="1200" i="1" dirty="0">
                <a:latin typeface="Comic Sans MS" panose="030F0902030302020204" pitchFamily="66" charset="0"/>
              </a:rPr>
              <a:t>!_EX_FAST_REF 0xffff870b07662040 + 0x4b8</a:t>
            </a:r>
          </a:p>
          <a:p>
            <a:pPr marL="0" indent="0">
              <a:buNone/>
            </a:pPr>
            <a:r>
              <a:rPr lang="es-ES_tradnl" sz="1400" i="1" dirty="0">
                <a:latin typeface="Comic Sans MS" panose="030F0902030302020204" pitchFamily="66" charset="0"/>
              </a:rPr>
              <a:t> 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046A0DE8-41F9-2359-2DF1-9106A4524450}"/>
              </a:ext>
            </a:extLst>
          </p:cNvPr>
          <p:cNvSpPr/>
          <p:nvPr/>
        </p:nvSpPr>
        <p:spPr>
          <a:xfrm>
            <a:off x="8800429" y="2912885"/>
            <a:ext cx="2395558" cy="339677"/>
          </a:xfrm>
          <a:custGeom>
            <a:avLst/>
            <a:gdLst>
              <a:gd name="connsiteX0" fmla="*/ 0 w 2395558"/>
              <a:gd name="connsiteY0" fmla="*/ 56614 h 339677"/>
              <a:gd name="connsiteX1" fmla="*/ 56614 w 2395558"/>
              <a:gd name="connsiteY1" fmla="*/ 0 h 339677"/>
              <a:gd name="connsiteX2" fmla="*/ 672843 w 2395558"/>
              <a:gd name="connsiteY2" fmla="*/ 0 h 339677"/>
              <a:gd name="connsiteX3" fmla="*/ 1220602 w 2395558"/>
              <a:gd name="connsiteY3" fmla="*/ 0 h 339677"/>
              <a:gd name="connsiteX4" fmla="*/ 1745538 w 2395558"/>
              <a:gd name="connsiteY4" fmla="*/ 0 h 339677"/>
              <a:gd name="connsiteX5" fmla="*/ 2338944 w 2395558"/>
              <a:gd name="connsiteY5" fmla="*/ 0 h 339677"/>
              <a:gd name="connsiteX6" fmla="*/ 2395558 w 2395558"/>
              <a:gd name="connsiteY6" fmla="*/ 56614 h 339677"/>
              <a:gd name="connsiteX7" fmla="*/ 2395558 w 2395558"/>
              <a:gd name="connsiteY7" fmla="*/ 283063 h 339677"/>
              <a:gd name="connsiteX8" fmla="*/ 2338944 w 2395558"/>
              <a:gd name="connsiteY8" fmla="*/ 339677 h 339677"/>
              <a:gd name="connsiteX9" fmla="*/ 1814008 w 2395558"/>
              <a:gd name="connsiteY9" fmla="*/ 339677 h 339677"/>
              <a:gd name="connsiteX10" fmla="*/ 1243426 w 2395558"/>
              <a:gd name="connsiteY10" fmla="*/ 339677 h 339677"/>
              <a:gd name="connsiteX11" fmla="*/ 695666 w 2395558"/>
              <a:gd name="connsiteY11" fmla="*/ 339677 h 339677"/>
              <a:gd name="connsiteX12" fmla="*/ 56614 w 2395558"/>
              <a:gd name="connsiteY12" fmla="*/ 339677 h 339677"/>
              <a:gd name="connsiteX13" fmla="*/ 0 w 2395558"/>
              <a:gd name="connsiteY13" fmla="*/ 283063 h 339677"/>
              <a:gd name="connsiteX14" fmla="*/ 0 w 2395558"/>
              <a:gd name="connsiteY14" fmla="*/ 56614 h 33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5558" h="339677" extrusionOk="0">
                <a:moveTo>
                  <a:pt x="0" y="56614"/>
                </a:moveTo>
                <a:cubicBezTo>
                  <a:pt x="-6635" y="21255"/>
                  <a:pt x="23825" y="571"/>
                  <a:pt x="56614" y="0"/>
                </a:cubicBezTo>
                <a:cubicBezTo>
                  <a:pt x="182772" y="-27076"/>
                  <a:pt x="462963" y="34029"/>
                  <a:pt x="672843" y="0"/>
                </a:cubicBezTo>
                <a:cubicBezTo>
                  <a:pt x="882723" y="-34029"/>
                  <a:pt x="1040530" y="59703"/>
                  <a:pt x="1220602" y="0"/>
                </a:cubicBezTo>
                <a:cubicBezTo>
                  <a:pt x="1400674" y="-59703"/>
                  <a:pt x="1621602" y="23943"/>
                  <a:pt x="1745538" y="0"/>
                </a:cubicBezTo>
                <a:cubicBezTo>
                  <a:pt x="1869474" y="-23943"/>
                  <a:pt x="2211833" y="6179"/>
                  <a:pt x="2338944" y="0"/>
                </a:cubicBezTo>
                <a:cubicBezTo>
                  <a:pt x="2370533" y="-662"/>
                  <a:pt x="2392071" y="24813"/>
                  <a:pt x="2395558" y="56614"/>
                </a:cubicBezTo>
                <a:cubicBezTo>
                  <a:pt x="2418716" y="148283"/>
                  <a:pt x="2375877" y="219306"/>
                  <a:pt x="2395558" y="283063"/>
                </a:cubicBezTo>
                <a:cubicBezTo>
                  <a:pt x="2391468" y="321096"/>
                  <a:pt x="2368168" y="337308"/>
                  <a:pt x="2338944" y="339677"/>
                </a:cubicBezTo>
                <a:cubicBezTo>
                  <a:pt x="2209791" y="357737"/>
                  <a:pt x="1994989" y="286071"/>
                  <a:pt x="1814008" y="339677"/>
                </a:cubicBezTo>
                <a:cubicBezTo>
                  <a:pt x="1633027" y="393283"/>
                  <a:pt x="1357838" y="303073"/>
                  <a:pt x="1243426" y="339677"/>
                </a:cubicBezTo>
                <a:cubicBezTo>
                  <a:pt x="1129014" y="376281"/>
                  <a:pt x="806964" y="298147"/>
                  <a:pt x="695666" y="339677"/>
                </a:cubicBezTo>
                <a:cubicBezTo>
                  <a:pt x="584368" y="381207"/>
                  <a:pt x="270863" y="282894"/>
                  <a:pt x="56614" y="339677"/>
                </a:cubicBezTo>
                <a:cubicBezTo>
                  <a:pt x="28100" y="336259"/>
                  <a:pt x="-3029" y="313159"/>
                  <a:pt x="0" y="283063"/>
                </a:cubicBezTo>
                <a:cubicBezTo>
                  <a:pt x="-13119" y="215797"/>
                  <a:pt x="5192" y="111014"/>
                  <a:pt x="0" y="56614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63D6001-A792-28F4-3199-11D840C110A3}"/>
              </a:ext>
            </a:extLst>
          </p:cNvPr>
          <p:cNvSpPr txBox="1"/>
          <p:nvPr/>
        </p:nvSpPr>
        <p:spPr>
          <a:xfrm>
            <a:off x="9018669" y="2936735"/>
            <a:ext cx="2120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1200" b="1" i="1" dirty="0">
                <a:solidFill>
                  <a:srgbClr val="FF0000"/>
                </a:solidFill>
                <a:latin typeface="Comic Sans MS" panose="030F0902030302020204" pitchFamily="66" charset="0"/>
              </a:rPr>
              <a:t>0xffff9e0232254713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0BE61ACE-2309-2DBC-68FD-B2E081709368}"/>
              </a:ext>
            </a:extLst>
          </p:cNvPr>
          <p:cNvSpPr/>
          <p:nvPr/>
        </p:nvSpPr>
        <p:spPr>
          <a:xfrm>
            <a:off x="4746780" y="2181590"/>
            <a:ext cx="4675516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35F2531-3B37-3EC9-B0BE-0E7617D0DB4F}"/>
              </a:ext>
            </a:extLst>
          </p:cNvPr>
          <p:cNvCxnSpPr>
            <a:cxnSpLocks/>
          </p:cNvCxnSpPr>
          <p:nvPr/>
        </p:nvCxnSpPr>
        <p:spPr>
          <a:xfrm flipV="1">
            <a:off x="6722165" y="2521267"/>
            <a:ext cx="0" cy="71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EFD5AF4-A8A6-C6FA-96DC-A101C4C5227F}"/>
              </a:ext>
            </a:extLst>
          </p:cNvPr>
          <p:cNvCxnSpPr>
            <a:cxnSpLocks/>
          </p:cNvCxnSpPr>
          <p:nvPr/>
        </p:nvCxnSpPr>
        <p:spPr>
          <a:xfrm>
            <a:off x="9150626" y="2523798"/>
            <a:ext cx="271670" cy="38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312EEFE-4E94-D13A-78C8-548A57E8225F}"/>
              </a:ext>
            </a:extLst>
          </p:cNvPr>
          <p:cNvCxnSpPr>
            <a:cxnSpLocks/>
          </p:cNvCxnSpPr>
          <p:nvPr/>
        </p:nvCxnSpPr>
        <p:spPr>
          <a:xfrm>
            <a:off x="9036543" y="2538326"/>
            <a:ext cx="271670" cy="38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3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jugador, persona, hombre, pelota&#10;&#10;Descripción generada automáticamente">
            <a:extLst>
              <a:ext uri="{FF2B5EF4-FFF2-40B4-BE49-F238E27FC236}">
                <a16:creationId xmlns:a16="http://schemas.microsoft.com/office/drawing/2014/main" id="{5D99418A-7650-88D1-41A8-D06E24AC9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89" y="4588502"/>
            <a:ext cx="1545509" cy="2269498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460E0B5-121F-D431-30D5-873A6C5E7E56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Creación de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shellcode</a:t>
            </a: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para el robo del token a SYSTEM</a:t>
            </a:r>
            <a:endParaRPr lang="en-US" sz="12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E48D3E6D-F60D-3F3A-1B36-C1EA19067A36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BBDB7A17-FF1A-0F5C-3B8B-55FE168EAF2B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456B17E-9EDD-44CD-8E55-D95CC6BC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3" name="Marcador de contenido 10">
            <a:extLst>
              <a:ext uri="{FF2B5EF4-FFF2-40B4-BE49-F238E27FC236}">
                <a16:creationId xmlns:a16="http://schemas.microsoft.com/office/drawing/2014/main" id="{E5BF9520-1BB7-4E05-CE01-3547562865E7}"/>
              </a:ext>
            </a:extLst>
          </p:cNvPr>
          <p:cNvSpPr txBox="1">
            <a:spLocks/>
          </p:cNvSpPr>
          <p:nvPr/>
        </p:nvSpPr>
        <p:spPr>
          <a:xfrm>
            <a:off x="1451579" y="2015731"/>
            <a:ext cx="9603275" cy="31124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Guardar los registros del procesador que usaremos en el </a:t>
            </a:r>
            <a:r>
              <a:rPr lang="es-ES_tradnl" dirty="0" err="1"/>
              <a:t>stack</a:t>
            </a:r>
            <a:endParaRPr lang="es-ES_tradnl" dirty="0"/>
          </a:p>
          <a:p>
            <a:r>
              <a:rPr lang="es-ES_tradnl" dirty="0"/>
              <a:t>Obtener EPROCESS del proceso SYSTEM y de CMD (que es donde ejecutaremos el </a:t>
            </a:r>
            <a:r>
              <a:rPr lang="es-ES_tradnl" dirty="0" err="1"/>
              <a:t>exploit</a:t>
            </a:r>
            <a:r>
              <a:rPr lang="es-ES_tradnl" dirty="0"/>
              <a:t>).</a:t>
            </a:r>
          </a:p>
          <a:p>
            <a:r>
              <a:rPr lang="es-ES_tradnl" dirty="0"/>
              <a:t>Extraer el valor de token en su desplazamiento sobre EPROCESS.</a:t>
            </a:r>
          </a:p>
          <a:p>
            <a:r>
              <a:rPr lang="es-ES_tradnl" dirty="0"/>
              <a:t>Copiarlo a nuestro proceso.</a:t>
            </a:r>
          </a:p>
          <a:p>
            <a:r>
              <a:rPr lang="es-ES_tradnl" dirty="0"/>
              <a:t>Devolver el valor original a los registros del procesador previamente almacenados en el </a:t>
            </a:r>
            <a:r>
              <a:rPr lang="es-ES_tradnl" dirty="0" err="1"/>
              <a:t>stack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35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persona, hombre, mujer, sostener&#10;&#10;Descripción generada automáticamente">
            <a:extLst>
              <a:ext uri="{FF2B5EF4-FFF2-40B4-BE49-F238E27FC236}">
                <a16:creationId xmlns:a16="http://schemas.microsoft.com/office/drawing/2014/main" id="{E4C4C098-AE55-26F8-4861-5B0DF921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8232" y="4551584"/>
            <a:ext cx="1578967" cy="1927039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74E1446-256F-1A68-AB3A-59CEE9E6B598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Mitigaciones de Windows a la hora de explotar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63E24A8D-B046-177C-B750-6B40676EF4C9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7BFF3CF5-1037-86A0-8776-DAEF8497F285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C92E1655-5426-BA60-9ECA-B7D56A06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3118">
            <a:off x="9970018" y="6233334"/>
            <a:ext cx="676429" cy="676429"/>
          </a:xfrm>
          <a:prstGeom prst="rect">
            <a:avLst/>
          </a:prstGeom>
        </p:spPr>
      </p:pic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8C03A95-988B-C82D-F283-CFD5292C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3" name="Marcador de contenido 10">
            <a:extLst>
              <a:ext uri="{FF2B5EF4-FFF2-40B4-BE49-F238E27FC236}">
                <a16:creationId xmlns:a16="http://schemas.microsoft.com/office/drawing/2014/main" id="{05BBC5C3-458D-F9CA-203C-7C97A1D0F6D5}"/>
              </a:ext>
            </a:extLst>
          </p:cNvPr>
          <p:cNvSpPr txBox="1">
            <a:spLocks/>
          </p:cNvSpPr>
          <p:nvPr/>
        </p:nvSpPr>
        <p:spPr>
          <a:xfrm>
            <a:off x="1451579" y="2015731"/>
            <a:ext cx="9603275" cy="3112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kASLR</a:t>
            </a:r>
            <a:r>
              <a:rPr lang="es-ES_tradnl" dirty="0"/>
              <a:t> </a:t>
            </a:r>
            <a:r>
              <a:rPr lang="es-ES_tradnl" i="1" dirty="0"/>
              <a:t>(</a:t>
            </a:r>
            <a:r>
              <a:rPr lang="es-ES_tradnl" i="1" dirty="0" err="1"/>
              <a:t>kernel</a:t>
            </a:r>
            <a:r>
              <a:rPr lang="es-ES_tradnl" i="1" dirty="0"/>
              <a:t> </a:t>
            </a:r>
            <a:r>
              <a:rPr lang="es-ES_tradnl" i="1" dirty="0" err="1"/>
              <a:t>address</a:t>
            </a:r>
            <a:r>
              <a:rPr lang="es-ES_tradnl" i="1" dirty="0"/>
              <a:t> </a:t>
            </a:r>
            <a:r>
              <a:rPr lang="es-ES_tradnl" i="1" dirty="0" err="1"/>
              <a:t>space</a:t>
            </a:r>
            <a:r>
              <a:rPr lang="es-ES_tradnl" i="1" dirty="0"/>
              <a:t> </a:t>
            </a:r>
            <a:r>
              <a:rPr lang="es-ES_tradnl" i="1" dirty="0" err="1"/>
              <a:t>layout</a:t>
            </a:r>
            <a:r>
              <a:rPr lang="es-ES_tradnl" i="1" dirty="0"/>
              <a:t> </a:t>
            </a:r>
            <a:r>
              <a:rPr lang="es-ES_tradnl" i="1" dirty="0" err="1"/>
              <a:t>randomization</a:t>
            </a:r>
            <a:r>
              <a:rPr lang="es-ES_tradnl" i="1" dirty="0"/>
              <a:t>)</a:t>
            </a:r>
          </a:p>
          <a:p>
            <a:r>
              <a:rPr lang="es-ES_tradnl" dirty="0"/>
              <a:t>PML4 </a:t>
            </a:r>
            <a:r>
              <a:rPr lang="es-ES_tradnl" dirty="0" err="1"/>
              <a:t>Self</a:t>
            </a:r>
            <a:r>
              <a:rPr lang="es-ES_tradnl" dirty="0"/>
              <a:t>-Reference </a:t>
            </a:r>
            <a:r>
              <a:rPr lang="es-ES_tradnl" dirty="0" err="1"/>
              <a:t>Entry</a:t>
            </a:r>
            <a:r>
              <a:rPr lang="es-ES_tradnl" dirty="0"/>
              <a:t> </a:t>
            </a:r>
            <a:r>
              <a:rPr lang="es-ES_tradnl" dirty="0" err="1"/>
              <a:t>Rasndomization</a:t>
            </a:r>
            <a:endParaRPr lang="es-ES_tradnl" dirty="0"/>
          </a:p>
          <a:p>
            <a:r>
              <a:rPr lang="es-ES_tradnl" dirty="0" err="1"/>
              <a:t>kCFG</a:t>
            </a:r>
            <a:r>
              <a:rPr lang="es-ES_tradnl" dirty="0"/>
              <a:t> </a:t>
            </a:r>
            <a:r>
              <a:rPr lang="es-ES_tradnl" i="1" dirty="0"/>
              <a:t>(</a:t>
            </a:r>
            <a:r>
              <a:rPr lang="es-ES_tradnl" i="1" dirty="0" err="1"/>
              <a:t>kernel</a:t>
            </a:r>
            <a:r>
              <a:rPr lang="es-ES_tradnl" i="1" dirty="0"/>
              <a:t> control Flow </a:t>
            </a:r>
            <a:r>
              <a:rPr lang="es-ES_tradnl" i="1" dirty="0" err="1"/>
              <a:t>guard</a:t>
            </a:r>
            <a:r>
              <a:rPr lang="es-ES_tradnl" i="1" dirty="0"/>
              <a:t>)</a:t>
            </a:r>
          </a:p>
          <a:p>
            <a:r>
              <a:rPr lang="es-ES_tradnl" dirty="0" err="1"/>
              <a:t>Kernel</a:t>
            </a:r>
            <a:r>
              <a:rPr lang="es-ES_tradnl" dirty="0"/>
              <a:t> Virtual </a:t>
            </a:r>
            <a:r>
              <a:rPr lang="es-ES_tradnl" dirty="0" err="1"/>
              <a:t>Address</a:t>
            </a:r>
            <a:r>
              <a:rPr lang="es-ES_tradnl" dirty="0"/>
              <a:t> Shadow</a:t>
            </a:r>
          </a:p>
          <a:p>
            <a:r>
              <a:rPr lang="es-ES" i="0" dirty="0">
                <a:solidFill>
                  <a:srgbClr val="242424"/>
                </a:solidFill>
                <a:effectLst/>
              </a:rPr>
              <a:t>VBS/HVCI </a:t>
            </a:r>
            <a:r>
              <a:rPr lang="es-ES" i="1" dirty="0">
                <a:solidFill>
                  <a:srgbClr val="242424"/>
                </a:solidFill>
                <a:effectLst/>
              </a:rPr>
              <a:t>(por defecto en Windows 11)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259853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persona, hombre, mujer, sostener&#10;&#10;Descripción generada automáticamente">
            <a:extLst>
              <a:ext uri="{FF2B5EF4-FFF2-40B4-BE49-F238E27FC236}">
                <a16:creationId xmlns:a16="http://schemas.microsoft.com/office/drawing/2014/main" id="{E4C4C098-AE55-26F8-4861-5B0DF921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8232" y="4551584"/>
            <a:ext cx="1578967" cy="1927039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74E1446-256F-1A68-AB3A-59CEE9E6B598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continuar en temas de explotación del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kernel</a:t>
            </a:r>
            <a:endParaRPr lang="es-ES" sz="12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63E24A8D-B046-177C-B750-6B40676EF4C9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7BFF3CF5-1037-86A0-8776-DAEF8497F285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C92E1655-5426-BA60-9ECA-B7D56A06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3118">
            <a:off x="9970018" y="6233334"/>
            <a:ext cx="676429" cy="676429"/>
          </a:xfrm>
          <a:prstGeom prst="rect">
            <a:avLst/>
          </a:prstGeom>
        </p:spPr>
      </p:pic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8C03A95-988B-C82D-F283-CFD5292C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3" name="Marcador de contenido 10">
            <a:extLst>
              <a:ext uri="{FF2B5EF4-FFF2-40B4-BE49-F238E27FC236}">
                <a16:creationId xmlns:a16="http://schemas.microsoft.com/office/drawing/2014/main" id="{05BBC5C3-458D-F9CA-203C-7C97A1D0F6D5}"/>
              </a:ext>
            </a:extLst>
          </p:cNvPr>
          <p:cNvSpPr txBox="1">
            <a:spLocks/>
          </p:cNvSpPr>
          <p:nvPr/>
        </p:nvSpPr>
        <p:spPr>
          <a:xfrm>
            <a:off x="1451579" y="2015731"/>
            <a:ext cx="9603275" cy="277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https://fuzzysecurity.com/tutorials/expDev/14.html</a:t>
            </a:r>
            <a:endParaRPr lang="es-ES_tradnl" dirty="0"/>
          </a:p>
          <a:p>
            <a:r>
              <a:rPr lang="es-ES_tradnl" i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https://networkintelligence.ai/windows-kernel-exploitation/</a:t>
            </a:r>
            <a:endParaRPr lang="es-ES_tradnl" i="1" dirty="0"/>
          </a:p>
          <a:p>
            <a:r>
              <a:rPr lang="es-ES_tradnl" i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https://klue.github.io/blog/2017/09/hevd_stack_gs/</a:t>
            </a:r>
            <a:endParaRPr lang="es-ES_tradnl" i="1" dirty="0"/>
          </a:p>
          <a:p>
            <a:r>
              <a:rPr lang="es-ES_tradnl" i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https://mdanilor.github.io/posts/hevd-0/</a:t>
            </a:r>
            <a:endParaRPr lang="es-ES_tradnl" i="1" dirty="0"/>
          </a:p>
          <a:p>
            <a:r>
              <a:rPr lang="es-ES_tradnl" i="1" dirty="0"/>
              <a:t>Extreme Vulnerable Driver HEVD</a:t>
            </a:r>
          </a:p>
          <a:p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33410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  <a:alpha val="72615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>
            <a:extLst>
              <a:ext uri="{FF2B5EF4-FFF2-40B4-BE49-F238E27FC236}">
                <a16:creationId xmlns:a16="http://schemas.microsoft.com/office/drawing/2014/main" id="{F35D81B5-3AE9-43D3-E64D-8A739A83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20" y="1517374"/>
            <a:ext cx="6536411" cy="1049235"/>
          </a:xfrm>
        </p:spPr>
        <p:txBody>
          <a:bodyPr>
            <a:normAutofit/>
          </a:bodyPr>
          <a:lstStyle/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Cronograma DE EJECUCIÓN</a:t>
            </a: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541612DC-DC61-A4CB-DB7E-E4FEA1FF7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00284" y="2978910"/>
            <a:ext cx="527999" cy="527999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2ADECD6A-1B83-AF1E-296F-390B6F2DC3B6}"/>
              </a:ext>
            </a:extLst>
          </p:cNvPr>
          <p:cNvSpPr txBox="1">
            <a:spLocks/>
          </p:cNvSpPr>
          <p:nvPr/>
        </p:nvSpPr>
        <p:spPr>
          <a:xfrm>
            <a:off x="2180843" y="2258368"/>
            <a:ext cx="4172212" cy="461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Análisis del driver </a:t>
            </a:r>
            <a:r>
              <a:rPr lang="es-ES" dirty="0" err="1"/>
              <a:t>capcom.sys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3705E1BF-E938-683F-C4B7-E7A26139A1B5}"/>
              </a:ext>
            </a:extLst>
          </p:cNvPr>
          <p:cNvSpPr txBox="1">
            <a:spLocks/>
          </p:cNvSpPr>
          <p:nvPr/>
        </p:nvSpPr>
        <p:spPr>
          <a:xfrm>
            <a:off x="2180843" y="3021678"/>
            <a:ext cx="5135986" cy="461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Análisis de las estructuras del </a:t>
            </a:r>
            <a:r>
              <a:rPr lang="es-ES" dirty="0" err="1"/>
              <a:t>kernel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9" name="Imagen 28" descr="Logotipo, Icono&#10;&#10;Descripción generada automáticamente">
            <a:extLst>
              <a:ext uri="{FF2B5EF4-FFF2-40B4-BE49-F238E27FC236}">
                <a16:creationId xmlns:a16="http://schemas.microsoft.com/office/drawing/2014/main" id="{2B655E62-5C75-A133-B773-CC6625A2A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85" y="2221138"/>
            <a:ext cx="487856" cy="487856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1A76A8D1-479E-4362-DFD6-41F779B3A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045" y="3782794"/>
            <a:ext cx="574495" cy="574495"/>
          </a:xfrm>
          <a:prstGeom prst="rect">
            <a:avLst/>
          </a:prstGeom>
        </p:spPr>
      </p:pic>
      <p:sp>
        <p:nvSpPr>
          <p:cNvPr id="32" name="Abrir llave 31">
            <a:extLst>
              <a:ext uri="{FF2B5EF4-FFF2-40B4-BE49-F238E27FC236}">
                <a16:creationId xmlns:a16="http://schemas.microsoft.com/office/drawing/2014/main" id="{708CD203-8352-421A-C156-3FAAB06FB364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3C41ADAD-9590-8BFB-B5F1-85CF435B9E26}"/>
              </a:ext>
            </a:extLst>
          </p:cNvPr>
          <p:cNvSpPr/>
          <p:nvPr/>
        </p:nvSpPr>
        <p:spPr>
          <a:xfrm>
            <a:off x="5659794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33B1F2E9-CCA0-C5FC-F1E7-EEA31801B730}"/>
              </a:ext>
            </a:extLst>
          </p:cNvPr>
          <p:cNvSpPr txBox="1">
            <a:spLocks/>
          </p:cNvSpPr>
          <p:nvPr/>
        </p:nvSpPr>
        <p:spPr>
          <a:xfrm>
            <a:off x="2180843" y="3839341"/>
            <a:ext cx="7501056" cy="461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Creación de </a:t>
            </a:r>
            <a:r>
              <a:rPr lang="es-ES" dirty="0" err="1"/>
              <a:t>shellcode</a:t>
            </a:r>
            <a:r>
              <a:rPr lang="es-ES" dirty="0"/>
              <a:t> y </a:t>
            </a:r>
            <a:r>
              <a:rPr lang="es-ES" dirty="0" err="1"/>
              <a:t>exploit</a:t>
            </a:r>
            <a:r>
              <a:rPr lang="es-ES" dirty="0"/>
              <a:t> para el robo del token a SYSTEM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1729082E-D2B7-8F89-0ABB-F8C8FD0AB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85" y="4556881"/>
            <a:ext cx="576305" cy="576305"/>
          </a:xfrm>
          <a:prstGeom prst="rect">
            <a:avLst/>
          </a:prstGeom>
        </p:spPr>
      </p:pic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CF143CD1-3A4F-9974-5555-688D24079E7B}"/>
              </a:ext>
            </a:extLst>
          </p:cNvPr>
          <p:cNvSpPr txBox="1">
            <a:spLocks/>
          </p:cNvSpPr>
          <p:nvPr/>
        </p:nvSpPr>
        <p:spPr>
          <a:xfrm>
            <a:off x="2180843" y="4604391"/>
            <a:ext cx="7501056" cy="461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Explotación 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90B75A3-63FD-A35D-F6EF-1D46C169A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41C5F67-38AE-39FA-67BA-9A022C5962D4}"/>
              </a:ext>
            </a:extLst>
          </p:cNvPr>
          <p:cNvSpPr/>
          <p:nvPr/>
        </p:nvSpPr>
        <p:spPr>
          <a:xfrm>
            <a:off x="2176590" y="2221138"/>
            <a:ext cx="3297453" cy="498632"/>
          </a:xfrm>
          <a:custGeom>
            <a:avLst/>
            <a:gdLst>
              <a:gd name="connsiteX0" fmla="*/ 0 w 3297453"/>
              <a:gd name="connsiteY0" fmla="*/ 83107 h 498632"/>
              <a:gd name="connsiteX1" fmla="*/ 83107 w 3297453"/>
              <a:gd name="connsiteY1" fmla="*/ 0 h 498632"/>
              <a:gd name="connsiteX2" fmla="*/ 667605 w 3297453"/>
              <a:gd name="connsiteY2" fmla="*/ 0 h 498632"/>
              <a:gd name="connsiteX3" fmla="*/ 1158166 w 3297453"/>
              <a:gd name="connsiteY3" fmla="*/ 0 h 498632"/>
              <a:gd name="connsiteX4" fmla="*/ 1617414 w 3297453"/>
              <a:gd name="connsiteY4" fmla="*/ 0 h 498632"/>
              <a:gd name="connsiteX5" fmla="*/ 2170600 w 3297453"/>
              <a:gd name="connsiteY5" fmla="*/ 0 h 498632"/>
              <a:gd name="connsiteX6" fmla="*/ 2661160 w 3297453"/>
              <a:gd name="connsiteY6" fmla="*/ 0 h 498632"/>
              <a:gd name="connsiteX7" fmla="*/ 3214346 w 3297453"/>
              <a:gd name="connsiteY7" fmla="*/ 0 h 498632"/>
              <a:gd name="connsiteX8" fmla="*/ 3297453 w 3297453"/>
              <a:gd name="connsiteY8" fmla="*/ 83107 h 498632"/>
              <a:gd name="connsiteX9" fmla="*/ 3297453 w 3297453"/>
              <a:gd name="connsiteY9" fmla="*/ 415525 h 498632"/>
              <a:gd name="connsiteX10" fmla="*/ 3214346 w 3297453"/>
              <a:gd name="connsiteY10" fmla="*/ 498632 h 498632"/>
              <a:gd name="connsiteX11" fmla="*/ 2661160 w 3297453"/>
              <a:gd name="connsiteY11" fmla="*/ 498632 h 498632"/>
              <a:gd name="connsiteX12" fmla="*/ 2076662 w 3297453"/>
              <a:gd name="connsiteY12" fmla="*/ 498632 h 498632"/>
              <a:gd name="connsiteX13" fmla="*/ 1492165 w 3297453"/>
              <a:gd name="connsiteY13" fmla="*/ 498632 h 498632"/>
              <a:gd name="connsiteX14" fmla="*/ 1032916 w 3297453"/>
              <a:gd name="connsiteY14" fmla="*/ 498632 h 498632"/>
              <a:gd name="connsiteX15" fmla="*/ 83107 w 3297453"/>
              <a:gd name="connsiteY15" fmla="*/ 498632 h 498632"/>
              <a:gd name="connsiteX16" fmla="*/ 0 w 3297453"/>
              <a:gd name="connsiteY16" fmla="*/ 415525 h 498632"/>
              <a:gd name="connsiteX17" fmla="*/ 0 w 3297453"/>
              <a:gd name="connsiteY17" fmla="*/ 83107 h 49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97453" h="498632" extrusionOk="0">
                <a:moveTo>
                  <a:pt x="0" y="83107"/>
                </a:moveTo>
                <a:cubicBezTo>
                  <a:pt x="-3131" y="35277"/>
                  <a:pt x="27303" y="3717"/>
                  <a:pt x="83107" y="0"/>
                </a:cubicBezTo>
                <a:cubicBezTo>
                  <a:pt x="252898" y="-34544"/>
                  <a:pt x="533576" y="25211"/>
                  <a:pt x="667605" y="0"/>
                </a:cubicBezTo>
                <a:cubicBezTo>
                  <a:pt x="801634" y="-25211"/>
                  <a:pt x="971894" y="55864"/>
                  <a:pt x="1158166" y="0"/>
                </a:cubicBezTo>
                <a:cubicBezTo>
                  <a:pt x="1344438" y="-55864"/>
                  <a:pt x="1468897" y="11888"/>
                  <a:pt x="1617414" y="0"/>
                </a:cubicBezTo>
                <a:cubicBezTo>
                  <a:pt x="1765931" y="-11888"/>
                  <a:pt x="1946861" y="50923"/>
                  <a:pt x="2170600" y="0"/>
                </a:cubicBezTo>
                <a:cubicBezTo>
                  <a:pt x="2394339" y="-50923"/>
                  <a:pt x="2485323" y="56801"/>
                  <a:pt x="2661160" y="0"/>
                </a:cubicBezTo>
                <a:cubicBezTo>
                  <a:pt x="2836997" y="-56801"/>
                  <a:pt x="3048194" y="8586"/>
                  <a:pt x="3214346" y="0"/>
                </a:cubicBezTo>
                <a:cubicBezTo>
                  <a:pt x="3258992" y="-11950"/>
                  <a:pt x="3293661" y="42478"/>
                  <a:pt x="3297453" y="83107"/>
                </a:cubicBezTo>
                <a:cubicBezTo>
                  <a:pt x="3326807" y="160597"/>
                  <a:pt x="3268474" y="279011"/>
                  <a:pt x="3297453" y="415525"/>
                </a:cubicBezTo>
                <a:cubicBezTo>
                  <a:pt x="3284201" y="460666"/>
                  <a:pt x="3261520" y="495135"/>
                  <a:pt x="3214346" y="498632"/>
                </a:cubicBezTo>
                <a:cubicBezTo>
                  <a:pt x="3019048" y="555286"/>
                  <a:pt x="2890407" y="454467"/>
                  <a:pt x="2661160" y="498632"/>
                </a:cubicBezTo>
                <a:cubicBezTo>
                  <a:pt x="2431913" y="542797"/>
                  <a:pt x="2288014" y="448639"/>
                  <a:pt x="2076662" y="498632"/>
                </a:cubicBezTo>
                <a:cubicBezTo>
                  <a:pt x="1865310" y="548625"/>
                  <a:pt x="1764438" y="488775"/>
                  <a:pt x="1492165" y="498632"/>
                </a:cubicBezTo>
                <a:cubicBezTo>
                  <a:pt x="1219892" y="508489"/>
                  <a:pt x="1212550" y="497240"/>
                  <a:pt x="1032916" y="498632"/>
                </a:cubicBezTo>
                <a:cubicBezTo>
                  <a:pt x="853282" y="500024"/>
                  <a:pt x="395839" y="496561"/>
                  <a:pt x="83107" y="498632"/>
                </a:cubicBezTo>
                <a:cubicBezTo>
                  <a:pt x="36128" y="496431"/>
                  <a:pt x="614" y="453124"/>
                  <a:pt x="0" y="415525"/>
                </a:cubicBezTo>
                <a:cubicBezTo>
                  <a:pt x="-3138" y="338372"/>
                  <a:pt x="17856" y="238930"/>
                  <a:pt x="0" y="83107"/>
                </a:cubicBezTo>
                <a:close/>
              </a:path>
            </a:pathLst>
          </a:custGeom>
          <a:noFill/>
          <a:ln w="19050" cmpd="tri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E29F3DB8-4842-381B-BAE9-1D8D26F43B28}"/>
              </a:ext>
            </a:extLst>
          </p:cNvPr>
          <p:cNvSpPr/>
          <p:nvPr/>
        </p:nvSpPr>
        <p:spPr>
          <a:xfrm>
            <a:off x="2213810" y="3018659"/>
            <a:ext cx="3882190" cy="498632"/>
          </a:xfrm>
          <a:prstGeom prst="roundRect">
            <a:avLst/>
          </a:prstGeom>
          <a:noFill/>
          <a:ln w="19050" cap="rnd" cmpd="tri">
            <a:solidFill>
              <a:schemeClr val="bg2">
                <a:lumMod val="5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2190"/>
                      <a:gd name="connsiteY0" fmla="*/ 83107 h 498632"/>
                      <a:gd name="connsiteX1" fmla="*/ 83107 w 3882190"/>
                      <a:gd name="connsiteY1" fmla="*/ 0 h 498632"/>
                      <a:gd name="connsiteX2" fmla="*/ 688280 w 3882190"/>
                      <a:gd name="connsiteY2" fmla="*/ 0 h 498632"/>
                      <a:gd name="connsiteX3" fmla="*/ 1181974 w 3882190"/>
                      <a:gd name="connsiteY3" fmla="*/ 0 h 498632"/>
                      <a:gd name="connsiteX4" fmla="*/ 1638508 w 3882190"/>
                      <a:gd name="connsiteY4" fmla="*/ 0 h 498632"/>
                      <a:gd name="connsiteX5" fmla="*/ 2206522 w 3882190"/>
                      <a:gd name="connsiteY5" fmla="*/ 0 h 498632"/>
                      <a:gd name="connsiteX6" fmla="*/ 2700216 w 3882190"/>
                      <a:gd name="connsiteY6" fmla="*/ 0 h 498632"/>
                      <a:gd name="connsiteX7" fmla="*/ 3305389 w 3882190"/>
                      <a:gd name="connsiteY7" fmla="*/ 0 h 498632"/>
                      <a:gd name="connsiteX8" fmla="*/ 3799083 w 3882190"/>
                      <a:gd name="connsiteY8" fmla="*/ 0 h 498632"/>
                      <a:gd name="connsiteX9" fmla="*/ 3882190 w 3882190"/>
                      <a:gd name="connsiteY9" fmla="*/ 83107 h 498632"/>
                      <a:gd name="connsiteX10" fmla="*/ 3882190 w 3882190"/>
                      <a:gd name="connsiteY10" fmla="*/ 415525 h 498632"/>
                      <a:gd name="connsiteX11" fmla="*/ 3799083 w 3882190"/>
                      <a:gd name="connsiteY11" fmla="*/ 498632 h 498632"/>
                      <a:gd name="connsiteX12" fmla="*/ 3379709 w 3882190"/>
                      <a:gd name="connsiteY12" fmla="*/ 498632 h 498632"/>
                      <a:gd name="connsiteX13" fmla="*/ 2774535 w 3882190"/>
                      <a:gd name="connsiteY13" fmla="*/ 498632 h 498632"/>
                      <a:gd name="connsiteX14" fmla="*/ 2318001 w 3882190"/>
                      <a:gd name="connsiteY14" fmla="*/ 498632 h 498632"/>
                      <a:gd name="connsiteX15" fmla="*/ 1787147 w 3882190"/>
                      <a:gd name="connsiteY15" fmla="*/ 498632 h 498632"/>
                      <a:gd name="connsiteX16" fmla="*/ 1181974 w 3882190"/>
                      <a:gd name="connsiteY16" fmla="*/ 498632 h 498632"/>
                      <a:gd name="connsiteX17" fmla="*/ 651120 w 3882190"/>
                      <a:gd name="connsiteY17" fmla="*/ 498632 h 498632"/>
                      <a:gd name="connsiteX18" fmla="*/ 83107 w 3882190"/>
                      <a:gd name="connsiteY18" fmla="*/ 498632 h 498632"/>
                      <a:gd name="connsiteX19" fmla="*/ 0 w 3882190"/>
                      <a:gd name="connsiteY19" fmla="*/ 415525 h 498632"/>
                      <a:gd name="connsiteX20" fmla="*/ 0 w 3882190"/>
                      <a:gd name="connsiteY20" fmla="*/ 83107 h 498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82190" h="498632" extrusionOk="0">
                        <a:moveTo>
                          <a:pt x="0" y="83107"/>
                        </a:moveTo>
                        <a:cubicBezTo>
                          <a:pt x="-3131" y="35277"/>
                          <a:pt x="27303" y="3717"/>
                          <a:pt x="83107" y="0"/>
                        </a:cubicBezTo>
                        <a:cubicBezTo>
                          <a:pt x="240127" y="-41696"/>
                          <a:pt x="515025" y="28078"/>
                          <a:pt x="688280" y="0"/>
                        </a:cubicBezTo>
                        <a:cubicBezTo>
                          <a:pt x="861535" y="-28078"/>
                          <a:pt x="936466" y="6365"/>
                          <a:pt x="1181974" y="0"/>
                        </a:cubicBezTo>
                        <a:cubicBezTo>
                          <a:pt x="1427482" y="-6365"/>
                          <a:pt x="1417080" y="2804"/>
                          <a:pt x="1638508" y="0"/>
                        </a:cubicBezTo>
                        <a:cubicBezTo>
                          <a:pt x="1859936" y="-2804"/>
                          <a:pt x="1997838" y="35359"/>
                          <a:pt x="2206522" y="0"/>
                        </a:cubicBezTo>
                        <a:cubicBezTo>
                          <a:pt x="2415206" y="-35359"/>
                          <a:pt x="2482113" y="12958"/>
                          <a:pt x="2700216" y="0"/>
                        </a:cubicBezTo>
                        <a:cubicBezTo>
                          <a:pt x="2918319" y="-12958"/>
                          <a:pt x="3172582" y="45887"/>
                          <a:pt x="3305389" y="0"/>
                        </a:cubicBezTo>
                        <a:cubicBezTo>
                          <a:pt x="3438196" y="-45887"/>
                          <a:pt x="3655058" y="30219"/>
                          <a:pt x="3799083" y="0"/>
                        </a:cubicBezTo>
                        <a:cubicBezTo>
                          <a:pt x="3839068" y="9784"/>
                          <a:pt x="3877897" y="32228"/>
                          <a:pt x="3882190" y="83107"/>
                        </a:cubicBezTo>
                        <a:cubicBezTo>
                          <a:pt x="3882229" y="208616"/>
                          <a:pt x="3856311" y="295230"/>
                          <a:pt x="3882190" y="415525"/>
                        </a:cubicBezTo>
                        <a:cubicBezTo>
                          <a:pt x="3887085" y="468710"/>
                          <a:pt x="3845746" y="506542"/>
                          <a:pt x="3799083" y="498632"/>
                        </a:cubicBezTo>
                        <a:cubicBezTo>
                          <a:pt x="3613113" y="540433"/>
                          <a:pt x="3551739" y="466538"/>
                          <a:pt x="3379709" y="498632"/>
                        </a:cubicBezTo>
                        <a:cubicBezTo>
                          <a:pt x="3207679" y="530726"/>
                          <a:pt x="3063950" y="446996"/>
                          <a:pt x="2774535" y="498632"/>
                        </a:cubicBezTo>
                        <a:cubicBezTo>
                          <a:pt x="2485120" y="550268"/>
                          <a:pt x="2522583" y="489277"/>
                          <a:pt x="2318001" y="498632"/>
                        </a:cubicBezTo>
                        <a:cubicBezTo>
                          <a:pt x="2113419" y="507987"/>
                          <a:pt x="2011915" y="468266"/>
                          <a:pt x="1787147" y="498632"/>
                        </a:cubicBezTo>
                        <a:cubicBezTo>
                          <a:pt x="1562379" y="528998"/>
                          <a:pt x="1451243" y="428585"/>
                          <a:pt x="1181974" y="498632"/>
                        </a:cubicBezTo>
                        <a:cubicBezTo>
                          <a:pt x="912705" y="568679"/>
                          <a:pt x="859831" y="452462"/>
                          <a:pt x="651120" y="498632"/>
                        </a:cubicBezTo>
                        <a:cubicBezTo>
                          <a:pt x="442409" y="544802"/>
                          <a:pt x="298122" y="493017"/>
                          <a:pt x="83107" y="498632"/>
                        </a:cubicBezTo>
                        <a:cubicBezTo>
                          <a:pt x="28034" y="499010"/>
                          <a:pt x="1174" y="459308"/>
                          <a:pt x="0" y="415525"/>
                        </a:cubicBezTo>
                        <a:cubicBezTo>
                          <a:pt x="-36245" y="323902"/>
                          <a:pt x="39724" y="224201"/>
                          <a:pt x="0" y="831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EA10A72A-B228-AF27-0BC9-D27F224BA6A9}"/>
              </a:ext>
            </a:extLst>
          </p:cNvPr>
          <p:cNvSpPr/>
          <p:nvPr/>
        </p:nvSpPr>
        <p:spPr>
          <a:xfrm>
            <a:off x="2254900" y="3828630"/>
            <a:ext cx="6913813" cy="498632"/>
          </a:xfrm>
          <a:custGeom>
            <a:avLst/>
            <a:gdLst>
              <a:gd name="connsiteX0" fmla="*/ 0 w 6913813"/>
              <a:gd name="connsiteY0" fmla="*/ 83107 h 498632"/>
              <a:gd name="connsiteX1" fmla="*/ 83107 w 6913813"/>
              <a:gd name="connsiteY1" fmla="*/ 0 h 498632"/>
              <a:gd name="connsiteX2" fmla="*/ 780359 w 6913813"/>
              <a:gd name="connsiteY2" fmla="*/ 0 h 498632"/>
              <a:gd name="connsiteX3" fmla="*/ 1275183 w 6913813"/>
              <a:gd name="connsiteY3" fmla="*/ 0 h 498632"/>
              <a:gd name="connsiteX4" fmla="*/ 1702531 w 6913813"/>
              <a:gd name="connsiteY4" fmla="*/ 0 h 498632"/>
              <a:gd name="connsiteX5" fmla="*/ 2332307 w 6913813"/>
              <a:gd name="connsiteY5" fmla="*/ 0 h 498632"/>
              <a:gd name="connsiteX6" fmla="*/ 2827131 w 6913813"/>
              <a:gd name="connsiteY6" fmla="*/ 0 h 498632"/>
              <a:gd name="connsiteX7" fmla="*/ 3524382 w 6913813"/>
              <a:gd name="connsiteY7" fmla="*/ 0 h 498632"/>
              <a:gd name="connsiteX8" fmla="*/ 3951730 w 6913813"/>
              <a:gd name="connsiteY8" fmla="*/ 0 h 498632"/>
              <a:gd name="connsiteX9" fmla="*/ 4648982 w 6913813"/>
              <a:gd name="connsiteY9" fmla="*/ 0 h 498632"/>
              <a:gd name="connsiteX10" fmla="*/ 5008854 w 6913813"/>
              <a:gd name="connsiteY10" fmla="*/ 0 h 498632"/>
              <a:gd name="connsiteX11" fmla="*/ 5571154 w 6913813"/>
              <a:gd name="connsiteY11" fmla="*/ 0 h 498632"/>
              <a:gd name="connsiteX12" fmla="*/ 6133454 w 6913813"/>
              <a:gd name="connsiteY12" fmla="*/ 0 h 498632"/>
              <a:gd name="connsiteX13" fmla="*/ 6830706 w 6913813"/>
              <a:gd name="connsiteY13" fmla="*/ 0 h 498632"/>
              <a:gd name="connsiteX14" fmla="*/ 6913813 w 6913813"/>
              <a:gd name="connsiteY14" fmla="*/ 83107 h 498632"/>
              <a:gd name="connsiteX15" fmla="*/ 6913813 w 6913813"/>
              <a:gd name="connsiteY15" fmla="*/ 415525 h 498632"/>
              <a:gd name="connsiteX16" fmla="*/ 6830706 w 6913813"/>
              <a:gd name="connsiteY16" fmla="*/ 498632 h 498632"/>
              <a:gd name="connsiteX17" fmla="*/ 6200930 w 6913813"/>
              <a:gd name="connsiteY17" fmla="*/ 498632 h 498632"/>
              <a:gd name="connsiteX18" fmla="*/ 5841058 w 6913813"/>
              <a:gd name="connsiteY18" fmla="*/ 498632 h 498632"/>
              <a:gd name="connsiteX19" fmla="*/ 5413710 w 6913813"/>
              <a:gd name="connsiteY19" fmla="*/ 498632 h 498632"/>
              <a:gd name="connsiteX20" fmla="*/ 4716458 w 6913813"/>
              <a:gd name="connsiteY20" fmla="*/ 498632 h 498632"/>
              <a:gd name="connsiteX21" fmla="*/ 4154158 w 6913813"/>
              <a:gd name="connsiteY21" fmla="*/ 498632 h 498632"/>
              <a:gd name="connsiteX22" fmla="*/ 3726810 w 6913813"/>
              <a:gd name="connsiteY22" fmla="*/ 498632 h 498632"/>
              <a:gd name="connsiteX23" fmla="*/ 3164511 w 6913813"/>
              <a:gd name="connsiteY23" fmla="*/ 498632 h 498632"/>
              <a:gd name="connsiteX24" fmla="*/ 2804639 w 6913813"/>
              <a:gd name="connsiteY24" fmla="*/ 498632 h 498632"/>
              <a:gd name="connsiteX25" fmla="*/ 2444767 w 6913813"/>
              <a:gd name="connsiteY25" fmla="*/ 498632 h 498632"/>
              <a:gd name="connsiteX26" fmla="*/ 1882467 w 6913813"/>
              <a:gd name="connsiteY26" fmla="*/ 498632 h 498632"/>
              <a:gd name="connsiteX27" fmla="*/ 1455119 w 6913813"/>
              <a:gd name="connsiteY27" fmla="*/ 498632 h 498632"/>
              <a:gd name="connsiteX28" fmla="*/ 825343 w 6913813"/>
              <a:gd name="connsiteY28" fmla="*/ 498632 h 498632"/>
              <a:gd name="connsiteX29" fmla="*/ 83107 w 6913813"/>
              <a:gd name="connsiteY29" fmla="*/ 498632 h 498632"/>
              <a:gd name="connsiteX30" fmla="*/ 0 w 6913813"/>
              <a:gd name="connsiteY30" fmla="*/ 415525 h 498632"/>
              <a:gd name="connsiteX31" fmla="*/ 0 w 6913813"/>
              <a:gd name="connsiteY31" fmla="*/ 83107 h 49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913813" h="498632" extrusionOk="0">
                <a:moveTo>
                  <a:pt x="0" y="83107"/>
                </a:moveTo>
                <a:cubicBezTo>
                  <a:pt x="-3131" y="35277"/>
                  <a:pt x="27303" y="3717"/>
                  <a:pt x="83107" y="0"/>
                </a:cubicBezTo>
                <a:cubicBezTo>
                  <a:pt x="409489" y="-25158"/>
                  <a:pt x="615455" y="26688"/>
                  <a:pt x="780359" y="0"/>
                </a:cubicBezTo>
                <a:cubicBezTo>
                  <a:pt x="945263" y="-26688"/>
                  <a:pt x="1126306" y="53689"/>
                  <a:pt x="1275183" y="0"/>
                </a:cubicBezTo>
                <a:cubicBezTo>
                  <a:pt x="1424060" y="-53689"/>
                  <a:pt x="1537622" y="2873"/>
                  <a:pt x="1702531" y="0"/>
                </a:cubicBezTo>
                <a:cubicBezTo>
                  <a:pt x="1867440" y="-2873"/>
                  <a:pt x="2059999" y="54496"/>
                  <a:pt x="2332307" y="0"/>
                </a:cubicBezTo>
                <a:cubicBezTo>
                  <a:pt x="2604615" y="-54496"/>
                  <a:pt x="2587958" y="13194"/>
                  <a:pt x="2827131" y="0"/>
                </a:cubicBezTo>
                <a:cubicBezTo>
                  <a:pt x="3066304" y="-13194"/>
                  <a:pt x="3322142" y="16433"/>
                  <a:pt x="3524382" y="0"/>
                </a:cubicBezTo>
                <a:cubicBezTo>
                  <a:pt x="3726622" y="-16433"/>
                  <a:pt x="3836721" y="1343"/>
                  <a:pt x="3951730" y="0"/>
                </a:cubicBezTo>
                <a:cubicBezTo>
                  <a:pt x="4066739" y="-1343"/>
                  <a:pt x="4508648" y="12857"/>
                  <a:pt x="4648982" y="0"/>
                </a:cubicBezTo>
                <a:cubicBezTo>
                  <a:pt x="4789316" y="-12857"/>
                  <a:pt x="4894601" y="6101"/>
                  <a:pt x="5008854" y="0"/>
                </a:cubicBezTo>
                <a:cubicBezTo>
                  <a:pt x="5123107" y="-6101"/>
                  <a:pt x="5374335" y="25334"/>
                  <a:pt x="5571154" y="0"/>
                </a:cubicBezTo>
                <a:cubicBezTo>
                  <a:pt x="5767973" y="-25334"/>
                  <a:pt x="5936627" y="32438"/>
                  <a:pt x="6133454" y="0"/>
                </a:cubicBezTo>
                <a:cubicBezTo>
                  <a:pt x="6330281" y="-32438"/>
                  <a:pt x="6609467" y="81215"/>
                  <a:pt x="6830706" y="0"/>
                </a:cubicBezTo>
                <a:cubicBezTo>
                  <a:pt x="6883409" y="8334"/>
                  <a:pt x="6915040" y="36134"/>
                  <a:pt x="6913813" y="83107"/>
                </a:cubicBezTo>
                <a:cubicBezTo>
                  <a:pt x="6948227" y="224148"/>
                  <a:pt x="6909316" y="321745"/>
                  <a:pt x="6913813" y="415525"/>
                </a:cubicBezTo>
                <a:cubicBezTo>
                  <a:pt x="6909317" y="457188"/>
                  <a:pt x="6870757" y="489890"/>
                  <a:pt x="6830706" y="498632"/>
                </a:cubicBezTo>
                <a:cubicBezTo>
                  <a:pt x="6540999" y="508996"/>
                  <a:pt x="6352221" y="436780"/>
                  <a:pt x="6200930" y="498632"/>
                </a:cubicBezTo>
                <a:cubicBezTo>
                  <a:pt x="6049639" y="560484"/>
                  <a:pt x="5938422" y="489464"/>
                  <a:pt x="5841058" y="498632"/>
                </a:cubicBezTo>
                <a:cubicBezTo>
                  <a:pt x="5743694" y="507800"/>
                  <a:pt x="5595016" y="466823"/>
                  <a:pt x="5413710" y="498632"/>
                </a:cubicBezTo>
                <a:cubicBezTo>
                  <a:pt x="5232404" y="530441"/>
                  <a:pt x="4947239" y="477022"/>
                  <a:pt x="4716458" y="498632"/>
                </a:cubicBezTo>
                <a:cubicBezTo>
                  <a:pt x="4485677" y="520242"/>
                  <a:pt x="4349072" y="492909"/>
                  <a:pt x="4154158" y="498632"/>
                </a:cubicBezTo>
                <a:cubicBezTo>
                  <a:pt x="3959244" y="504355"/>
                  <a:pt x="3936531" y="464729"/>
                  <a:pt x="3726810" y="498632"/>
                </a:cubicBezTo>
                <a:cubicBezTo>
                  <a:pt x="3517089" y="532535"/>
                  <a:pt x="3369552" y="458022"/>
                  <a:pt x="3164511" y="498632"/>
                </a:cubicBezTo>
                <a:cubicBezTo>
                  <a:pt x="2959470" y="539242"/>
                  <a:pt x="2904210" y="465832"/>
                  <a:pt x="2804639" y="498632"/>
                </a:cubicBezTo>
                <a:cubicBezTo>
                  <a:pt x="2705068" y="531432"/>
                  <a:pt x="2581643" y="492093"/>
                  <a:pt x="2444767" y="498632"/>
                </a:cubicBezTo>
                <a:cubicBezTo>
                  <a:pt x="2307891" y="505171"/>
                  <a:pt x="2106604" y="460336"/>
                  <a:pt x="1882467" y="498632"/>
                </a:cubicBezTo>
                <a:cubicBezTo>
                  <a:pt x="1658330" y="536928"/>
                  <a:pt x="1549926" y="460859"/>
                  <a:pt x="1455119" y="498632"/>
                </a:cubicBezTo>
                <a:cubicBezTo>
                  <a:pt x="1360312" y="536405"/>
                  <a:pt x="1064230" y="497160"/>
                  <a:pt x="825343" y="498632"/>
                </a:cubicBezTo>
                <a:cubicBezTo>
                  <a:pt x="586456" y="500104"/>
                  <a:pt x="361972" y="427289"/>
                  <a:pt x="83107" y="498632"/>
                </a:cubicBezTo>
                <a:cubicBezTo>
                  <a:pt x="35290" y="504613"/>
                  <a:pt x="-1816" y="455705"/>
                  <a:pt x="0" y="415525"/>
                </a:cubicBezTo>
                <a:cubicBezTo>
                  <a:pt x="-34943" y="256947"/>
                  <a:pt x="4549" y="248862"/>
                  <a:pt x="0" y="83107"/>
                </a:cubicBezTo>
                <a:close/>
              </a:path>
            </a:pathLst>
          </a:custGeom>
          <a:noFill/>
          <a:ln w="19050" cap="rnd" cmpd="tri">
            <a:solidFill>
              <a:schemeClr val="bg2">
                <a:lumMod val="2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CA93753-6595-2000-4325-A90627DD8417}"/>
              </a:ext>
            </a:extLst>
          </p:cNvPr>
          <p:cNvSpPr/>
          <p:nvPr/>
        </p:nvSpPr>
        <p:spPr>
          <a:xfrm>
            <a:off x="2226167" y="4586085"/>
            <a:ext cx="1353273" cy="498632"/>
          </a:xfrm>
          <a:prstGeom prst="roundRect">
            <a:avLst/>
          </a:prstGeom>
          <a:noFill/>
          <a:ln w="19050" cap="rnd" cmpd="tri">
            <a:solidFill>
              <a:schemeClr val="bg2">
                <a:lumMod val="1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82190"/>
                      <a:gd name="connsiteY0" fmla="*/ 83107 h 498632"/>
                      <a:gd name="connsiteX1" fmla="*/ 83107 w 3882190"/>
                      <a:gd name="connsiteY1" fmla="*/ 0 h 498632"/>
                      <a:gd name="connsiteX2" fmla="*/ 688280 w 3882190"/>
                      <a:gd name="connsiteY2" fmla="*/ 0 h 498632"/>
                      <a:gd name="connsiteX3" fmla="*/ 1181974 w 3882190"/>
                      <a:gd name="connsiteY3" fmla="*/ 0 h 498632"/>
                      <a:gd name="connsiteX4" fmla="*/ 1638508 w 3882190"/>
                      <a:gd name="connsiteY4" fmla="*/ 0 h 498632"/>
                      <a:gd name="connsiteX5" fmla="*/ 2206522 w 3882190"/>
                      <a:gd name="connsiteY5" fmla="*/ 0 h 498632"/>
                      <a:gd name="connsiteX6" fmla="*/ 2700216 w 3882190"/>
                      <a:gd name="connsiteY6" fmla="*/ 0 h 498632"/>
                      <a:gd name="connsiteX7" fmla="*/ 3305389 w 3882190"/>
                      <a:gd name="connsiteY7" fmla="*/ 0 h 498632"/>
                      <a:gd name="connsiteX8" fmla="*/ 3799083 w 3882190"/>
                      <a:gd name="connsiteY8" fmla="*/ 0 h 498632"/>
                      <a:gd name="connsiteX9" fmla="*/ 3882190 w 3882190"/>
                      <a:gd name="connsiteY9" fmla="*/ 83107 h 498632"/>
                      <a:gd name="connsiteX10" fmla="*/ 3882190 w 3882190"/>
                      <a:gd name="connsiteY10" fmla="*/ 415525 h 498632"/>
                      <a:gd name="connsiteX11" fmla="*/ 3799083 w 3882190"/>
                      <a:gd name="connsiteY11" fmla="*/ 498632 h 498632"/>
                      <a:gd name="connsiteX12" fmla="*/ 3379709 w 3882190"/>
                      <a:gd name="connsiteY12" fmla="*/ 498632 h 498632"/>
                      <a:gd name="connsiteX13" fmla="*/ 2774535 w 3882190"/>
                      <a:gd name="connsiteY13" fmla="*/ 498632 h 498632"/>
                      <a:gd name="connsiteX14" fmla="*/ 2318001 w 3882190"/>
                      <a:gd name="connsiteY14" fmla="*/ 498632 h 498632"/>
                      <a:gd name="connsiteX15" fmla="*/ 1787147 w 3882190"/>
                      <a:gd name="connsiteY15" fmla="*/ 498632 h 498632"/>
                      <a:gd name="connsiteX16" fmla="*/ 1181974 w 3882190"/>
                      <a:gd name="connsiteY16" fmla="*/ 498632 h 498632"/>
                      <a:gd name="connsiteX17" fmla="*/ 651120 w 3882190"/>
                      <a:gd name="connsiteY17" fmla="*/ 498632 h 498632"/>
                      <a:gd name="connsiteX18" fmla="*/ 83107 w 3882190"/>
                      <a:gd name="connsiteY18" fmla="*/ 498632 h 498632"/>
                      <a:gd name="connsiteX19" fmla="*/ 0 w 3882190"/>
                      <a:gd name="connsiteY19" fmla="*/ 415525 h 498632"/>
                      <a:gd name="connsiteX20" fmla="*/ 0 w 3882190"/>
                      <a:gd name="connsiteY20" fmla="*/ 83107 h 498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82190" h="498632" extrusionOk="0">
                        <a:moveTo>
                          <a:pt x="0" y="83107"/>
                        </a:moveTo>
                        <a:cubicBezTo>
                          <a:pt x="-3131" y="35277"/>
                          <a:pt x="27303" y="3717"/>
                          <a:pt x="83107" y="0"/>
                        </a:cubicBezTo>
                        <a:cubicBezTo>
                          <a:pt x="240127" y="-41696"/>
                          <a:pt x="515025" y="28078"/>
                          <a:pt x="688280" y="0"/>
                        </a:cubicBezTo>
                        <a:cubicBezTo>
                          <a:pt x="861535" y="-28078"/>
                          <a:pt x="936466" y="6365"/>
                          <a:pt x="1181974" y="0"/>
                        </a:cubicBezTo>
                        <a:cubicBezTo>
                          <a:pt x="1427482" y="-6365"/>
                          <a:pt x="1417080" y="2804"/>
                          <a:pt x="1638508" y="0"/>
                        </a:cubicBezTo>
                        <a:cubicBezTo>
                          <a:pt x="1859936" y="-2804"/>
                          <a:pt x="1997838" y="35359"/>
                          <a:pt x="2206522" y="0"/>
                        </a:cubicBezTo>
                        <a:cubicBezTo>
                          <a:pt x="2415206" y="-35359"/>
                          <a:pt x="2482113" y="12958"/>
                          <a:pt x="2700216" y="0"/>
                        </a:cubicBezTo>
                        <a:cubicBezTo>
                          <a:pt x="2918319" y="-12958"/>
                          <a:pt x="3172582" y="45887"/>
                          <a:pt x="3305389" y="0"/>
                        </a:cubicBezTo>
                        <a:cubicBezTo>
                          <a:pt x="3438196" y="-45887"/>
                          <a:pt x="3655058" y="30219"/>
                          <a:pt x="3799083" y="0"/>
                        </a:cubicBezTo>
                        <a:cubicBezTo>
                          <a:pt x="3839068" y="9784"/>
                          <a:pt x="3877897" y="32228"/>
                          <a:pt x="3882190" y="83107"/>
                        </a:cubicBezTo>
                        <a:cubicBezTo>
                          <a:pt x="3882229" y="208616"/>
                          <a:pt x="3856311" y="295230"/>
                          <a:pt x="3882190" y="415525"/>
                        </a:cubicBezTo>
                        <a:cubicBezTo>
                          <a:pt x="3887085" y="468710"/>
                          <a:pt x="3845746" y="506542"/>
                          <a:pt x="3799083" y="498632"/>
                        </a:cubicBezTo>
                        <a:cubicBezTo>
                          <a:pt x="3613113" y="540433"/>
                          <a:pt x="3551739" y="466538"/>
                          <a:pt x="3379709" y="498632"/>
                        </a:cubicBezTo>
                        <a:cubicBezTo>
                          <a:pt x="3207679" y="530726"/>
                          <a:pt x="3063950" y="446996"/>
                          <a:pt x="2774535" y="498632"/>
                        </a:cubicBezTo>
                        <a:cubicBezTo>
                          <a:pt x="2485120" y="550268"/>
                          <a:pt x="2522583" y="489277"/>
                          <a:pt x="2318001" y="498632"/>
                        </a:cubicBezTo>
                        <a:cubicBezTo>
                          <a:pt x="2113419" y="507987"/>
                          <a:pt x="2011915" y="468266"/>
                          <a:pt x="1787147" y="498632"/>
                        </a:cubicBezTo>
                        <a:cubicBezTo>
                          <a:pt x="1562379" y="528998"/>
                          <a:pt x="1451243" y="428585"/>
                          <a:pt x="1181974" y="498632"/>
                        </a:cubicBezTo>
                        <a:cubicBezTo>
                          <a:pt x="912705" y="568679"/>
                          <a:pt x="859831" y="452462"/>
                          <a:pt x="651120" y="498632"/>
                        </a:cubicBezTo>
                        <a:cubicBezTo>
                          <a:pt x="442409" y="544802"/>
                          <a:pt x="298122" y="493017"/>
                          <a:pt x="83107" y="498632"/>
                        </a:cubicBezTo>
                        <a:cubicBezTo>
                          <a:pt x="28034" y="499010"/>
                          <a:pt x="1174" y="459308"/>
                          <a:pt x="0" y="415525"/>
                        </a:cubicBezTo>
                        <a:cubicBezTo>
                          <a:pt x="-36245" y="323902"/>
                          <a:pt x="39724" y="224201"/>
                          <a:pt x="0" y="831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00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2BBA20-31D2-A344-673F-ABBDFED3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Windows 10 – 1909 64bits</a:t>
            </a:r>
          </a:p>
          <a:p>
            <a:r>
              <a:rPr lang="es-ES_tradnl" dirty="0"/>
              <a:t>Ensamblador</a:t>
            </a:r>
            <a:r>
              <a:rPr lang="en-US" dirty="0"/>
              <a:t> NASM</a:t>
            </a:r>
          </a:p>
          <a:p>
            <a:r>
              <a:rPr lang="es-ES_tradnl" dirty="0"/>
              <a:t>Enlazador</a:t>
            </a:r>
          </a:p>
          <a:p>
            <a:r>
              <a:rPr lang="en-US" dirty="0"/>
              <a:t>Visual Studio 2022-2019</a:t>
            </a:r>
          </a:p>
          <a:p>
            <a:r>
              <a:rPr lang="en-US" dirty="0"/>
              <a:t>Driver </a:t>
            </a:r>
            <a:r>
              <a:rPr lang="en-US" dirty="0" err="1"/>
              <a:t>Capcom.sys</a:t>
            </a:r>
            <a:endParaRPr lang="en-US" dirty="0"/>
          </a:p>
          <a:p>
            <a:r>
              <a:rPr lang="en-US" dirty="0"/>
              <a:t>IDA</a:t>
            </a:r>
          </a:p>
          <a:p>
            <a:r>
              <a:rPr lang="en-US" dirty="0" err="1"/>
              <a:t>WinDBG</a:t>
            </a:r>
            <a:r>
              <a:rPr lang="en-US" dirty="0"/>
              <a:t> preview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92A08B4-D241-63F9-3FA0-476CB088B285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ENTORNO DE EXPLOTACIÓN</a:t>
            </a:r>
          </a:p>
        </p:txBody>
      </p:sp>
      <p:pic>
        <p:nvPicPr>
          <p:cNvPr id="13" name="Imagen 12" descr="Imagen que contiene persona, hombre, jugador, raqueta&#10;&#10;Descripción generada automáticamente">
            <a:extLst>
              <a:ext uri="{FF2B5EF4-FFF2-40B4-BE49-F238E27FC236}">
                <a16:creationId xmlns:a16="http://schemas.microsoft.com/office/drawing/2014/main" id="{357CE5E4-6E06-2D56-90C5-5D9E3A67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739" y="3990426"/>
            <a:ext cx="1522655" cy="2728597"/>
          </a:xfrm>
          <a:prstGeom prst="rect">
            <a:avLst/>
          </a:prstGeom>
        </p:spPr>
      </p:pic>
      <p:sp>
        <p:nvSpPr>
          <p:cNvPr id="19" name="Cerrar llave 18">
            <a:extLst>
              <a:ext uri="{FF2B5EF4-FFF2-40B4-BE49-F238E27FC236}">
                <a16:creationId xmlns:a16="http://schemas.microsoft.com/office/drawing/2014/main" id="{71DE8DCD-BDFA-8F19-94B4-193232E66381}"/>
              </a:ext>
            </a:extLst>
          </p:cNvPr>
          <p:cNvSpPr/>
          <p:nvPr/>
        </p:nvSpPr>
        <p:spPr>
          <a:xfrm>
            <a:off x="5659794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6A6FD4AF-CD14-E58D-A7F9-E4E580886698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E480C64-2DE0-5B16-0EB2-022AD4837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91000"/>
                <a:lumOff val="9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1A32BC6-880A-EFEF-10E1-9A8C7B2EBF69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ANÁLISIS DEL DRIVER CAPCOM.SYS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695120E-ECE6-4744-03B4-E1BD41B7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4" y="5015372"/>
            <a:ext cx="1996401" cy="1680793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49B4BB0-704D-EBEC-F791-2528902D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345777"/>
          </a:xfrm>
        </p:spPr>
        <p:txBody>
          <a:bodyPr/>
          <a:lstStyle/>
          <a:p>
            <a:r>
              <a:rPr lang="es-ES_tradnl" dirty="0"/>
              <a:t>Necesitaremos el manejador para realizar la llamada a través de </a:t>
            </a:r>
            <a:r>
              <a:rPr lang="es-ES_tradnl" dirty="0" err="1"/>
              <a:t>CreateFile</a:t>
            </a:r>
            <a:r>
              <a:rPr lang="es-ES_tradnl" dirty="0"/>
              <a:t>, ese manejador esta codificado, lo obtendremos después de usar la decodificación interna que contiene el driver ya que lo almacena en una variable y se ejecuta en </a:t>
            </a:r>
            <a:r>
              <a:rPr lang="es-ES_tradnl" dirty="0" err="1"/>
              <a:t>DriverEntry</a:t>
            </a:r>
            <a:r>
              <a:rPr lang="es-ES_tradnl" dirty="0"/>
              <a:t>.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EA91381D-A722-A5B3-2BAF-048E91E387F2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2310BDDF-FF3E-F463-FF45-7A0624866ADB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Imagen 3" descr="Imagen que contiene animal, oscuro, pequeño, café&#10;&#10;Descripción generada automáticamente">
            <a:extLst>
              <a:ext uri="{FF2B5EF4-FFF2-40B4-BE49-F238E27FC236}">
                <a16:creationId xmlns:a16="http://schemas.microsoft.com/office/drawing/2014/main" id="{2992BF33-1400-37FF-3677-1BCDB0B4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911" y="3562626"/>
            <a:ext cx="3835400" cy="3556000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9CB3689-0512-019C-C63E-6313E82AB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795" y="5965537"/>
            <a:ext cx="1522655" cy="1066113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71581F7-B26C-D28C-992D-5048D320FE33}"/>
              </a:ext>
            </a:extLst>
          </p:cNvPr>
          <p:cNvSpPr txBox="1">
            <a:spLocks/>
          </p:cNvSpPr>
          <p:nvPr/>
        </p:nvSpPr>
        <p:spPr>
          <a:xfrm>
            <a:off x="5168798" y="5170787"/>
            <a:ext cx="1406174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CAPCOM + 880 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2201C84-BBB8-8F86-4A7D-E10564EDE07C}"/>
              </a:ext>
            </a:extLst>
          </p:cNvPr>
          <p:cNvSpPr txBox="1">
            <a:spLocks/>
          </p:cNvSpPr>
          <p:nvPr/>
        </p:nvSpPr>
        <p:spPr>
          <a:xfrm>
            <a:off x="4776311" y="3551322"/>
            <a:ext cx="2367799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CAPCOM + 980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9AA8ACA-59FA-A535-885B-21BDA8D5836A}"/>
              </a:ext>
            </a:extLst>
          </p:cNvPr>
          <p:cNvSpPr txBox="1">
            <a:spLocks/>
          </p:cNvSpPr>
          <p:nvPr/>
        </p:nvSpPr>
        <p:spPr>
          <a:xfrm>
            <a:off x="3761090" y="4454043"/>
            <a:ext cx="2367799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RUTINA DE CIFRADO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C87529E3-068F-B7F4-1B84-07A21A55D5EF}"/>
              </a:ext>
            </a:extLst>
          </p:cNvPr>
          <p:cNvSpPr/>
          <p:nvPr/>
        </p:nvSpPr>
        <p:spPr>
          <a:xfrm>
            <a:off x="4753251" y="3525689"/>
            <a:ext cx="1377024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AF7351B9-9726-C1CC-7C3B-CE5D1652BA35}"/>
              </a:ext>
            </a:extLst>
          </p:cNvPr>
          <p:cNvSpPr/>
          <p:nvPr/>
        </p:nvSpPr>
        <p:spPr>
          <a:xfrm>
            <a:off x="3769141" y="4425140"/>
            <a:ext cx="1855530" cy="339677"/>
          </a:xfrm>
          <a:custGeom>
            <a:avLst/>
            <a:gdLst>
              <a:gd name="connsiteX0" fmla="*/ 0 w 1855530"/>
              <a:gd name="connsiteY0" fmla="*/ 56614 h 339677"/>
              <a:gd name="connsiteX1" fmla="*/ 56614 w 1855530"/>
              <a:gd name="connsiteY1" fmla="*/ 0 h 339677"/>
              <a:gd name="connsiteX2" fmla="*/ 672227 w 1855530"/>
              <a:gd name="connsiteY2" fmla="*/ 0 h 339677"/>
              <a:gd name="connsiteX3" fmla="*/ 1235572 w 1855530"/>
              <a:gd name="connsiteY3" fmla="*/ 0 h 339677"/>
              <a:gd name="connsiteX4" fmla="*/ 1798916 w 1855530"/>
              <a:gd name="connsiteY4" fmla="*/ 0 h 339677"/>
              <a:gd name="connsiteX5" fmla="*/ 1855530 w 1855530"/>
              <a:gd name="connsiteY5" fmla="*/ 56614 h 339677"/>
              <a:gd name="connsiteX6" fmla="*/ 1855530 w 1855530"/>
              <a:gd name="connsiteY6" fmla="*/ 283063 h 339677"/>
              <a:gd name="connsiteX7" fmla="*/ 1798916 w 1855530"/>
              <a:gd name="connsiteY7" fmla="*/ 339677 h 339677"/>
              <a:gd name="connsiteX8" fmla="*/ 1252995 w 1855530"/>
              <a:gd name="connsiteY8" fmla="*/ 339677 h 339677"/>
              <a:gd name="connsiteX9" fmla="*/ 672227 w 1855530"/>
              <a:gd name="connsiteY9" fmla="*/ 339677 h 339677"/>
              <a:gd name="connsiteX10" fmla="*/ 56614 w 1855530"/>
              <a:gd name="connsiteY10" fmla="*/ 339677 h 339677"/>
              <a:gd name="connsiteX11" fmla="*/ 0 w 1855530"/>
              <a:gd name="connsiteY11" fmla="*/ 283063 h 339677"/>
              <a:gd name="connsiteX12" fmla="*/ 0 w 1855530"/>
              <a:gd name="connsiteY12" fmla="*/ 56614 h 33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5530" h="339677" extrusionOk="0">
                <a:moveTo>
                  <a:pt x="0" y="56614"/>
                </a:moveTo>
                <a:cubicBezTo>
                  <a:pt x="-6635" y="21255"/>
                  <a:pt x="23825" y="571"/>
                  <a:pt x="56614" y="0"/>
                </a:cubicBezTo>
                <a:cubicBezTo>
                  <a:pt x="363032" y="-3938"/>
                  <a:pt x="412568" y="7508"/>
                  <a:pt x="672227" y="0"/>
                </a:cubicBezTo>
                <a:cubicBezTo>
                  <a:pt x="931886" y="-7508"/>
                  <a:pt x="1120929" y="50672"/>
                  <a:pt x="1235572" y="0"/>
                </a:cubicBezTo>
                <a:cubicBezTo>
                  <a:pt x="1350215" y="-50672"/>
                  <a:pt x="1559792" y="26649"/>
                  <a:pt x="1798916" y="0"/>
                </a:cubicBezTo>
                <a:cubicBezTo>
                  <a:pt x="1829812" y="-1195"/>
                  <a:pt x="1856776" y="20738"/>
                  <a:pt x="1855530" y="56614"/>
                </a:cubicBezTo>
                <a:cubicBezTo>
                  <a:pt x="1877541" y="134902"/>
                  <a:pt x="1833607" y="206494"/>
                  <a:pt x="1855530" y="283063"/>
                </a:cubicBezTo>
                <a:cubicBezTo>
                  <a:pt x="1855204" y="311217"/>
                  <a:pt x="1829559" y="340545"/>
                  <a:pt x="1798916" y="339677"/>
                </a:cubicBezTo>
                <a:cubicBezTo>
                  <a:pt x="1540329" y="365914"/>
                  <a:pt x="1471153" y="314623"/>
                  <a:pt x="1252995" y="339677"/>
                </a:cubicBezTo>
                <a:cubicBezTo>
                  <a:pt x="1034837" y="364731"/>
                  <a:pt x="929098" y="281260"/>
                  <a:pt x="672227" y="339677"/>
                </a:cubicBezTo>
                <a:cubicBezTo>
                  <a:pt x="415356" y="398094"/>
                  <a:pt x="341781" y="301639"/>
                  <a:pt x="56614" y="339677"/>
                </a:cubicBezTo>
                <a:cubicBezTo>
                  <a:pt x="31201" y="333892"/>
                  <a:pt x="1024" y="313670"/>
                  <a:pt x="0" y="283063"/>
                </a:cubicBezTo>
                <a:cubicBezTo>
                  <a:pt x="-26759" y="216789"/>
                  <a:pt x="2217" y="136504"/>
                  <a:pt x="0" y="56614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0E8E96CD-EAFD-F885-E09B-CADCE1102F17}"/>
              </a:ext>
            </a:extLst>
          </p:cNvPr>
          <p:cNvSpPr/>
          <p:nvPr/>
        </p:nvSpPr>
        <p:spPr>
          <a:xfrm>
            <a:off x="5168797" y="5170787"/>
            <a:ext cx="1340654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E70D7D2-8C32-6206-882B-8491DB51F865}"/>
              </a:ext>
            </a:extLst>
          </p:cNvPr>
          <p:cNvCxnSpPr/>
          <p:nvPr/>
        </p:nvCxnSpPr>
        <p:spPr>
          <a:xfrm>
            <a:off x="5186214" y="3879234"/>
            <a:ext cx="0" cy="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26067C3-AC4B-5B89-AA8B-F99E35CB283D}"/>
              </a:ext>
            </a:extLst>
          </p:cNvPr>
          <p:cNvCxnSpPr>
            <a:cxnSpLocks/>
          </p:cNvCxnSpPr>
          <p:nvPr/>
        </p:nvCxnSpPr>
        <p:spPr>
          <a:xfrm>
            <a:off x="5408023" y="4764817"/>
            <a:ext cx="0" cy="40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D23D0089-23FB-84E0-A6E6-14A7870E93F8}"/>
              </a:ext>
            </a:extLst>
          </p:cNvPr>
          <p:cNvSpPr txBox="1">
            <a:spLocks/>
          </p:cNvSpPr>
          <p:nvPr/>
        </p:nvSpPr>
        <p:spPr>
          <a:xfrm>
            <a:off x="7145138" y="5148017"/>
            <a:ext cx="1406174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b="1" i="1" dirty="0" err="1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deviceName</a:t>
            </a:r>
            <a:endParaRPr lang="es-ES_tradnl" sz="1600" i="1" dirty="0">
              <a:solidFill>
                <a:schemeClr val="accent1">
                  <a:lumMod val="75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D8E288CD-F5FF-10D9-F0BC-FC525B41F67F}"/>
              </a:ext>
            </a:extLst>
          </p:cNvPr>
          <p:cNvSpPr/>
          <p:nvPr/>
        </p:nvSpPr>
        <p:spPr>
          <a:xfrm>
            <a:off x="7191446" y="5170786"/>
            <a:ext cx="1340654" cy="339677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40654"/>
                      <a:gd name="connsiteY0" fmla="*/ 56614 h 339677"/>
                      <a:gd name="connsiteX1" fmla="*/ 56614 w 1340654"/>
                      <a:gd name="connsiteY1" fmla="*/ 0 h 339677"/>
                      <a:gd name="connsiteX2" fmla="*/ 490305 w 1340654"/>
                      <a:gd name="connsiteY2" fmla="*/ 0 h 339677"/>
                      <a:gd name="connsiteX3" fmla="*/ 887172 w 1340654"/>
                      <a:gd name="connsiteY3" fmla="*/ 0 h 339677"/>
                      <a:gd name="connsiteX4" fmla="*/ 1284040 w 1340654"/>
                      <a:gd name="connsiteY4" fmla="*/ 0 h 339677"/>
                      <a:gd name="connsiteX5" fmla="*/ 1340654 w 1340654"/>
                      <a:gd name="connsiteY5" fmla="*/ 56614 h 339677"/>
                      <a:gd name="connsiteX6" fmla="*/ 1340654 w 1340654"/>
                      <a:gd name="connsiteY6" fmla="*/ 283063 h 339677"/>
                      <a:gd name="connsiteX7" fmla="*/ 1284040 w 1340654"/>
                      <a:gd name="connsiteY7" fmla="*/ 339677 h 339677"/>
                      <a:gd name="connsiteX8" fmla="*/ 899447 w 1340654"/>
                      <a:gd name="connsiteY8" fmla="*/ 339677 h 339677"/>
                      <a:gd name="connsiteX9" fmla="*/ 490305 w 1340654"/>
                      <a:gd name="connsiteY9" fmla="*/ 339677 h 339677"/>
                      <a:gd name="connsiteX10" fmla="*/ 56614 w 1340654"/>
                      <a:gd name="connsiteY10" fmla="*/ 339677 h 339677"/>
                      <a:gd name="connsiteX11" fmla="*/ 0 w 1340654"/>
                      <a:gd name="connsiteY11" fmla="*/ 283063 h 339677"/>
                      <a:gd name="connsiteX12" fmla="*/ 0 w 1340654"/>
                      <a:gd name="connsiteY12" fmla="*/ 56614 h 339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40654" h="339677" extrusionOk="0">
                        <a:moveTo>
                          <a:pt x="0" y="56614"/>
                        </a:moveTo>
                        <a:cubicBezTo>
                          <a:pt x="-6635" y="21255"/>
                          <a:pt x="23825" y="571"/>
                          <a:pt x="56614" y="0"/>
                        </a:cubicBezTo>
                        <a:cubicBezTo>
                          <a:pt x="146804" y="-36252"/>
                          <a:pt x="369628" y="47193"/>
                          <a:pt x="490305" y="0"/>
                        </a:cubicBezTo>
                        <a:cubicBezTo>
                          <a:pt x="610982" y="-47193"/>
                          <a:pt x="740954" y="30924"/>
                          <a:pt x="887172" y="0"/>
                        </a:cubicBezTo>
                        <a:cubicBezTo>
                          <a:pt x="1033390" y="-30924"/>
                          <a:pt x="1178954" y="9568"/>
                          <a:pt x="1284040" y="0"/>
                        </a:cubicBezTo>
                        <a:cubicBezTo>
                          <a:pt x="1314936" y="-1195"/>
                          <a:pt x="1341900" y="20738"/>
                          <a:pt x="1340654" y="56614"/>
                        </a:cubicBezTo>
                        <a:cubicBezTo>
                          <a:pt x="1362665" y="134902"/>
                          <a:pt x="1318731" y="206494"/>
                          <a:pt x="1340654" y="283063"/>
                        </a:cubicBezTo>
                        <a:cubicBezTo>
                          <a:pt x="1340328" y="311217"/>
                          <a:pt x="1314683" y="340545"/>
                          <a:pt x="1284040" y="339677"/>
                        </a:cubicBezTo>
                        <a:cubicBezTo>
                          <a:pt x="1174762" y="371632"/>
                          <a:pt x="994808" y="301446"/>
                          <a:pt x="899447" y="339677"/>
                        </a:cubicBezTo>
                        <a:cubicBezTo>
                          <a:pt x="804086" y="377908"/>
                          <a:pt x="635005" y="300440"/>
                          <a:pt x="490305" y="339677"/>
                        </a:cubicBezTo>
                        <a:cubicBezTo>
                          <a:pt x="345605" y="378914"/>
                          <a:pt x="221661" y="333997"/>
                          <a:pt x="56614" y="339677"/>
                        </a:cubicBezTo>
                        <a:cubicBezTo>
                          <a:pt x="31201" y="333892"/>
                          <a:pt x="1024" y="313670"/>
                          <a:pt x="0" y="283063"/>
                        </a:cubicBezTo>
                        <a:cubicBezTo>
                          <a:pt x="-26759" y="216789"/>
                          <a:pt x="2217" y="136504"/>
                          <a:pt x="0" y="5661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BAC349F-BB09-BD08-8CDD-67048F911A66}"/>
              </a:ext>
            </a:extLst>
          </p:cNvPr>
          <p:cNvCxnSpPr>
            <a:cxnSpLocks/>
          </p:cNvCxnSpPr>
          <p:nvPr/>
        </p:nvCxnSpPr>
        <p:spPr>
          <a:xfrm flipV="1">
            <a:off x="6509451" y="5340625"/>
            <a:ext cx="634659" cy="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4247735C-19F2-843F-6A1B-0BB2C437AE22}"/>
              </a:ext>
            </a:extLst>
          </p:cNvPr>
          <p:cNvSpPr/>
          <p:nvPr/>
        </p:nvSpPr>
        <p:spPr>
          <a:xfrm>
            <a:off x="7154330" y="5089161"/>
            <a:ext cx="1406153" cy="49800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6153"/>
                      <a:gd name="connsiteY0" fmla="*/ 83002 h 498005"/>
                      <a:gd name="connsiteX1" fmla="*/ 83002 w 1406153"/>
                      <a:gd name="connsiteY1" fmla="*/ 0 h 498005"/>
                      <a:gd name="connsiteX2" fmla="*/ 521188 w 1406153"/>
                      <a:gd name="connsiteY2" fmla="*/ 0 h 498005"/>
                      <a:gd name="connsiteX3" fmla="*/ 922169 w 1406153"/>
                      <a:gd name="connsiteY3" fmla="*/ 0 h 498005"/>
                      <a:gd name="connsiteX4" fmla="*/ 1323151 w 1406153"/>
                      <a:gd name="connsiteY4" fmla="*/ 0 h 498005"/>
                      <a:gd name="connsiteX5" fmla="*/ 1406153 w 1406153"/>
                      <a:gd name="connsiteY5" fmla="*/ 83002 h 498005"/>
                      <a:gd name="connsiteX6" fmla="*/ 1406153 w 1406153"/>
                      <a:gd name="connsiteY6" fmla="*/ 415003 h 498005"/>
                      <a:gd name="connsiteX7" fmla="*/ 1323151 w 1406153"/>
                      <a:gd name="connsiteY7" fmla="*/ 498005 h 498005"/>
                      <a:gd name="connsiteX8" fmla="*/ 934571 w 1406153"/>
                      <a:gd name="connsiteY8" fmla="*/ 498005 h 498005"/>
                      <a:gd name="connsiteX9" fmla="*/ 521188 w 1406153"/>
                      <a:gd name="connsiteY9" fmla="*/ 498005 h 498005"/>
                      <a:gd name="connsiteX10" fmla="*/ 83002 w 1406153"/>
                      <a:gd name="connsiteY10" fmla="*/ 498005 h 498005"/>
                      <a:gd name="connsiteX11" fmla="*/ 0 w 1406153"/>
                      <a:gd name="connsiteY11" fmla="*/ 415003 h 498005"/>
                      <a:gd name="connsiteX12" fmla="*/ 0 w 1406153"/>
                      <a:gd name="connsiteY12" fmla="*/ 83002 h 49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06153" h="498005" extrusionOk="0">
                        <a:moveTo>
                          <a:pt x="0" y="83002"/>
                        </a:moveTo>
                        <a:cubicBezTo>
                          <a:pt x="-8588" y="31864"/>
                          <a:pt x="26140" y="4136"/>
                          <a:pt x="83002" y="0"/>
                        </a:cubicBezTo>
                        <a:cubicBezTo>
                          <a:pt x="227599" y="-32605"/>
                          <a:pt x="383123" y="36622"/>
                          <a:pt x="521188" y="0"/>
                        </a:cubicBezTo>
                        <a:cubicBezTo>
                          <a:pt x="659253" y="-36622"/>
                          <a:pt x="828438" y="6517"/>
                          <a:pt x="922169" y="0"/>
                        </a:cubicBezTo>
                        <a:cubicBezTo>
                          <a:pt x="1015900" y="-6517"/>
                          <a:pt x="1226460" y="8971"/>
                          <a:pt x="1323151" y="0"/>
                        </a:cubicBezTo>
                        <a:cubicBezTo>
                          <a:pt x="1365085" y="-12584"/>
                          <a:pt x="1408555" y="28274"/>
                          <a:pt x="1406153" y="83002"/>
                        </a:cubicBezTo>
                        <a:cubicBezTo>
                          <a:pt x="1426019" y="191247"/>
                          <a:pt x="1369811" y="333105"/>
                          <a:pt x="1406153" y="415003"/>
                        </a:cubicBezTo>
                        <a:cubicBezTo>
                          <a:pt x="1404899" y="448887"/>
                          <a:pt x="1365824" y="502407"/>
                          <a:pt x="1323151" y="498005"/>
                        </a:cubicBezTo>
                        <a:cubicBezTo>
                          <a:pt x="1226566" y="543742"/>
                          <a:pt x="1028695" y="471896"/>
                          <a:pt x="934571" y="498005"/>
                        </a:cubicBezTo>
                        <a:cubicBezTo>
                          <a:pt x="840447" y="524114"/>
                          <a:pt x="704159" y="474893"/>
                          <a:pt x="521188" y="498005"/>
                        </a:cubicBezTo>
                        <a:cubicBezTo>
                          <a:pt x="338217" y="521117"/>
                          <a:pt x="176443" y="483117"/>
                          <a:pt x="83002" y="498005"/>
                        </a:cubicBezTo>
                        <a:cubicBezTo>
                          <a:pt x="44533" y="490720"/>
                          <a:pt x="10142" y="454304"/>
                          <a:pt x="0" y="415003"/>
                        </a:cubicBezTo>
                        <a:cubicBezTo>
                          <a:pt x="-16479" y="323542"/>
                          <a:pt x="30695" y="180292"/>
                          <a:pt x="0" y="830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490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91000"/>
                <a:lumOff val="9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1A32BC6-880A-EFEF-10E1-9A8C7B2EBF69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ANÁLISIS DEL DRIVER CAPCOM.SYS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695120E-ECE6-4744-03B4-E1BD41B7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4" y="5015372"/>
            <a:ext cx="1996401" cy="1680793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49B4BB0-704D-EBEC-F791-2528902D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345777"/>
          </a:xfrm>
        </p:spPr>
        <p:txBody>
          <a:bodyPr/>
          <a:lstStyle/>
          <a:p>
            <a:r>
              <a:rPr lang="es-ES_tradnl" dirty="0"/>
              <a:t>Para interactuar con el driver tendremos que obtener el IOCTL correspondiente que nos permitirá </a:t>
            </a:r>
            <a:r>
              <a:rPr lang="es-ES_tradnl" i="1" dirty="0"/>
              <a:t>“activar” </a:t>
            </a:r>
            <a:r>
              <a:rPr lang="es-ES_tradnl" dirty="0"/>
              <a:t>el </a:t>
            </a:r>
            <a:r>
              <a:rPr lang="es-ES_tradnl" dirty="0" err="1"/>
              <a:t>envio</a:t>
            </a:r>
            <a:r>
              <a:rPr lang="es-ES_tradnl" dirty="0"/>
              <a:t> de la dirección de memoria del buffer donde reside nuestro </a:t>
            </a:r>
            <a:r>
              <a:rPr lang="es-ES_tradnl" dirty="0" err="1"/>
              <a:t>shellcode</a:t>
            </a:r>
            <a:r>
              <a:rPr lang="es-ES_tradnl" dirty="0"/>
              <a:t>.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EA91381D-A722-A5B3-2BAF-048E91E387F2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2310BDDF-FF3E-F463-FF45-7A0624866ADB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Imagen 3" descr="Imagen que contiene animal, oscuro, pequeño, café&#10;&#10;Descripción generada automáticamente">
            <a:extLst>
              <a:ext uri="{FF2B5EF4-FFF2-40B4-BE49-F238E27FC236}">
                <a16:creationId xmlns:a16="http://schemas.microsoft.com/office/drawing/2014/main" id="{2992BF33-1400-37FF-3677-1BCDB0B4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911" y="3562626"/>
            <a:ext cx="3835400" cy="3556000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9CB3689-0512-019C-C63E-6313E82AB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795" y="5965537"/>
            <a:ext cx="1522655" cy="10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7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91000"/>
                <a:lumOff val="9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1A32BC6-880A-EFEF-10E1-9A8C7B2EBF69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ANÁLISIS DEL DRIVER CAPCOM.SYS</a:t>
            </a:r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695120E-ECE6-4744-03B4-E1BD41B7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4" y="5015372"/>
            <a:ext cx="1996401" cy="1680793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49B4BB0-704D-EBEC-F791-2528902D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781205"/>
          </a:xfrm>
        </p:spPr>
        <p:txBody>
          <a:bodyPr/>
          <a:lstStyle/>
          <a:p>
            <a:r>
              <a:rPr lang="es-ES_tradnl" dirty="0"/>
              <a:t>El controlador nos va a brindar la ejecución en ring 0 a través de una función que toma un puntero hacia un buffer declarado en ring 3.</a:t>
            </a:r>
          </a:p>
          <a:p>
            <a:r>
              <a:rPr lang="es-ES_tradnl" dirty="0"/>
              <a:t>Antes de realizar la ejecución del código deshabilitara SMEP para después volver a activarlo.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EA91381D-A722-A5B3-2BAF-048E91E387F2}"/>
              </a:ext>
            </a:extLst>
          </p:cNvPr>
          <p:cNvSpPr/>
          <p:nvPr/>
        </p:nvSpPr>
        <p:spPr>
          <a:xfrm>
            <a:off x="11107302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2310BDDF-FF3E-F463-FF45-7A0624866ADB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Imagen 3" descr="Imagen que contiene animal, oscuro, pequeño, café&#10;&#10;Descripción generada automáticamente">
            <a:extLst>
              <a:ext uri="{FF2B5EF4-FFF2-40B4-BE49-F238E27FC236}">
                <a16:creationId xmlns:a16="http://schemas.microsoft.com/office/drawing/2014/main" id="{67AFFF3B-7783-9F2E-39F2-032BDA9C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911" y="3562626"/>
            <a:ext cx="3835400" cy="3556000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80FD671-8514-015B-EB9B-71B887CF2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795" y="5965537"/>
            <a:ext cx="1522655" cy="1066113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03349AE-A63E-E54D-3D87-2E0A3A05CAEB}"/>
              </a:ext>
            </a:extLst>
          </p:cNvPr>
          <p:cNvSpPr txBox="1">
            <a:spLocks/>
          </p:cNvSpPr>
          <p:nvPr/>
        </p:nvSpPr>
        <p:spPr>
          <a:xfrm>
            <a:off x="4108945" y="4748231"/>
            <a:ext cx="2395559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CR4 </a:t>
            </a:r>
            <a:r>
              <a:rPr lang="es-ES_tradnl" sz="12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AND</a:t>
            </a:r>
            <a:r>
              <a:rPr lang="es-ES_tradnl" sz="1200" b="1" i="1" dirty="0">
                <a:latin typeface="Comic Sans MS" panose="030F0902030302020204" pitchFamily="66" charset="0"/>
              </a:rPr>
              <a:t> </a:t>
            </a:r>
            <a:r>
              <a:rPr lang="es-ES_tradnl" sz="1200" i="1" dirty="0">
                <a:latin typeface="Comic Sans MS" panose="030F0902030302020204" pitchFamily="66" charset="0"/>
              </a:rPr>
              <a:t>0xFFFFFFFFFFEFFFFF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2CF5AF3-4EE9-5770-12D7-DDC360FE14A6}"/>
              </a:ext>
            </a:extLst>
          </p:cNvPr>
          <p:cNvSpPr txBox="1">
            <a:spLocks/>
          </p:cNvSpPr>
          <p:nvPr/>
        </p:nvSpPr>
        <p:spPr>
          <a:xfrm>
            <a:off x="3188270" y="3837926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OBTENER CR4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A9A9222-C0EE-847C-2D65-5B839D88102B}"/>
              </a:ext>
            </a:extLst>
          </p:cNvPr>
          <p:cNvSpPr txBox="1">
            <a:spLocks/>
          </p:cNvSpPr>
          <p:nvPr/>
        </p:nvSpPr>
        <p:spPr>
          <a:xfrm>
            <a:off x="3502894" y="5473596"/>
            <a:ext cx="1814304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_writecr4()</a:t>
            </a:r>
            <a:endParaRPr lang="es-ES_tradnl" sz="1200" i="1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A939D8F1-2EEA-8299-A86B-7533172F972C}"/>
              </a:ext>
            </a:extLst>
          </p:cNvPr>
          <p:cNvSpPr/>
          <p:nvPr/>
        </p:nvSpPr>
        <p:spPr>
          <a:xfrm>
            <a:off x="3188270" y="3837926"/>
            <a:ext cx="1377024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90FDF810-E1C5-222C-125B-31B480732809}"/>
              </a:ext>
            </a:extLst>
          </p:cNvPr>
          <p:cNvSpPr/>
          <p:nvPr/>
        </p:nvSpPr>
        <p:spPr>
          <a:xfrm>
            <a:off x="4102544" y="4748231"/>
            <a:ext cx="2395558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24421C5F-775C-E924-852D-E48C55A39D9D}"/>
              </a:ext>
            </a:extLst>
          </p:cNvPr>
          <p:cNvSpPr/>
          <p:nvPr/>
        </p:nvSpPr>
        <p:spPr>
          <a:xfrm>
            <a:off x="3500623" y="5475396"/>
            <a:ext cx="1064669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1DF6BE6-9729-D6A9-FF94-CC65943B2B30}"/>
              </a:ext>
            </a:extLst>
          </p:cNvPr>
          <p:cNvCxnSpPr/>
          <p:nvPr/>
        </p:nvCxnSpPr>
        <p:spPr>
          <a:xfrm>
            <a:off x="4415246" y="4177603"/>
            <a:ext cx="0" cy="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B7CE6CC-B172-45D4-9C36-9C03AD3FAE57}"/>
              </a:ext>
            </a:extLst>
          </p:cNvPr>
          <p:cNvCxnSpPr>
            <a:cxnSpLocks/>
          </p:cNvCxnSpPr>
          <p:nvPr/>
        </p:nvCxnSpPr>
        <p:spPr>
          <a:xfrm>
            <a:off x="4219303" y="5087908"/>
            <a:ext cx="0" cy="38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87B1D427-599E-74A4-6A98-6D0EBFAB5F3E}"/>
              </a:ext>
            </a:extLst>
          </p:cNvPr>
          <p:cNvSpPr/>
          <p:nvPr/>
        </p:nvSpPr>
        <p:spPr>
          <a:xfrm>
            <a:off x="5164183" y="5488697"/>
            <a:ext cx="2395558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2C0B493B-379C-0E55-B1D4-9ED13D803AF7}"/>
              </a:ext>
            </a:extLst>
          </p:cNvPr>
          <p:cNvSpPr txBox="1">
            <a:spLocks/>
          </p:cNvSpPr>
          <p:nvPr/>
        </p:nvSpPr>
        <p:spPr>
          <a:xfrm>
            <a:off x="5331054" y="5513999"/>
            <a:ext cx="2395559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EJECUTAR SHELLCODE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D8FA502-C505-571C-3838-D7503B9BBFD0}"/>
              </a:ext>
            </a:extLst>
          </p:cNvPr>
          <p:cNvCxnSpPr>
            <a:cxnSpLocks/>
          </p:cNvCxnSpPr>
          <p:nvPr/>
        </p:nvCxnSpPr>
        <p:spPr>
          <a:xfrm>
            <a:off x="4565293" y="5645234"/>
            <a:ext cx="59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4CA7AF18-3CA8-4BEC-BCCC-3162D178BC4C}"/>
              </a:ext>
            </a:extLst>
          </p:cNvPr>
          <p:cNvSpPr/>
          <p:nvPr/>
        </p:nvSpPr>
        <p:spPr>
          <a:xfrm>
            <a:off x="7134457" y="4746293"/>
            <a:ext cx="1467306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ECA8F439-5EAB-E991-6561-EF77E4017529}"/>
              </a:ext>
            </a:extLst>
          </p:cNvPr>
          <p:cNvSpPr txBox="1">
            <a:spLocks/>
          </p:cNvSpPr>
          <p:nvPr/>
        </p:nvSpPr>
        <p:spPr>
          <a:xfrm>
            <a:off x="7083085" y="4725569"/>
            <a:ext cx="2395559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RESTAURAR CR4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B03A99E-3C39-92BF-BA43-511EABD3CA16}"/>
              </a:ext>
            </a:extLst>
          </p:cNvPr>
          <p:cNvCxnSpPr>
            <a:cxnSpLocks/>
          </p:cNvCxnSpPr>
          <p:nvPr/>
        </p:nvCxnSpPr>
        <p:spPr>
          <a:xfrm flipV="1">
            <a:off x="7366241" y="5085970"/>
            <a:ext cx="0" cy="38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2BBA20-31D2-A344-673F-ABBDFED3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8691879" cy="1687196"/>
          </a:xfrm>
        </p:spPr>
        <p:txBody>
          <a:bodyPr>
            <a:normAutofit/>
          </a:bodyPr>
          <a:lstStyle/>
          <a:p>
            <a:r>
              <a:rPr lang="es-ES_tradnl" dirty="0"/>
              <a:t>Es una mitigación que impide que el código que se ejecuta en modo supervisor ejecute código que reside en páginas marcadas como de usuario.</a:t>
            </a:r>
          </a:p>
          <a:p>
            <a:r>
              <a:rPr lang="es-ES_tradnl" dirty="0"/>
              <a:t>Está habilitada por el registro CR4 en su bit 20, sin embargo, no es el encargado de implementarlo.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92A08B4-D241-63F9-3FA0-476CB088B285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Que es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smep</a:t>
            </a: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¿?</a:t>
            </a:r>
          </a:p>
        </p:txBody>
      </p:sp>
      <p:pic>
        <p:nvPicPr>
          <p:cNvPr id="13" name="Imagen 12" descr="Imagen que contiene persona, hombre, jugador, raqueta&#10;&#10;Descripción generada automáticamente">
            <a:extLst>
              <a:ext uri="{FF2B5EF4-FFF2-40B4-BE49-F238E27FC236}">
                <a16:creationId xmlns:a16="http://schemas.microsoft.com/office/drawing/2014/main" id="{357CE5E4-6E06-2D56-90C5-5D9E3A67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739" y="3990426"/>
            <a:ext cx="1522655" cy="2728597"/>
          </a:xfrm>
          <a:prstGeom prst="rect">
            <a:avLst/>
          </a:prstGeom>
        </p:spPr>
      </p:pic>
      <p:sp>
        <p:nvSpPr>
          <p:cNvPr id="19" name="Cerrar llave 18">
            <a:extLst>
              <a:ext uri="{FF2B5EF4-FFF2-40B4-BE49-F238E27FC236}">
                <a16:creationId xmlns:a16="http://schemas.microsoft.com/office/drawing/2014/main" id="{71DE8DCD-BDFA-8F19-94B4-193232E66381}"/>
              </a:ext>
            </a:extLst>
          </p:cNvPr>
          <p:cNvSpPr/>
          <p:nvPr/>
        </p:nvSpPr>
        <p:spPr>
          <a:xfrm>
            <a:off x="5659794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6A6FD4AF-CD14-E58D-A7F9-E4E580886698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5DCD0DCF-A5BF-F494-7743-18F8F51D34AB}"/>
              </a:ext>
            </a:extLst>
          </p:cNvPr>
          <p:cNvSpPr txBox="1">
            <a:spLocks/>
          </p:cNvSpPr>
          <p:nvPr/>
        </p:nvSpPr>
        <p:spPr>
          <a:xfrm>
            <a:off x="2064841" y="4467540"/>
            <a:ext cx="8691879" cy="151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00000000 00000000 00000000 00000000 00000000 001 </a:t>
            </a:r>
            <a:r>
              <a:rPr lang="es-ES_tradnl" sz="1200" i="1" dirty="0">
                <a:solidFill>
                  <a:srgbClr val="FF0000"/>
                </a:solidFill>
                <a:latin typeface="Comic Sans MS" panose="030F0902030302020204" pitchFamily="66" charset="0"/>
              </a:rPr>
              <a:t>1 </a:t>
            </a:r>
            <a:r>
              <a:rPr lang="es-ES_tradnl" sz="1200" i="1" dirty="0">
                <a:latin typeface="Comic Sans MS" panose="030F0902030302020204" pitchFamily="66" charset="0"/>
              </a:rPr>
              <a:t>0101 00000110 11111000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5C27663-27FA-C7E1-B584-09706120CB55}"/>
              </a:ext>
            </a:extLst>
          </p:cNvPr>
          <p:cNvSpPr txBox="1">
            <a:spLocks/>
          </p:cNvSpPr>
          <p:nvPr/>
        </p:nvSpPr>
        <p:spPr>
          <a:xfrm>
            <a:off x="1623166" y="3866565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b="1" i="1" dirty="0">
                <a:latin typeface="Comic Sans MS" panose="030F0902030302020204" pitchFamily="66" charset="0"/>
              </a:rPr>
              <a:t>CR4 -&gt; </a:t>
            </a:r>
            <a:r>
              <a:rPr lang="es-ES_tradnl" sz="1200" i="1" dirty="0">
                <a:latin typeface="Comic Sans MS" panose="030F0902030302020204" pitchFamily="66" charset="0"/>
              </a:rPr>
              <a:t>0x3506F8</a:t>
            </a:r>
          </a:p>
        </p:txBody>
      </p:sp>
      <p:sp>
        <p:nvSpPr>
          <p:cNvPr id="8" name="Cerrar corchete 7">
            <a:extLst>
              <a:ext uri="{FF2B5EF4-FFF2-40B4-BE49-F238E27FC236}">
                <a16:creationId xmlns:a16="http://schemas.microsoft.com/office/drawing/2014/main" id="{71758BAB-CC1B-59F1-D456-D2852E5E30F6}"/>
              </a:ext>
            </a:extLst>
          </p:cNvPr>
          <p:cNvSpPr/>
          <p:nvPr/>
        </p:nvSpPr>
        <p:spPr>
          <a:xfrm rot="5400000">
            <a:off x="7302455" y="3876834"/>
            <a:ext cx="96430" cy="18797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9BF5468-554D-5631-5CA1-A54A20D7AF66}"/>
              </a:ext>
            </a:extLst>
          </p:cNvPr>
          <p:cNvSpPr txBox="1">
            <a:spLocks/>
          </p:cNvSpPr>
          <p:nvPr/>
        </p:nvSpPr>
        <p:spPr>
          <a:xfrm>
            <a:off x="7120664" y="4864939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21</a:t>
            </a: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D977000-BB1F-6EAB-9128-C2B61C81F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7FB61D0-0C84-DA75-AFF7-DA0151ADD588}"/>
              </a:ext>
            </a:extLst>
          </p:cNvPr>
          <p:cNvSpPr txBox="1">
            <a:spLocks/>
          </p:cNvSpPr>
          <p:nvPr/>
        </p:nvSpPr>
        <p:spPr>
          <a:xfrm>
            <a:off x="5075232" y="3429000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0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1 -&gt; </a:t>
            </a:r>
            <a:r>
              <a:rPr lang="es-ES_tradnl" sz="1000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SMEP ON</a:t>
            </a:r>
          </a:p>
          <a:p>
            <a:pPr marL="0" indent="0">
              <a:buNone/>
            </a:pPr>
            <a:r>
              <a:rPr lang="es-ES_tradnl" sz="10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0 -&gt; </a:t>
            </a:r>
            <a:r>
              <a:rPr lang="es-ES_tradnl" sz="1000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SMEP OFF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9239B53-D720-B949-F851-6D95A0A81FB9}"/>
              </a:ext>
            </a:extLst>
          </p:cNvPr>
          <p:cNvSpPr/>
          <p:nvPr/>
        </p:nvSpPr>
        <p:spPr>
          <a:xfrm>
            <a:off x="2213752" y="3855135"/>
            <a:ext cx="820394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1DEB3E4-899A-F94E-5C48-7F714B4DEA90}"/>
              </a:ext>
            </a:extLst>
          </p:cNvPr>
          <p:cNvCxnSpPr>
            <a:cxnSpLocks/>
          </p:cNvCxnSpPr>
          <p:nvPr/>
        </p:nvCxnSpPr>
        <p:spPr>
          <a:xfrm>
            <a:off x="2623949" y="4195972"/>
            <a:ext cx="0" cy="29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9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92A08B4-D241-63F9-3FA0-476CB088B285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Que es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smep</a:t>
            </a: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¿?</a:t>
            </a:r>
          </a:p>
        </p:txBody>
      </p:sp>
      <p:pic>
        <p:nvPicPr>
          <p:cNvPr id="13" name="Imagen 12" descr="Imagen que contiene persona, hombre, jugador, raqueta&#10;&#10;Descripción generada automáticamente">
            <a:extLst>
              <a:ext uri="{FF2B5EF4-FFF2-40B4-BE49-F238E27FC236}">
                <a16:creationId xmlns:a16="http://schemas.microsoft.com/office/drawing/2014/main" id="{357CE5E4-6E06-2D56-90C5-5D9E3A67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739" y="3990426"/>
            <a:ext cx="1522655" cy="2728597"/>
          </a:xfrm>
          <a:prstGeom prst="rect">
            <a:avLst/>
          </a:prstGeom>
        </p:spPr>
      </p:pic>
      <p:sp>
        <p:nvSpPr>
          <p:cNvPr id="19" name="Cerrar llave 18">
            <a:extLst>
              <a:ext uri="{FF2B5EF4-FFF2-40B4-BE49-F238E27FC236}">
                <a16:creationId xmlns:a16="http://schemas.microsoft.com/office/drawing/2014/main" id="{71DE8DCD-BDFA-8F19-94B4-193232E66381}"/>
              </a:ext>
            </a:extLst>
          </p:cNvPr>
          <p:cNvSpPr/>
          <p:nvPr/>
        </p:nvSpPr>
        <p:spPr>
          <a:xfrm>
            <a:off x="5659794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6A6FD4AF-CD14-E58D-A7F9-E4E580886698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D977000-BB1F-6EAB-9128-C2B61C81F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pic>
        <p:nvPicPr>
          <p:cNvPr id="23" name="Imagen 22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56616A6E-DFED-E235-465F-C0E51D685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945" y="1732014"/>
            <a:ext cx="7158323" cy="39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1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2BBA20-31D2-A344-673F-ABBDFED3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8691879" cy="1751455"/>
          </a:xfrm>
        </p:spPr>
        <p:txBody>
          <a:bodyPr>
            <a:normAutofit/>
          </a:bodyPr>
          <a:lstStyle/>
          <a:p>
            <a:r>
              <a:rPr lang="es-ES" b="0" i="0" dirty="0">
                <a:effectLst/>
                <a:latin typeface="Gill Sans MT" panose="020B0502020104020203" pitchFamily="34" charset="77"/>
              </a:rPr>
              <a:t>SMEP se </a:t>
            </a:r>
            <a:r>
              <a:rPr lang="es-ES" b="0" i="1" dirty="0">
                <a:effectLst/>
                <a:latin typeface="Gill Sans MT" panose="020B0502020104020203" pitchFamily="34" charset="77"/>
              </a:rPr>
              <a:t>CUMPLE</a:t>
            </a:r>
            <a:r>
              <a:rPr lang="es-ES" b="0" i="0" dirty="0">
                <a:effectLst/>
                <a:latin typeface="Gill Sans MT" panose="020B0502020104020203" pitchFamily="34" charset="77"/>
              </a:rPr>
              <a:t> a través de la entrada de la tabla de páginas (PTE) de una página de memoria en forma de </a:t>
            </a:r>
            <a:r>
              <a:rPr lang="es-ES" b="0" i="1" dirty="0">
                <a:effectLst/>
                <a:latin typeface="Gill Sans MT" panose="020B0502020104020203" pitchFamily="34" charset="77"/>
              </a:rPr>
              <a:t>”</a:t>
            </a:r>
            <a:r>
              <a:rPr lang="es-ES" b="0" i="1" dirty="0" err="1">
                <a:effectLst/>
                <a:latin typeface="Gill Sans MT" panose="020B0502020104020203" pitchFamily="34" charset="77"/>
              </a:rPr>
              <a:t>flags</a:t>
            </a:r>
            <a:r>
              <a:rPr lang="es-ES" b="0" i="1" dirty="0">
                <a:effectLst/>
                <a:latin typeface="Gill Sans MT" panose="020B0502020104020203" pitchFamily="34" charset="77"/>
              </a:rPr>
              <a:t>”.</a:t>
            </a:r>
          </a:p>
          <a:p>
            <a:r>
              <a:rPr lang="es-ES" b="0" i="1" dirty="0">
                <a:effectLst/>
                <a:latin typeface="Gill Sans MT" panose="020B0502020104020203" pitchFamily="34" charset="77"/>
              </a:rPr>
              <a:t>Recordar que una tabla de páginas es lo que contiene información sobre qué parte de la memoria física se asigna a la memoria virtual.</a:t>
            </a:r>
            <a:endParaRPr lang="es-ES_tradnl" i="1" dirty="0">
              <a:latin typeface="Gill Sans MT" panose="020B0502020104020203" pitchFamily="34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92A08B4-D241-63F9-3FA0-476CB088B285}"/>
              </a:ext>
            </a:extLst>
          </p:cNvPr>
          <p:cNvSpPr txBox="1">
            <a:spLocks/>
          </p:cNvSpPr>
          <p:nvPr/>
        </p:nvSpPr>
        <p:spPr>
          <a:xfrm>
            <a:off x="1442720" y="1517374"/>
            <a:ext cx="65364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Que es </a:t>
            </a:r>
            <a:r>
              <a:rPr lang="es-ES" sz="1200" b="1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smep</a:t>
            </a:r>
            <a:r>
              <a:rPr lang="es-ES" sz="1200" b="1" dirty="0">
                <a:solidFill>
                  <a:srgbClr val="C00000"/>
                </a:solidFill>
                <a:latin typeface="Comic Sans MS" panose="030F0902030302020204" pitchFamily="66" charset="0"/>
              </a:rPr>
              <a:t>¿?</a:t>
            </a:r>
          </a:p>
        </p:txBody>
      </p:sp>
      <p:pic>
        <p:nvPicPr>
          <p:cNvPr id="13" name="Imagen 12" descr="Imagen que contiene persona, hombre, jugador, raqueta&#10;&#10;Descripción generada automáticamente">
            <a:extLst>
              <a:ext uri="{FF2B5EF4-FFF2-40B4-BE49-F238E27FC236}">
                <a16:creationId xmlns:a16="http://schemas.microsoft.com/office/drawing/2014/main" id="{357CE5E4-6E06-2D56-90C5-5D9E3A67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739" y="3990426"/>
            <a:ext cx="1522655" cy="2728597"/>
          </a:xfrm>
          <a:prstGeom prst="rect">
            <a:avLst/>
          </a:prstGeom>
        </p:spPr>
      </p:pic>
      <p:sp>
        <p:nvSpPr>
          <p:cNvPr id="19" name="Cerrar llave 18">
            <a:extLst>
              <a:ext uri="{FF2B5EF4-FFF2-40B4-BE49-F238E27FC236}">
                <a16:creationId xmlns:a16="http://schemas.microsoft.com/office/drawing/2014/main" id="{71DE8DCD-BDFA-8F19-94B4-193232E66381}"/>
              </a:ext>
            </a:extLst>
          </p:cNvPr>
          <p:cNvSpPr/>
          <p:nvPr/>
        </p:nvSpPr>
        <p:spPr>
          <a:xfrm>
            <a:off x="5659794" y="1517374"/>
            <a:ext cx="176766" cy="429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6A6FD4AF-CD14-E58D-A7F9-E4E580886698}"/>
              </a:ext>
            </a:extLst>
          </p:cNvPr>
          <p:cNvSpPr/>
          <p:nvPr/>
        </p:nvSpPr>
        <p:spPr>
          <a:xfrm>
            <a:off x="1171982" y="1490674"/>
            <a:ext cx="176767" cy="42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5DCD0DCF-A5BF-F494-7743-18F8F51D34AB}"/>
              </a:ext>
            </a:extLst>
          </p:cNvPr>
          <p:cNvSpPr txBox="1">
            <a:spLocks/>
          </p:cNvSpPr>
          <p:nvPr/>
        </p:nvSpPr>
        <p:spPr>
          <a:xfrm>
            <a:off x="1891548" y="4710809"/>
            <a:ext cx="8691879" cy="151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00001010 00000000 00000000 00000000 00010010 11000101 00001000 01100 </a:t>
            </a:r>
            <a:r>
              <a:rPr lang="es-ES_tradnl" sz="1200" i="1" dirty="0">
                <a:solidFill>
                  <a:srgbClr val="FF0000"/>
                </a:solidFill>
                <a:latin typeface="Comic Sans MS" panose="030F0902030302020204" pitchFamily="66" charset="0"/>
              </a:rPr>
              <a:t>1 </a:t>
            </a:r>
            <a:r>
              <a:rPr lang="es-ES_tradnl" sz="1200" i="1" dirty="0">
                <a:latin typeface="Comic Sans MS" panose="030F0902030302020204" pitchFamily="66" charset="0"/>
              </a:rPr>
              <a:t>11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5C27663-27FA-C7E1-B584-09706120CB55}"/>
              </a:ext>
            </a:extLst>
          </p:cNvPr>
          <p:cNvSpPr txBox="1">
            <a:spLocks/>
          </p:cNvSpPr>
          <p:nvPr/>
        </p:nvSpPr>
        <p:spPr>
          <a:xfrm>
            <a:off x="847914" y="3964967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!</a:t>
            </a:r>
            <a:r>
              <a:rPr lang="es-ES_tradnl" sz="1200" i="1" dirty="0" err="1">
                <a:latin typeface="Comic Sans MS" panose="030F0902030302020204" pitchFamily="66" charset="0"/>
              </a:rPr>
              <a:t>pte</a:t>
            </a:r>
            <a:r>
              <a:rPr lang="es-ES_tradnl" sz="1200" i="1" dirty="0">
                <a:latin typeface="Comic Sans MS" panose="030F0902030302020204" pitchFamily="66" charset="0"/>
              </a:rPr>
              <a:t> 0x180000</a:t>
            </a:r>
          </a:p>
        </p:txBody>
      </p:sp>
      <p:sp>
        <p:nvSpPr>
          <p:cNvPr id="8" name="Cerrar corchete 7">
            <a:extLst>
              <a:ext uri="{FF2B5EF4-FFF2-40B4-BE49-F238E27FC236}">
                <a16:creationId xmlns:a16="http://schemas.microsoft.com/office/drawing/2014/main" id="{71758BAB-CC1B-59F1-D456-D2852E5E30F6}"/>
              </a:ext>
            </a:extLst>
          </p:cNvPr>
          <p:cNvSpPr/>
          <p:nvPr/>
        </p:nvSpPr>
        <p:spPr>
          <a:xfrm rot="5400000">
            <a:off x="7894830" y="4753540"/>
            <a:ext cx="53932" cy="38327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9BF5468-554D-5631-5CA1-A54A20D7AF66}"/>
              </a:ext>
            </a:extLst>
          </p:cNvPr>
          <p:cNvSpPr txBox="1">
            <a:spLocks/>
          </p:cNvSpPr>
          <p:nvPr/>
        </p:nvSpPr>
        <p:spPr>
          <a:xfrm>
            <a:off x="7750035" y="4942333"/>
            <a:ext cx="343521" cy="325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3</a:t>
            </a: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D977000-BB1F-6EAB-9128-C2B61C81F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02" y="5346904"/>
            <a:ext cx="1522655" cy="1066113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D801666-6F06-5ECB-7BE1-9B800E3B63E1}"/>
              </a:ext>
            </a:extLst>
          </p:cNvPr>
          <p:cNvSpPr txBox="1">
            <a:spLocks/>
          </p:cNvSpPr>
          <p:nvPr/>
        </p:nvSpPr>
        <p:spPr>
          <a:xfrm>
            <a:off x="1992412" y="3944088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 err="1">
                <a:solidFill>
                  <a:srgbClr val="00B050"/>
                </a:solidFill>
                <a:latin typeface="Comic Sans MS" panose="030F0902030302020204" pitchFamily="66" charset="0"/>
              </a:rPr>
              <a:t>contains</a:t>
            </a:r>
            <a:endParaRPr lang="es-ES_tradnl" sz="1200" i="1" dirty="0">
              <a:solidFill>
                <a:srgbClr val="00B050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F59D1203-BB93-D074-9F87-DDE47C5655A6}"/>
              </a:ext>
            </a:extLst>
          </p:cNvPr>
          <p:cNvSpPr txBox="1">
            <a:spLocks/>
          </p:cNvSpPr>
          <p:nvPr/>
        </p:nvSpPr>
        <p:spPr>
          <a:xfrm>
            <a:off x="2701369" y="3981223"/>
            <a:ext cx="1661610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i="1" dirty="0">
                <a:latin typeface="Comic Sans MS" panose="030F0902030302020204" pitchFamily="66" charset="0"/>
              </a:rPr>
              <a:t>0x0A00000012C50867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D060188B-6CA0-AF27-B9C6-6D86FEBB63CB}"/>
              </a:ext>
            </a:extLst>
          </p:cNvPr>
          <p:cNvSpPr/>
          <p:nvPr/>
        </p:nvSpPr>
        <p:spPr>
          <a:xfrm>
            <a:off x="2753739" y="3934871"/>
            <a:ext cx="1470285" cy="33967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25725D0-C81F-93B7-5B2E-82B1C4DC16B1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485278" y="4274548"/>
            <a:ext cx="3604" cy="46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32F44C87-90E4-73E7-3D6E-36C2802ABC2E}"/>
              </a:ext>
            </a:extLst>
          </p:cNvPr>
          <p:cNvSpPr txBox="1">
            <a:spLocks/>
          </p:cNvSpPr>
          <p:nvPr/>
        </p:nvSpPr>
        <p:spPr>
          <a:xfrm>
            <a:off x="3542582" y="4320900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b="1" i="1" dirty="0">
                <a:solidFill>
                  <a:srgbClr val="00B050"/>
                </a:solidFill>
                <a:latin typeface="Comic Sans MS" panose="030F0902030302020204" pitchFamily="66" charset="0"/>
              </a:rPr>
              <a:t>.</a:t>
            </a:r>
            <a:r>
              <a:rPr lang="es-ES_tradnl" sz="1200" i="1" dirty="0" err="1">
                <a:solidFill>
                  <a:srgbClr val="00B050"/>
                </a:solidFill>
                <a:latin typeface="Comic Sans MS" panose="030F0902030302020204" pitchFamily="66" charset="0"/>
              </a:rPr>
              <a:t>formats</a:t>
            </a:r>
            <a:endParaRPr lang="es-ES_tradnl" sz="1200" i="1" dirty="0">
              <a:solidFill>
                <a:srgbClr val="00B050"/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A7662EF4-16C6-6DF7-4D5F-19D0BF634720}"/>
              </a:ext>
            </a:extLst>
          </p:cNvPr>
          <p:cNvSpPr txBox="1">
            <a:spLocks/>
          </p:cNvSpPr>
          <p:nvPr/>
        </p:nvSpPr>
        <p:spPr>
          <a:xfrm>
            <a:off x="5925283" y="3793648"/>
            <a:ext cx="1522655" cy="416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0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1 -&gt; </a:t>
            </a:r>
            <a:r>
              <a:rPr lang="es-ES_tradnl" sz="1000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 USER</a:t>
            </a:r>
          </a:p>
          <a:p>
            <a:pPr marL="0" indent="0">
              <a:buNone/>
            </a:pPr>
            <a:r>
              <a:rPr lang="es-ES_tradnl" sz="1000" b="1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0-&gt; </a:t>
            </a:r>
            <a:r>
              <a:rPr lang="es-ES_tradnl" sz="1000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SUPERUSER</a:t>
            </a:r>
          </a:p>
        </p:txBody>
      </p:sp>
    </p:spTree>
    <p:extLst>
      <p:ext uri="{BB962C8B-B14F-4D97-AF65-F5344CB8AC3E}">
        <p14:creationId xmlns:p14="http://schemas.microsoft.com/office/powerpoint/2010/main" val="184388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905</TotalTime>
  <Words>774</Words>
  <Application>Microsoft Macintosh PowerPoint</Application>
  <PresentationFormat>Panorámica</PresentationFormat>
  <Paragraphs>106</Paragraphs>
  <Slides>15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Gill Sans MT</vt:lpstr>
      <vt:lpstr>Aptos</vt:lpstr>
      <vt:lpstr>STCaiyun</vt:lpstr>
      <vt:lpstr>Arial</vt:lpstr>
      <vt:lpstr>Comic Sans MS</vt:lpstr>
      <vt:lpstr>Galería</vt:lpstr>
      <vt:lpstr>Desarrollo de exploits dirigidos a drivers vulnerables en entornos windows</vt:lpstr>
      <vt:lpstr>Cronograma DE EJECUCIÓN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Ramon Gonzalez</dc:creator>
  <cp:keywords/>
  <dc:description/>
  <cp:lastModifiedBy>Ramon Gonzalez</cp:lastModifiedBy>
  <cp:revision>37</cp:revision>
  <dcterms:created xsi:type="dcterms:W3CDTF">2024-06-25T15:15:50Z</dcterms:created>
  <dcterms:modified xsi:type="dcterms:W3CDTF">2024-06-26T16:46:29Z</dcterms:modified>
  <cp:category/>
</cp:coreProperties>
</file>