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78660" y="1986280"/>
            <a:ext cx="841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一次函数综合专题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183495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561955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17219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499090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819130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54135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192720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．已知正比例函数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y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＝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kx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的图象经过点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在第四象限，过点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作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AH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⊥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x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轴，垂足为点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的横坐标为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，且△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AOH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的面积为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．（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）求正比例函数的表达式；（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）在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x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轴上能否找到一点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，使</a:t>
            </a:r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△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AOM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是等腰三角形？若存在，求点</a:t>
            </a:r>
            <a:r>
              <a:rPr lang="en-US" sz="20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</a:t>
            </a:r>
            <a:r>
              <a:rPr 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的坐标；若不存在，请说明理由．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92405" y="1692910"/>
            <a:ext cx="2888615" cy="2597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556000" y="429069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0" y="16510"/>
            <a:ext cx="121926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3355" indent="-173355"/>
            <a:r>
              <a:rPr lang="en-US" b="1">
                <a:latin typeface="Times New Roman" panose="02020603050405020304" charset="0"/>
              </a:rPr>
              <a:t>2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．如图</a:t>
            </a:r>
            <a:r>
              <a:rPr lang="en-US" b="1">
                <a:latin typeface="Times New Roman" panose="02020603050405020304" charset="0"/>
              </a:rPr>
              <a:t>1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，平面直角坐标系中，直线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＝</a:t>
            </a:r>
            <a:r>
              <a:rPr lang="en-US" b="1" i="1">
                <a:latin typeface="Times New Roman" panose="02020603050405020304" charset="0"/>
              </a:rPr>
              <a:t>kx</a:t>
            </a:r>
            <a:r>
              <a:rPr lang="en-US" b="1">
                <a:latin typeface="Times New Roman" panose="02020603050405020304" charset="0"/>
              </a:rPr>
              <a:t>+</a:t>
            </a:r>
            <a:r>
              <a:rPr lang="en-US" b="1" i="1">
                <a:latin typeface="Times New Roman" panose="02020603050405020304" charset="0"/>
              </a:rPr>
              <a:t>b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与</a:t>
            </a:r>
            <a:r>
              <a:rPr lang="en-US" b="1" i="1">
                <a:latin typeface="Times New Roman" panose="02020603050405020304" charset="0"/>
              </a:rPr>
              <a:t>x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轴交于点</a:t>
            </a:r>
            <a:r>
              <a:rPr lang="en-US" b="1" i="1">
                <a:latin typeface="Times New Roman" panose="02020603050405020304" charset="0"/>
              </a:rPr>
              <a:t>A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（</a:t>
            </a:r>
            <a:r>
              <a:rPr lang="en-US" b="1">
                <a:latin typeface="Times New Roman" panose="02020603050405020304" charset="0"/>
              </a:rPr>
              <a:t>6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</a:t>
            </a:r>
            <a:r>
              <a:rPr lang="en-US" b="1">
                <a:latin typeface="Times New Roman" panose="02020603050405020304" charset="0"/>
              </a:rPr>
              <a:t>0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），与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轴交于点</a:t>
            </a:r>
            <a:r>
              <a:rPr lang="en-US" b="1" i="1">
                <a:latin typeface="Times New Roman" panose="02020603050405020304" charset="0"/>
              </a:rPr>
              <a:t>B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，与直线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＝</a:t>
            </a:r>
            <a:r>
              <a:rPr lang="en-US" b="1">
                <a:latin typeface="Times New Roman" panose="02020603050405020304" charset="0"/>
              </a:rPr>
              <a:t>2</a:t>
            </a:r>
            <a:r>
              <a:rPr lang="en-US" b="1" i="1">
                <a:latin typeface="Times New Roman" panose="02020603050405020304" charset="0"/>
              </a:rPr>
              <a:t>x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交于点</a:t>
            </a:r>
            <a:r>
              <a:rPr lang="en-US" b="1" i="1">
                <a:latin typeface="Times New Roman" panose="02020603050405020304" charset="0"/>
              </a:rPr>
              <a:t>C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（</a:t>
            </a:r>
            <a:r>
              <a:rPr lang="en-US" b="1" i="1">
                <a:latin typeface="Times New Roman" panose="02020603050405020304" charset="0"/>
              </a:rPr>
              <a:t>a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</a:t>
            </a:r>
            <a:r>
              <a:rPr lang="en-US" b="1">
                <a:latin typeface="Times New Roman" panose="02020603050405020304" charset="0"/>
              </a:rPr>
              <a:t>4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）．</a:t>
            </a:r>
            <a:endParaRPr lang="zh-CN" altLang="en-US" b="1">
              <a:latin typeface="Times New Roman" panose="02020603050405020304" charset="0"/>
              <a:ea typeface="新宋体" panose="0201060903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0815" y="1940560"/>
            <a:ext cx="4407535" cy="2710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0" y="59690"/>
            <a:ext cx="11976100" cy="1799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</a:rPr>
              <a:t> </a:t>
            </a:r>
            <a:r>
              <a:rPr lang="zh-CN" sz="1050" b="0">
                <a:latin typeface="Times New Roman" panose="02020603050405020304" charset="0"/>
                <a:ea typeface="新宋体" panose="02010609030101010101" charset="-122"/>
              </a:rPr>
              <a:t>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（</a:t>
            </a:r>
            <a:r>
              <a:rPr lang="en-US" b="1">
                <a:latin typeface="Times New Roman" panose="02020603050405020304" charset="0"/>
              </a:rPr>
              <a:t>1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）求点</a:t>
            </a:r>
            <a:r>
              <a:rPr lang="en-US" b="1" i="1">
                <a:latin typeface="Times New Roman" panose="02020603050405020304" charset="0"/>
              </a:rPr>
              <a:t>C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的坐标及直线</a:t>
            </a:r>
            <a:r>
              <a:rPr lang="en-US" b="1" i="1">
                <a:latin typeface="Times New Roman" panose="02020603050405020304" charset="0"/>
              </a:rPr>
              <a:t>AB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的表达式；（</a:t>
            </a:r>
            <a:r>
              <a:rPr lang="en-US" b="1">
                <a:latin typeface="Times New Roman" panose="02020603050405020304" charset="0"/>
              </a:rPr>
              <a:t>2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）如图</a:t>
            </a:r>
            <a:r>
              <a:rPr lang="en-US" b="1">
                <a:latin typeface="Times New Roman" panose="02020603050405020304" charset="0"/>
              </a:rPr>
              <a:t>2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，在</a:t>
            </a:r>
            <a:r>
              <a:rPr lang="en-US" b="1" i="1">
                <a:latin typeface="Times New Roman" panose="02020603050405020304" charset="0"/>
              </a:rPr>
              <a:t>x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轴上有一点</a:t>
            </a:r>
            <a:r>
              <a:rPr lang="en-US" b="1" i="1">
                <a:latin typeface="Times New Roman" panose="02020603050405020304" charset="0"/>
              </a:rPr>
              <a:t>E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，过点</a:t>
            </a:r>
            <a:r>
              <a:rPr lang="en-US" b="1" i="1">
                <a:latin typeface="Times New Roman" panose="02020603050405020304" charset="0"/>
              </a:rPr>
              <a:t>E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作直线</a:t>
            </a:r>
            <a:r>
              <a:rPr lang="en-US" b="1" i="1">
                <a:latin typeface="Times New Roman" panose="02020603050405020304" charset="0"/>
              </a:rPr>
              <a:t>l</a:t>
            </a:r>
            <a:r>
              <a:rPr lang="en-US" b="1">
                <a:latin typeface="Times New Roman" panose="02020603050405020304" charset="0"/>
              </a:rPr>
              <a:t>⊥</a:t>
            </a:r>
            <a:r>
              <a:rPr lang="en-US" b="1" i="1">
                <a:latin typeface="Times New Roman" panose="02020603050405020304" charset="0"/>
              </a:rPr>
              <a:t>x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轴，交直线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＝</a:t>
            </a:r>
            <a:r>
              <a:rPr lang="en-US" b="1">
                <a:latin typeface="Times New Roman" panose="02020603050405020304" charset="0"/>
              </a:rPr>
              <a:t>2</a:t>
            </a:r>
            <a:r>
              <a:rPr lang="en-US" b="1" i="1">
                <a:latin typeface="Times New Roman" panose="02020603050405020304" charset="0"/>
              </a:rPr>
              <a:t>x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于点</a:t>
            </a:r>
            <a:r>
              <a:rPr lang="en-US" b="1" i="1">
                <a:latin typeface="Times New Roman" panose="02020603050405020304" charset="0"/>
              </a:rPr>
              <a:t>F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，交直线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＝</a:t>
            </a:r>
            <a:r>
              <a:rPr lang="en-US" b="1" i="1">
                <a:latin typeface="Times New Roman" panose="02020603050405020304" charset="0"/>
              </a:rPr>
              <a:t>kx</a:t>
            </a:r>
            <a:r>
              <a:rPr lang="en-US" b="1">
                <a:latin typeface="Times New Roman" panose="02020603050405020304" charset="0"/>
              </a:rPr>
              <a:t>+</a:t>
            </a:r>
            <a:r>
              <a:rPr lang="en-US" b="1" i="1">
                <a:latin typeface="Times New Roman" panose="02020603050405020304" charset="0"/>
              </a:rPr>
              <a:t>b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于点</a:t>
            </a:r>
            <a:r>
              <a:rPr lang="en-US" b="1" i="1">
                <a:latin typeface="Times New Roman" panose="02020603050405020304" charset="0"/>
              </a:rPr>
              <a:t>G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，若</a:t>
            </a:r>
            <a:r>
              <a:rPr lang="en-US" b="1" i="1">
                <a:latin typeface="Times New Roman" panose="02020603050405020304" charset="0"/>
              </a:rPr>
              <a:t>GF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的长为</a:t>
            </a:r>
            <a:r>
              <a:rPr lang="en-US" b="1">
                <a:latin typeface="Times New Roman" panose="02020603050405020304" charset="0"/>
              </a:rPr>
              <a:t>3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，求点</a:t>
            </a:r>
            <a:r>
              <a:rPr lang="en-US" b="1" i="1">
                <a:latin typeface="Times New Roman" panose="02020603050405020304" charset="0"/>
              </a:rPr>
              <a:t>E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的坐标；（</a:t>
            </a:r>
            <a:r>
              <a:rPr lang="en-US" b="1">
                <a:latin typeface="Times New Roman" panose="02020603050405020304" charset="0"/>
              </a:rPr>
              <a:t>3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）在</a:t>
            </a:r>
            <a:r>
              <a:rPr lang="en-US" b="1" i="1">
                <a:latin typeface="Times New Roman" panose="02020603050405020304" charset="0"/>
              </a:rPr>
              <a:t>y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轴上是否存在一点</a:t>
            </a:r>
            <a:r>
              <a:rPr lang="en-US" b="1" i="1">
                <a:latin typeface="Times New Roman" panose="02020603050405020304" charset="0"/>
              </a:rPr>
              <a:t>M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，使以</a:t>
            </a:r>
            <a:r>
              <a:rPr lang="en-US" b="1" i="1">
                <a:latin typeface="Times New Roman" panose="02020603050405020304" charset="0"/>
              </a:rPr>
              <a:t>O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、</a:t>
            </a:r>
            <a:r>
              <a:rPr lang="en-US" b="1" i="1">
                <a:latin typeface="Times New Roman" panose="02020603050405020304" charset="0"/>
              </a:rPr>
              <a:t>C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、</a:t>
            </a:r>
            <a:r>
              <a:rPr lang="en-US" b="1" i="1">
                <a:latin typeface="Times New Roman" panose="02020603050405020304" charset="0"/>
              </a:rPr>
              <a:t>M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为顶点的三角形是等腰三角形，若存在，直接写出点</a:t>
            </a:r>
            <a:r>
              <a:rPr lang="en-US" b="1" i="1">
                <a:latin typeface="Times New Roman" panose="02020603050405020304" charset="0"/>
              </a:rPr>
              <a:t>M</a:t>
            </a:r>
            <a:r>
              <a:rPr lang="zh-CN" b="1">
                <a:latin typeface="Times New Roman" panose="02020603050405020304" charset="0"/>
                <a:ea typeface="新宋体" panose="02010609030101010101" charset="-122"/>
              </a:rPr>
              <a:t>的坐标；若不存在，说明理由．</a:t>
            </a:r>
            <a:endParaRPr lang="zh-CN" altLang="en-US" b="1">
              <a:latin typeface="Times New Roman" panose="02020603050405020304" charset="0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716895" cy="4115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33025" cy="4686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706735" cy="3836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2555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019155" cy="4227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27995" cy="4326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演示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新宋体</vt:lpstr>
      <vt:lpstr>华文彩云</vt:lpstr>
      <vt:lpstr>华文仿宋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黄冈阶梯教育15607256808</cp:lastModifiedBy>
  <cp:revision>5</cp:revision>
  <dcterms:created xsi:type="dcterms:W3CDTF">2022-04-14T05:05:00Z</dcterms:created>
  <dcterms:modified xsi:type="dcterms:W3CDTF">2022-04-15T00:58:57Z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DF082D69976F40B4AFD8FFFDAC743EA6</vt:lpwstr>
  </property>
  <property fmtid="{D5CDD505-2E9C-101B-9397-08002B2CF9AE}" pid="3" name="KSOProductBuildVer">
    <vt:lpwstr>2052-11.1.0.11372</vt:lpwstr>
  </property>
</Properties>
</file>