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da8e158f1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da8e158f1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da8e158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da8e158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da8e158f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da8e158f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da8e158f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da8e158f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63925" y="252125"/>
            <a:ext cx="7634700" cy="41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Microarray Data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Nonsignificant gene expression changes were deleted (2441 genes left)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Clustered using k-means clustering in MATLAB (10 clusters in both dimensions)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x-axis is the genes, the y-axis is the strains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numbers below the image denote which cluster that set of genes are part of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strains were reordered by: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Similarities between the 10 MATLAB-generated clusters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Cold shock timepoints for each strain (t15, t30, t60), then recovery for each strain (t90, t120)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Timepoints (t15, t30, t60, t90, t120)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gene clusters (x-axis) were reordered based on increasing severity of the up- or down-regulation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Green indicates downregulation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Red indicates upregulation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b="0" l="0" r="0" t="477"/>
          <a:stretch/>
        </p:blipFill>
        <p:spPr>
          <a:xfrm rot="-5400000">
            <a:off x="3360250" y="-2053375"/>
            <a:ext cx="1956275" cy="87273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8712200" y="1251750"/>
            <a:ext cx="501600" cy="20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/>
              <a:t>𝚫HAP4 t120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>
                <a:solidFill>
                  <a:schemeClr val="dk1"/>
                </a:solidFill>
              </a:rPr>
              <a:t>𝚫</a:t>
            </a:r>
            <a:r>
              <a:rPr b="1" lang="en" sz="400"/>
              <a:t>ZAP1 t120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>
                <a:solidFill>
                  <a:schemeClr val="dk1"/>
                </a:solidFill>
              </a:rPr>
              <a:t>𝚫</a:t>
            </a:r>
            <a:r>
              <a:rPr b="1" lang="en" sz="400"/>
              <a:t>SWI4 t120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>
                <a:solidFill>
                  <a:schemeClr val="dk1"/>
                </a:solidFill>
              </a:rPr>
              <a:t>𝚫</a:t>
            </a:r>
            <a:r>
              <a:rPr b="1" lang="en" sz="400"/>
              <a:t>GLN3 t120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>
                <a:solidFill>
                  <a:schemeClr val="dk1"/>
                </a:solidFill>
              </a:rPr>
              <a:t>𝚫</a:t>
            </a:r>
            <a:r>
              <a:rPr b="1" lang="en" sz="400"/>
              <a:t>CIN5 t120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/>
              <a:t>Wt t120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>
                <a:solidFill>
                  <a:schemeClr val="dk1"/>
                </a:solidFill>
              </a:rPr>
              <a:t>𝚫</a:t>
            </a:r>
            <a:r>
              <a:rPr b="1" lang="en" sz="400"/>
              <a:t>HMO1 t120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>
                <a:solidFill>
                  <a:schemeClr val="dk1"/>
                </a:solidFill>
              </a:rPr>
              <a:t>𝚫</a:t>
            </a:r>
            <a:r>
              <a:rPr b="1" lang="en" sz="400"/>
              <a:t>HMO1 t90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>
                <a:solidFill>
                  <a:schemeClr val="dk1"/>
                </a:solidFill>
              </a:rPr>
              <a:t>𝚫</a:t>
            </a:r>
            <a:r>
              <a:rPr b="1" lang="en" sz="400"/>
              <a:t>HAP4 t90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>
                <a:solidFill>
                  <a:schemeClr val="dk1"/>
                </a:solidFill>
              </a:rPr>
              <a:t>𝚫</a:t>
            </a:r>
            <a:r>
              <a:rPr b="1" lang="en" sz="400"/>
              <a:t>ZAP1 t90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>
                <a:solidFill>
                  <a:schemeClr val="dk1"/>
                </a:solidFill>
              </a:rPr>
              <a:t>𝚫</a:t>
            </a:r>
            <a:r>
              <a:rPr b="1" lang="en" sz="400"/>
              <a:t>SWI4 t90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>
                <a:solidFill>
                  <a:schemeClr val="dk1"/>
                </a:solidFill>
              </a:rPr>
              <a:t>𝚫</a:t>
            </a:r>
            <a:r>
              <a:rPr b="1" lang="en" sz="400"/>
              <a:t>GLN3 t90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>
                <a:solidFill>
                  <a:schemeClr val="dk1"/>
                </a:solidFill>
              </a:rPr>
              <a:t>𝚫</a:t>
            </a:r>
            <a:r>
              <a:rPr b="1" lang="en" sz="400"/>
              <a:t>CIN5 t90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/>
              <a:t>Wt t90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>
                <a:solidFill>
                  <a:schemeClr val="dk1"/>
                </a:solidFill>
              </a:rPr>
              <a:t>𝚫</a:t>
            </a:r>
            <a:r>
              <a:rPr b="1" lang="en" sz="400"/>
              <a:t>HMO1 t60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>
                <a:solidFill>
                  <a:schemeClr val="dk1"/>
                </a:solidFill>
              </a:rPr>
              <a:t>𝚫</a:t>
            </a:r>
            <a:r>
              <a:rPr b="1" lang="en" sz="400"/>
              <a:t>HMO1 t30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>
                <a:solidFill>
                  <a:schemeClr val="dk1"/>
                </a:solidFill>
              </a:rPr>
              <a:t>𝚫</a:t>
            </a:r>
            <a:r>
              <a:rPr b="1" lang="en" sz="400"/>
              <a:t>GLN3 t30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>
                <a:solidFill>
                  <a:schemeClr val="dk1"/>
                </a:solidFill>
              </a:rPr>
              <a:t>𝚫</a:t>
            </a:r>
            <a:r>
              <a:rPr b="1" lang="en" sz="400"/>
              <a:t>ZAP1 t60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>
                <a:solidFill>
                  <a:schemeClr val="dk1"/>
                </a:solidFill>
              </a:rPr>
              <a:t>𝚫</a:t>
            </a:r>
            <a:r>
              <a:rPr b="1" lang="en" sz="400"/>
              <a:t>ZAP1 t30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>
                <a:solidFill>
                  <a:schemeClr val="dk1"/>
                </a:solidFill>
              </a:rPr>
              <a:t>𝚫</a:t>
            </a:r>
            <a:r>
              <a:rPr b="1" lang="en" sz="400"/>
              <a:t>SWI4 t60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>
                <a:solidFill>
                  <a:schemeClr val="dk1"/>
                </a:solidFill>
              </a:rPr>
              <a:t>𝚫</a:t>
            </a:r>
            <a:r>
              <a:rPr b="1" lang="en" sz="400"/>
              <a:t>SWI4 t30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>
                <a:solidFill>
                  <a:schemeClr val="dk1"/>
                </a:solidFill>
              </a:rPr>
              <a:t>𝚫</a:t>
            </a:r>
            <a:r>
              <a:rPr b="1" lang="en" sz="400"/>
              <a:t>HAP4 t60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>
                <a:solidFill>
                  <a:schemeClr val="dk1"/>
                </a:solidFill>
              </a:rPr>
              <a:t>𝚫</a:t>
            </a:r>
            <a:r>
              <a:rPr b="1" lang="en" sz="400"/>
              <a:t>ZAP1 t15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>
                <a:solidFill>
                  <a:schemeClr val="dk1"/>
                </a:solidFill>
              </a:rPr>
              <a:t>𝚫</a:t>
            </a:r>
            <a:r>
              <a:rPr b="1" lang="en" sz="400"/>
              <a:t>HMO1 t15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>
                <a:solidFill>
                  <a:schemeClr val="dk1"/>
                </a:solidFill>
              </a:rPr>
              <a:t>𝚫</a:t>
            </a:r>
            <a:r>
              <a:rPr b="1" lang="en" sz="400"/>
              <a:t>HAP4 t30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>
                <a:solidFill>
                  <a:schemeClr val="dk1"/>
                </a:solidFill>
              </a:rPr>
              <a:t>𝚫</a:t>
            </a:r>
            <a:r>
              <a:rPr b="1" lang="en" sz="400"/>
              <a:t>HAP4 t15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>
                <a:solidFill>
                  <a:schemeClr val="dk1"/>
                </a:solidFill>
              </a:rPr>
              <a:t>𝚫</a:t>
            </a:r>
            <a:r>
              <a:rPr b="1" lang="en" sz="400"/>
              <a:t>GLN3 t30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>
                <a:solidFill>
                  <a:schemeClr val="dk1"/>
                </a:solidFill>
              </a:rPr>
              <a:t>𝚫</a:t>
            </a:r>
            <a:r>
              <a:rPr b="1" lang="en" sz="400"/>
              <a:t>GLN3 t15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>
                <a:solidFill>
                  <a:schemeClr val="dk1"/>
                </a:solidFill>
              </a:rPr>
              <a:t>𝚫</a:t>
            </a:r>
            <a:r>
              <a:rPr b="1" lang="en" sz="400"/>
              <a:t>CIN5 t60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>
                <a:solidFill>
                  <a:schemeClr val="dk1"/>
                </a:solidFill>
              </a:rPr>
              <a:t>𝚫</a:t>
            </a:r>
            <a:r>
              <a:rPr b="1" lang="en" sz="400"/>
              <a:t>CIN5 t30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>
                <a:solidFill>
                  <a:schemeClr val="dk1"/>
                </a:solidFill>
              </a:rPr>
              <a:t>𝚫</a:t>
            </a:r>
            <a:r>
              <a:rPr b="1" lang="en" sz="400"/>
              <a:t>CIN5 t15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/>
              <a:t>Wt t60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/>
              <a:t>Wt t30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/>
              <a:t>Wt t15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</p:txBody>
      </p:sp>
      <p:cxnSp>
        <p:nvCxnSpPr>
          <p:cNvPr id="61" name="Google Shape;61;p14"/>
          <p:cNvCxnSpPr/>
          <p:nvPr/>
        </p:nvCxnSpPr>
        <p:spPr>
          <a:xfrm flipH="1">
            <a:off x="8665475" y="1382850"/>
            <a:ext cx="123600" cy="18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Google Shape;62;p14"/>
          <p:cNvCxnSpPr/>
          <p:nvPr/>
        </p:nvCxnSpPr>
        <p:spPr>
          <a:xfrm flipH="1">
            <a:off x="8671925" y="1443750"/>
            <a:ext cx="121200" cy="19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4"/>
          <p:cNvCxnSpPr/>
          <p:nvPr/>
        </p:nvCxnSpPr>
        <p:spPr>
          <a:xfrm flipH="1">
            <a:off x="8671850" y="1500575"/>
            <a:ext cx="123300" cy="17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4"/>
          <p:cNvCxnSpPr/>
          <p:nvPr/>
        </p:nvCxnSpPr>
        <p:spPr>
          <a:xfrm flipH="1">
            <a:off x="8680250" y="1553325"/>
            <a:ext cx="114900" cy="17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p14"/>
          <p:cNvCxnSpPr/>
          <p:nvPr/>
        </p:nvCxnSpPr>
        <p:spPr>
          <a:xfrm flipH="1">
            <a:off x="8682625" y="1603325"/>
            <a:ext cx="117000" cy="1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14"/>
          <p:cNvCxnSpPr/>
          <p:nvPr/>
        </p:nvCxnSpPr>
        <p:spPr>
          <a:xfrm flipH="1">
            <a:off x="8679825" y="1660150"/>
            <a:ext cx="113700" cy="1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4"/>
          <p:cNvCxnSpPr/>
          <p:nvPr/>
        </p:nvCxnSpPr>
        <p:spPr>
          <a:xfrm flipH="1">
            <a:off x="8680000" y="1721025"/>
            <a:ext cx="117600" cy="1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4"/>
          <p:cNvCxnSpPr/>
          <p:nvPr/>
        </p:nvCxnSpPr>
        <p:spPr>
          <a:xfrm flipH="1">
            <a:off x="8678625" y="1773800"/>
            <a:ext cx="114900" cy="8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4"/>
          <p:cNvCxnSpPr/>
          <p:nvPr/>
        </p:nvCxnSpPr>
        <p:spPr>
          <a:xfrm flipH="1">
            <a:off x="8681875" y="1831775"/>
            <a:ext cx="113700" cy="10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4"/>
          <p:cNvCxnSpPr/>
          <p:nvPr/>
        </p:nvCxnSpPr>
        <p:spPr>
          <a:xfrm flipH="1">
            <a:off x="8684025" y="1894675"/>
            <a:ext cx="109500" cy="4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4"/>
          <p:cNvCxnSpPr/>
          <p:nvPr/>
        </p:nvCxnSpPr>
        <p:spPr>
          <a:xfrm flipH="1">
            <a:off x="8684025" y="1947450"/>
            <a:ext cx="1095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4"/>
          <p:cNvCxnSpPr/>
          <p:nvPr/>
        </p:nvCxnSpPr>
        <p:spPr>
          <a:xfrm flipH="1">
            <a:off x="8679825" y="2008325"/>
            <a:ext cx="1137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4"/>
          <p:cNvCxnSpPr/>
          <p:nvPr/>
        </p:nvCxnSpPr>
        <p:spPr>
          <a:xfrm flipH="1">
            <a:off x="8679825" y="2063125"/>
            <a:ext cx="1137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4"/>
          <p:cNvCxnSpPr/>
          <p:nvPr/>
        </p:nvCxnSpPr>
        <p:spPr>
          <a:xfrm rot="10800000">
            <a:off x="8685900" y="2115875"/>
            <a:ext cx="105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4"/>
          <p:cNvCxnSpPr/>
          <p:nvPr/>
        </p:nvCxnSpPr>
        <p:spPr>
          <a:xfrm rot="10800000">
            <a:off x="8675775" y="2174600"/>
            <a:ext cx="113700" cy="4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4"/>
          <p:cNvCxnSpPr/>
          <p:nvPr/>
        </p:nvCxnSpPr>
        <p:spPr>
          <a:xfrm rot="10800000">
            <a:off x="8682075" y="2225425"/>
            <a:ext cx="107400" cy="10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4"/>
          <p:cNvCxnSpPr/>
          <p:nvPr/>
        </p:nvCxnSpPr>
        <p:spPr>
          <a:xfrm rot="10800000">
            <a:off x="8671725" y="2280300"/>
            <a:ext cx="121800" cy="16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4"/>
          <p:cNvCxnSpPr/>
          <p:nvPr/>
        </p:nvCxnSpPr>
        <p:spPr>
          <a:xfrm rot="10800000">
            <a:off x="8677725" y="2343200"/>
            <a:ext cx="115800" cy="8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4"/>
          <p:cNvCxnSpPr/>
          <p:nvPr/>
        </p:nvCxnSpPr>
        <p:spPr>
          <a:xfrm rot="10800000">
            <a:off x="8677750" y="2395825"/>
            <a:ext cx="123900" cy="1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4"/>
          <p:cNvCxnSpPr/>
          <p:nvPr/>
        </p:nvCxnSpPr>
        <p:spPr>
          <a:xfrm rot="10800000">
            <a:off x="8679825" y="2454750"/>
            <a:ext cx="113700" cy="10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4"/>
          <p:cNvCxnSpPr/>
          <p:nvPr/>
        </p:nvCxnSpPr>
        <p:spPr>
          <a:xfrm rot="10800000">
            <a:off x="8669875" y="2505575"/>
            <a:ext cx="125700" cy="16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4"/>
          <p:cNvCxnSpPr/>
          <p:nvPr/>
        </p:nvCxnSpPr>
        <p:spPr>
          <a:xfrm rot="10800000">
            <a:off x="8671900" y="2558200"/>
            <a:ext cx="125700" cy="20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4"/>
          <p:cNvCxnSpPr/>
          <p:nvPr/>
        </p:nvCxnSpPr>
        <p:spPr>
          <a:xfrm rot="10800000">
            <a:off x="8686000" y="2609175"/>
            <a:ext cx="111600" cy="22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4"/>
          <p:cNvCxnSpPr/>
          <p:nvPr/>
        </p:nvCxnSpPr>
        <p:spPr>
          <a:xfrm rot="10800000">
            <a:off x="8675925" y="2663675"/>
            <a:ext cx="117600" cy="30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4"/>
          <p:cNvCxnSpPr/>
          <p:nvPr/>
        </p:nvCxnSpPr>
        <p:spPr>
          <a:xfrm rot="10800000">
            <a:off x="8679825" y="2724775"/>
            <a:ext cx="113700" cy="24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4"/>
          <p:cNvCxnSpPr/>
          <p:nvPr/>
        </p:nvCxnSpPr>
        <p:spPr>
          <a:xfrm rot="10800000">
            <a:off x="8671900" y="2775300"/>
            <a:ext cx="125700" cy="30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4"/>
          <p:cNvCxnSpPr/>
          <p:nvPr/>
        </p:nvCxnSpPr>
        <p:spPr>
          <a:xfrm rot="10800000">
            <a:off x="8686075" y="2840300"/>
            <a:ext cx="109500" cy="28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4"/>
          <p:cNvCxnSpPr/>
          <p:nvPr/>
        </p:nvCxnSpPr>
        <p:spPr>
          <a:xfrm rot="10800000">
            <a:off x="8679775" y="2893225"/>
            <a:ext cx="115800" cy="3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4"/>
          <p:cNvCxnSpPr/>
          <p:nvPr/>
        </p:nvCxnSpPr>
        <p:spPr>
          <a:xfrm rot="10800000">
            <a:off x="8677800" y="2948025"/>
            <a:ext cx="113700" cy="3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4"/>
          <p:cNvCxnSpPr/>
          <p:nvPr/>
        </p:nvCxnSpPr>
        <p:spPr>
          <a:xfrm rot="10800000">
            <a:off x="8683975" y="2996600"/>
            <a:ext cx="111600" cy="44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4"/>
          <p:cNvCxnSpPr/>
          <p:nvPr/>
        </p:nvCxnSpPr>
        <p:spPr>
          <a:xfrm rot="10800000">
            <a:off x="8681925" y="3047275"/>
            <a:ext cx="103500" cy="46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4"/>
          <p:cNvCxnSpPr/>
          <p:nvPr/>
        </p:nvCxnSpPr>
        <p:spPr>
          <a:xfrm rot="10800000">
            <a:off x="8679825" y="3106350"/>
            <a:ext cx="113700" cy="48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4"/>
          <p:cNvCxnSpPr/>
          <p:nvPr/>
        </p:nvCxnSpPr>
        <p:spPr>
          <a:xfrm rot="10800000">
            <a:off x="8686125" y="3167075"/>
            <a:ext cx="107400" cy="3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4"/>
          <p:cNvCxnSpPr/>
          <p:nvPr/>
        </p:nvCxnSpPr>
        <p:spPr>
          <a:xfrm rot="10800000">
            <a:off x="8681925" y="3217750"/>
            <a:ext cx="111600" cy="46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4"/>
          <p:cNvCxnSpPr/>
          <p:nvPr/>
        </p:nvCxnSpPr>
        <p:spPr>
          <a:xfrm>
            <a:off x="8531950" y="3336725"/>
            <a:ext cx="145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4"/>
          <p:cNvCxnSpPr/>
          <p:nvPr/>
        </p:nvCxnSpPr>
        <p:spPr>
          <a:xfrm flipH="1" rot="10800000">
            <a:off x="7541125" y="3336425"/>
            <a:ext cx="947400" cy="1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4"/>
          <p:cNvCxnSpPr/>
          <p:nvPr/>
        </p:nvCxnSpPr>
        <p:spPr>
          <a:xfrm flipH="1" rot="10800000">
            <a:off x="5125825" y="3336075"/>
            <a:ext cx="1252800" cy="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4"/>
          <p:cNvCxnSpPr/>
          <p:nvPr/>
        </p:nvCxnSpPr>
        <p:spPr>
          <a:xfrm flipH="1">
            <a:off x="3080475" y="3336875"/>
            <a:ext cx="790200" cy="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4"/>
          <p:cNvCxnSpPr/>
          <p:nvPr/>
        </p:nvCxnSpPr>
        <p:spPr>
          <a:xfrm>
            <a:off x="3883150" y="3336225"/>
            <a:ext cx="12378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4"/>
          <p:cNvCxnSpPr/>
          <p:nvPr/>
        </p:nvCxnSpPr>
        <p:spPr>
          <a:xfrm>
            <a:off x="6402888" y="3336275"/>
            <a:ext cx="1125300" cy="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4"/>
          <p:cNvCxnSpPr/>
          <p:nvPr/>
        </p:nvCxnSpPr>
        <p:spPr>
          <a:xfrm rot="10800000">
            <a:off x="2168625" y="3336875"/>
            <a:ext cx="768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4"/>
          <p:cNvCxnSpPr/>
          <p:nvPr/>
        </p:nvCxnSpPr>
        <p:spPr>
          <a:xfrm>
            <a:off x="-21625" y="3337175"/>
            <a:ext cx="2157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4"/>
          <p:cNvSpPr txBox="1"/>
          <p:nvPr/>
        </p:nvSpPr>
        <p:spPr>
          <a:xfrm>
            <a:off x="3258950" y="3719925"/>
            <a:ext cx="3435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04" name="Google Shape;104;p14"/>
          <p:cNvSpPr txBox="1"/>
          <p:nvPr/>
        </p:nvSpPr>
        <p:spPr>
          <a:xfrm>
            <a:off x="820550" y="3719925"/>
            <a:ext cx="5643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cxnSp>
        <p:nvCxnSpPr>
          <p:cNvPr id="105" name="Google Shape;105;p14"/>
          <p:cNvCxnSpPr/>
          <p:nvPr/>
        </p:nvCxnSpPr>
        <p:spPr>
          <a:xfrm>
            <a:off x="2944475" y="3336725"/>
            <a:ext cx="122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4"/>
          <p:cNvCxnSpPr/>
          <p:nvPr/>
        </p:nvCxnSpPr>
        <p:spPr>
          <a:xfrm flipH="1" rot="10800000">
            <a:off x="3399750" y="3384800"/>
            <a:ext cx="6000" cy="39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4"/>
          <p:cNvCxnSpPr/>
          <p:nvPr/>
        </p:nvCxnSpPr>
        <p:spPr>
          <a:xfrm flipH="1" rot="10800000">
            <a:off x="2993275" y="3385000"/>
            <a:ext cx="6000" cy="39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4"/>
          <p:cNvSpPr txBox="1"/>
          <p:nvPr/>
        </p:nvSpPr>
        <p:spPr>
          <a:xfrm>
            <a:off x="2867050" y="3719925"/>
            <a:ext cx="3435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 flipH="1" rot="10800000">
            <a:off x="2550075" y="3388200"/>
            <a:ext cx="6000" cy="39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14"/>
          <p:cNvSpPr txBox="1"/>
          <p:nvPr/>
        </p:nvSpPr>
        <p:spPr>
          <a:xfrm>
            <a:off x="2410950" y="3714075"/>
            <a:ext cx="3435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111" name="Google Shape;111;p14"/>
          <p:cNvCxnSpPr/>
          <p:nvPr/>
        </p:nvCxnSpPr>
        <p:spPr>
          <a:xfrm flipH="1" rot="10800000">
            <a:off x="1042600" y="3385000"/>
            <a:ext cx="6000" cy="39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14"/>
          <p:cNvSpPr txBox="1"/>
          <p:nvPr/>
        </p:nvSpPr>
        <p:spPr>
          <a:xfrm>
            <a:off x="4249550" y="3719925"/>
            <a:ext cx="3435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113" name="Google Shape;113;p14"/>
          <p:cNvCxnSpPr/>
          <p:nvPr/>
        </p:nvCxnSpPr>
        <p:spPr>
          <a:xfrm flipH="1" rot="10800000">
            <a:off x="4390350" y="3384800"/>
            <a:ext cx="6000" cy="39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4"/>
          <p:cNvSpPr txBox="1"/>
          <p:nvPr/>
        </p:nvSpPr>
        <p:spPr>
          <a:xfrm>
            <a:off x="5531625" y="3757450"/>
            <a:ext cx="3435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115" name="Google Shape;115;p14"/>
          <p:cNvCxnSpPr/>
          <p:nvPr/>
        </p:nvCxnSpPr>
        <p:spPr>
          <a:xfrm flipH="1" rot="10800000">
            <a:off x="5672425" y="3422325"/>
            <a:ext cx="6000" cy="39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14"/>
          <p:cNvSpPr txBox="1"/>
          <p:nvPr/>
        </p:nvSpPr>
        <p:spPr>
          <a:xfrm>
            <a:off x="6750825" y="3757450"/>
            <a:ext cx="3435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117" name="Google Shape;117;p14"/>
          <p:cNvCxnSpPr/>
          <p:nvPr/>
        </p:nvCxnSpPr>
        <p:spPr>
          <a:xfrm flipH="1" rot="10800000">
            <a:off x="6891625" y="3422325"/>
            <a:ext cx="6000" cy="39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14"/>
          <p:cNvSpPr txBox="1"/>
          <p:nvPr/>
        </p:nvSpPr>
        <p:spPr>
          <a:xfrm>
            <a:off x="7741425" y="3757450"/>
            <a:ext cx="3435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119" name="Google Shape;119;p14"/>
          <p:cNvCxnSpPr/>
          <p:nvPr/>
        </p:nvCxnSpPr>
        <p:spPr>
          <a:xfrm flipH="1" rot="10800000">
            <a:off x="7882225" y="3422325"/>
            <a:ext cx="6000" cy="39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14"/>
          <p:cNvSpPr txBox="1"/>
          <p:nvPr/>
        </p:nvSpPr>
        <p:spPr>
          <a:xfrm>
            <a:off x="8503425" y="3757450"/>
            <a:ext cx="3435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&amp; 7</a:t>
            </a:r>
            <a:endParaRPr/>
          </a:p>
        </p:txBody>
      </p:sp>
      <p:cxnSp>
        <p:nvCxnSpPr>
          <p:cNvPr id="121" name="Google Shape;121;p14"/>
          <p:cNvCxnSpPr/>
          <p:nvPr/>
        </p:nvCxnSpPr>
        <p:spPr>
          <a:xfrm flipH="1" rot="10800000">
            <a:off x="8644225" y="3422325"/>
            <a:ext cx="6000" cy="39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" name="Google Shape;122;p14"/>
          <p:cNvSpPr txBox="1"/>
          <p:nvPr/>
        </p:nvSpPr>
        <p:spPr>
          <a:xfrm>
            <a:off x="86850" y="115800"/>
            <a:ext cx="73728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Strains ordered by cluster-similarity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/>
          <p:nvPr/>
        </p:nvSpPr>
        <p:spPr>
          <a:xfrm>
            <a:off x="8708025" y="1226700"/>
            <a:ext cx="501600" cy="20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>
                <a:solidFill>
                  <a:schemeClr val="dk1"/>
                </a:solidFill>
              </a:rPr>
              <a:t>𝚫</a:t>
            </a:r>
            <a:r>
              <a:rPr b="1" lang="en" sz="400"/>
              <a:t>ZAP1 t120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>
                <a:solidFill>
                  <a:schemeClr val="dk1"/>
                </a:solidFill>
              </a:rPr>
              <a:t>𝚫</a:t>
            </a:r>
            <a:r>
              <a:rPr b="1" lang="en" sz="400"/>
              <a:t>ZAP1 t90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>
                <a:solidFill>
                  <a:schemeClr val="dk1"/>
                </a:solidFill>
              </a:rPr>
              <a:t>𝚫</a:t>
            </a:r>
            <a:r>
              <a:rPr b="1" lang="en" sz="400"/>
              <a:t>SWI4 t120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>
                <a:solidFill>
                  <a:schemeClr val="dk1"/>
                </a:solidFill>
              </a:rPr>
              <a:t>𝚫</a:t>
            </a:r>
            <a:r>
              <a:rPr b="1" lang="en" sz="400"/>
              <a:t>SWI4 t90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>
                <a:solidFill>
                  <a:schemeClr val="dk1"/>
                </a:solidFill>
              </a:rPr>
              <a:t>𝚫</a:t>
            </a:r>
            <a:r>
              <a:rPr b="1" lang="en" sz="400"/>
              <a:t>HMO1 t120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>
                <a:solidFill>
                  <a:schemeClr val="dk1"/>
                </a:solidFill>
              </a:rPr>
              <a:t>𝚫</a:t>
            </a:r>
            <a:r>
              <a:rPr b="1" lang="en" sz="400"/>
              <a:t>HMO1 t90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>
                <a:solidFill>
                  <a:schemeClr val="dk1"/>
                </a:solidFill>
              </a:rPr>
              <a:t>𝚫</a:t>
            </a:r>
            <a:r>
              <a:rPr b="1" lang="en" sz="400"/>
              <a:t>HAP4 t120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>
                <a:solidFill>
                  <a:schemeClr val="dk1"/>
                </a:solidFill>
              </a:rPr>
              <a:t>𝚫</a:t>
            </a:r>
            <a:r>
              <a:rPr b="1" lang="en" sz="400"/>
              <a:t>HAP4 t90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>
                <a:solidFill>
                  <a:schemeClr val="dk1"/>
                </a:solidFill>
              </a:rPr>
              <a:t>𝚫</a:t>
            </a:r>
            <a:r>
              <a:rPr b="1" lang="en" sz="400"/>
              <a:t>GLN3 t120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>
                <a:solidFill>
                  <a:schemeClr val="dk1"/>
                </a:solidFill>
              </a:rPr>
              <a:t>𝚫</a:t>
            </a:r>
            <a:r>
              <a:rPr b="1" lang="en" sz="400"/>
              <a:t>GLN3 t90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>
                <a:solidFill>
                  <a:schemeClr val="dk1"/>
                </a:solidFill>
              </a:rPr>
              <a:t>𝚫</a:t>
            </a:r>
            <a:r>
              <a:rPr b="1" lang="en" sz="400"/>
              <a:t>CIN5 t120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>
                <a:solidFill>
                  <a:schemeClr val="dk1"/>
                </a:solidFill>
              </a:rPr>
              <a:t>𝚫</a:t>
            </a:r>
            <a:r>
              <a:rPr b="1" lang="en" sz="400"/>
              <a:t>CIN5 t90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/>
              <a:t>Wt t120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/>
              <a:t>Wt t90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>
                <a:solidFill>
                  <a:schemeClr val="dk1"/>
                </a:solidFill>
              </a:rPr>
              <a:t>𝚫</a:t>
            </a:r>
            <a:r>
              <a:rPr b="1" lang="en" sz="400"/>
              <a:t>ZAP1 t60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>
                <a:solidFill>
                  <a:schemeClr val="dk1"/>
                </a:solidFill>
              </a:rPr>
              <a:t>𝚫</a:t>
            </a:r>
            <a:r>
              <a:rPr b="1" lang="en" sz="400"/>
              <a:t>ZAP1 t30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>
                <a:solidFill>
                  <a:schemeClr val="dk1"/>
                </a:solidFill>
              </a:rPr>
              <a:t>𝚫</a:t>
            </a:r>
            <a:r>
              <a:rPr b="1" lang="en" sz="400"/>
              <a:t>ZAP1 t15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>
                <a:solidFill>
                  <a:schemeClr val="dk1"/>
                </a:solidFill>
              </a:rPr>
              <a:t>𝚫</a:t>
            </a:r>
            <a:r>
              <a:rPr b="1" lang="en" sz="400"/>
              <a:t>SWI4 t60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>
                <a:solidFill>
                  <a:schemeClr val="dk1"/>
                </a:solidFill>
              </a:rPr>
              <a:t>𝚫</a:t>
            </a:r>
            <a:r>
              <a:rPr b="1" lang="en" sz="400"/>
              <a:t>SWI4 t30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>
                <a:solidFill>
                  <a:schemeClr val="dk1"/>
                </a:solidFill>
              </a:rPr>
              <a:t>𝚫</a:t>
            </a:r>
            <a:r>
              <a:rPr b="1" lang="en" sz="400"/>
              <a:t>HMO1 t60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>
                <a:solidFill>
                  <a:schemeClr val="dk1"/>
                </a:solidFill>
              </a:rPr>
              <a:t>𝚫</a:t>
            </a:r>
            <a:r>
              <a:rPr b="1" lang="en" sz="400"/>
              <a:t>HMO1 t30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>
                <a:solidFill>
                  <a:schemeClr val="dk1"/>
                </a:solidFill>
              </a:rPr>
              <a:t>𝚫</a:t>
            </a:r>
            <a:r>
              <a:rPr b="1" lang="en" sz="400"/>
              <a:t>HMO1 t15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>
                <a:solidFill>
                  <a:schemeClr val="dk1"/>
                </a:solidFill>
              </a:rPr>
              <a:t>𝚫</a:t>
            </a:r>
            <a:r>
              <a:rPr b="1" lang="en" sz="400"/>
              <a:t>HAP4 t60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>
                <a:solidFill>
                  <a:schemeClr val="dk1"/>
                </a:solidFill>
              </a:rPr>
              <a:t>𝚫</a:t>
            </a:r>
            <a:r>
              <a:rPr b="1" lang="en" sz="400"/>
              <a:t>HAP4 t30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>
                <a:solidFill>
                  <a:schemeClr val="dk1"/>
                </a:solidFill>
              </a:rPr>
              <a:t>𝚫</a:t>
            </a:r>
            <a:r>
              <a:rPr b="1" lang="en" sz="400"/>
              <a:t>HAP4 t15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>
                <a:solidFill>
                  <a:schemeClr val="dk1"/>
                </a:solidFill>
              </a:rPr>
              <a:t>𝚫</a:t>
            </a:r>
            <a:r>
              <a:rPr b="1" lang="en" sz="400"/>
              <a:t>GLN3 t60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>
                <a:solidFill>
                  <a:schemeClr val="dk1"/>
                </a:solidFill>
              </a:rPr>
              <a:t>𝚫</a:t>
            </a:r>
            <a:r>
              <a:rPr b="1" lang="en" sz="400"/>
              <a:t>GLN3 t30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>
                <a:solidFill>
                  <a:schemeClr val="dk1"/>
                </a:solidFill>
              </a:rPr>
              <a:t>𝚫</a:t>
            </a:r>
            <a:r>
              <a:rPr b="1" lang="en" sz="400"/>
              <a:t>GLN3 t15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>
                <a:solidFill>
                  <a:schemeClr val="dk1"/>
                </a:solidFill>
              </a:rPr>
              <a:t>𝚫</a:t>
            </a:r>
            <a:r>
              <a:rPr b="1" lang="en" sz="400"/>
              <a:t>CIN5 t60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>
                <a:solidFill>
                  <a:schemeClr val="dk1"/>
                </a:solidFill>
              </a:rPr>
              <a:t>𝚫</a:t>
            </a:r>
            <a:r>
              <a:rPr b="1" lang="en" sz="400"/>
              <a:t>CIN5 t30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>
                <a:solidFill>
                  <a:schemeClr val="dk1"/>
                </a:solidFill>
              </a:rPr>
              <a:t>𝚫</a:t>
            </a:r>
            <a:r>
              <a:rPr b="1" lang="en" sz="400"/>
              <a:t>CIN5 t15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/>
              <a:t>Wt t60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/>
              <a:t>Wt t30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/>
              <a:t>Wt t15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"/>
          </a:p>
        </p:txBody>
      </p:sp>
      <p:pic>
        <p:nvPicPr>
          <p:cNvPr id="128" name="Google Shape;128;p15"/>
          <p:cNvPicPr preferRelativeResize="0"/>
          <p:nvPr/>
        </p:nvPicPr>
        <p:blipFill rotWithShape="1">
          <a:blip r:embed="rId3">
            <a:alphaModFix/>
          </a:blip>
          <a:srcRect b="0" l="3166" r="0" t="467"/>
          <a:stretch/>
        </p:blipFill>
        <p:spPr>
          <a:xfrm rot="-5400000">
            <a:off x="3393350" y="-2103250"/>
            <a:ext cx="1914075" cy="8785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p15"/>
          <p:cNvCxnSpPr/>
          <p:nvPr/>
        </p:nvCxnSpPr>
        <p:spPr>
          <a:xfrm flipH="1">
            <a:off x="8700850" y="1349225"/>
            <a:ext cx="89700" cy="47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5"/>
          <p:cNvCxnSpPr/>
          <p:nvPr/>
        </p:nvCxnSpPr>
        <p:spPr>
          <a:xfrm flipH="1">
            <a:off x="8693875" y="1412975"/>
            <a:ext cx="101400" cy="49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5"/>
          <p:cNvCxnSpPr/>
          <p:nvPr/>
        </p:nvCxnSpPr>
        <p:spPr>
          <a:xfrm flipH="1">
            <a:off x="8691475" y="1469650"/>
            <a:ext cx="103800" cy="49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5"/>
          <p:cNvCxnSpPr/>
          <p:nvPr/>
        </p:nvCxnSpPr>
        <p:spPr>
          <a:xfrm flipH="1">
            <a:off x="8695975" y="1528700"/>
            <a:ext cx="99300" cy="37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5"/>
          <p:cNvCxnSpPr/>
          <p:nvPr/>
        </p:nvCxnSpPr>
        <p:spPr>
          <a:xfrm flipH="1">
            <a:off x="8693875" y="1580625"/>
            <a:ext cx="101400" cy="42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5"/>
          <p:cNvCxnSpPr/>
          <p:nvPr/>
        </p:nvCxnSpPr>
        <p:spPr>
          <a:xfrm flipH="1">
            <a:off x="8693600" y="1642025"/>
            <a:ext cx="99300" cy="35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5"/>
          <p:cNvCxnSpPr/>
          <p:nvPr/>
        </p:nvCxnSpPr>
        <p:spPr>
          <a:xfrm flipH="1">
            <a:off x="8693875" y="1698700"/>
            <a:ext cx="101400" cy="37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5"/>
          <p:cNvCxnSpPr/>
          <p:nvPr/>
        </p:nvCxnSpPr>
        <p:spPr>
          <a:xfrm flipH="1">
            <a:off x="8698375" y="1755375"/>
            <a:ext cx="96900" cy="2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5"/>
          <p:cNvCxnSpPr/>
          <p:nvPr/>
        </p:nvCxnSpPr>
        <p:spPr>
          <a:xfrm flipH="1">
            <a:off x="8698375" y="1809675"/>
            <a:ext cx="96900" cy="40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5"/>
          <p:cNvCxnSpPr/>
          <p:nvPr/>
        </p:nvCxnSpPr>
        <p:spPr>
          <a:xfrm flipH="1">
            <a:off x="8691425" y="1868700"/>
            <a:ext cx="106200" cy="26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5"/>
          <p:cNvCxnSpPr/>
          <p:nvPr/>
        </p:nvCxnSpPr>
        <p:spPr>
          <a:xfrm flipH="1">
            <a:off x="8700775" y="1923025"/>
            <a:ext cx="94500" cy="30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5"/>
          <p:cNvCxnSpPr/>
          <p:nvPr/>
        </p:nvCxnSpPr>
        <p:spPr>
          <a:xfrm flipH="1">
            <a:off x="8700850" y="1977325"/>
            <a:ext cx="89700" cy="28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5"/>
          <p:cNvCxnSpPr/>
          <p:nvPr/>
        </p:nvCxnSpPr>
        <p:spPr>
          <a:xfrm flipH="1">
            <a:off x="8693725" y="2036375"/>
            <a:ext cx="92100" cy="21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5"/>
          <p:cNvCxnSpPr/>
          <p:nvPr/>
        </p:nvCxnSpPr>
        <p:spPr>
          <a:xfrm flipH="1">
            <a:off x="8688925" y="2095400"/>
            <a:ext cx="96900" cy="23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5"/>
          <p:cNvCxnSpPr/>
          <p:nvPr/>
        </p:nvCxnSpPr>
        <p:spPr>
          <a:xfrm flipH="1">
            <a:off x="8693700" y="2152075"/>
            <a:ext cx="94500" cy="1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5"/>
          <p:cNvCxnSpPr/>
          <p:nvPr/>
        </p:nvCxnSpPr>
        <p:spPr>
          <a:xfrm flipH="1">
            <a:off x="8694825" y="2208750"/>
            <a:ext cx="95700" cy="1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5"/>
          <p:cNvCxnSpPr/>
          <p:nvPr/>
        </p:nvCxnSpPr>
        <p:spPr>
          <a:xfrm flipH="1">
            <a:off x="8694275" y="2270625"/>
            <a:ext cx="102000" cy="1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15"/>
          <p:cNvCxnSpPr/>
          <p:nvPr/>
        </p:nvCxnSpPr>
        <p:spPr>
          <a:xfrm flipH="1">
            <a:off x="8696475" y="2325075"/>
            <a:ext cx="101100" cy="11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15"/>
          <p:cNvCxnSpPr/>
          <p:nvPr/>
        </p:nvCxnSpPr>
        <p:spPr>
          <a:xfrm flipH="1">
            <a:off x="8696475" y="2383400"/>
            <a:ext cx="93300" cy="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15"/>
          <p:cNvCxnSpPr/>
          <p:nvPr/>
        </p:nvCxnSpPr>
        <p:spPr>
          <a:xfrm flipH="1">
            <a:off x="8696875" y="2436550"/>
            <a:ext cx="98100" cy="6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15"/>
          <p:cNvCxnSpPr/>
          <p:nvPr/>
        </p:nvCxnSpPr>
        <p:spPr>
          <a:xfrm flipH="1">
            <a:off x="8699175" y="2492300"/>
            <a:ext cx="94500" cy="7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15"/>
          <p:cNvCxnSpPr/>
          <p:nvPr/>
        </p:nvCxnSpPr>
        <p:spPr>
          <a:xfrm flipH="1">
            <a:off x="8689200" y="2554525"/>
            <a:ext cx="95400" cy="1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15"/>
          <p:cNvCxnSpPr/>
          <p:nvPr/>
        </p:nvCxnSpPr>
        <p:spPr>
          <a:xfrm flipH="1">
            <a:off x="8696400" y="2606375"/>
            <a:ext cx="92100" cy="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15"/>
          <p:cNvCxnSpPr/>
          <p:nvPr/>
        </p:nvCxnSpPr>
        <p:spPr>
          <a:xfrm flipH="1">
            <a:off x="8693175" y="2667300"/>
            <a:ext cx="104400" cy="5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15"/>
          <p:cNvCxnSpPr/>
          <p:nvPr/>
        </p:nvCxnSpPr>
        <p:spPr>
          <a:xfrm rot="10800000">
            <a:off x="8692475" y="2719025"/>
            <a:ext cx="99900" cy="6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15"/>
          <p:cNvCxnSpPr/>
          <p:nvPr/>
        </p:nvCxnSpPr>
        <p:spPr>
          <a:xfrm rot="10800000">
            <a:off x="8699075" y="2766975"/>
            <a:ext cx="93300" cy="10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15"/>
          <p:cNvCxnSpPr/>
          <p:nvPr/>
        </p:nvCxnSpPr>
        <p:spPr>
          <a:xfrm rot="10800000">
            <a:off x="8701575" y="2822825"/>
            <a:ext cx="96000" cy="11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15"/>
          <p:cNvCxnSpPr/>
          <p:nvPr/>
        </p:nvCxnSpPr>
        <p:spPr>
          <a:xfrm rot="10800000">
            <a:off x="8697875" y="2877350"/>
            <a:ext cx="98400" cy="20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15"/>
          <p:cNvCxnSpPr/>
          <p:nvPr/>
        </p:nvCxnSpPr>
        <p:spPr>
          <a:xfrm rot="10800000">
            <a:off x="8696375" y="2930500"/>
            <a:ext cx="96000" cy="20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15"/>
          <p:cNvCxnSpPr/>
          <p:nvPr/>
        </p:nvCxnSpPr>
        <p:spPr>
          <a:xfrm rot="10800000">
            <a:off x="8699175" y="2991325"/>
            <a:ext cx="94500" cy="19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15"/>
          <p:cNvCxnSpPr/>
          <p:nvPr/>
        </p:nvCxnSpPr>
        <p:spPr>
          <a:xfrm rot="10800000">
            <a:off x="8693875" y="3043075"/>
            <a:ext cx="97200" cy="22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15"/>
          <p:cNvCxnSpPr/>
          <p:nvPr/>
        </p:nvCxnSpPr>
        <p:spPr>
          <a:xfrm rot="10800000">
            <a:off x="8688675" y="3098975"/>
            <a:ext cx="105000" cy="28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15"/>
          <p:cNvCxnSpPr/>
          <p:nvPr/>
        </p:nvCxnSpPr>
        <p:spPr>
          <a:xfrm rot="10800000">
            <a:off x="8697675" y="3152150"/>
            <a:ext cx="99900" cy="2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15"/>
          <p:cNvCxnSpPr/>
          <p:nvPr/>
        </p:nvCxnSpPr>
        <p:spPr>
          <a:xfrm rot="10800000">
            <a:off x="8693800" y="3209175"/>
            <a:ext cx="92100" cy="24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15"/>
          <p:cNvCxnSpPr/>
          <p:nvPr/>
        </p:nvCxnSpPr>
        <p:spPr>
          <a:xfrm>
            <a:off x="8531950" y="3336725"/>
            <a:ext cx="145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15"/>
          <p:cNvCxnSpPr/>
          <p:nvPr/>
        </p:nvCxnSpPr>
        <p:spPr>
          <a:xfrm flipH="1" rot="10800000">
            <a:off x="7541125" y="3336425"/>
            <a:ext cx="947400" cy="1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15"/>
          <p:cNvCxnSpPr/>
          <p:nvPr/>
        </p:nvCxnSpPr>
        <p:spPr>
          <a:xfrm flipH="1" rot="10800000">
            <a:off x="5125825" y="3336075"/>
            <a:ext cx="1252800" cy="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15"/>
          <p:cNvCxnSpPr/>
          <p:nvPr/>
        </p:nvCxnSpPr>
        <p:spPr>
          <a:xfrm flipH="1">
            <a:off x="3080475" y="3336875"/>
            <a:ext cx="790200" cy="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15"/>
          <p:cNvCxnSpPr/>
          <p:nvPr/>
        </p:nvCxnSpPr>
        <p:spPr>
          <a:xfrm>
            <a:off x="3883150" y="3336225"/>
            <a:ext cx="12378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15"/>
          <p:cNvCxnSpPr/>
          <p:nvPr/>
        </p:nvCxnSpPr>
        <p:spPr>
          <a:xfrm>
            <a:off x="6402888" y="3336275"/>
            <a:ext cx="1125300" cy="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15"/>
          <p:cNvCxnSpPr/>
          <p:nvPr/>
        </p:nvCxnSpPr>
        <p:spPr>
          <a:xfrm rot="10800000">
            <a:off x="2168625" y="3336875"/>
            <a:ext cx="768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15"/>
          <p:cNvCxnSpPr/>
          <p:nvPr/>
        </p:nvCxnSpPr>
        <p:spPr>
          <a:xfrm>
            <a:off x="-21625" y="3337175"/>
            <a:ext cx="2157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15"/>
          <p:cNvSpPr txBox="1"/>
          <p:nvPr/>
        </p:nvSpPr>
        <p:spPr>
          <a:xfrm>
            <a:off x="3258950" y="3719925"/>
            <a:ext cx="3435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72" name="Google Shape;172;p15"/>
          <p:cNvSpPr txBox="1"/>
          <p:nvPr/>
        </p:nvSpPr>
        <p:spPr>
          <a:xfrm>
            <a:off x="820550" y="3719925"/>
            <a:ext cx="5643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cxnSp>
        <p:nvCxnSpPr>
          <p:cNvPr id="173" name="Google Shape;173;p15"/>
          <p:cNvCxnSpPr/>
          <p:nvPr/>
        </p:nvCxnSpPr>
        <p:spPr>
          <a:xfrm>
            <a:off x="2944475" y="3336725"/>
            <a:ext cx="122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15"/>
          <p:cNvCxnSpPr/>
          <p:nvPr/>
        </p:nvCxnSpPr>
        <p:spPr>
          <a:xfrm flipH="1" rot="10800000">
            <a:off x="3399750" y="3384800"/>
            <a:ext cx="6000" cy="39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15"/>
          <p:cNvCxnSpPr/>
          <p:nvPr/>
        </p:nvCxnSpPr>
        <p:spPr>
          <a:xfrm flipH="1" rot="10800000">
            <a:off x="2993275" y="3385000"/>
            <a:ext cx="6000" cy="39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p15"/>
          <p:cNvSpPr txBox="1"/>
          <p:nvPr/>
        </p:nvSpPr>
        <p:spPr>
          <a:xfrm>
            <a:off x="2867050" y="3719925"/>
            <a:ext cx="3435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cxnSp>
        <p:nvCxnSpPr>
          <p:cNvPr id="177" name="Google Shape;177;p15"/>
          <p:cNvCxnSpPr/>
          <p:nvPr/>
        </p:nvCxnSpPr>
        <p:spPr>
          <a:xfrm flipH="1" rot="10800000">
            <a:off x="2550075" y="3388200"/>
            <a:ext cx="6000" cy="39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p15"/>
          <p:cNvSpPr txBox="1"/>
          <p:nvPr/>
        </p:nvSpPr>
        <p:spPr>
          <a:xfrm>
            <a:off x="2410950" y="3714075"/>
            <a:ext cx="3435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179" name="Google Shape;179;p15"/>
          <p:cNvCxnSpPr/>
          <p:nvPr/>
        </p:nvCxnSpPr>
        <p:spPr>
          <a:xfrm flipH="1" rot="10800000">
            <a:off x="1042600" y="3385000"/>
            <a:ext cx="6000" cy="39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p15"/>
          <p:cNvSpPr txBox="1"/>
          <p:nvPr/>
        </p:nvSpPr>
        <p:spPr>
          <a:xfrm>
            <a:off x="4249550" y="3719925"/>
            <a:ext cx="3435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181" name="Google Shape;181;p15"/>
          <p:cNvCxnSpPr/>
          <p:nvPr/>
        </p:nvCxnSpPr>
        <p:spPr>
          <a:xfrm flipH="1" rot="10800000">
            <a:off x="4390350" y="3384800"/>
            <a:ext cx="6000" cy="39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p15"/>
          <p:cNvSpPr txBox="1"/>
          <p:nvPr/>
        </p:nvSpPr>
        <p:spPr>
          <a:xfrm>
            <a:off x="5531625" y="3757450"/>
            <a:ext cx="3435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183" name="Google Shape;183;p15"/>
          <p:cNvCxnSpPr/>
          <p:nvPr/>
        </p:nvCxnSpPr>
        <p:spPr>
          <a:xfrm flipH="1" rot="10800000">
            <a:off x="5672425" y="3422325"/>
            <a:ext cx="6000" cy="39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" name="Google Shape;184;p15"/>
          <p:cNvSpPr txBox="1"/>
          <p:nvPr/>
        </p:nvSpPr>
        <p:spPr>
          <a:xfrm>
            <a:off x="6750825" y="3757450"/>
            <a:ext cx="3435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185" name="Google Shape;185;p15"/>
          <p:cNvCxnSpPr/>
          <p:nvPr/>
        </p:nvCxnSpPr>
        <p:spPr>
          <a:xfrm flipH="1" rot="10800000">
            <a:off x="6891625" y="3422325"/>
            <a:ext cx="6000" cy="39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" name="Google Shape;186;p15"/>
          <p:cNvSpPr txBox="1"/>
          <p:nvPr/>
        </p:nvSpPr>
        <p:spPr>
          <a:xfrm>
            <a:off x="7741425" y="3757450"/>
            <a:ext cx="3435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187" name="Google Shape;187;p15"/>
          <p:cNvCxnSpPr/>
          <p:nvPr/>
        </p:nvCxnSpPr>
        <p:spPr>
          <a:xfrm flipH="1" rot="10800000">
            <a:off x="7882225" y="3422325"/>
            <a:ext cx="6000" cy="39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p15"/>
          <p:cNvSpPr txBox="1"/>
          <p:nvPr/>
        </p:nvSpPr>
        <p:spPr>
          <a:xfrm>
            <a:off x="8503425" y="3757450"/>
            <a:ext cx="3435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&amp; 7</a:t>
            </a:r>
            <a:endParaRPr/>
          </a:p>
        </p:txBody>
      </p:sp>
      <p:cxnSp>
        <p:nvCxnSpPr>
          <p:cNvPr id="189" name="Google Shape;189;p15"/>
          <p:cNvCxnSpPr/>
          <p:nvPr/>
        </p:nvCxnSpPr>
        <p:spPr>
          <a:xfrm flipH="1" rot="10800000">
            <a:off x="8644225" y="3422325"/>
            <a:ext cx="6000" cy="39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15"/>
          <p:cNvSpPr txBox="1"/>
          <p:nvPr/>
        </p:nvSpPr>
        <p:spPr>
          <a:xfrm>
            <a:off x="106350" y="81575"/>
            <a:ext cx="85440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Strains ordered by cold shock for each strain (t15, t30, t60), then recovery for each strain (t90, t120)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3411937" y="-2051987"/>
            <a:ext cx="1886350" cy="871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6"/>
          <p:cNvSpPr txBox="1"/>
          <p:nvPr/>
        </p:nvSpPr>
        <p:spPr>
          <a:xfrm>
            <a:off x="8708025" y="1226700"/>
            <a:ext cx="501600" cy="20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>
                <a:solidFill>
                  <a:schemeClr val="dk1"/>
                </a:solidFill>
              </a:rPr>
              <a:t>𝚫</a:t>
            </a:r>
            <a:r>
              <a:rPr b="1" lang="en" sz="400"/>
              <a:t>ZAP1 t120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>
                <a:solidFill>
                  <a:schemeClr val="dk1"/>
                </a:solidFill>
              </a:rPr>
              <a:t>𝚫</a:t>
            </a:r>
            <a:r>
              <a:rPr b="1" lang="en" sz="400"/>
              <a:t>SWI4 t120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>
                <a:solidFill>
                  <a:schemeClr val="dk1"/>
                </a:solidFill>
              </a:rPr>
              <a:t>𝚫</a:t>
            </a:r>
            <a:r>
              <a:rPr b="1" lang="en" sz="400"/>
              <a:t>HMO1 t120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>
                <a:solidFill>
                  <a:schemeClr val="dk1"/>
                </a:solidFill>
              </a:rPr>
              <a:t>𝚫</a:t>
            </a:r>
            <a:r>
              <a:rPr b="1" lang="en" sz="400"/>
              <a:t>HAP4 t120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>
                <a:solidFill>
                  <a:schemeClr val="dk1"/>
                </a:solidFill>
              </a:rPr>
              <a:t>𝚫</a:t>
            </a:r>
            <a:r>
              <a:rPr b="1" lang="en" sz="400"/>
              <a:t>GLN3 t120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>
                <a:solidFill>
                  <a:schemeClr val="dk1"/>
                </a:solidFill>
              </a:rPr>
              <a:t>𝚫</a:t>
            </a:r>
            <a:r>
              <a:rPr b="1" lang="en" sz="400"/>
              <a:t>CIN5 t120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/>
              <a:t>Wt t120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>
                <a:solidFill>
                  <a:schemeClr val="dk1"/>
                </a:solidFill>
              </a:rPr>
              <a:t>𝚫</a:t>
            </a:r>
            <a:r>
              <a:rPr b="1" lang="en" sz="400"/>
              <a:t>ZAP1 t90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>
                <a:solidFill>
                  <a:schemeClr val="dk1"/>
                </a:solidFill>
              </a:rPr>
              <a:t>𝚫</a:t>
            </a:r>
            <a:r>
              <a:rPr b="1" lang="en" sz="400"/>
              <a:t>SWI4 t90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>
                <a:solidFill>
                  <a:schemeClr val="dk1"/>
                </a:solidFill>
              </a:rPr>
              <a:t>𝚫</a:t>
            </a:r>
            <a:r>
              <a:rPr b="1" lang="en" sz="400"/>
              <a:t>HMO1 t90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>
                <a:solidFill>
                  <a:schemeClr val="dk1"/>
                </a:solidFill>
              </a:rPr>
              <a:t>𝚫</a:t>
            </a:r>
            <a:r>
              <a:rPr b="1" lang="en" sz="400"/>
              <a:t>HAP4 t90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>
                <a:solidFill>
                  <a:schemeClr val="dk1"/>
                </a:solidFill>
              </a:rPr>
              <a:t>𝚫</a:t>
            </a:r>
            <a:r>
              <a:rPr b="1" lang="en" sz="400"/>
              <a:t>GLN3 t90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>
                <a:solidFill>
                  <a:schemeClr val="dk1"/>
                </a:solidFill>
              </a:rPr>
              <a:t>𝚫</a:t>
            </a:r>
            <a:r>
              <a:rPr b="1" lang="en" sz="400"/>
              <a:t>CIN5 t90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/>
              <a:t>Wt t90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>
                <a:solidFill>
                  <a:schemeClr val="dk1"/>
                </a:solidFill>
              </a:rPr>
              <a:t>𝚫</a:t>
            </a:r>
            <a:r>
              <a:rPr b="1" lang="en" sz="400"/>
              <a:t>ZAP1 t60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>
                <a:solidFill>
                  <a:schemeClr val="dk1"/>
                </a:solidFill>
              </a:rPr>
              <a:t>𝚫</a:t>
            </a:r>
            <a:r>
              <a:rPr b="1" lang="en" sz="400"/>
              <a:t>SWI4 t60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>
                <a:solidFill>
                  <a:schemeClr val="dk1"/>
                </a:solidFill>
              </a:rPr>
              <a:t>𝚫</a:t>
            </a:r>
            <a:r>
              <a:rPr b="1" lang="en" sz="400"/>
              <a:t>HMO1 t60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>
                <a:solidFill>
                  <a:schemeClr val="dk1"/>
                </a:solidFill>
              </a:rPr>
              <a:t>𝚫</a:t>
            </a:r>
            <a:r>
              <a:rPr b="1" lang="en" sz="400"/>
              <a:t>HAP4 t60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>
                <a:solidFill>
                  <a:schemeClr val="dk1"/>
                </a:solidFill>
              </a:rPr>
              <a:t>𝚫</a:t>
            </a:r>
            <a:r>
              <a:rPr b="1" lang="en" sz="400"/>
              <a:t>GLN3 t60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>
                <a:solidFill>
                  <a:schemeClr val="dk1"/>
                </a:solidFill>
              </a:rPr>
              <a:t>𝚫</a:t>
            </a:r>
            <a:r>
              <a:rPr b="1" lang="en" sz="400"/>
              <a:t>CIN5 t60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/>
              <a:t>Wt t60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>
                <a:solidFill>
                  <a:schemeClr val="dk1"/>
                </a:solidFill>
              </a:rPr>
              <a:t>𝚫</a:t>
            </a:r>
            <a:r>
              <a:rPr b="1" lang="en" sz="400"/>
              <a:t>ZAP1 t30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>
                <a:solidFill>
                  <a:schemeClr val="dk1"/>
                </a:solidFill>
              </a:rPr>
              <a:t>𝚫</a:t>
            </a:r>
            <a:r>
              <a:rPr b="1" lang="en" sz="400"/>
              <a:t>SWI4 t30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>
                <a:solidFill>
                  <a:schemeClr val="dk1"/>
                </a:solidFill>
              </a:rPr>
              <a:t>𝚫</a:t>
            </a:r>
            <a:r>
              <a:rPr b="1" lang="en" sz="400"/>
              <a:t>HMO1 t30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>
                <a:solidFill>
                  <a:schemeClr val="dk1"/>
                </a:solidFill>
              </a:rPr>
              <a:t>𝚫</a:t>
            </a:r>
            <a:r>
              <a:rPr b="1" lang="en" sz="400"/>
              <a:t>HAP4 t30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>
                <a:solidFill>
                  <a:schemeClr val="dk1"/>
                </a:solidFill>
              </a:rPr>
              <a:t>𝚫</a:t>
            </a:r>
            <a:r>
              <a:rPr b="1" lang="en" sz="400"/>
              <a:t>GLN3 t30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>
                <a:solidFill>
                  <a:schemeClr val="dk1"/>
                </a:solidFill>
              </a:rPr>
              <a:t>𝚫</a:t>
            </a:r>
            <a:r>
              <a:rPr b="1" lang="en" sz="400"/>
              <a:t>CIN5 t30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/>
              <a:t>Wt t30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>
                <a:solidFill>
                  <a:schemeClr val="dk1"/>
                </a:solidFill>
              </a:rPr>
              <a:t>𝚫</a:t>
            </a:r>
            <a:r>
              <a:rPr b="1" lang="en" sz="400"/>
              <a:t>ZAP1 t10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>
                <a:solidFill>
                  <a:schemeClr val="dk1"/>
                </a:solidFill>
              </a:rPr>
              <a:t>𝚫</a:t>
            </a:r>
            <a:r>
              <a:rPr b="1" lang="en" sz="400"/>
              <a:t>HMO1 t15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>
                <a:solidFill>
                  <a:schemeClr val="dk1"/>
                </a:solidFill>
              </a:rPr>
              <a:t>𝚫</a:t>
            </a:r>
            <a:r>
              <a:rPr b="1" lang="en" sz="400"/>
              <a:t>HAP4 t15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>
                <a:solidFill>
                  <a:schemeClr val="dk1"/>
                </a:solidFill>
              </a:rPr>
              <a:t>𝚫</a:t>
            </a:r>
            <a:r>
              <a:rPr b="1" lang="en" sz="400"/>
              <a:t>GLN3 t15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>
                <a:solidFill>
                  <a:schemeClr val="dk1"/>
                </a:solidFill>
              </a:rPr>
              <a:t>𝚫</a:t>
            </a:r>
            <a:r>
              <a:rPr b="1" lang="en" sz="400"/>
              <a:t>CIN5 t15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/>
              <a:t>Wt t15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"/>
          </a:p>
        </p:txBody>
      </p:sp>
      <p:cxnSp>
        <p:nvCxnSpPr>
          <p:cNvPr id="197" name="Google Shape;197;p16"/>
          <p:cNvCxnSpPr/>
          <p:nvPr/>
        </p:nvCxnSpPr>
        <p:spPr>
          <a:xfrm flipH="1">
            <a:off x="8686775" y="1357275"/>
            <a:ext cx="112800" cy="40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16"/>
          <p:cNvCxnSpPr/>
          <p:nvPr/>
        </p:nvCxnSpPr>
        <p:spPr>
          <a:xfrm flipH="1">
            <a:off x="8680550" y="1414400"/>
            <a:ext cx="111300" cy="44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" name="Google Shape;199;p16"/>
          <p:cNvSpPr txBox="1"/>
          <p:nvPr/>
        </p:nvSpPr>
        <p:spPr>
          <a:xfrm>
            <a:off x="8717725" y="1524025"/>
            <a:ext cx="83400" cy="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0" name="Google Shape;200;p16"/>
          <p:cNvCxnSpPr/>
          <p:nvPr/>
        </p:nvCxnSpPr>
        <p:spPr>
          <a:xfrm flipH="1">
            <a:off x="8690475" y="1470350"/>
            <a:ext cx="102000" cy="40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16"/>
          <p:cNvCxnSpPr>
            <a:stCxn id="199" idx="3"/>
          </p:cNvCxnSpPr>
          <p:nvPr/>
        </p:nvCxnSpPr>
        <p:spPr>
          <a:xfrm flipH="1">
            <a:off x="8685925" y="1525525"/>
            <a:ext cx="115200" cy="45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16"/>
          <p:cNvCxnSpPr/>
          <p:nvPr/>
        </p:nvCxnSpPr>
        <p:spPr>
          <a:xfrm flipH="1">
            <a:off x="8689050" y="1581525"/>
            <a:ext cx="106500" cy="3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16"/>
          <p:cNvCxnSpPr/>
          <p:nvPr/>
        </p:nvCxnSpPr>
        <p:spPr>
          <a:xfrm flipH="1">
            <a:off x="8685850" y="1636450"/>
            <a:ext cx="112800" cy="33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16"/>
          <p:cNvCxnSpPr/>
          <p:nvPr/>
        </p:nvCxnSpPr>
        <p:spPr>
          <a:xfrm flipH="1">
            <a:off x="8684250" y="1692025"/>
            <a:ext cx="111300" cy="38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16"/>
          <p:cNvCxnSpPr/>
          <p:nvPr/>
        </p:nvCxnSpPr>
        <p:spPr>
          <a:xfrm flipH="1">
            <a:off x="8678050" y="1752250"/>
            <a:ext cx="120600" cy="29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16"/>
          <p:cNvCxnSpPr/>
          <p:nvPr/>
        </p:nvCxnSpPr>
        <p:spPr>
          <a:xfrm flipH="1">
            <a:off x="8685900" y="1812475"/>
            <a:ext cx="114300" cy="23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16"/>
          <p:cNvCxnSpPr/>
          <p:nvPr/>
        </p:nvCxnSpPr>
        <p:spPr>
          <a:xfrm flipH="1">
            <a:off x="8689150" y="1864975"/>
            <a:ext cx="109500" cy="27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16"/>
          <p:cNvCxnSpPr/>
          <p:nvPr/>
        </p:nvCxnSpPr>
        <p:spPr>
          <a:xfrm flipH="1">
            <a:off x="8685925" y="1925200"/>
            <a:ext cx="115800" cy="21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16"/>
          <p:cNvCxnSpPr/>
          <p:nvPr/>
        </p:nvCxnSpPr>
        <p:spPr>
          <a:xfrm flipH="1">
            <a:off x="8681250" y="1982325"/>
            <a:ext cx="114300" cy="17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16"/>
          <p:cNvCxnSpPr/>
          <p:nvPr/>
        </p:nvCxnSpPr>
        <p:spPr>
          <a:xfrm flipH="1">
            <a:off x="8687425" y="2039450"/>
            <a:ext cx="103500" cy="13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16"/>
          <p:cNvCxnSpPr/>
          <p:nvPr/>
        </p:nvCxnSpPr>
        <p:spPr>
          <a:xfrm flipH="1">
            <a:off x="8687375" y="2090425"/>
            <a:ext cx="102000" cy="13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16"/>
          <p:cNvCxnSpPr/>
          <p:nvPr/>
        </p:nvCxnSpPr>
        <p:spPr>
          <a:xfrm flipH="1">
            <a:off x="8685875" y="2152175"/>
            <a:ext cx="103500" cy="6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16"/>
          <p:cNvCxnSpPr/>
          <p:nvPr/>
        </p:nvCxnSpPr>
        <p:spPr>
          <a:xfrm flipH="1">
            <a:off x="8684375" y="2213950"/>
            <a:ext cx="105000" cy="3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16"/>
          <p:cNvCxnSpPr/>
          <p:nvPr/>
        </p:nvCxnSpPr>
        <p:spPr>
          <a:xfrm flipH="1">
            <a:off x="8681175" y="2268000"/>
            <a:ext cx="111300" cy="7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16"/>
          <p:cNvCxnSpPr/>
          <p:nvPr/>
        </p:nvCxnSpPr>
        <p:spPr>
          <a:xfrm flipH="1">
            <a:off x="8679675" y="2322025"/>
            <a:ext cx="112800" cy="4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16"/>
          <p:cNvCxnSpPr/>
          <p:nvPr/>
        </p:nvCxnSpPr>
        <p:spPr>
          <a:xfrm rot="10800000">
            <a:off x="8687350" y="2379300"/>
            <a:ext cx="111300" cy="4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16"/>
          <p:cNvCxnSpPr/>
          <p:nvPr/>
        </p:nvCxnSpPr>
        <p:spPr>
          <a:xfrm rot="10800000">
            <a:off x="8686050" y="2430175"/>
            <a:ext cx="109500" cy="1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16"/>
          <p:cNvCxnSpPr/>
          <p:nvPr/>
        </p:nvCxnSpPr>
        <p:spPr>
          <a:xfrm rot="10800000">
            <a:off x="8686050" y="2487375"/>
            <a:ext cx="109500" cy="4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16"/>
          <p:cNvCxnSpPr/>
          <p:nvPr/>
        </p:nvCxnSpPr>
        <p:spPr>
          <a:xfrm rot="10800000">
            <a:off x="8684250" y="2541350"/>
            <a:ext cx="111300" cy="1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16"/>
          <p:cNvCxnSpPr/>
          <p:nvPr/>
        </p:nvCxnSpPr>
        <p:spPr>
          <a:xfrm rot="10800000">
            <a:off x="8687425" y="2593900"/>
            <a:ext cx="103500" cy="13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16"/>
          <p:cNvCxnSpPr/>
          <p:nvPr/>
        </p:nvCxnSpPr>
        <p:spPr>
          <a:xfrm rot="10800000">
            <a:off x="8678250" y="2652325"/>
            <a:ext cx="117300" cy="15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16"/>
          <p:cNvCxnSpPr/>
          <p:nvPr/>
        </p:nvCxnSpPr>
        <p:spPr>
          <a:xfrm rot="10800000">
            <a:off x="8690550" y="2706500"/>
            <a:ext cx="105000" cy="20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16"/>
          <p:cNvCxnSpPr/>
          <p:nvPr/>
        </p:nvCxnSpPr>
        <p:spPr>
          <a:xfrm rot="10800000">
            <a:off x="8689100" y="2757375"/>
            <a:ext cx="108000" cy="27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16"/>
          <p:cNvCxnSpPr/>
          <p:nvPr/>
        </p:nvCxnSpPr>
        <p:spPr>
          <a:xfrm rot="10800000">
            <a:off x="8690475" y="2814575"/>
            <a:ext cx="102000" cy="30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16"/>
          <p:cNvCxnSpPr/>
          <p:nvPr/>
        </p:nvCxnSpPr>
        <p:spPr>
          <a:xfrm rot="10800000">
            <a:off x="8690425" y="2865550"/>
            <a:ext cx="100500" cy="30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16"/>
          <p:cNvCxnSpPr/>
          <p:nvPr/>
        </p:nvCxnSpPr>
        <p:spPr>
          <a:xfrm rot="10800000">
            <a:off x="8690550" y="2916450"/>
            <a:ext cx="105000" cy="40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16"/>
          <p:cNvCxnSpPr/>
          <p:nvPr/>
        </p:nvCxnSpPr>
        <p:spPr>
          <a:xfrm rot="10800000">
            <a:off x="8678075" y="2972000"/>
            <a:ext cx="111300" cy="38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16"/>
          <p:cNvCxnSpPr/>
          <p:nvPr/>
        </p:nvCxnSpPr>
        <p:spPr>
          <a:xfrm rot="10800000">
            <a:off x="8688925" y="3032400"/>
            <a:ext cx="102000" cy="33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16"/>
          <p:cNvCxnSpPr/>
          <p:nvPr/>
        </p:nvCxnSpPr>
        <p:spPr>
          <a:xfrm rot="10800000">
            <a:off x="8684250" y="3084775"/>
            <a:ext cx="111300" cy="40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16"/>
          <p:cNvCxnSpPr/>
          <p:nvPr/>
        </p:nvCxnSpPr>
        <p:spPr>
          <a:xfrm rot="10800000">
            <a:off x="8681250" y="3133925"/>
            <a:ext cx="114300" cy="42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16"/>
          <p:cNvCxnSpPr/>
          <p:nvPr/>
        </p:nvCxnSpPr>
        <p:spPr>
          <a:xfrm rot="10800000">
            <a:off x="8682825" y="3195950"/>
            <a:ext cx="105000" cy="40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16"/>
          <p:cNvCxnSpPr/>
          <p:nvPr/>
        </p:nvCxnSpPr>
        <p:spPr>
          <a:xfrm>
            <a:off x="8531950" y="3336725"/>
            <a:ext cx="145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16"/>
          <p:cNvCxnSpPr/>
          <p:nvPr/>
        </p:nvCxnSpPr>
        <p:spPr>
          <a:xfrm flipH="1" rot="10800000">
            <a:off x="7541125" y="3336425"/>
            <a:ext cx="947400" cy="1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16"/>
          <p:cNvCxnSpPr/>
          <p:nvPr/>
        </p:nvCxnSpPr>
        <p:spPr>
          <a:xfrm flipH="1" rot="10800000">
            <a:off x="5125825" y="3336075"/>
            <a:ext cx="1252800" cy="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16"/>
          <p:cNvCxnSpPr/>
          <p:nvPr/>
        </p:nvCxnSpPr>
        <p:spPr>
          <a:xfrm flipH="1">
            <a:off x="3080475" y="3336875"/>
            <a:ext cx="790200" cy="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16"/>
          <p:cNvCxnSpPr/>
          <p:nvPr/>
        </p:nvCxnSpPr>
        <p:spPr>
          <a:xfrm>
            <a:off x="3883150" y="3336225"/>
            <a:ext cx="12378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16"/>
          <p:cNvCxnSpPr/>
          <p:nvPr/>
        </p:nvCxnSpPr>
        <p:spPr>
          <a:xfrm>
            <a:off x="6402888" y="3336275"/>
            <a:ext cx="1125300" cy="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16"/>
          <p:cNvCxnSpPr/>
          <p:nvPr/>
        </p:nvCxnSpPr>
        <p:spPr>
          <a:xfrm rot="10800000">
            <a:off x="2168625" y="3336875"/>
            <a:ext cx="768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16"/>
          <p:cNvCxnSpPr/>
          <p:nvPr/>
        </p:nvCxnSpPr>
        <p:spPr>
          <a:xfrm>
            <a:off x="-21625" y="3337175"/>
            <a:ext cx="2157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Google Shape;240;p16"/>
          <p:cNvSpPr txBox="1"/>
          <p:nvPr/>
        </p:nvSpPr>
        <p:spPr>
          <a:xfrm>
            <a:off x="3258950" y="3719925"/>
            <a:ext cx="3435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241" name="Google Shape;241;p16"/>
          <p:cNvSpPr txBox="1"/>
          <p:nvPr/>
        </p:nvSpPr>
        <p:spPr>
          <a:xfrm>
            <a:off x="820550" y="3719925"/>
            <a:ext cx="5643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cxnSp>
        <p:nvCxnSpPr>
          <p:cNvPr id="242" name="Google Shape;242;p16"/>
          <p:cNvCxnSpPr/>
          <p:nvPr/>
        </p:nvCxnSpPr>
        <p:spPr>
          <a:xfrm>
            <a:off x="2944475" y="3336725"/>
            <a:ext cx="122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16"/>
          <p:cNvCxnSpPr/>
          <p:nvPr/>
        </p:nvCxnSpPr>
        <p:spPr>
          <a:xfrm flipH="1" rot="10800000">
            <a:off x="3399750" y="3384800"/>
            <a:ext cx="6000" cy="39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" name="Google Shape;244;p16"/>
          <p:cNvCxnSpPr/>
          <p:nvPr/>
        </p:nvCxnSpPr>
        <p:spPr>
          <a:xfrm flipH="1" rot="10800000">
            <a:off x="2993275" y="3385000"/>
            <a:ext cx="6000" cy="39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5" name="Google Shape;245;p16"/>
          <p:cNvSpPr txBox="1"/>
          <p:nvPr/>
        </p:nvSpPr>
        <p:spPr>
          <a:xfrm>
            <a:off x="2867050" y="3719925"/>
            <a:ext cx="3435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cxnSp>
        <p:nvCxnSpPr>
          <p:cNvPr id="246" name="Google Shape;246;p16"/>
          <p:cNvCxnSpPr/>
          <p:nvPr/>
        </p:nvCxnSpPr>
        <p:spPr>
          <a:xfrm flipH="1" rot="10800000">
            <a:off x="2550075" y="3388200"/>
            <a:ext cx="6000" cy="39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7" name="Google Shape;247;p16"/>
          <p:cNvSpPr txBox="1"/>
          <p:nvPr/>
        </p:nvSpPr>
        <p:spPr>
          <a:xfrm>
            <a:off x="2410950" y="3714075"/>
            <a:ext cx="3435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248" name="Google Shape;248;p16"/>
          <p:cNvCxnSpPr/>
          <p:nvPr/>
        </p:nvCxnSpPr>
        <p:spPr>
          <a:xfrm flipH="1" rot="10800000">
            <a:off x="1042600" y="3385000"/>
            <a:ext cx="6000" cy="39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9" name="Google Shape;249;p16"/>
          <p:cNvSpPr txBox="1"/>
          <p:nvPr/>
        </p:nvSpPr>
        <p:spPr>
          <a:xfrm>
            <a:off x="4249550" y="3719925"/>
            <a:ext cx="3435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250" name="Google Shape;250;p16"/>
          <p:cNvCxnSpPr/>
          <p:nvPr/>
        </p:nvCxnSpPr>
        <p:spPr>
          <a:xfrm flipH="1" rot="10800000">
            <a:off x="4390350" y="3384800"/>
            <a:ext cx="6000" cy="39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1" name="Google Shape;251;p16"/>
          <p:cNvSpPr txBox="1"/>
          <p:nvPr/>
        </p:nvSpPr>
        <p:spPr>
          <a:xfrm>
            <a:off x="5531625" y="3757450"/>
            <a:ext cx="3435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252" name="Google Shape;252;p16"/>
          <p:cNvCxnSpPr/>
          <p:nvPr/>
        </p:nvCxnSpPr>
        <p:spPr>
          <a:xfrm flipH="1" rot="10800000">
            <a:off x="5672425" y="3422325"/>
            <a:ext cx="6000" cy="39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" name="Google Shape;253;p16"/>
          <p:cNvSpPr txBox="1"/>
          <p:nvPr/>
        </p:nvSpPr>
        <p:spPr>
          <a:xfrm>
            <a:off x="6750825" y="3757450"/>
            <a:ext cx="3435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254" name="Google Shape;254;p16"/>
          <p:cNvCxnSpPr/>
          <p:nvPr/>
        </p:nvCxnSpPr>
        <p:spPr>
          <a:xfrm flipH="1" rot="10800000">
            <a:off x="6891625" y="3422325"/>
            <a:ext cx="6000" cy="39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5" name="Google Shape;255;p16"/>
          <p:cNvSpPr txBox="1"/>
          <p:nvPr/>
        </p:nvSpPr>
        <p:spPr>
          <a:xfrm>
            <a:off x="7741425" y="3757450"/>
            <a:ext cx="3435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256" name="Google Shape;256;p16"/>
          <p:cNvCxnSpPr/>
          <p:nvPr/>
        </p:nvCxnSpPr>
        <p:spPr>
          <a:xfrm flipH="1" rot="10800000">
            <a:off x="7882225" y="3422325"/>
            <a:ext cx="6000" cy="39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7" name="Google Shape;257;p16"/>
          <p:cNvSpPr txBox="1"/>
          <p:nvPr/>
        </p:nvSpPr>
        <p:spPr>
          <a:xfrm>
            <a:off x="8503425" y="3757450"/>
            <a:ext cx="3435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&amp; 7</a:t>
            </a:r>
            <a:endParaRPr/>
          </a:p>
        </p:txBody>
      </p:sp>
      <p:cxnSp>
        <p:nvCxnSpPr>
          <p:cNvPr id="258" name="Google Shape;258;p16"/>
          <p:cNvCxnSpPr/>
          <p:nvPr/>
        </p:nvCxnSpPr>
        <p:spPr>
          <a:xfrm flipH="1" rot="10800000">
            <a:off x="8644225" y="3422325"/>
            <a:ext cx="6000" cy="39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9" name="Google Shape;259;p16"/>
          <p:cNvSpPr txBox="1"/>
          <p:nvPr/>
        </p:nvSpPr>
        <p:spPr>
          <a:xfrm>
            <a:off x="106350" y="91250"/>
            <a:ext cx="89334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Strains ordered by time point (t15, t30, t60, t90, t120)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