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7010400" cy="92964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9200" autoAdjust="0"/>
  </p:normalViewPr>
  <p:slideViewPr>
    <p:cSldViewPr>
      <p:cViewPr>
        <p:scale>
          <a:sx n="30" d="100"/>
          <a:sy n="30" d="100"/>
        </p:scale>
        <p:origin x="504" y="-100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4556-C4EB-4189-B990-2291FC0ECA5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D152-5D5B-4E0C-B579-17D6631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6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4556-C4EB-4189-B990-2291FC0ECA5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D152-5D5B-4E0C-B579-17D6631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3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4556-C4EB-4189-B990-2291FC0ECA5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D152-5D5B-4E0C-B579-17D6631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8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4556-C4EB-4189-B990-2291FC0ECA5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D152-5D5B-4E0C-B579-17D6631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1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4556-C4EB-4189-B990-2291FC0ECA5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D152-5D5B-4E0C-B579-17D6631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4556-C4EB-4189-B990-2291FC0ECA5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D152-5D5B-4E0C-B579-17D6631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4556-C4EB-4189-B990-2291FC0ECA5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D152-5D5B-4E0C-B579-17D6631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0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4556-C4EB-4189-B990-2291FC0ECA5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D152-5D5B-4E0C-B579-17D6631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7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4556-C4EB-4189-B990-2291FC0ECA5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D152-5D5B-4E0C-B579-17D6631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4556-C4EB-4189-B990-2291FC0ECA5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D152-5D5B-4E0C-B579-17D6631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9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34556-C4EB-4189-B990-2291FC0ECA5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9D152-5D5B-4E0C-B579-17D6631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34556-C4EB-4189-B990-2291FC0ECA5C}" type="datetimeFigureOut">
              <a:rPr lang="en-US" smtClean="0"/>
              <a:t>1/26/2017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9D152-5D5B-4E0C-B579-17D66314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jpeg"/><Relationship Id="rId3" Type="http://schemas.openxmlformats.org/officeDocument/2006/relationships/image" Target="../media/image2.jpeg"/><Relationship Id="rId21" Type="http://schemas.openxmlformats.org/officeDocument/2006/relationships/image" Target="../media/image20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28" Type="http://schemas.openxmlformats.org/officeDocument/2006/relationships/image" Target="../media/image27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57200" y="152400"/>
            <a:ext cx="42976800" cy="4321183"/>
            <a:chOff x="457200" y="518160"/>
            <a:chExt cx="42976800" cy="4321183"/>
          </a:xfrm>
        </p:grpSpPr>
        <p:sp>
          <p:nvSpPr>
            <p:cNvPr id="4" name="Rounded Rectangle 3"/>
            <p:cNvSpPr/>
            <p:nvPr/>
          </p:nvSpPr>
          <p:spPr>
            <a:xfrm>
              <a:off x="457200" y="578795"/>
              <a:ext cx="42976800" cy="42218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86400" y="518160"/>
              <a:ext cx="32552640" cy="4321183"/>
            </a:xfrm>
            <a:prstGeom prst="rect">
              <a:avLst/>
            </a:prstGeom>
            <a:noFill/>
          </p:spPr>
          <p:txBody>
            <a:bodyPr wrap="square" lIns="438912" tIns="219456" rIns="438912" bIns="219456" rtlCol="0">
              <a:spAutoFit/>
            </a:bodyPr>
            <a:lstStyle/>
            <a:p>
              <a:pPr algn="ctr"/>
              <a:r>
                <a:rPr lang="en-US" sz="7700" b="1" dirty="0">
                  <a:solidFill>
                    <a:schemeClr val="bg1"/>
                  </a:solidFill>
                </a:rPr>
                <a:t>The transcription </a:t>
              </a:r>
              <a:r>
                <a:rPr lang="en-US" sz="7700" b="1" dirty="0" smtClean="0">
                  <a:solidFill>
                    <a:schemeClr val="bg1"/>
                  </a:solidFill>
                </a:rPr>
                <a:t>factors Hap4 and </a:t>
              </a:r>
              <a:r>
                <a:rPr lang="en-US" sz="7700" b="1" dirty="0">
                  <a:solidFill>
                    <a:schemeClr val="bg1"/>
                  </a:solidFill>
                </a:rPr>
                <a:t>Swi4 </a:t>
              </a:r>
              <a:r>
                <a:rPr lang="en-US" sz="7700" b="1" dirty="0" smtClean="0">
                  <a:solidFill>
                    <a:schemeClr val="bg1"/>
                  </a:solidFill>
                </a:rPr>
                <a:t>contribute </a:t>
              </a:r>
              <a:r>
                <a:rPr lang="en-US" sz="7700" b="1" dirty="0">
                  <a:solidFill>
                    <a:schemeClr val="bg1"/>
                  </a:solidFill>
                </a:rPr>
                <a:t>to the regulation of the transcriptional response to cold shock in </a:t>
              </a:r>
              <a:r>
                <a:rPr lang="en-US" sz="7700" b="1" i="1" dirty="0">
                  <a:solidFill>
                    <a:schemeClr val="bg1"/>
                  </a:solidFill>
                </a:rPr>
                <a:t>Saccharomyces </a:t>
              </a:r>
              <a:r>
                <a:rPr lang="en-US" sz="7700" b="1" i="1" dirty="0" err="1" smtClean="0">
                  <a:solidFill>
                    <a:schemeClr val="bg1"/>
                  </a:solidFill>
                </a:rPr>
                <a:t>cerevisiae</a:t>
              </a:r>
              <a:endParaRPr lang="en-US" sz="7700" b="1" i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5800" b="1" smtClean="0">
                  <a:solidFill>
                    <a:schemeClr val="bg1"/>
                  </a:solidFill>
                </a:rPr>
                <a:t>Monica V. Hong*, Kevin </a:t>
              </a:r>
              <a:r>
                <a:rPr lang="en-US" sz="5800" b="1" dirty="0" smtClean="0">
                  <a:solidFill>
                    <a:schemeClr val="bg1"/>
                  </a:solidFill>
                </a:rPr>
                <a:t>W</a:t>
              </a:r>
              <a:r>
                <a:rPr lang="en-US" sz="5800" b="1" smtClean="0">
                  <a:solidFill>
                    <a:schemeClr val="bg1"/>
                  </a:solidFill>
                </a:rPr>
                <a:t>. </a:t>
              </a:r>
              <a:r>
                <a:rPr lang="en-US" sz="5800" b="1" smtClean="0">
                  <a:solidFill>
                    <a:schemeClr val="bg1"/>
                  </a:solidFill>
                </a:rPr>
                <a:t>Wyllie**, </a:t>
              </a:r>
              <a:r>
                <a:rPr lang="en-US" sz="5800" b="1" smtClean="0">
                  <a:solidFill>
                    <a:schemeClr val="bg1"/>
                  </a:solidFill>
                </a:rPr>
                <a:t>Kevin P. </a:t>
              </a:r>
              <a:r>
                <a:rPr lang="en-US" sz="5800" b="1" smtClean="0">
                  <a:solidFill>
                    <a:schemeClr val="bg1"/>
                  </a:solidFill>
                </a:rPr>
                <a:t>McGee*, </a:t>
              </a:r>
              <a:r>
                <a:rPr lang="en-US" sz="5800" b="1" smtClean="0">
                  <a:solidFill>
                    <a:schemeClr val="bg1"/>
                  </a:solidFill>
                </a:rPr>
                <a:t>Kam </a:t>
              </a:r>
              <a:r>
                <a:rPr lang="en-US" sz="5800" b="1" dirty="0">
                  <a:solidFill>
                    <a:schemeClr val="bg1"/>
                  </a:solidFill>
                </a:rPr>
                <a:t>D</a:t>
              </a:r>
              <a:r>
                <a:rPr lang="en-US" sz="5800" b="1">
                  <a:solidFill>
                    <a:schemeClr val="bg1"/>
                  </a:solidFill>
                </a:rPr>
                <a:t>. </a:t>
              </a:r>
              <a:r>
                <a:rPr lang="en-US" sz="5800" b="1" smtClean="0">
                  <a:solidFill>
                    <a:schemeClr val="bg1"/>
                  </a:solidFill>
                </a:rPr>
                <a:t>Dahlquist*</a:t>
              </a:r>
              <a:endParaRPr lang="en-US" sz="5800" b="1" dirty="0">
                <a:solidFill>
                  <a:schemeClr val="bg1"/>
                </a:solidFill>
              </a:endParaRPr>
            </a:p>
            <a:p>
              <a:pPr algn="ctr"/>
              <a:r>
                <a:rPr lang="en-US" sz="4000" b="1" dirty="0" smtClean="0">
                  <a:solidFill>
                    <a:schemeClr val="bg1"/>
                  </a:solidFill>
                </a:rPr>
                <a:t>*Department </a:t>
              </a:r>
              <a:r>
                <a:rPr lang="en-US" sz="4000" b="1">
                  <a:solidFill>
                    <a:schemeClr val="bg1"/>
                  </a:solidFill>
                </a:rPr>
                <a:t>of </a:t>
              </a:r>
              <a:r>
                <a:rPr lang="en-US" sz="4000" b="1" smtClean="0">
                  <a:solidFill>
                    <a:schemeClr val="bg1"/>
                  </a:solidFill>
                </a:rPr>
                <a:t>Biology, </a:t>
              </a:r>
              <a:r>
                <a:rPr lang="en-US" sz="4000" b="1" dirty="0" smtClean="0">
                  <a:solidFill>
                    <a:schemeClr val="bg1"/>
                  </a:solidFill>
                </a:rPr>
                <a:t>**Department </a:t>
              </a:r>
              <a:r>
                <a:rPr lang="en-US" sz="4000" b="1" smtClean="0">
                  <a:solidFill>
                    <a:schemeClr val="bg1"/>
                  </a:solidFill>
                </a:rPr>
                <a:t>of </a:t>
              </a:r>
              <a:r>
                <a:rPr lang="en-US" sz="4000" b="1" smtClean="0">
                  <a:solidFill>
                    <a:schemeClr val="bg1"/>
                  </a:solidFill>
                </a:rPr>
                <a:t>Chemistry &amp; Biochemistry, </a:t>
              </a:r>
              <a:r>
                <a:rPr lang="en-US" sz="4000" b="1" dirty="0" smtClean="0">
                  <a:solidFill>
                    <a:schemeClr val="bg1"/>
                  </a:solidFill>
                </a:rPr>
                <a:t>Loyola </a:t>
              </a:r>
              <a:r>
                <a:rPr lang="en-US" sz="4000" b="1" dirty="0">
                  <a:solidFill>
                    <a:schemeClr val="bg1"/>
                  </a:solidFill>
                </a:rPr>
                <a:t>Marymount University, 1 LMU Drive, Los Angeles, CA 90045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34829" y="7913275"/>
            <a:ext cx="11714573" cy="720197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381000" y="4572000"/>
            <a:ext cx="14001802" cy="4114800"/>
            <a:chOff x="365050" y="5887117"/>
            <a:chExt cx="14001802" cy="4114800"/>
          </a:xfrm>
        </p:grpSpPr>
        <p:sp>
          <p:nvSpPr>
            <p:cNvPr id="7" name="Rectangle 6"/>
            <p:cNvSpPr/>
            <p:nvPr/>
          </p:nvSpPr>
          <p:spPr>
            <a:xfrm>
              <a:off x="365050" y="6553200"/>
              <a:ext cx="14001802" cy="344871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5050" y="6009037"/>
              <a:ext cx="14001802" cy="10972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73066" y="5887117"/>
              <a:ext cx="10439400" cy="1428083"/>
            </a:xfrm>
            <a:prstGeom prst="rect">
              <a:avLst/>
            </a:prstGeom>
            <a:noFill/>
          </p:spPr>
          <p:txBody>
            <a:bodyPr wrap="square" lIns="438912" tIns="219456" rIns="438912" bIns="219456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Budding Yeast, </a:t>
              </a:r>
              <a:r>
                <a:rPr lang="en-US" sz="3200" b="1" i="1" dirty="0">
                  <a:solidFill>
                    <a:schemeClr val="bg1"/>
                  </a:solidFill>
                </a:rPr>
                <a:t>Saccharomyces </a:t>
              </a:r>
              <a:r>
                <a:rPr lang="en-US" sz="3200" b="1" i="1" dirty="0" err="1">
                  <a:solidFill>
                    <a:schemeClr val="bg1"/>
                  </a:solidFill>
                </a:rPr>
                <a:t>cerevisiae</a:t>
              </a:r>
              <a:r>
                <a:rPr lang="en-US" sz="3200" b="1" dirty="0">
                  <a:solidFill>
                    <a:schemeClr val="bg1"/>
                  </a:solidFill>
                </a:rPr>
                <a:t>, is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an Ideal Model Organism for Systems Biology</a:t>
              </a:r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26" b="474"/>
            <a:stretch/>
          </p:blipFill>
          <p:spPr bwMode="auto">
            <a:xfrm>
              <a:off x="415637" y="7212997"/>
              <a:ext cx="3165763" cy="2788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427263" y="7658732"/>
              <a:ext cx="100584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Budding yeast has a small genome of approximately 6000 genes.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Extensive genome-wide datasets are publicly accessible in databases.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400" dirty="0" smtClean="0"/>
                <a:t>Deletion strain collections and other molecular genetic tools are readily available.</a:t>
              </a:r>
              <a:endParaRPr lang="en-US" sz="24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81000" y="14483954"/>
            <a:ext cx="14017752" cy="4794646"/>
            <a:chOff x="533400" y="10058400"/>
            <a:chExt cx="14017752" cy="4794646"/>
          </a:xfrm>
        </p:grpSpPr>
        <p:sp>
          <p:nvSpPr>
            <p:cNvPr id="12" name="Rectangle 11"/>
            <p:cNvSpPr/>
            <p:nvPr/>
          </p:nvSpPr>
          <p:spPr>
            <a:xfrm>
              <a:off x="533400" y="10058400"/>
              <a:ext cx="14017752" cy="9448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r>
                <a:rPr lang="en-US" sz="3200" b="1" dirty="0" smtClean="0"/>
                <a:t>Yeast Respond to Cold Shock by Changing Gene Expression</a:t>
              </a:r>
              <a:endParaRPr lang="en-US" sz="3200" b="1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3400" y="11046023"/>
              <a:ext cx="14017752" cy="380702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9600" y="11117282"/>
              <a:ext cx="13834273" cy="3662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000" kern="0" dirty="0"/>
                <a:t>Cold shock temperature range for yeast is 10-18°C</a:t>
              </a:r>
            </a:p>
            <a:p>
              <a:pPr marL="228600" indent="-22860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000" kern="0" dirty="0"/>
                <a:t>Previous studies indicate that the cold shock response can be divided into:</a:t>
              </a:r>
            </a:p>
            <a:p>
              <a:pPr marL="228600" indent="-22860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000" kern="0" dirty="0"/>
                <a:t>Late response genes – 12 to 60 hours (</a:t>
              </a:r>
              <a:r>
                <a:rPr lang="en-US" sz="2000" kern="0" dirty="0" err="1"/>
                <a:t>Schade</a:t>
              </a:r>
              <a:r>
                <a:rPr lang="en-US" sz="2000" kern="0" dirty="0"/>
                <a:t> et al. 2004)</a:t>
              </a:r>
            </a:p>
            <a:p>
              <a:pPr marL="685800" lvl="1" indent="-228600">
                <a:spcBef>
                  <a:spcPct val="20000"/>
                </a:spcBef>
                <a:buFontTx/>
                <a:buChar char="–"/>
                <a:defRPr/>
              </a:pPr>
              <a:r>
                <a:rPr lang="en-US" sz="2000" kern="0" dirty="0"/>
                <a:t>General environmental stress response genes (ESR) are induced </a:t>
              </a:r>
            </a:p>
            <a:p>
              <a:pPr marL="685800" lvl="1" indent="-228600">
                <a:spcBef>
                  <a:spcPct val="20000"/>
                </a:spcBef>
                <a:buFontTx/>
                <a:buChar char="–"/>
                <a:defRPr/>
              </a:pPr>
              <a:r>
                <a:rPr lang="en-US" sz="2000" kern="0" dirty="0"/>
                <a:t>Regulated by the Msn2/Msn4 transcription factors</a:t>
              </a:r>
            </a:p>
            <a:p>
              <a:pPr marL="228600" indent="-228600">
                <a:spcBef>
                  <a:spcPct val="20000"/>
                </a:spcBef>
                <a:buFontTx/>
                <a:buChar char="•"/>
                <a:defRPr/>
              </a:pPr>
              <a:r>
                <a:rPr lang="en-US" sz="2000" kern="0" dirty="0"/>
                <a:t>Early response genes – 15 minutes to 2 hours</a:t>
              </a:r>
            </a:p>
            <a:p>
              <a:pPr marL="685800" lvl="1" indent="-228600">
                <a:spcBef>
                  <a:spcPct val="20000"/>
                </a:spcBef>
                <a:buFontTx/>
                <a:buChar char="–"/>
                <a:defRPr/>
              </a:pPr>
              <a:r>
                <a:rPr lang="en-US" sz="2000" kern="0" dirty="0"/>
                <a:t>Genes unique to cold shock are induced, such as genes involved in ribosome biogenesis and membrane fluidity</a:t>
              </a:r>
            </a:p>
            <a:p>
              <a:pPr marL="685800" lvl="1" indent="-228600">
                <a:spcBef>
                  <a:spcPct val="20000"/>
                </a:spcBef>
                <a:buFontTx/>
                <a:buChar char="–"/>
                <a:defRPr/>
              </a:pPr>
              <a:r>
                <a:rPr lang="en-US" sz="2000" kern="0" dirty="0"/>
                <a:t>Which transcription factors regulate this response is </a:t>
              </a:r>
              <a:r>
                <a:rPr lang="en-US" sz="2000" kern="0"/>
                <a:t>unknown </a:t>
              </a:r>
              <a:endParaRPr lang="en-US" sz="2000" kern="0" dirty="0"/>
            </a:p>
            <a:p>
              <a:pPr marL="2286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/>
              </a:pPr>
              <a:r>
                <a:rPr lang="en-US" sz="2000" kern="0" smtClean="0"/>
                <a:t>Previously in the lab, it was shown that the </a:t>
              </a:r>
              <a:r>
                <a:rPr lang="en-US" sz="2000" i="1" kern="0" smtClean="0">
                  <a:latin typeface="Symbol" panose="05050102010706020507" pitchFamily="18" charset="2"/>
                </a:rPr>
                <a:t>D</a:t>
              </a:r>
              <a:r>
                <a:rPr lang="en-US" sz="2000" i="1" kern="0" smtClean="0"/>
                <a:t>swi4</a:t>
              </a:r>
              <a:r>
                <a:rPr lang="en-US" sz="2000" kern="0" smtClean="0"/>
                <a:t> and </a:t>
              </a:r>
              <a:r>
                <a:rPr lang="en-US" sz="2000" i="1" kern="0" smtClean="0">
                  <a:latin typeface="Symbol" panose="05050102010706020507" pitchFamily="18" charset="2"/>
                </a:rPr>
                <a:t>D</a:t>
              </a:r>
              <a:r>
                <a:rPr lang="en-US" sz="2000" i="1" kern="0" smtClean="0"/>
                <a:t>hap4 </a:t>
              </a:r>
              <a:r>
                <a:rPr lang="en-US" sz="2000" kern="0" smtClean="0"/>
                <a:t>strains of budding yeast, which are deleted for the Swi4 and Hap4 transcription factors, respectively, are impaired for growth at cold temperatures.  Thus we chose to further study those strains.</a:t>
              </a:r>
              <a:endParaRPr lang="en-US" altLang="en-US" sz="2000" b="1" dirty="0"/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348271"/>
              </p:ext>
            </p:extLst>
          </p:nvPr>
        </p:nvGraphicFramePr>
        <p:xfrm>
          <a:off x="15828470" y="10396728"/>
          <a:ext cx="12428220" cy="2152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8949"/>
                <a:gridCol w="2242963"/>
                <a:gridCol w="1951988"/>
                <a:gridCol w="2057400"/>
                <a:gridCol w="2026920"/>
              </a:tblGrid>
              <a:tr h="3559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Wild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Type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Cold Shock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Recovery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25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Modified T test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</a:t>
                      </a:r>
                      <a:r>
                        <a:rPr lang="en-US" sz="1800" baseline="-25000" dirty="0" smtClean="0">
                          <a:effectLst/>
                        </a:rPr>
                        <a:t>30</a:t>
                      </a:r>
                      <a:endParaRPr lang="en-US" sz="18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</a:t>
                      </a:r>
                      <a:r>
                        <a:rPr lang="en-US" sz="1800" baseline="-25000" dirty="0" smtClean="0">
                          <a:effectLst/>
                        </a:rPr>
                        <a:t>60</a:t>
                      </a:r>
                      <a:endParaRPr lang="en-US" sz="18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</a:t>
                      </a:r>
                      <a:r>
                        <a:rPr lang="en-US" sz="1800" baseline="-25000" dirty="0" smtClean="0">
                          <a:effectLst/>
                        </a:rPr>
                        <a:t>90</a:t>
                      </a:r>
                      <a:endParaRPr lang="en-US" sz="18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</a:t>
                      </a:r>
                      <a:r>
                        <a:rPr lang="en-US" sz="1800" baseline="-25000" dirty="0" smtClean="0">
                          <a:effectLst/>
                        </a:rPr>
                        <a:t>120</a:t>
                      </a:r>
                      <a:endParaRPr lang="en-US" sz="18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04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Increased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</a:rPr>
                        <a:t>LogFC</a:t>
                      </a:r>
                      <a:r>
                        <a:rPr lang="en-US" sz="1800" baseline="0" dirty="0" smtClean="0">
                          <a:effectLst/>
                        </a:rPr>
                        <a:t> &gt; 0.25 and</a:t>
                      </a:r>
                      <a:r>
                        <a:rPr lang="en-US" sz="1800" dirty="0" smtClean="0">
                          <a:effectLst/>
                        </a:rPr>
                        <a:t> p &lt; 0.05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807 (13%)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895 (14%)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382 (6.2%)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227 (3.7%)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883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Decreased </a:t>
                      </a:r>
                      <a:r>
                        <a:rPr lang="en-US" sz="1800" dirty="0" err="1" smtClean="0">
                          <a:effectLst/>
                        </a:rPr>
                        <a:t>LogFC</a:t>
                      </a:r>
                      <a:r>
                        <a:rPr lang="en-US" sz="1800" dirty="0" smtClean="0">
                          <a:effectLst/>
                        </a:rPr>
                        <a:t> &lt; -0.25 and p &lt; 0.05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774 (13%)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902 (14%)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377 (6.1</a:t>
                      </a:r>
                      <a:r>
                        <a:rPr lang="en-US" sz="1800" dirty="0" smtClean="0">
                          <a:effectLst/>
                        </a:rPr>
                        <a:t>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279 (4.5%)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61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</a:t>
                      </a:r>
                      <a:r>
                        <a:rPr lang="en-US" sz="1800" dirty="0" smtClean="0">
                          <a:effectLst/>
                        </a:rPr>
                        <a:t>p &lt; 0.05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1589 (26%)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1809 (29%)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761 (12</a:t>
                      </a:r>
                      <a:r>
                        <a:rPr lang="en-US" sz="1800" dirty="0" smtClean="0">
                          <a:effectLst/>
                        </a:rPr>
                        <a:t>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510 (8.2%)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0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B-H </a:t>
                      </a:r>
                      <a:r>
                        <a:rPr lang="en-US" sz="1800" dirty="0" smtClean="0">
                          <a:effectLst/>
                        </a:rPr>
                        <a:t>p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&lt; 0.05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102 (1.6%)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14 (0.2%)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 (0%)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 (0.016%)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Bonferroni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dirty="0" smtClean="0">
                          <a:effectLst/>
                        </a:rPr>
                        <a:t>p &lt; 0.05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 (0%)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 (0%)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 (0.02</a:t>
                      </a:r>
                      <a:r>
                        <a:rPr lang="en-US" sz="1800" dirty="0" smtClean="0">
                          <a:effectLst/>
                        </a:rPr>
                        <a:t>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 (0%)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2368"/>
              </p:ext>
            </p:extLst>
          </p:nvPr>
        </p:nvGraphicFramePr>
        <p:xfrm>
          <a:off x="15820293" y="12652018"/>
          <a:ext cx="12438477" cy="21480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3086"/>
                <a:gridCol w="2259120"/>
                <a:gridCol w="1941951"/>
                <a:gridCol w="2057400"/>
                <a:gridCol w="2026920"/>
              </a:tblGrid>
              <a:tr h="273928">
                <a:tc>
                  <a:txBody>
                    <a:bodyPr/>
                    <a:lstStyle/>
                    <a:p>
                      <a:pPr marL="0" marR="0" indent="0" algn="ctr" defTabSz="438912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effectLst/>
                        </a:rPr>
                        <a:t> </a:t>
                      </a:r>
                      <a:r>
                        <a:rPr lang="en-US" sz="1800" b="1" i="1" dirty="0" smtClean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800" b="1" i="1" dirty="0" smtClean="0"/>
                        <a:t>swi4</a:t>
                      </a:r>
                      <a:endParaRPr lang="en-US" sz="18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Cold</a:t>
                      </a:r>
                      <a:r>
                        <a:rPr lang="en-US" sz="1800" baseline="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Shock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Recovery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287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Modified</a:t>
                      </a:r>
                      <a:r>
                        <a:rPr lang="en-US" sz="1800" baseline="0" dirty="0" smtClean="0">
                          <a:effectLst/>
                        </a:rPr>
                        <a:t> T test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</a:t>
                      </a:r>
                      <a:r>
                        <a:rPr lang="en-US" sz="1800" baseline="-25000" dirty="0" smtClean="0">
                          <a:effectLst/>
                        </a:rPr>
                        <a:t>30</a:t>
                      </a:r>
                      <a:endParaRPr lang="en-US" sz="18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</a:t>
                      </a:r>
                      <a:r>
                        <a:rPr lang="en-US" sz="1800" baseline="-25000" dirty="0" smtClean="0">
                          <a:effectLst/>
                        </a:rPr>
                        <a:t>60</a:t>
                      </a:r>
                      <a:endParaRPr lang="en-US" sz="18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t</a:t>
                      </a:r>
                      <a:r>
                        <a:rPr lang="en-US" sz="1800" baseline="-25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90</a:t>
                      </a:r>
                      <a:endParaRPr lang="en-US" sz="18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</a:t>
                      </a:r>
                      <a:r>
                        <a:rPr lang="en-US" sz="1800" baseline="-25000" dirty="0">
                          <a:effectLst/>
                        </a:rPr>
                        <a:t>120</a:t>
                      </a:r>
                      <a:endParaRPr lang="en-US" sz="1800" baseline="-25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69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Increased</a:t>
                      </a:r>
                      <a:r>
                        <a:rPr lang="en-US" sz="1800" baseline="0" dirty="0" smtClean="0">
                          <a:effectLst/>
                        </a:rPr>
                        <a:t> </a:t>
                      </a:r>
                      <a:r>
                        <a:rPr lang="en-US" sz="1800" baseline="0" dirty="0" err="1" smtClean="0">
                          <a:effectLst/>
                        </a:rPr>
                        <a:t>LogFC</a:t>
                      </a:r>
                      <a:r>
                        <a:rPr lang="en-US" sz="1800" baseline="0" dirty="0" smtClean="0">
                          <a:effectLst/>
                        </a:rPr>
                        <a:t> &gt; 0.25 and</a:t>
                      </a:r>
                      <a:r>
                        <a:rPr lang="en-US" sz="1800" dirty="0" smtClean="0">
                          <a:effectLst/>
                        </a:rPr>
                        <a:t> p &lt; 0.05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767 (12%)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796 (12%)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510 (8.2%)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325 (5.0%)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Decreased </a:t>
                      </a:r>
                      <a:r>
                        <a:rPr lang="en-US" sz="1800" dirty="0" err="1" smtClean="0">
                          <a:effectLst/>
                        </a:rPr>
                        <a:t>LogFC</a:t>
                      </a:r>
                      <a:r>
                        <a:rPr lang="en-US" sz="1800" dirty="0" smtClean="0">
                          <a:effectLst/>
                        </a:rPr>
                        <a:t> &lt; -0.25 and p &lt; 0.05</a:t>
                      </a:r>
                      <a:endParaRPr lang="en-US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726 (11%)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953 (15%)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579 (9.4%)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375 (6.0%)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04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Total </a:t>
                      </a:r>
                      <a:r>
                        <a:rPr lang="en-US" sz="1800" dirty="0" smtClean="0">
                          <a:effectLst/>
                        </a:rPr>
                        <a:t>p &lt; 0.05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1501 (24%)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1761 (28%)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1093 (18%)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701 (11%)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2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B-H </a:t>
                      </a:r>
                      <a:r>
                        <a:rPr lang="en-US" sz="1800" dirty="0" smtClean="0">
                          <a:effectLst/>
                        </a:rPr>
                        <a:t>p &lt; 0.05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 (0.48%)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 (0.11%)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 (0.016%)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 (0%)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24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Bonferroni</a:t>
                      </a:r>
                      <a:r>
                        <a:rPr lang="en-US" sz="1800" dirty="0" smtClean="0">
                          <a:effectLst/>
                        </a:rPr>
                        <a:t> p &lt; 0.05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 (0%)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 (0%)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 (0.016%)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 (0%)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381000" y="8833092"/>
            <a:ext cx="14017752" cy="5630416"/>
            <a:chOff x="533400" y="17894808"/>
            <a:chExt cx="14017752" cy="5630416"/>
          </a:xfrm>
        </p:grpSpPr>
        <p:sp>
          <p:nvSpPr>
            <p:cNvPr id="15" name="Rectangle 14"/>
            <p:cNvSpPr/>
            <p:nvPr/>
          </p:nvSpPr>
          <p:spPr>
            <a:xfrm>
              <a:off x="533400" y="17894808"/>
              <a:ext cx="14017752" cy="10972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r>
                <a:rPr lang="en-US" sz="3200" b="1" dirty="0"/>
                <a:t>Cold Shock Is an Environmental Stress</a:t>
              </a:r>
              <a:br>
                <a:rPr lang="en-US" sz="3200" b="1" dirty="0"/>
              </a:br>
              <a:r>
                <a:rPr lang="en-US" sz="3200" b="1" dirty="0"/>
                <a:t>that Is Not Well-Studied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3987" y="19111708"/>
              <a:ext cx="12268200" cy="4413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2400" dirty="0"/>
                <a:t>Increases in temperature (heat shock)</a:t>
              </a:r>
            </a:p>
            <a:p>
              <a:pPr marL="2514600" lvl="1" indent="-2286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en-US" sz="2400" dirty="0"/>
                <a:t>response very well-characterized</a:t>
              </a:r>
            </a:p>
            <a:p>
              <a:pPr marL="2514600" lvl="1" indent="-2286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en-US" sz="2400" dirty="0"/>
                <a:t>proteins denature due to heat</a:t>
              </a:r>
            </a:p>
            <a:p>
              <a:pPr marL="2514600" lvl="1" indent="-2286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en-US" sz="2400" dirty="0"/>
                <a:t>induction of heat shock proteins (</a:t>
              </a:r>
              <a:r>
                <a:rPr lang="en-US" altLang="en-US" sz="2400" dirty="0" err="1"/>
                <a:t>chaperonins</a:t>
              </a:r>
              <a:r>
                <a:rPr lang="en-US" altLang="en-US" sz="2400" dirty="0"/>
                <a:t>), that assist in protein folding</a:t>
              </a:r>
            </a:p>
            <a:p>
              <a:pPr marL="2514600" lvl="1" indent="-2286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en-US" sz="2400" dirty="0"/>
                <a:t>conserved in all organisms (prokaryotes, eukaryotes)</a:t>
              </a:r>
            </a:p>
            <a:p>
              <a:pPr lvl="1">
                <a:lnSpc>
                  <a:spcPct val="90000"/>
                </a:lnSpc>
              </a:pPr>
              <a:endParaRPr lang="en-US" altLang="en-US" sz="2400" dirty="0"/>
            </a:p>
            <a:p>
              <a:pPr>
                <a:lnSpc>
                  <a:spcPct val="90000"/>
                </a:lnSpc>
              </a:pPr>
              <a:r>
                <a:rPr lang="en-US" altLang="en-US" sz="2400" dirty="0"/>
                <a:t>Decreases in temperature (cold shock)</a:t>
              </a:r>
            </a:p>
            <a:p>
              <a:pPr marL="2514600" lvl="1" indent="-2286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en-US" sz="2400" dirty="0"/>
                <a:t>response less well-characterized</a:t>
              </a:r>
            </a:p>
            <a:p>
              <a:pPr marL="2514600" lvl="1" indent="-2286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en-US" sz="2400" dirty="0"/>
                <a:t>decrease fluidity of membranes</a:t>
              </a:r>
            </a:p>
            <a:p>
              <a:pPr marL="2514600" lvl="1" indent="-2286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en-US" sz="2400" dirty="0"/>
                <a:t>stabilize DNA and RNA secondary structures</a:t>
              </a:r>
            </a:p>
            <a:p>
              <a:pPr marL="2514600" lvl="1" indent="-2286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en-US" sz="2400" dirty="0"/>
                <a:t>impair ribosome function and protein synthesis</a:t>
              </a:r>
            </a:p>
            <a:p>
              <a:pPr marL="2514600" lvl="1" indent="-2286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en-US" sz="2400" dirty="0"/>
                <a:t>decrease enzymatic activities</a:t>
              </a:r>
            </a:p>
            <a:p>
              <a:pPr marL="2514600" lvl="1" indent="-228600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en-US" sz="2400" dirty="0"/>
                <a:t>no equivalent set of cold shock proteins that are conserved in all organisms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33400" y="18992088"/>
              <a:ext cx="14017752" cy="4425696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31" name="AutoShape 6" descr="Displaying SWI4_Targets_YEASTRACT_2015031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AutoShape 8" descr="Displaying SWI4_Targets_YEASTRACT_2015031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9413200" y="4724400"/>
            <a:ext cx="14017752" cy="10972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r>
              <a:rPr lang="en-US" sz="3200" b="1" dirty="0"/>
              <a:t>Short Time Series Expression </a:t>
            </a:r>
            <a:r>
              <a:rPr lang="en-US" sz="3200" b="1"/>
              <a:t>Miner </a:t>
            </a:r>
            <a:r>
              <a:rPr lang="en-US" sz="3200" b="1" smtClean="0"/>
              <a:t>(STEM) </a:t>
            </a:r>
            <a:endParaRPr lang="en-US" sz="3200" b="1" dirty="0"/>
          </a:p>
          <a:p>
            <a:pPr algn="ctr"/>
            <a:r>
              <a:rPr lang="en-US" sz="3200" b="1" dirty="0" smtClean="0"/>
              <a:t>Software Clusters </a:t>
            </a:r>
            <a:r>
              <a:rPr lang="en-US" sz="3200" b="1" dirty="0"/>
              <a:t>Genes with Similar Profiles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9407850" y="29474160"/>
            <a:ext cx="14017752" cy="10972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r>
              <a:rPr lang="en-US" sz="3200" b="1" dirty="0" smtClean="0"/>
              <a:t>References</a:t>
            </a:r>
            <a:endParaRPr lang="en-US" sz="3200" b="1" dirty="0"/>
          </a:p>
        </p:txBody>
      </p:sp>
      <p:sp>
        <p:nvSpPr>
          <p:cNvPr id="59" name="Rectangle 58"/>
          <p:cNvSpPr/>
          <p:nvPr/>
        </p:nvSpPr>
        <p:spPr>
          <a:xfrm>
            <a:off x="29413200" y="5821680"/>
            <a:ext cx="14017752" cy="1449197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29428966" y="20411440"/>
            <a:ext cx="14017752" cy="6045169"/>
            <a:chOff x="29425918" y="19079210"/>
            <a:chExt cx="14017752" cy="6045169"/>
          </a:xfrm>
        </p:grpSpPr>
        <p:sp>
          <p:nvSpPr>
            <p:cNvPr id="56" name="Rectangle 55"/>
            <p:cNvSpPr/>
            <p:nvPr/>
          </p:nvSpPr>
          <p:spPr>
            <a:xfrm>
              <a:off x="29425918" y="19079210"/>
              <a:ext cx="14017752" cy="10972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r>
                <a:rPr lang="en-US" sz="3200" b="1" smtClean="0"/>
                <a:t>Summary and Future Directions</a:t>
              </a:r>
              <a:endParaRPr lang="en-US" sz="3200" b="1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425918" y="20176490"/>
              <a:ext cx="14017752" cy="4947889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29413200" y="30585490"/>
            <a:ext cx="14017752" cy="210431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381000" y="19414490"/>
            <a:ext cx="14017752" cy="6715621"/>
            <a:chOff x="533400" y="25237440"/>
            <a:chExt cx="14017752" cy="6715621"/>
          </a:xfrm>
        </p:grpSpPr>
        <p:sp>
          <p:nvSpPr>
            <p:cNvPr id="40" name="TextBox 39"/>
            <p:cNvSpPr txBox="1"/>
            <p:nvPr/>
          </p:nvSpPr>
          <p:spPr>
            <a:xfrm>
              <a:off x="9144000" y="26320750"/>
              <a:ext cx="5105400" cy="5632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000" smtClean="0"/>
                <a:t>Cells were grown to early log phase and five timepoints were collected:  before cold shock (t</a:t>
              </a:r>
              <a:r>
                <a:rPr lang="en-US" sz="2000" baseline="-25000" smtClean="0"/>
                <a:t>0</a:t>
              </a:r>
              <a:r>
                <a:rPr lang="en-US" sz="2000" smtClean="0"/>
                <a:t>), after 30 and 60 minutes of cold shock at 13°C (t</a:t>
              </a:r>
              <a:r>
                <a:rPr lang="en-US" sz="2000" baseline="-25000" smtClean="0"/>
                <a:t>30</a:t>
              </a:r>
              <a:r>
                <a:rPr lang="en-US" sz="2000" smtClean="0"/>
                <a:t>, t</a:t>
              </a:r>
              <a:r>
                <a:rPr lang="en-US" sz="2000" baseline="-25000" smtClean="0"/>
                <a:t>60</a:t>
              </a:r>
              <a:r>
                <a:rPr lang="en-US" sz="2000"/>
                <a:t>), and after 60 minutes of cold shock followed by 30 and 60 minutes of recovery at 30°C (t</a:t>
              </a:r>
              <a:r>
                <a:rPr lang="en-US" sz="2000" baseline="-25000" smtClean="0"/>
                <a:t>90</a:t>
              </a:r>
              <a:r>
                <a:rPr lang="en-US" sz="2000" smtClean="0"/>
                <a:t>, t1</a:t>
              </a:r>
              <a:r>
                <a:rPr lang="en-US" sz="2000" baseline="-25000" smtClean="0"/>
                <a:t>20</a:t>
              </a:r>
              <a:r>
                <a:rPr lang="en-US" sz="2000" smtClean="0"/>
                <a:t>).  An additional cold shock timepoint was collected for the </a:t>
              </a:r>
              <a:r>
                <a:rPr lang="en-US" sz="2000" i="1" kern="0" smtClean="0">
                  <a:latin typeface="Symbol" panose="05050102010706020507" pitchFamily="18" charset="2"/>
                </a:rPr>
                <a:t>D</a:t>
              </a:r>
              <a:r>
                <a:rPr lang="en-US" sz="2000" i="1" kern="0" smtClean="0"/>
                <a:t>hap4</a:t>
              </a:r>
              <a:r>
                <a:rPr lang="en-US" sz="2000" kern="0" smtClean="0"/>
                <a:t> strain after 15 minutes (t</a:t>
              </a:r>
              <a:r>
                <a:rPr lang="en-US" sz="2000" kern="0" baseline="-25000" smtClean="0"/>
                <a:t>15</a:t>
              </a:r>
              <a:r>
                <a:rPr lang="en-US" sz="2000" kern="0" smtClean="0"/>
                <a:t>).</a:t>
              </a:r>
              <a:endParaRPr lang="en-US" sz="2000" smtClean="0"/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000" smtClean="0"/>
                <a:t>Total RNA was prepared using the Ambion RiboPure Yeast Kit.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000" smtClean="0"/>
                <a:t>aRNA was prepared from 1 </a:t>
              </a:r>
              <a:r>
                <a:rPr lang="en-US" sz="2000" smtClean="0">
                  <a:latin typeface="Symbol" panose="05050102010706020507" pitchFamily="18" charset="2"/>
                </a:rPr>
                <a:t>m</a:t>
              </a:r>
              <a:r>
                <a:rPr lang="en-US" sz="2000" smtClean="0"/>
                <a:t>g of total RNA and labeled with the Cy3 and Cy5 dyes using the Ambion Amino Allyl Message Amp II Kit before hybridizing to DNA microarrays.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000" smtClean="0"/>
                <a:t>Dye </a:t>
              </a:r>
              <a:r>
                <a:rPr lang="en-US" sz="2000" dirty="0" smtClean="0"/>
                <a:t>orientation was swapped for two sets of replicates.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Microarrays were scanned using the Axon </a:t>
              </a:r>
              <a:r>
                <a:rPr lang="en-US" sz="2000" dirty="0" err="1" smtClean="0"/>
                <a:t>GenePix</a:t>
              </a:r>
              <a:r>
                <a:rPr lang="en-US" sz="2000" dirty="0" smtClean="0"/>
                <a:t> 4000B scanner.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33400" y="26136600"/>
              <a:ext cx="14017752" cy="5760720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33400" y="25237440"/>
              <a:ext cx="14017752" cy="10210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r>
                <a:rPr lang="en-US" sz="3200" b="1" dirty="0" smtClean="0"/>
                <a:t>Four Independent Cultures Were Subjected </a:t>
              </a:r>
            </a:p>
            <a:p>
              <a:pPr algn="ctr"/>
              <a:r>
                <a:rPr lang="en-US" sz="3200" b="1" dirty="0" smtClean="0"/>
                <a:t>to the Cold Shock and Recovery Experiment</a:t>
              </a:r>
              <a:endParaRPr lang="en-US" sz="3200" b="1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308650" y="27736800"/>
            <a:ext cx="7696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Representative images of DNA microarrays for wild type </a:t>
            </a:r>
            <a:r>
              <a:rPr lang="en-US" sz="2800" i="1" dirty="0" smtClean="0"/>
              <a:t>S. </a:t>
            </a:r>
            <a:r>
              <a:rPr lang="en-US" sz="2800" i="1" dirty="0" err="1" smtClean="0"/>
              <a:t>cerevisiae</a:t>
            </a:r>
            <a:r>
              <a:rPr lang="en-US" sz="2800" dirty="0"/>
              <a:t> </a:t>
            </a:r>
            <a:r>
              <a:rPr lang="en-US" sz="2800" dirty="0" smtClean="0"/>
              <a:t>are shown.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Each spot contains DNA from one gene, which hybridizes to the </a:t>
            </a:r>
            <a:r>
              <a:rPr lang="en-US" sz="2800" dirty="0" err="1" smtClean="0"/>
              <a:t>aRNA</a:t>
            </a:r>
            <a:r>
              <a:rPr lang="en-US" sz="2800" dirty="0" smtClean="0"/>
              <a:t> prepared in the experiment.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Red spots indicate an increase in gene expression relative to the control (t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Green spots indicate a decrease in </a:t>
            </a:r>
            <a:r>
              <a:rPr lang="en-US" sz="2800" dirty="0"/>
              <a:t>gene expression relative to the control (t</a:t>
            </a:r>
            <a:r>
              <a:rPr lang="en-US" sz="2800" baseline="-25000" dirty="0"/>
              <a:t>0</a:t>
            </a:r>
            <a:r>
              <a:rPr lang="en-US" sz="28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Yellow spots indicate no change in expression.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365050" y="26258520"/>
            <a:ext cx="14017752" cy="10972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r>
              <a:rPr lang="en-US" sz="3200" b="1" dirty="0"/>
              <a:t>Gene Expression Changes Due to Cold Shock</a:t>
            </a:r>
          </a:p>
          <a:p>
            <a:pPr algn="ctr"/>
            <a:r>
              <a:rPr lang="en-US" sz="3200" b="1" dirty="0"/>
              <a:t>Return to Pre-shock Levels During Recovery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65050" y="27355800"/>
            <a:ext cx="14017752" cy="5334000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8" name="Picture 2" descr="ColdShockArray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1" t="22719" r="22501" b="11807"/>
          <a:stretch/>
        </p:blipFill>
        <p:spPr bwMode="auto">
          <a:xfrm>
            <a:off x="517450" y="27523440"/>
            <a:ext cx="55970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 Box 4"/>
          <p:cNvSpPr txBox="1">
            <a:spLocks noChangeArrowheads="1"/>
          </p:cNvSpPr>
          <p:nvPr/>
        </p:nvSpPr>
        <p:spPr bwMode="auto">
          <a:xfrm>
            <a:off x="715887" y="27508200"/>
            <a:ext cx="248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30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3443213" y="27508200"/>
            <a:ext cx="248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60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cold shock</a:t>
            </a:r>
          </a:p>
        </p:txBody>
      </p:sp>
      <p:sp>
        <p:nvSpPr>
          <p:cNvPr id="67" name="Text Box 6"/>
          <p:cNvSpPr txBox="1">
            <a:spLocks noChangeArrowheads="1"/>
          </p:cNvSpPr>
          <p:nvPr/>
        </p:nvSpPr>
        <p:spPr bwMode="auto">
          <a:xfrm>
            <a:off x="715887" y="32080200"/>
            <a:ext cx="2166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90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recovery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443213" y="32080200"/>
            <a:ext cx="2279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dirty="0"/>
              <a:t>t</a:t>
            </a:r>
            <a:r>
              <a:rPr lang="en-US" altLang="en-US" baseline="-25000" dirty="0"/>
              <a:t>120</a:t>
            </a:r>
            <a:r>
              <a:rPr lang="en-US" altLang="en-US" dirty="0"/>
              <a:t>/t</a:t>
            </a:r>
            <a:r>
              <a:rPr lang="en-US" altLang="en-US" baseline="-25000" dirty="0"/>
              <a:t>0</a:t>
            </a:r>
            <a:r>
              <a:rPr lang="en-US" altLang="en-US" dirty="0"/>
              <a:t> recovery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18926" y="17051358"/>
            <a:ext cx="1295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This table shows the number and percentage of genes that had a significant change in expression </a:t>
            </a:r>
            <a:r>
              <a:rPr lang="en-US" sz="2400" dirty="0" smtClean="0"/>
              <a:t>for each time point at </a:t>
            </a:r>
            <a:r>
              <a:rPr lang="en-US" sz="2400" dirty="0"/>
              <a:t>an unadjusted p &lt; 0.05, a </a:t>
            </a:r>
            <a:r>
              <a:rPr lang="en-US" sz="2400" dirty="0" err="1"/>
              <a:t>Benjamini</a:t>
            </a:r>
            <a:r>
              <a:rPr lang="en-US" sz="2400" dirty="0"/>
              <a:t> and Hochberg (B-H) corrected p &lt; 0.05, or a </a:t>
            </a:r>
            <a:r>
              <a:rPr lang="en-US" sz="2400" dirty="0" err="1"/>
              <a:t>Bonferroni</a:t>
            </a:r>
            <a:r>
              <a:rPr lang="en-US" sz="2400" dirty="0"/>
              <a:t> corrected p &lt; 0.05</a:t>
            </a:r>
            <a:r>
              <a:rPr lang="en-US" sz="2400" dirty="0" smtClean="0"/>
              <a:t>.  The number of genes that were increased and decreased in expression at an unadjusted p &lt; 0.05 are also shown.</a:t>
            </a:r>
            <a:endParaRPr lang="en-US" sz="24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14935200" y="4724400"/>
            <a:ext cx="14017752" cy="13975259"/>
            <a:chOff x="14935200" y="12725400"/>
            <a:chExt cx="14017752" cy="13975259"/>
          </a:xfrm>
        </p:grpSpPr>
        <p:sp>
          <p:nvSpPr>
            <p:cNvPr id="48" name="Rectangle 47"/>
            <p:cNvSpPr/>
            <p:nvPr/>
          </p:nvSpPr>
          <p:spPr>
            <a:xfrm>
              <a:off x="14935200" y="12725400"/>
              <a:ext cx="14017752" cy="10972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r>
                <a:rPr lang="en-US" sz="3200" b="1" dirty="0" smtClean="0"/>
                <a:t>An ANOVA and a Modified T Test Were Used to Determine Which Genes Had Significant Changes in Expression in the Wild Type</a:t>
              </a:r>
              <a:r>
                <a:rPr lang="en-US" sz="3200" b="1" smtClean="0"/>
                <a:t>, </a:t>
              </a:r>
              <a:r>
                <a:rPr lang="en-US" sz="3200" b="1" i="1" smtClean="0">
                  <a:latin typeface="Symbol" panose="05050102010706020507" pitchFamily="18" charset="2"/>
                </a:rPr>
                <a:t>D</a:t>
              </a:r>
              <a:r>
                <a:rPr lang="en-US" sz="3200" b="1" i="1" smtClean="0"/>
                <a:t>hap4</a:t>
              </a:r>
              <a:r>
                <a:rPr lang="en-US" sz="3200" b="1" smtClean="0"/>
                <a:t>,</a:t>
              </a:r>
              <a:r>
                <a:rPr lang="en-US" sz="3200" b="1" i="1" smtClean="0"/>
                <a:t> </a:t>
              </a:r>
              <a:r>
                <a:rPr lang="en-US" sz="3200" b="1" dirty="0" smtClean="0"/>
                <a:t>and </a:t>
              </a:r>
              <a:r>
                <a:rPr lang="en-US" sz="3200" b="1" i="1" dirty="0" smtClean="0">
                  <a:latin typeface="Symbol" panose="05050102010706020507" pitchFamily="18" charset="2"/>
                </a:rPr>
                <a:t>D</a:t>
              </a:r>
              <a:r>
                <a:rPr lang="en-US" sz="3200" b="1" i="1" dirty="0" smtClean="0"/>
                <a:t>swi4</a:t>
              </a:r>
              <a:r>
                <a:rPr lang="en-US" sz="3200" b="1" dirty="0" smtClean="0"/>
                <a:t> Strains</a:t>
              </a:r>
              <a:endParaRPr lang="en-US" sz="3200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4935200" y="13822680"/>
              <a:ext cx="14017752" cy="12877979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543275" y="15932937"/>
              <a:ext cx="1280160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The ANOVA test determined whether a particular gene was </a:t>
              </a:r>
              <a:r>
                <a:rPr lang="en-US" sz="2000" smtClean="0"/>
                <a:t>differentially expressed (log</a:t>
              </a:r>
              <a:r>
                <a:rPr lang="en-US" sz="2000" baseline="-25000" smtClean="0"/>
                <a:t>2</a:t>
              </a:r>
              <a:r>
                <a:rPr lang="en-US" sz="2000" smtClean="0"/>
                <a:t> </a:t>
              </a:r>
              <a:r>
                <a:rPr lang="en-US" sz="2000" dirty="0" smtClean="0"/>
                <a:t>fold </a:t>
              </a:r>
              <a:r>
                <a:rPr lang="en-US" sz="2000" smtClean="0"/>
                <a:t>change &gt; or &lt; 0) at any timepoint.</a:t>
              </a:r>
              <a:endParaRPr lang="en-US" sz="2000" dirty="0" smtClean="0"/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This table shows the number and percentage of genes that had a significant change in expression at an unadjusted </a:t>
              </a:r>
            </a:p>
            <a:p>
              <a:pPr marL="228600" indent="-228600"/>
              <a:r>
                <a:rPr lang="en-US" sz="2000" dirty="0"/>
                <a:t> </a:t>
              </a:r>
              <a:r>
                <a:rPr lang="en-US" sz="2000" dirty="0" smtClean="0"/>
                <a:t>     p &lt; 0.05, a </a:t>
              </a:r>
              <a:r>
                <a:rPr lang="en-US" sz="2000" dirty="0" err="1" smtClean="0"/>
                <a:t>Benjamini</a:t>
              </a:r>
              <a:r>
                <a:rPr lang="en-US" sz="2000" dirty="0" smtClean="0"/>
                <a:t> and Hochberg (B-H) corrected p &lt; 0.05, or a </a:t>
              </a:r>
              <a:r>
                <a:rPr lang="en-US" sz="2000" dirty="0" err="1" smtClean="0"/>
                <a:t>Bonferroni</a:t>
              </a:r>
              <a:r>
                <a:rPr lang="en-US" sz="2000" dirty="0" smtClean="0"/>
                <a:t> corrected p &lt; 0.05.</a:t>
              </a:r>
            </a:p>
            <a:p>
              <a:pPr marL="228600" indent="-228600">
                <a:buFont typeface="Arial" panose="020B0604020202020204" pitchFamily="34" charset="0"/>
                <a:buChar char="•"/>
              </a:pPr>
              <a:r>
                <a:rPr lang="en-US" sz="2000" dirty="0" smtClean="0"/>
                <a:t>The </a:t>
              </a:r>
              <a:r>
                <a:rPr lang="en-US" sz="2000" dirty="0" err="1" smtClean="0"/>
                <a:t>Benjamini</a:t>
              </a:r>
              <a:r>
                <a:rPr lang="en-US" sz="2000" dirty="0" smtClean="0"/>
                <a:t> and Hochberg and </a:t>
              </a:r>
              <a:r>
                <a:rPr lang="en-US" sz="2000" dirty="0" err="1" smtClean="0"/>
                <a:t>Bonferroni</a:t>
              </a:r>
              <a:r>
                <a:rPr lang="en-US" sz="2000" dirty="0" smtClean="0"/>
                <a:t> adjustments were applied to the unadjusted p values to correct for the multiple testing problem.  When performing 6189 hypothesis tests, as was done here, we would expect 5% of the genes (303) to have a p &lt; 0.05 due just due to chance.  The </a:t>
              </a:r>
              <a:r>
                <a:rPr lang="en-US" sz="2000" dirty="0" err="1" smtClean="0"/>
                <a:t>Bonferroni</a:t>
              </a:r>
              <a:r>
                <a:rPr lang="en-US" sz="2000" dirty="0" smtClean="0"/>
                <a:t> correction is more stringent than the </a:t>
              </a:r>
              <a:r>
                <a:rPr lang="en-US" sz="2000" dirty="0" err="1" smtClean="0"/>
                <a:t>Benjamini</a:t>
              </a:r>
              <a:r>
                <a:rPr lang="en-US" sz="2000" dirty="0" smtClean="0"/>
                <a:t> and Hochberg correction.</a:t>
              </a:r>
            </a:p>
          </p:txBody>
        </p:sp>
      </p:grpSp>
      <p:sp>
        <p:nvSpPr>
          <p:cNvPr id="25" name="AutoShape 2" descr="Displaying SWI4_Targets_YEASTRACT_2015031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AutoShape 4" descr="Displaying SWI4_Targets_YEASTRACT_20150312.jp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AutoShape 6" descr="Displaying SWI4_Targets_YEASTRACT_20150312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14938248" y="18973800"/>
            <a:ext cx="14017752" cy="13715999"/>
            <a:chOff x="14935200" y="25504170"/>
            <a:chExt cx="14017752" cy="13715999"/>
          </a:xfrm>
        </p:grpSpPr>
        <p:sp>
          <p:nvSpPr>
            <p:cNvPr id="54" name="Rectangle 53"/>
            <p:cNvSpPr/>
            <p:nvPr/>
          </p:nvSpPr>
          <p:spPr>
            <a:xfrm>
              <a:off x="14935200" y="25529183"/>
              <a:ext cx="14017752" cy="109728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r>
                <a:rPr lang="en-US" sz="3200" b="1" smtClean="0">
                  <a:solidFill>
                    <a:schemeClr val="bg1"/>
                  </a:solidFill>
                </a:rPr>
                <a:t>Additional Transcription Factor Deletion Strains Were Tested </a:t>
              </a:r>
            </a:p>
            <a:p>
              <a:pPr algn="ctr"/>
              <a:r>
                <a:rPr lang="en-US" sz="3200" b="1" smtClean="0">
                  <a:solidFill>
                    <a:schemeClr val="bg1"/>
                  </a:solidFill>
                </a:rPr>
                <a:t>for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Growth </a:t>
              </a:r>
              <a:r>
                <a:rPr lang="en-US" sz="3200" b="1" smtClean="0">
                  <a:solidFill>
                    <a:schemeClr val="bg1"/>
                  </a:solidFill>
                </a:rPr>
                <a:t>Impairment at Four </a:t>
              </a:r>
              <a:r>
                <a:rPr lang="en-US" sz="3200" b="1" dirty="0" smtClean="0">
                  <a:solidFill>
                    <a:schemeClr val="bg1"/>
                  </a:solidFill>
                </a:rPr>
                <a:t>Different Temperatures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4935200" y="25504170"/>
              <a:ext cx="14017752" cy="13715999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438912" tIns="219456" rIns="438912" bIns="219456" spcCol="0"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9638434" y="5992945"/>
            <a:ext cx="134544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/>
              <a:t>Genes that met the Benjamini and Hochberg corrected p &lt; 0.05 criterion in the ANOVA test for each deletion strain were clustered using the </a:t>
            </a:r>
            <a:r>
              <a:rPr lang="en-US" sz="2400" smtClean="0"/>
              <a:t>STEM </a:t>
            </a:r>
            <a:r>
              <a:rPr lang="en-US" sz="2400"/>
              <a:t>software </a:t>
            </a:r>
            <a:r>
              <a:rPr lang="en-US" sz="2400" smtClean="0"/>
              <a:t>(Ernst and Bar-Joseph 2006).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smtClean="0"/>
              <a:t>Genes that </a:t>
            </a:r>
            <a:r>
              <a:rPr lang="en-US" sz="2400" dirty="0" smtClean="0"/>
              <a:t>exhibited similar patterns of expression over the course of the cold shock and </a:t>
            </a:r>
            <a:r>
              <a:rPr lang="en-US" sz="2400" smtClean="0"/>
              <a:t>recovery experiment were grouped into profiles.</a:t>
            </a:r>
            <a:endParaRPr lang="en-US" sz="2400" dirty="0" smtClean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smtClean="0"/>
              <a:t>The figures below </a:t>
            </a:r>
            <a:r>
              <a:rPr lang="en-US" sz="2400" dirty="0" smtClean="0"/>
              <a:t>are profiles </a:t>
            </a:r>
            <a:r>
              <a:rPr lang="en-US" sz="2400" smtClean="0"/>
              <a:t>which showed patterns of expression of up-regulation during cold shock followed by down-regulation during recovery or vice versa</a:t>
            </a:r>
            <a:r>
              <a:rPr lang="en-US" sz="2400" smtClean="0">
                <a:cs typeface="Raavi" panose="020B0502040204020203" pitchFamily="34" charset="0"/>
              </a:rPr>
              <a:t>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smtClean="0">
                <a:solidFill>
                  <a:srgbClr val="000000"/>
                </a:solidFill>
                <a:cs typeface="Raavi" panose="020B0502040204020203" pitchFamily="34" charset="0"/>
              </a:rPr>
              <a:t>The stem software determined which Gene Ontology categories were enriched among genes in the profiles, examples of which are shown below each figure.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 rot="16200000">
            <a:off x="29482423" y="16012116"/>
            <a:ext cx="292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Expression (log</a:t>
            </a:r>
            <a:r>
              <a:rPr lang="en-US" altLang="en-US" sz="1800" baseline="-25000" dirty="0"/>
              <a:t>2 </a:t>
            </a:r>
            <a:r>
              <a:rPr lang="en-US" altLang="en-US" sz="1800" dirty="0"/>
              <a:t>fold change)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31242000" y="14431877"/>
            <a:ext cx="10668897" cy="4008523"/>
            <a:chOff x="31454571" y="13462737"/>
            <a:chExt cx="10668897" cy="400852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1" t="4615" r="3949" b="10615"/>
            <a:stretch/>
          </p:blipFill>
          <p:spPr bwMode="auto">
            <a:xfrm>
              <a:off x="36736976" y="13462737"/>
              <a:ext cx="5386492" cy="3610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6" t="4308" r="5225" b="10615"/>
            <a:stretch/>
          </p:blipFill>
          <p:spPr bwMode="auto">
            <a:xfrm>
              <a:off x="31454571" y="13517172"/>
              <a:ext cx="5282404" cy="3541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35260025" y="17101928"/>
              <a:ext cx="2285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/>
                <a:t>Time (minutes)</a:t>
              </a:r>
              <a:endParaRPr lang="en-US" sz="1800" dirty="0"/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1046362" y="18301418"/>
            <a:ext cx="457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Example Gene </a:t>
            </a:r>
            <a:r>
              <a:rPr lang="en-US" sz="2400" dirty="0"/>
              <a:t>O</a:t>
            </a:r>
            <a:r>
              <a:rPr lang="en-US" sz="2400" smtClean="0"/>
              <a:t>ntology </a:t>
            </a:r>
            <a:r>
              <a:rPr lang="en-US" sz="2400" dirty="0" smtClean="0"/>
              <a:t>categories: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6422997" y="18693084"/>
            <a:ext cx="6088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Positive regulation of protein polymerization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Actin cytoskeleton organization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Glycogen metabolic process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Phosphorus metabolic process</a:t>
            </a:r>
            <a:endParaRPr lang="en-US" sz="2400" dirty="0"/>
          </a:p>
        </p:txBody>
      </p:sp>
      <p:sp>
        <p:nvSpPr>
          <p:cNvPr id="78" name="TextBox 77"/>
          <p:cNvSpPr txBox="1"/>
          <p:nvPr/>
        </p:nvSpPr>
        <p:spPr>
          <a:xfrm>
            <a:off x="29857709" y="18775740"/>
            <a:ext cx="58390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Ribosome biogenesis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Nitrogen compound metabolic processes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Protein serine/threonine phosphatase complex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561044" y="21544181"/>
            <a:ext cx="13864558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Cells of </a:t>
            </a:r>
            <a:r>
              <a:rPr lang="en-US" sz="2200" i="1" dirty="0" smtClean="0"/>
              <a:t>S. cerevisiae </a:t>
            </a:r>
            <a:r>
              <a:rPr lang="en-US" sz="2200" dirty="0" smtClean="0"/>
              <a:t>deletion</a:t>
            </a:r>
            <a:r>
              <a:rPr lang="en-US" sz="2200" i="1" dirty="0" smtClean="0"/>
              <a:t> </a:t>
            </a:r>
            <a:r>
              <a:rPr lang="en-US" sz="2200" dirty="0" smtClean="0"/>
              <a:t>strains </a:t>
            </a:r>
            <a:r>
              <a:rPr lang="en-US" sz="2200" i="1" dirty="0" smtClean="0">
                <a:latin typeface="Symbol" panose="05050102010706020507" pitchFamily="18" charset="2"/>
              </a:rPr>
              <a:t>D</a:t>
            </a:r>
            <a:r>
              <a:rPr lang="en-US" sz="2200" i="1" dirty="0" smtClean="0"/>
              <a:t>swi4</a:t>
            </a:r>
            <a:r>
              <a:rPr lang="en-US" sz="2200" dirty="0" smtClean="0">
                <a:solidFill>
                  <a:srgbClr val="000000"/>
                </a:solidFill>
              </a:rPr>
              <a:t> and </a:t>
            </a:r>
            <a:r>
              <a:rPr lang="en-US" sz="2200" i="1" dirty="0" smtClean="0">
                <a:latin typeface="Symbol" panose="05050102010706020507" pitchFamily="18" charset="2"/>
              </a:rPr>
              <a:t>D</a:t>
            </a:r>
            <a:r>
              <a:rPr lang="en-US" sz="2200" i="1" dirty="0" smtClean="0"/>
              <a:t>hap4</a:t>
            </a:r>
            <a:r>
              <a:rPr lang="en-US" sz="22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200" dirty="0" smtClean="0"/>
              <a:t>were subjected to a cold shock and recovery </a:t>
            </a:r>
            <a:r>
              <a:rPr lang="en-US" sz="2200" smtClean="0"/>
              <a:t>experiment.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genes which show different patterns of expression between </a:t>
            </a:r>
            <a:r>
              <a:rPr lang="en-US" sz="2200" smtClean="0"/>
              <a:t>the wild type </a:t>
            </a:r>
            <a:r>
              <a:rPr lang="en-US" sz="2200" dirty="0" smtClean="0"/>
              <a:t>and either deletion strain are </a:t>
            </a:r>
            <a:r>
              <a:rPr lang="en-US" sz="2200" dirty="0"/>
              <a:t>the ones </a:t>
            </a:r>
            <a:r>
              <a:rPr lang="en-US" sz="2200" dirty="0" smtClean="0"/>
              <a:t>that are </a:t>
            </a:r>
            <a:r>
              <a:rPr lang="en-US" sz="2200" dirty="0"/>
              <a:t>potentially involved in the cold shock response. 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/>
              <a:t>Gene Ontology </a:t>
            </a:r>
            <a:r>
              <a:rPr lang="en-US" sz="2200" dirty="0" smtClean="0"/>
              <a:t>categories were assigned to expression profiles.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two major patterns of expression </a:t>
            </a:r>
            <a:r>
              <a:rPr lang="en-US" sz="2200" smtClean="0"/>
              <a:t>were up regulation </a:t>
            </a:r>
            <a:r>
              <a:rPr lang="en-US" sz="2200" dirty="0" smtClean="0"/>
              <a:t>during cold shock, followed </a:t>
            </a:r>
            <a:r>
              <a:rPr lang="en-US" sz="2200" smtClean="0"/>
              <a:t>by down regulation </a:t>
            </a:r>
            <a:r>
              <a:rPr lang="en-US" sz="2200" dirty="0" smtClean="0"/>
              <a:t>during recovery, </a:t>
            </a:r>
            <a:r>
              <a:rPr lang="en-US" sz="2200" smtClean="0"/>
              <a:t>and vice versa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/>
              <a:t>Gene Ontology </a:t>
            </a:r>
            <a:r>
              <a:rPr lang="en-US" sz="2200" dirty="0" smtClean="0"/>
              <a:t>categories that followed these </a:t>
            </a:r>
            <a:r>
              <a:rPr lang="en-US" sz="2200" smtClean="0"/>
              <a:t>patterns in the </a:t>
            </a:r>
            <a:r>
              <a:rPr lang="en-US" sz="2200" i="1">
                <a:latin typeface="Symbol" panose="05050102010706020507" pitchFamily="18" charset="2"/>
              </a:rPr>
              <a:t>D</a:t>
            </a:r>
            <a:r>
              <a:rPr lang="en-US" sz="2200" i="1"/>
              <a:t>swi4</a:t>
            </a:r>
            <a:r>
              <a:rPr lang="en-US" sz="2200"/>
              <a:t> </a:t>
            </a:r>
            <a:r>
              <a:rPr lang="en-US" sz="2200" smtClean="0"/>
              <a:t>strain include </a:t>
            </a:r>
            <a:r>
              <a:rPr lang="en-US" sz="2200" dirty="0" smtClean="0"/>
              <a:t>ribosome biogenesis, nitrogen compound metabolic processes, protein serine/threonine phosphates complex, and, positive regulation of protein polymerization, actin cytoskeleton organization, glycogen metabolic processes, phosphorus metabolic processes, respectively.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/>
              <a:t>Gene </a:t>
            </a:r>
            <a:r>
              <a:rPr lang="en-US" sz="2200"/>
              <a:t>O</a:t>
            </a:r>
            <a:r>
              <a:rPr lang="en-US" sz="2200" smtClean="0"/>
              <a:t>ntology </a:t>
            </a:r>
            <a:r>
              <a:rPr lang="en-US" sz="2200" dirty="0" smtClean="0"/>
              <a:t>categories that followed these patterns </a:t>
            </a:r>
            <a:r>
              <a:rPr lang="en-US" sz="2200" smtClean="0"/>
              <a:t>in the </a:t>
            </a:r>
            <a:r>
              <a:rPr lang="en-US" sz="2200" i="1" smtClean="0">
                <a:latin typeface="Symbol" panose="05050102010706020507" pitchFamily="18" charset="2"/>
              </a:rPr>
              <a:t>D</a:t>
            </a:r>
            <a:r>
              <a:rPr lang="en-US" sz="2200" i="1" smtClean="0"/>
              <a:t>hap4</a:t>
            </a:r>
            <a:r>
              <a:rPr lang="en-US" sz="2200" smtClean="0"/>
              <a:t> strain include </a:t>
            </a:r>
            <a:r>
              <a:rPr lang="en-US" sz="2200" dirty="0" smtClean="0"/>
              <a:t>mRNA metabolic process, ribosome biogenesis, chromatin modification, and, microtubule cytoskeleton organization, condensed nuclear chromosome, endoplasmic </a:t>
            </a:r>
            <a:r>
              <a:rPr lang="en-US" sz="2200" smtClean="0"/>
              <a:t>reticulum.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smtClean="0"/>
              <a:t>Based on new growth experiments, we are further investigating the </a:t>
            </a:r>
            <a:r>
              <a:rPr lang="el-GR" sz="2200" i="1"/>
              <a:t>Δ</a:t>
            </a:r>
            <a:r>
              <a:rPr lang="en-US" sz="2200" i="1"/>
              <a:t>ash1</a:t>
            </a:r>
            <a:r>
              <a:rPr lang="en-US" sz="2200"/>
              <a:t> </a:t>
            </a:r>
            <a:r>
              <a:rPr lang="en-US" sz="2200" smtClean="0"/>
              <a:t>strain.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460375" y="8381007"/>
            <a:ext cx="16280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/>
            <a:r>
              <a:rPr lang="en-US" altLang="en-US" sz="1400" dirty="0" err="1">
                <a:solidFill>
                  <a:prstClr val="black"/>
                </a:solidFill>
              </a:rPr>
              <a:t>Alberts</a:t>
            </a:r>
            <a:r>
              <a:rPr lang="en-US" altLang="en-US" sz="1400" dirty="0">
                <a:solidFill>
                  <a:prstClr val="black"/>
                </a:solidFill>
              </a:rPr>
              <a:t> </a:t>
            </a:r>
            <a:r>
              <a:rPr lang="en-US" altLang="en-US" sz="1400" i="1" dirty="0">
                <a:solidFill>
                  <a:prstClr val="black"/>
                </a:solidFill>
              </a:rPr>
              <a:t>et al</a:t>
            </a:r>
            <a:r>
              <a:rPr lang="en-US" altLang="en-US" sz="1400" dirty="0">
                <a:solidFill>
                  <a:prstClr val="black"/>
                </a:solidFill>
              </a:rPr>
              <a:t>. (2004)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9428966" y="26664811"/>
            <a:ext cx="14017752" cy="109728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438912" tIns="219456" rIns="438912" bIns="219456" spcCol="0" rtlCol="0" anchor="ctr"/>
          <a:lstStyle/>
          <a:p>
            <a:pPr algn="ctr"/>
            <a:r>
              <a:rPr lang="en-US" sz="3200" b="1" dirty="0" smtClean="0"/>
              <a:t>Acknowledgments</a:t>
            </a:r>
            <a:endParaRPr lang="en-US" sz="3200" b="1" dirty="0"/>
          </a:p>
        </p:txBody>
      </p:sp>
      <p:sp>
        <p:nvSpPr>
          <p:cNvPr id="91" name="Rectangle 90"/>
          <p:cNvSpPr/>
          <p:nvPr/>
        </p:nvSpPr>
        <p:spPr>
          <a:xfrm>
            <a:off x="29428966" y="27755270"/>
            <a:ext cx="14017752" cy="152838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438912" tIns="219456" rIns="438912" bIns="219456" spcCol="0"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9638434" y="27771537"/>
            <a:ext cx="134544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We would like to thank Heather King, Matt Mejia, Wesley </a:t>
            </a:r>
            <a:r>
              <a:rPr lang="en-US" sz="1800" dirty="0" err="1"/>
              <a:t>Citti</a:t>
            </a:r>
            <a:r>
              <a:rPr lang="en-US" sz="1800" dirty="0"/>
              <a:t>, Olivia </a:t>
            </a:r>
            <a:r>
              <a:rPr lang="en-US" sz="1800" dirty="0" err="1"/>
              <a:t>Sakhon</a:t>
            </a:r>
            <a:r>
              <a:rPr lang="en-US" sz="1800" dirty="0"/>
              <a:t>, and Elizabeth Liu for collecting the wild type DNA </a:t>
            </a:r>
            <a:r>
              <a:rPr lang="en-US" sz="1800"/>
              <a:t>microarray </a:t>
            </a:r>
            <a:r>
              <a:rPr lang="en-US" sz="1800" smtClean="0"/>
              <a:t>data, </a:t>
            </a:r>
            <a:r>
              <a:rPr lang="en-US" sz="1800" dirty="0"/>
              <a:t>the Biology 478: Molecular Biology of the Genome classes from Spring 2013 and Spring 2014 for their contributions to collecting the </a:t>
            </a:r>
            <a:r>
              <a:rPr lang="en-US" sz="1800" i="1" smtClean="0">
                <a:latin typeface="Symbol" panose="05050102010706020507" pitchFamily="18" charset="2"/>
              </a:rPr>
              <a:t>D</a:t>
            </a:r>
            <a:r>
              <a:rPr lang="en-US" sz="1800" i="1" smtClean="0"/>
              <a:t>swi4</a:t>
            </a:r>
            <a:r>
              <a:rPr lang="en-US" sz="1800" smtClean="0"/>
              <a:t> microarray data, and the Biology 478 Spring 2015 class for their contributions to collecting the </a:t>
            </a:r>
            <a:r>
              <a:rPr lang="en-US" sz="1800" i="1" smtClean="0">
                <a:latin typeface="Symbol" panose="05050102010706020507" pitchFamily="18" charset="2"/>
              </a:rPr>
              <a:t>D</a:t>
            </a:r>
            <a:r>
              <a:rPr lang="en-US" sz="1800" i="1" smtClean="0"/>
              <a:t>hap4</a:t>
            </a:r>
            <a:r>
              <a:rPr lang="en-US" sz="1800" smtClean="0"/>
              <a:t> </a:t>
            </a:r>
            <a:r>
              <a:rPr lang="en-US" sz="1800"/>
              <a:t>data.  </a:t>
            </a:r>
            <a:r>
              <a:rPr lang="en-US" sz="1800" dirty="0"/>
              <a:t>Partial funding for this project was provided by </a:t>
            </a:r>
            <a:r>
              <a:rPr lang="en-US" sz="1800"/>
              <a:t>NSF-RUI </a:t>
            </a:r>
            <a:r>
              <a:rPr lang="en-US" sz="1800" smtClean="0"/>
              <a:t>0921038 (K.D.D.), a Kadner-Pitts Research Grant (K.D.D., M.V.H.), the LMU Summer Undergraduate Research Program (K.W.W., K.P.M.), and the LMU Honors Program Summer Research Fellowship (M.V.H.).</a:t>
            </a:r>
            <a:endParaRPr lang="en-US" sz="1800" dirty="0"/>
          </a:p>
        </p:txBody>
      </p:sp>
      <p:sp>
        <p:nvSpPr>
          <p:cNvPr id="88" name="TextBox 87"/>
          <p:cNvSpPr txBox="1"/>
          <p:nvPr/>
        </p:nvSpPr>
        <p:spPr>
          <a:xfrm>
            <a:off x="29599727" y="30783074"/>
            <a:ext cx="133770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Alberts, B., Bray, D., Hopkin, K., Johnson, A., Lewis, J., Raff, M., ... &amp; Walter, P. (</a:t>
            </a:r>
            <a:r>
              <a:rPr lang="en-US" sz="1800" smtClean="0"/>
              <a:t>204). </a:t>
            </a:r>
            <a:r>
              <a:rPr lang="en-US" sz="1800" i="1"/>
              <a:t>Essential cell </a:t>
            </a:r>
            <a:r>
              <a:rPr lang="en-US" sz="1800" i="1" smtClean="0"/>
              <a:t>biology</a:t>
            </a:r>
            <a:r>
              <a:rPr lang="en-US" sz="1800" smtClean="0"/>
              <a:t>, 2</a:t>
            </a:r>
            <a:r>
              <a:rPr lang="en-US" sz="1800" baseline="30000" smtClean="0"/>
              <a:t>nd</a:t>
            </a:r>
            <a:r>
              <a:rPr lang="en-US" sz="1800" smtClean="0"/>
              <a:t> ed., </a:t>
            </a:r>
            <a:r>
              <a:rPr lang="en-US" sz="1800"/>
              <a:t>Garland Science</a:t>
            </a:r>
            <a:r>
              <a:rPr lang="en-US" sz="1800" smtClean="0"/>
              <a:t>.</a:t>
            </a:r>
          </a:p>
          <a:p>
            <a:endParaRPr lang="en-US" sz="1800"/>
          </a:p>
          <a:p>
            <a:r>
              <a:rPr lang="en-US" sz="1800" smtClean="0"/>
              <a:t>Ernst</a:t>
            </a:r>
            <a:r>
              <a:rPr lang="en-US" sz="1800" dirty="0"/>
              <a:t>, J., and </a:t>
            </a:r>
            <a:r>
              <a:rPr lang="en-US" sz="1800" dirty="0" err="1"/>
              <a:t>Brr</a:t>
            </a:r>
            <a:r>
              <a:rPr lang="en-US" sz="1800" dirty="0"/>
              <a:t>-Joseph, Z. (2006) STEM: a tool for the analysis of short time series gene expression data.  </a:t>
            </a:r>
            <a:r>
              <a:rPr lang="en-US" sz="1800" i="1" dirty="0"/>
              <a:t>BMC Bioinformatics</a:t>
            </a:r>
            <a:r>
              <a:rPr lang="en-US" sz="1800" dirty="0"/>
              <a:t>, 7:191. 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Schade</a:t>
            </a:r>
            <a:r>
              <a:rPr lang="en-US" sz="1800" dirty="0"/>
              <a:t>, B., Jansen, G., </a:t>
            </a:r>
            <a:r>
              <a:rPr lang="en-US" sz="1800" dirty="0" err="1"/>
              <a:t>Whiteway</a:t>
            </a:r>
            <a:r>
              <a:rPr lang="en-US" sz="1800" dirty="0"/>
              <a:t>, M., </a:t>
            </a:r>
            <a:r>
              <a:rPr lang="en-US" sz="1800" dirty="0" err="1"/>
              <a:t>Entian</a:t>
            </a:r>
            <a:r>
              <a:rPr lang="en-US" sz="1800" dirty="0"/>
              <a:t>, K.D., and Thomas, D.Y.  (2004)  Cold Adaptation in Budding Yeast.  </a:t>
            </a:r>
            <a:r>
              <a:rPr lang="en-US" sz="1800" i="1" dirty="0"/>
              <a:t>Molecular Biology of the Cell</a:t>
            </a:r>
            <a:r>
              <a:rPr lang="en-US" sz="1800" dirty="0"/>
              <a:t>  15:  </a:t>
            </a:r>
            <a:r>
              <a:rPr lang="en-US" sz="1800"/>
              <a:t>5492–5502</a:t>
            </a:r>
            <a:r>
              <a:rPr lang="en-US" sz="1800" smtClean="0"/>
              <a:t>.</a:t>
            </a:r>
            <a:endParaRPr lang="en-US" sz="1800" dirty="0"/>
          </a:p>
        </p:txBody>
      </p:sp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619279"/>
              </p:ext>
            </p:extLst>
          </p:nvPr>
        </p:nvGraphicFramePr>
        <p:xfrm>
          <a:off x="17952719" y="6051431"/>
          <a:ext cx="7620001" cy="1822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34653"/>
                <a:gridCol w="1628566"/>
                <a:gridCol w="2355886"/>
                <a:gridCol w="1600896"/>
              </a:tblGrid>
              <a:tr h="1550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 ANOVA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WT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1" dirty="0" smtClean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800" i="1" u="none" strike="noStrike" dirty="0" smtClean="0">
                          <a:effectLst/>
                        </a:rPr>
                        <a:t>swi4</a:t>
                      </a:r>
                      <a:endParaRPr lang="en-US" sz="1800" b="1" i="1" u="none" strike="noStrike" dirty="0">
                        <a:solidFill>
                          <a:srgbClr val="FFFFFF"/>
                        </a:solidFill>
                        <a:effectLst/>
                        <a:latin typeface="Symbol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dirty="0" smtClean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800" i="1" u="none" strike="noStrike" dirty="0" smtClean="0">
                          <a:effectLst/>
                        </a:rPr>
                        <a:t>hap4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8076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p &lt; 0.05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2200 (36%)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2606 (42%)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2382 (38%)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45386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B-H p &lt; 0.05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1346 (22%)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1869 (30%)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1620 (26%)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  <a:tr h="60354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Bonferroni p &lt; 0.05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119 (1.9%)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178 (2.9%)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56 (0.9%)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89" name="Picture 88"/>
          <p:cNvPicPr/>
          <p:nvPr/>
        </p:nvPicPr>
        <p:blipFill rotWithShape="1">
          <a:blip r:embed="rId6"/>
          <a:srcRect l="1791" t="8282" r="58522" b="43629"/>
          <a:stretch/>
        </p:blipFill>
        <p:spPr bwMode="auto">
          <a:xfrm>
            <a:off x="31292703" y="9076944"/>
            <a:ext cx="5180997" cy="34198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2" name="Picture 91"/>
          <p:cNvPicPr/>
          <p:nvPr/>
        </p:nvPicPr>
        <p:blipFill rotWithShape="1">
          <a:blip r:embed="rId7"/>
          <a:srcRect l="1613" t="7483" r="57723" b="45683"/>
          <a:stretch/>
        </p:blipFill>
        <p:spPr bwMode="auto">
          <a:xfrm>
            <a:off x="36625327" y="9031110"/>
            <a:ext cx="5184648" cy="33832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5" name="TextBox 94"/>
          <p:cNvSpPr txBox="1"/>
          <p:nvPr/>
        </p:nvSpPr>
        <p:spPr>
          <a:xfrm>
            <a:off x="35294842" y="12432268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Time (minutes)</a:t>
            </a:r>
            <a:endParaRPr lang="en-US" sz="1800" dirty="0"/>
          </a:p>
        </p:txBody>
      </p:sp>
      <p:sp>
        <p:nvSpPr>
          <p:cNvPr id="96" name="Rectangle 95"/>
          <p:cNvSpPr/>
          <p:nvPr/>
        </p:nvSpPr>
        <p:spPr>
          <a:xfrm rot="16200000">
            <a:off x="29399693" y="10608435"/>
            <a:ext cx="2924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800" dirty="0"/>
              <a:t>Expression (log</a:t>
            </a:r>
            <a:r>
              <a:rPr lang="en-US" altLang="en-US" sz="1800" baseline="-25000" dirty="0"/>
              <a:t>2 </a:t>
            </a:r>
            <a:r>
              <a:rPr lang="en-US" altLang="en-US" sz="1800" dirty="0"/>
              <a:t>fold change)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6393078" y="13125271"/>
            <a:ext cx="5839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Microtubule cytoskeleton organization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Condensed nuclear chromosome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Endoplasmic reticulum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1046362" y="12644735"/>
            <a:ext cx="4573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Example Gene </a:t>
            </a:r>
            <a:r>
              <a:rPr lang="en-US" sz="2400" dirty="0"/>
              <a:t>O</a:t>
            </a:r>
            <a:r>
              <a:rPr lang="en-US" sz="2400" smtClean="0"/>
              <a:t>ntology </a:t>
            </a:r>
            <a:r>
              <a:rPr lang="en-US" sz="2400" dirty="0" smtClean="0"/>
              <a:t>categories: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9857709" y="13125270"/>
            <a:ext cx="5839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mRNA metabolic process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Ribosome biogenesis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 smtClean="0"/>
              <a:t>Chromatin modification</a:t>
            </a: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76815"/>
              </p:ext>
            </p:extLst>
          </p:nvPr>
        </p:nvGraphicFramePr>
        <p:xfrm>
          <a:off x="15820293" y="14886432"/>
          <a:ext cx="12438477" cy="2121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4107"/>
                <a:gridCol w="2082921"/>
                <a:gridCol w="1693633"/>
                <a:gridCol w="1455855"/>
                <a:gridCol w="1542406"/>
                <a:gridCol w="1519555"/>
              </a:tblGrid>
              <a:tr h="2739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1" dirty="0" smtClean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800" b="1" i="1" u="none" strike="noStrike" dirty="0" smtClean="0">
                          <a:effectLst/>
                        </a:rPr>
                        <a:t>hap4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Cold Shock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Recovery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28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Modified T test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r>
                        <a:rPr lang="en-US" sz="1200" u="none" strike="noStrike" dirty="0">
                          <a:effectLst/>
                        </a:rPr>
                        <a:t>15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r>
                        <a:rPr lang="en-US" sz="1200" u="none" strike="noStrike" dirty="0">
                          <a:effectLst/>
                        </a:rPr>
                        <a:t>30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r>
                        <a:rPr lang="en-US" sz="1200" u="none" strike="noStrike" dirty="0">
                          <a:effectLst/>
                        </a:rPr>
                        <a:t>60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r>
                        <a:rPr lang="en-US" sz="1200" u="none" strike="noStrike" dirty="0">
                          <a:effectLst/>
                        </a:rPr>
                        <a:t>90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r>
                        <a:rPr lang="en-US" sz="1200" u="none" strike="noStrike" dirty="0">
                          <a:effectLst/>
                        </a:rPr>
                        <a:t>120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69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Increased </a:t>
                      </a:r>
                      <a:r>
                        <a:rPr lang="en-US" sz="1800" b="1" u="none" strike="noStrike" dirty="0" err="1">
                          <a:effectLst/>
                        </a:rPr>
                        <a:t>LogFC</a:t>
                      </a:r>
                      <a:r>
                        <a:rPr lang="en-US" sz="1800" b="1" u="none" strike="noStrike" dirty="0">
                          <a:effectLst/>
                        </a:rPr>
                        <a:t> &gt; 0.25 and p &lt; 0.05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699 (11%)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927 (15%)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1038 (17%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153 (2.5%)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289 (4.7%)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Decreased </a:t>
                      </a:r>
                      <a:r>
                        <a:rPr lang="en-US" sz="1800" b="1" u="none" strike="noStrike" dirty="0" err="1">
                          <a:effectLst/>
                        </a:rPr>
                        <a:t>LogFC</a:t>
                      </a:r>
                      <a:r>
                        <a:rPr lang="en-US" sz="1800" b="1" u="none" strike="noStrike" dirty="0">
                          <a:effectLst/>
                        </a:rPr>
                        <a:t> &lt; -0.25 and p &lt; 0.05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527 (8.5%)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839 (14%)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951 (15%)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86 (1.4%)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228 (3.7%)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048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Total p &lt; 0.05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1256 (20%)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1840 (30%)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2024 (33%)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258 (4.2%)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540 (8.7%)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12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>
                          <a:effectLst/>
                        </a:rPr>
                        <a:t>B-H p &lt; 0.05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801 (13%)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1205 (19%)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1431 (23%)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131 (2.1%)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260 (4.2%)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24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Bonferroni p &lt; 0.05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 (.065%)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4 (.065%)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1 (.016%)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 (0%)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smtClean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102" name="Straight Connector 101"/>
          <p:cNvCxnSpPr/>
          <p:nvPr/>
        </p:nvCxnSpPr>
        <p:spPr>
          <a:xfrm>
            <a:off x="16687799" y="22058164"/>
            <a:ext cx="10439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5650962" y="24380654"/>
            <a:ext cx="103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30</a:t>
            </a:r>
            <a:r>
              <a:rPr lang="en-US" sz="2400" b="1" baseline="30000" dirty="0" smtClean="0"/>
              <a:t>o</a:t>
            </a:r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15652082" y="25803289"/>
            <a:ext cx="103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37</a:t>
            </a:r>
            <a:r>
              <a:rPr lang="en-US" sz="2400" b="1" baseline="30000" dirty="0" smtClean="0"/>
              <a:t>o</a:t>
            </a:r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15650961" y="22671305"/>
            <a:ext cx="103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  <a:r>
              <a:rPr lang="en-US" sz="2400" b="1" dirty="0" smtClean="0"/>
              <a:t>0</a:t>
            </a:r>
            <a:r>
              <a:rPr lang="en-US" sz="2400" b="1" baseline="30000" dirty="0" smtClean="0"/>
              <a:t>o</a:t>
            </a:r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15650962" y="20887868"/>
            <a:ext cx="1036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15</a:t>
            </a:r>
            <a:r>
              <a:rPr lang="en-US" sz="2400" b="1" baseline="30000" dirty="0" smtClean="0"/>
              <a:t>o</a:t>
            </a:r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5392399" y="24734163"/>
            <a:ext cx="117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day </a:t>
            </a:r>
            <a:r>
              <a:rPr lang="en-US" sz="1600" dirty="0"/>
              <a:t>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5392935" y="26118055"/>
            <a:ext cx="117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day </a:t>
            </a:r>
            <a:r>
              <a:rPr lang="en-US" sz="1600" dirty="0"/>
              <a:t>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5391814" y="23016797"/>
            <a:ext cx="117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day 4</a:t>
            </a:r>
            <a:endParaRPr lang="en-US" sz="1600" dirty="0"/>
          </a:p>
        </p:txBody>
      </p:sp>
      <p:sp>
        <p:nvSpPr>
          <p:cNvPr id="111" name="TextBox 110"/>
          <p:cNvSpPr txBox="1"/>
          <p:nvPr/>
        </p:nvSpPr>
        <p:spPr>
          <a:xfrm>
            <a:off x="15392400" y="21233435"/>
            <a:ext cx="1178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day 5</a:t>
            </a:r>
            <a:endParaRPr lang="en-US" sz="16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0835521" y="2019304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800" b="1" dirty="0" smtClean="0">
                <a:latin typeface="Arial"/>
                <a:cs typeface="Arial"/>
              </a:rPr>
              <a:t>Δ</a:t>
            </a:r>
            <a:r>
              <a:rPr lang="en-US" sz="1800" b="1" i="1" dirty="0" smtClean="0">
                <a:latin typeface="Arial"/>
                <a:cs typeface="Arial"/>
              </a:rPr>
              <a:t>ash1</a:t>
            </a:r>
            <a:endParaRPr lang="en-US" sz="1800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17028653" y="2019304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Arial"/>
                <a:cs typeface="Arial"/>
              </a:rPr>
              <a:t>Wild-Type</a:t>
            </a:r>
            <a:endParaRPr lang="en-US" sz="1800" b="1" dirty="0"/>
          </a:p>
        </p:txBody>
      </p:sp>
      <p:pic>
        <p:nvPicPr>
          <p:cNvPr id="114" name="Picture 19" descr="C:\Users\GRNmap\Desktop\wt_dnrg1_dphd1_20150922\wt_37deg_20150922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2" t="41742" r="24891" b="40224"/>
          <a:stretch/>
        </p:blipFill>
        <p:spPr bwMode="auto">
          <a:xfrm>
            <a:off x="16957908" y="25693537"/>
            <a:ext cx="2516001" cy="57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19" descr="C:\Users\GRNmap\Desktop\wt_dnrg1_dphd1_20150922\wt_37deg_20150922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7" t="66654" r="22176" b="15312"/>
          <a:stretch/>
        </p:blipFill>
        <p:spPr bwMode="auto">
          <a:xfrm>
            <a:off x="16947307" y="26424241"/>
            <a:ext cx="2516001" cy="57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/>
          <p:cNvSpPr txBox="1"/>
          <p:nvPr/>
        </p:nvSpPr>
        <p:spPr>
          <a:xfrm>
            <a:off x="24421261" y="2019304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800" b="1" dirty="0" smtClean="0">
                <a:latin typeface="Arial"/>
                <a:cs typeface="Arial"/>
              </a:rPr>
              <a:t>Δ</a:t>
            </a:r>
            <a:r>
              <a:rPr lang="en-US" sz="1800" b="1" i="1" dirty="0" smtClean="0">
                <a:latin typeface="Arial"/>
                <a:cs typeface="Arial"/>
              </a:rPr>
              <a:t>nrg1</a:t>
            </a:r>
            <a:endParaRPr lang="en-US" sz="1800" b="1" dirty="0"/>
          </a:p>
        </p:txBody>
      </p:sp>
      <p:pic>
        <p:nvPicPr>
          <p:cNvPr id="117" name="Picture 17" descr="C:\Users\GRNmap\Desktop\wt_dnrg1_dphd1_20150922\wt_30deg_2015092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2" t="35289" r="14204" b="45397"/>
          <a:stretch/>
        </p:blipFill>
        <p:spPr bwMode="auto">
          <a:xfrm>
            <a:off x="16948122" y="24011431"/>
            <a:ext cx="2515187" cy="62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" name="Picture 17" descr="C:\Users\GRNmap\Desktop\wt_dnrg1_dphd1_20150922\wt_30deg_20150922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6" t="56164" r="14630" b="24522"/>
          <a:stretch/>
        </p:blipFill>
        <p:spPr bwMode="auto">
          <a:xfrm>
            <a:off x="16948121" y="24785096"/>
            <a:ext cx="2515187" cy="62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7" descr="C:\Users\GRNmap\Desktop\wt_dnrg1_dphd1_20150922\wt_20deg_20150925.JP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t="35767" r="3515" b="50069"/>
          <a:stretch/>
        </p:blipFill>
        <p:spPr bwMode="auto">
          <a:xfrm>
            <a:off x="16954408" y="22321143"/>
            <a:ext cx="2523003" cy="58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7" descr="C:\Users\GRNmap\Desktop\wt_dnrg1_dphd1_20150922\wt_20deg_20150925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52468" r="1589" b="33368"/>
          <a:stretch/>
        </p:blipFill>
        <p:spPr bwMode="auto">
          <a:xfrm>
            <a:off x="16948122" y="23046718"/>
            <a:ext cx="2523003" cy="58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8" descr="C:\Users\GRNmap\Desktop\wt_dnrg1_dphd1_20150922\wt_15deg_20150926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" t="40147" r="9505" b="47326"/>
          <a:stretch/>
        </p:blipFill>
        <p:spPr bwMode="auto">
          <a:xfrm>
            <a:off x="16954408" y="20599811"/>
            <a:ext cx="2516717" cy="58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8" descr="C:\Users\GRNmap\Desktop\wt_dnrg1_dphd1_20150922\wt_15deg_20150926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" t="58155" r="11593" b="29318"/>
          <a:stretch/>
        </p:blipFill>
        <p:spPr bwMode="auto">
          <a:xfrm>
            <a:off x="16954408" y="21349533"/>
            <a:ext cx="2510691" cy="58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7" descr="C:\Users\GRNmap\Desktop\wt_dash1_dgcr2_20160120\dash1_37deg_day1_20160120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5" t="13102" r="16868" b="63781"/>
          <a:stretch/>
        </p:blipFill>
        <p:spPr bwMode="auto">
          <a:xfrm rot="10800000">
            <a:off x="20835521" y="25690908"/>
            <a:ext cx="2315014" cy="57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7" descr="C:\Users\GRNmap\Desktop\wt_dash1_dgcr2_20160120\dash1_37deg_day1_20160120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5" t="36126" r="16868" b="40757"/>
          <a:stretch/>
        </p:blipFill>
        <p:spPr bwMode="auto">
          <a:xfrm rot="10800000">
            <a:off x="20829953" y="26424327"/>
            <a:ext cx="2315014" cy="57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GRNmap\Desktop\wt_dash1_dgcr2_20160120\dash1_30deg_day1_20160120.JPG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06" t="13796" r="20551" b="63087"/>
          <a:stretch/>
        </p:blipFill>
        <p:spPr bwMode="auto">
          <a:xfrm rot="10800000">
            <a:off x="20829954" y="24028625"/>
            <a:ext cx="2314863" cy="60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" name="Picture 6" descr="C:\Users\GRNmap\Desktop\wt_dash1_dgcr2_20160120\dash1_30deg_day1_20160120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8" t="41377" r="23608" b="35506"/>
          <a:stretch/>
        </p:blipFill>
        <p:spPr bwMode="auto">
          <a:xfrm rot="10800000">
            <a:off x="20829953" y="24785096"/>
            <a:ext cx="2307779" cy="60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4" descr="C:\Users\GRNmap\Desktop\wt_dash1_dgcr2_20160120\dash1_day4_20deg_20160123.JPG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9" t="14677" r="9980" b="58904"/>
          <a:stretch/>
        </p:blipFill>
        <p:spPr bwMode="auto">
          <a:xfrm rot="10800000">
            <a:off x="20835521" y="23041937"/>
            <a:ext cx="2303732" cy="59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" descr="C:\Users\GRNmap\Desktop\wt_dash1_dgcr2_20160120\dash1_day4_20deg_20160123.JPG.JPG"/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9" t="43933" r="9980" b="29648"/>
          <a:stretch/>
        </p:blipFill>
        <p:spPr bwMode="auto">
          <a:xfrm rot="10800000">
            <a:off x="20868288" y="22321143"/>
            <a:ext cx="2303732" cy="59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6" descr="C:\Users\GRNmap\Desktop\wt_dash1_dgcr2_20160120\dash1_15deg_day5_20160124.JP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4" t="6155" r="65086" b="1380"/>
          <a:stretch/>
        </p:blipFill>
        <p:spPr bwMode="auto">
          <a:xfrm rot="5400000">
            <a:off x="21727471" y="19718163"/>
            <a:ext cx="578301" cy="231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6" descr="C:\Users\GRNmap\Desktop\wt_dash1_dgcr2_20160120\dash1_15deg_day5_20160124.JP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67" t="6155" r="43223" b="1380"/>
          <a:stretch/>
        </p:blipFill>
        <p:spPr bwMode="auto">
          <a:xfrm rot="5400000">
            <a:off x="21700296" y="20484758"/>
            <a:ext cx="577067" cy="230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8" descr="C:\Users\GRNmap\Desktop\wt_dnrg1_dphd1_20150922\dnrg1_37deg_20150922.JPG"/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0" t="37558" r="24365" b="43351"/>
          <a:stretch/>
        </p:blipFill>
        <p:spPr bwMode="auto">
          <a:xfrm>
            <a:off x="24462080" y="25690908"/>
            <a:ext cx="2282468" cy="545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9" descr="C:\Users\GRNmap\Desktop\wt_dnrg1_dphd1_20150922\dnrg1_37deg_20150922.JP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7" t="58516" r="24329" b="20936"/>
          <a:stretch/>
        </p:blipFill>
        <p:spPr bwMode="auto">
          <a:xfrm>
            <a:off x="24462122" y="26424241"/>
            <a:ext cx="2282426" cy="56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6" descr="C:\Users\GRNmap\Desktop\wt_dnrg1_dphd1_20150922\dnrg1_30deg_20150922.JPG"/>
          <p:cNvPicPr>
            <a:picLocks noChangeAspect="1" noChangeArrowheads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56" t="40805" r="16744" b="37466"/>
          <a:stretch/>
        </p:blipFill>
        <p:spPr bwMode="auto">
          <a:xfrm>
            <a:off x="24454066" y="24014857"/>
            <a:ext cx="2291295" cy="6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7" descr="C:\Users\GRNmap\Desktop\wt_dnrg1_dphd1_20150922\dnrg1_30deg_20150922.JPG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7" t="65456" r="17083" b="13639"/>
          <a:stretch/>
        </p:blipFill>
        <p:spPr bwMode="auto">
          <a:xfrm>
            <a:off x="24465535" y="24793176"/>
            <a:ext cx="2280895" cy="60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3" descr="C:\Users\GRNmap\Desktop\wt_dnrg1_dphd1_20150922\dnrg1_20deg_20150925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8" t="23685" r="3994" b="63299"/>
          <a:stretch/>
        </p:blipFill>
        <p:spPr bwMode="auto">
          <a:xfrm>
            <a:off x="24456852" y="22315593"/>
            <a:ext cx="2288509" cy="5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3" descr="C:\Users\GRNmap\Desktop\wt_dnrg1_dphd1_20150922\dnrg1_20deg_20150925.JPG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67" t="38621" r="5914" b="48363"/>
          <a:stretch/>
        </p:blipFill>
        <p:spPr bwMode="auto">
          <a:xfrm>
            <a:off x="24459046" y="23041937"/>
            <a:ext cx="2288536" cy="58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4" descr="C:\Users\GRNmap\Desktop\wt_dnrg1_dphd1_20150922\dnrg1_15deg_20150926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21" t="9032" r="54248" b="7751"/>
          <a:stretch/>
        </p:blipFill>
        <p:spPr bwMode="auto">
          <a:xfrm rot="5400000">
            <a:off x="25308155" y="19757882"/>
            <a:ext cx="590319" cy="2286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4" descr="C:\Users\GRNmap\Desktop\wt_dnrg1_dphd1_20150922\dnrg1_15deg_20150926.JPG"/>
          <p:cNvPicPr>
            <a:picLocks noChangeAspect="1" noChangeArrowheads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392" r="37069" b="8392"/>
          <a:stretch/>
        </p:blipFill>
        <p:spPr bwMode="auto">
          <a:xfrm rot="5400000">
            <a:off x="25308421" y="20489661"/>
            <a:ext cx="587041" cy="228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5" name="Straight Connector 144"/>
          <p:cNvCxnSpPr/>
          <p:nvPr/>
        </p:nvCxnSpPr>
        <p:spPr>
          <a:xfrm>
            <a:off x="16662248" y="23801632"/>
            <a:ext cx="10439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16687798" y="25511052"/>
            <a:ext cx="10439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15543275" y="31152623"/>
            <a:ext cx="6419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15097810" y="30285749"/>
            <a:ext cx="573865" cy="338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30</a:t>
            </a:r>
            <a:r>
              <a:rPr lang="en-US" sz="1600" b="1" baseline="30000" dirty="0" smtClean="0"/>
              <a:t>o</a:t>
            </a:r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49" name="TextBox 148"/>
          <p:cNvSpPr txBox="1"/>
          <p:nvPr/>
        </p:nvSpPr>
        <p:spPr>
          <a:xfrm>
            <a:off x="15098395" y="31596636"/>
            <a:ext cx="573246" cy="33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37</a:t>
            </a:r>
            <a:r>
              <a:rPr lang="en-US" sz="1600" b="1" baseline="30000" dirty="0" smtClean="0"/>
              <a:t>o</a:t>
            </a:r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15097810" y="29245230"/>
            <a:ext cx="573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  <a:r>
              <a:rPr lang="en-US" sz="1600" b="1" dirty="0" smtClean="0"/>
              <a:t>0</a:t>
            </a:r>
            <a:r>
              <a:rPr lang="en-US" sz="1600" b="1" baseline="30000" dirty="0" smtClean="0"/>
              <a:t>o</a:t>
            </a:r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5098395" y="28139992"/>
            <a:ext cx="573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15</a:t>
            </a:r>
            <a:r>
              <a:rPr lang="en-US" sz="1600" b="1" baseline="30000" dirty="0" smtClean="0"/>
              <a:t>o</a:t>
            </a:r>
            <a:r>
              <a:rPr lang="en-US" sz="1600" b="1" dirty="0" smtClean="0"/>
              <a:t>C</a:t>
            </a:r>
            <a:endParaRPr lang="en-US" sz="1600" b="1" dirty="0"/>
          </a:p>
        </p:txBody>
      </p:sp>
      <p:sp>
        <p:nvSpPr>
          <p:cNvPr id="152" name="TextBox 151"/>
          <p:cNvSpPr txBox="1"/>
          <p:nvPr/>
        </p:nvSpPr>
        <p:spPr>
          <a:xfrm>
            <a:off x="15097810" y="30493745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day </a:t>
            </a:r>
            <a:r>
              <a:rPr lang="en-US" sz="1200" dirty="0"/>
              <a:t>1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5097810" y="31765889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day </a:t>
            </a:r>
            <a:r>
              <a:rPr lang="en-US" sz="1200" dirty="0"/>
              <a:t>1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5097225" y="29445209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day 4</a:t>
            </a:r>
            <a:endParaRPr 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15098395" y="28340046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day 5</a:t>
            </a:r>
            <a:endParaRPr 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17830800" y="2753096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800" b="1" dirty="0" smtClean="0">
                <a:latin typeface="Arial"/>
                <a:cs typeface="Arial"/>
              </a:rPr>
              <a:t>Δ</a:t>
            </a:r>
            <a:r>
              <a:rPr lang="en-US" sz="1800" b="1" i="1" dirty="0" smtClean="0">
                <a:latin typeface="Arial"/>
                <a:cs typeface="Arial"/>
              </a:rPr>
              <a:t>ash1 </a:t>
            </a:r>
            <a:r>
              <a:rPr lang="en-US" sz="1800" b="1" dirty="0" smtClean="0">
                <a:latin typeface="Arial"/>
                <a:cs typeface="Arial"/>
              </a:rPr>
              <a:t>Growth</a:t>
            </a:r>
            <a:endParaRPr lang="en-US" sz="1800" b="1" dirty="0"/>
          </a:p>
        </p:txBody>
      </p:sp>
      <p:sp>
        <p:nvSpPr>
          <p:cNvPr id="157" name="TextBox 156"/>
          <p:cNvSpPr txBox="1"/>
          <p:nvPr/>
        </p:nvSpPr>
        <p:spPr>
          <a:xfrm>
            <a:off x="15611621" y="2751955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Arial"/>
                <a:cs typeface="Arial"/>
              </a:rPr>
              <a:t>Wild-Type Growth</a:t>
            </a:r>
            <a:endParaRPr lang="en-US" sz="1800" b="1" dirty="0"/>
          </a:p>
        </p:txBody>
      </p:sp>
      <p:sp>
        <p:nvSpPr>
          <p:cNvPr id="158" name="TextBox 157"/>
          <p:cNvSpPr txBox="1"/>
          <p:nvPr/>
        </p:nvSpPr>
        <p:spPr>
          <a:xfrm>
            <a:off x="19955021" y="2751955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800" b="1" dirty="0" smtClean="0">
                <a:latin typeface="Arial"/>
                <a:cs typeface="Arial"/>
              </a:rPr>
              <a:t>Δ</a:t>
            </a:r>
            <a:r>
              <a:rPr lang="en-US" sz="1800" b="1" i="1" dirty="0" smtClean="0">
                <a:latin typeface="Arial"/>
                <a:cs typeface="Arial"/>
              </a:rPr>
              <a:t>nrg1 </a:t>
            </a:r>
            <a:r>
              <a:rPr lang="en-US" sz="1800" b="1" dirty="0" smtClean="0">
                <a:latin typeface="Arial"/>
                <a:cs typeface="Arial"/>
              </a:rPr>
              <a:t>Growth</a:t>
            </a:r>
            <a:endParaRPr lang="en-US" sz="1800" b="1" dirty="0"/>
          </a:p>
        </p:txBody>
      </p:sp>
      <p:sp>
        <p:nvSpPr>
          <p:cNvPr id="159" name="TextBox 158"/>
          <p:cNvSpPr txBox="1"/>
          <p:nvPr/>
        </p:nvSpPr>
        <p:spPr>
          <a:xfrm>
            <a:off x="15802121" y="27755271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+++</a:t>
            </a:r>
            <a:endParaRPr lang="en-US" sz="6600" b="1" dirty="0"/>
          </a:p>
        </p:txBody>
      </p:sp>
      <p:sp>
        <p:nvSpPr>
          <p:cNvPr id="160" name="TextBox 159"/>
          <p:cNvSpPr txBox="1"/>
          <p:nvPr/>
        </p:nvSpPr>
        <p:spPr>
          <a:xfrm>
            <a:off x="18021300" y="27752487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+</a:t>
            </a:r>
            <a:endParaRPr lang="en-US" sz="6600" b="1" dirty="0"/>
          </a:p>
        </p:txBody>
      </p:sp>
      <p:sp>
        <p:nvSpPr>
          <p:cNvPr id="161" name="TextBox 160"/>
          <p:cNvSpPr txBox="1"/>
          <p:nvPr/>
        </p:nvSpPr>
        <p:spPr>
          <a:xfrm>
            <a:off x="20145521" y="27752513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++++</a:t>
            </a:r>
            <a:endParaRPr lang="en-US" sz="6600" b="1" dirty="0"/>
          </a:p>
        </p:txBody>
      </p:sp>
      <p:sp>
        <p:nvSpPr>
          <p:cNvPr id="162" name="TextBox 161"/>
          <p:cNvSpPr txBox="1"/>
          <p:nvPr/>
        </p:nvSpPr>
        <p:spPr>
          <a:xfrm>
            <a:off x="15802121" y="28860509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+++</a:t>
            </a:r>
            <a:endParaRPr lang="en-US" sz="6600" b="1" dirty="0"/>
          </a:p>
        </p:txBody>
      </p:sp>
      <p:sp>
        <p:nvSpPr>
          <p:cNvPr id="163" name="TextBox 162"/>
          <p:cNvSpPr txBox="1"/>
          <p:nvPr/>
        </p:nvSpPr>
        <p:spPr>
          <a:xfrm>
            <a:off x="17973821" y="28897888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++</a:t>
            </a:r>
            <a:endParaRPr lang="en-US" sz="6600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20145521" y="28876421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++++</a:t>
            </a:r>
            <a:endParaRPr lang="en-US" sz="6600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5802121" y="29981618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+++</a:t>
            </a:r>
            <a:endParaRPr lang="en-US" sz="6600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18021300" y="29987776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++++</a:t>
            </a:r>
            <a:endParaRPr lang="en-US" sz="6600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20145521" y="29984688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++</a:t>
            </a:r>
            <a:endParaRPr lang="en-US" sz="6600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15802121" y="31226120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+++</a:t>
            </a:r>
            <a:endParaRPr lang="en-US" sz="6600" b="1" dirty="0"/>
          </a:p>
        </p:txBody>
      </p:sp>
      <p:sp>
        <p:nvSpPr>
          <p:cNvPr id="169" name="TextBox 168"/>
          <p:cNvSpPr txBox="1"/>
          <p:nvPr/>
        </p:nvSpPr>
        <p:spPr>
          <a:xfrm>
            <a:off x="17973821" y="31211904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 smtClean="0"/>
              <a:t>++++</a:t>
            </a:r>
            <a:endParaRPr lang="en-US" sz="6600" b="1" dirty="0"/>
          </a:p>
        </p:txBody>
      </p:sp>
      <p:sp>
        <p:nvSpPr>
          <p:cNvPr id="170" name="TextBox 169"/>
          <p:cNvSpPr txBox="1"/>
          <p:nvPr/>
        </p:nvSpPr>
        <p:spPr>
          <a:xfrm>
            <a:off x="20126471" y="31211904"/>
            <a:ext cx="1981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++</a:t>
            </a:r>
            <a:endParaRPr lang="en-US" sz="6600" b="1" dirty="0"/>
          </a:p>
        </p:txBody>
      </p:sp>
      <p:cxnSp>
        <p:nvCxnSpPr>
          <p:cNvPr id="171" name="Straight Connector 170"/>
          <p:cNvCxnSpPr/>
          <p:nvPr/>
        </p:nvCxnSpPr>
        <p:spPr>
          <a:xfrm>
            <a:off x="15543275" y="30005884"/>
            <a:ext cx="6419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>
            <a:off x="15543275" y="28847332"/>
            <a:ext cx="6419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22107671" y="27203400"/>
            <a:ext cx="66357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smtClean="0"/>
              <a:t>The figures above show growth of the wild type</a:t>
            </a:r>
            <a:r>
              <a:rPr lang="en-US" sz="2200" dirty="0" smtClean="0"/>
              <a:t>, </a:t>
            </a:r>
            <a:r>
              <a:rPr lang="el-GR" sz="2200" i="1" dirty="0"/>
              <a:t>Δ</a:t>
            </a:r>
            <a:r>
              <a:rPr lang="en-US" sz="2200" i="1" dirty="0" smtClean="0"/>
              <a:t>ash1</a:t>
            </a:r>
            <a:r>
              <a:rPr lang="en-US" sz="2200" dirty="0" smtClean="0"/>
              <a:t>, and </a:t>
            </a:r>
            <a:r>
              <a:rPr lang="el-GR" sz="2200" i="1" dirty="0"/>
              <a:t>Δ</a:t>
            </a:r>
            <a:r>
              <a:rPr lang="en-US" sz="2200" i="1" dirty="0" smtClean="0"/>
              <a:t>nrg1</a:t>
            </a:r>
            <a:r>
              <a:rPr lang="en-US" sz="2200" dirty="0" smtClean="0"/>
              <a:t> strains at four different temperatures.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 smtClean="0"/>
              <a:t>The table to </a:t>
            </a:r>
            <a:r>
              <a:rPr lang="en-US" sz="2200" smtClean="0"/>
              <a:t>the left </a:t>
            </a:r>
            <a:r>
              <a:rPr lang="en-US" sz="2200" dirty="0" smtClean="0"/>
              <a:t>interprets </a:t>
            </a:r>
            <a:r>
              <a:rPr lang="en-US" sz="2200" smtClean="0"/>
              <a:t>the results, </a:t>
            </a:r>
            <a:r>
              <a:rPr lang="en-US" sz="2200" dirty="0" smtClean="0"/>
              <a:t>showing relative growth between the three strains.</a:t>
            </a:r>
            <a:endParaRPr lang="en-US" sz="22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 smtClean="0"/>
              <a:t>Cultures of equal cell </a:t>
            </a:r>
            <a:r>
              <a:rPr lang="en-US" sz="2200" smtClean="0"/>
              <a:t>density (OD600 = 0.5) were serially diluted </a:t>
            </a:r>
            <a:r>
              <a:rPr lang="en-US" sz="2200" dirty="0" smtClean="0"/>
              <a:t>and were then plated on </a:t>
            </a:r>
            <a:r>
              <a:rPr lang="en-US" sz="2200" smtClean="0"/>
              <a:t>YEPD agar </a:t>
            </a:r>
            <a:r>
              <a:rPr lang="en-US" sz="2200" dirty="0" smtClean="0"/>
              <a:t>(</a:t>
            </a:r>
            <a:r>
              <a:rPr lang="en-US" sz="2200" smtClean="0"/>
              <a:t>plus 200 </a:t>
            </a:r>
            <a:r>
              <a:rPr lang="en-US" sz="2200" smtClean="0">
                <a:latin typeface="Symbol" panose="05050102010706020507" pitchFamily="18" charset="2"/>
              </a:rPr>
              <a:t>m</a:t>
            </a:r>
            <a:r>
              <a:rPr lang="en-US" sz="2200" smtClean="0"/>
              <a:t>g/mL </a:t>
            </a:r>
            <a:r>
              <a:rPr lang="en-US" sz="2200" dirty="0" smtClean="0"/>
              <a:t>G418 antibiotic for deletion strains). 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 smtClean="0"/>
              <a:t>Growth of each strain was documented each day for seven days, at 15, 20, 30 and 37</a:t>
            </a:r>
            <a:r>
              <a:rPr lang="en-US" sz="2200" b="1" baseline="30000" dirty="0" smtClean="0"/>
              <a:t>o</a:t>
            </a:r>
            <a:r>
              <a:rPr lang="en-US" sz="2200" dirty="0" smtClean="0"/>
              <a:t>C.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dirty="0" smtClean="0"/>
              <a:t>Nine deletion strains were tested, and results from the growth experiments were used to determine which strains should be further investigated via DNA microarray </a:t>
            </a:r>
            <a:r>
              <a:rPr lang="en-US" sz="2200" smtClean="0"/>
              <a:t>analysis.</a:t>
            </a:r>
            <a:endParaRPr lang="en-US" sz="2800" dirty="0"/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200" smtClean="0"/>
              <a:t>We are further investigating the </a:t>
            </a:r>
            <a:r>
              <a:rPr lang="el-GR" sz="2200" i="1"/>
              <a:t>Δ</a:t>
            </a:r>
            <a:r>
              <a:rPr lang="en-US" sz="2200" i="1" smtClean="0"/>
              <a:t>ash1</a:t>
            </a:r>
            <a:r>
              <a:rPr lang="en-US" sz="2200" smtClean="0"/>
              <a:t> strain.</a:t>
            </a:r>
            <a:endParaRPr lang="en-US" sz="2200" dirty="0"/>
          </a:p>
        </p:txBody>
      </p:sp>
      <p:sp>
        <p:nvSpPr>
          <p:cNvPr id="175" name="TextBox 174"/>
          <p:cNvSpPr txBox="1"/>
          <p:nvPr/>
        </p:nvSpPr>
        <p:spPr>
          <a:xfrm rot="16200000">
            <a:off x="29325208" y="10517352"/>
            <a:ext cx="1149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en-US" sz="2800" b="1" dirty="0">
                <a:latin typeface="Symbol" panose="05050102010706020507" pitchFamily="18" charset="2"/>
              </a:rPr>
              <a:t>D</a:t>
            </a:r>
            <a:r>
              <a:rPr lang="en-US" sz="2800" b="1" dirty="0"/>
              <a:t>hap4</a:t>
            </a:r>
            <a:endParaRPr lang="en-US" sz="28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Box 175"/>
          <p:cNvSpPr txBox="1"/>
          <p:nvPr/>
        </p:nvSpPr>
        <p:spPr>
          <a:xfrm rot="16200000">
            <a:off x="29577410" y="16036678"/>
            <a:ext cx="108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en-US" sz="2800" b="1" dirty="0" smtClean="0">
                <a:latin typeface="Symbol" panose="05050102010706020507" pitchFamily="18" charset="2"/>
              </a:rPr>
              <a:t>D</a:t>
            </a:r>
            <a:r>
              <a:rPr lang="en-US" sz="2800" b="1" dirty="0" smtClean="0"/>
              <a:t>swi4</a:t>
            </a:r>
            <a:endParaRPr lang="en-US" sz="28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8" name="Picture 4" descr="https://www.filepicker.io/api/file/ykpJz5sgS5mXO3Tcm96c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453" y="959683"/>
            <a:ext cx="5445549" cy="2728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/>
        </p:spPr>
      </p:pic>
      <p:pic>
        <p:nvPicPr>
          <p:cNvPr id="173" name="Picture 4" descr="ExperimentalMethods_with-t15.jp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8" y="20561481"/>
            <a:ext cx="7850262" cy="542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1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3537</TotalTime>
  <Words>1996</Words>
  <Application>Microsoft Office PowerPoint</Application>
  <PresentationFormat>Custom</PresentationFormat>
  <Paragraphs>261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Raavi</vt:lpstr>
      <vt:lpstr>Symbol</vt:lpstr>
      <vt:lpstr>Times New Roman</vt:lpstr>
      <vt:lpstr>Office Theme</vt:lpstr>
      <vt:lpstr>PowerPoint Presentation</vt:lpstr>
    </vt:vector>
  </TitlesOfParts>
  <Company>Loyola Marymount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Wyllie, Kevin</dc:creator>
  <cp:lastModifiedBy>Dahlquist, Kam D.</cp:lastModifiedBy>
  <cp:revision>152</cp:revision>
  <cp:lastPrinted>2017-01-26T22:50:19Z</cp:lastPrinted>
  <dcterms:created xsi:type="dcterms:W3CDTF">2015-02-26T23:19:46Z</dcterms:created>
  <dcterms:modified xsi:type="dcterms:W3CDTF">2017-01-26T22:50:20Z</dcterms:modified>
</cp:coreProperties>
</file>