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5" r:id="rId6"/>
    <p:sldId id="261" r:id="rId7"/>
    <p:sldId id="262" r:id="rId8"/>
    <p:sldId id="263" r:id="rId9"/>
    <p:sldId id="274" r:id="rId10"/>
    <p:sldId id="270" r:id="rId11"/>
    <p:sldId id="264" r:id="rId12"/>
    <p:sldId id="267" r:id="rId13"/>
    <p:sldId id="268" r:id="rId14"/>
    <p:sldId id="269" r:id="rId15"/>
    <p:sldId id="272" r:id="rId16"/>
    <p:sldId id="26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3"/>
    <p:restoredTop sz="91106"/>
  </p:normalViewPr>
  <p:slideViewPr>
    <p:cSldViewPr>
      <p:cViewPr varScale="1">
        <p:scale>
          <a:sx n="97" d="100"/>
          <a:sy n="97" d="100"/>
        </p:scale>
        <p:origin x="23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2CBA-917C-E742-95C4-BDE6FBCBFA5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AA2CC-8CB9-B444-A614-7E59EFF2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previous db1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AA2CC-8CB9-B444-A614-7E59EFF2D0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previous db1-db6 analysis: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kdahlquist</a:t>
            </a:r>
            <a:r>
              <a:rPr lang="en-US" dirty="0"/>
              <a:t>/</a:t>
            </a:r>
            <a:r>
              <a:rPr lang="en-US" dirty="0" err="1"/>
              <a:t>DahlquistLab</a:t>
            </a:r>
            <a:r>
              <a:rPr lang="en-US" dirty="0"/>
              <a:t>/blob/master/data/Spring2017/15-gene_networks_analysis/</a:t>
            </a:r>
            <a:r>
              <a:rPr lang="en-US" dirty="0" err="1"/>
              <a:t>multiple_regression_analysis</a:t>
            </a:r>
            <a:r>
              <a:rPr lang="en-US" dirty="0"/>
              <a:t>/db1-db6_Multiple-Regression_BK20170329.pptx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632D-66B8-4F13-BA32-C1BB157F65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previous db1-db6 analysis: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kdahlquist</a:t>
            </a:r>
            <a:r>
              <a:rPr lang="en-US" dirty="0"/>
              <a:t>/</a:t>
            </a:r>
            <a:r>
              <a:rPr lang="en-US" dirty="0" err="1"/>
              <a:t>DahlquistLab</a:t>
            </a:r>
            <a:r>
              <a:rPr lang="en-US" dirty="0"/>
              <a:t>/blob/master/data/Spring2017/15-gene_networks_analysis/</a:t>
            </a:r>
            <a:r>
              <a:rPr lang="en-US" dirty="0" err="1"/>
              <a:t>multiple_regression_analysis</a:t>
            </a:r>
            <a:r>
              <a:rPr lang="en-US" dirty="0"/>
              <a:t>/db1-db6_Multiple-Regression_BK20170329.pptx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632D-66B8-4F13-BA32-C1BB157F65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55AE-E410-486A-A3D6-FFD88F6147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FC609-21FE-4DC5-B8FC-08CADEAB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Db5-Derived Random Networks Multiple Regression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Klein</a:t>
            </a:r>
          </a:p>
          <a:p>
            <a:r>
              <a:rPr lang="en-US" dirty="0"/>
              <a:t>1/30/18</a:t>
            </a:r>
          </a:p>
        </p:txBody>
      </p:sp>
    </p:spTree>
    <p:extLst>
      <p:ext uri="{BB962C8B-B14F-4D97-AF65-F5344CB8AC3E}">
        <p14:creationId xmlns:p14="http://schemas.microsoft.com/office/powerpoint/2010/main" val="4479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85441-4915-C742-9725-DC84B753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5707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rand7 (1)</a:t>
            </a:r>
          </a:p>
        </p:txBody>
      </p:sp>
    </p:spTree>
    <p:extLst>
      <p:ext uri="{BB962C8B-B14F-4D97-AF65-F5344CB8AC3E}">
        <p14:creationId xmlns:p14="http://schemas.microsoft.com/office/powerpoint/2010/main" val="15375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34D55-A498-A44C-A148-7F5E96389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4510"/>
            <a:ext cx="8229600" cy="43985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rand7 (2)</a:t>
            </a:r>
          </a:p>
        </p:txBody>
      </p:sp>
    </p:spTree>
    <p:extLst>
      <p:ext uri="{BB962C8B-B14F-4D97-AF65-F5344CB8AC3E}">
        <p14:creationId xmlns:p14="http://schemas.microsoft.com/office/powerpoint/2010/main" val="141275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CDEA8-4520-2D42-9BB8-022519DE3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7760"/>
            <a:ext cx="8229600" cy="521208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rand12</a:t>
            </a:r>
          </a:p>
        </p:txBody>
      </p:sp>
    </p:spTree>
    <p:extLst>
      <p:ext uri="{BB962C8B-B14F-4D97-AF65-F5344CB8AC3E}">
        <p14:creationId xmlns:p14="http://schemas.microsoft.com/office/powerpoint/2010/main" val="402962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F8A6D-BD19-FB41-B9FD-034A6667A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8028"/>
            <a:ext cx="8229600" cy="487154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rand31 (1)</a:t>
            </a:r>
          </a:p>
        </p:txBody>
      </p:sp>
    </p:spTree>
    <p:extLst>
      <p:ext uri="{BB962C8B-B14F-4D97-AF65-F5344CB8AC3E}">
        <p14:creationId xmlns:p14="http://schemas.microsoft.com/office/powerpoint/2010/main" val="293989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D12AB-6BCA-B64A-AE85-BD1B80C99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2100"/>
            <a:ext cx="8229600" cy="48033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rand31 (2)</a:t>
            </a:r>
          </a:p>
        </p:txBody>
      </p:sp>
    </p:spTree>
    <p:extLst>
      <p:ext uri="{BB962C8B-B14F-4D97-AF65-F5344CB8AC3E}">
        <p14:creationId xmlns:p14="http://schemas.microsoft.com/office/powerpoint/2010/main" val="15947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t">
            <a:normAutofit/>
          </a:bodyPr>
          <a:lstStyle/>
          <a:p>
            <a:r>
              <a:rPr lang="en-US" sz="3200" dirty="0"/>
              <a:t>Random Networks: Summary of Model Coefficients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782270"/>
            <a:ext cx="868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Variable: average </a:t>
            </a:r>
            <a:r>
              <a:rPr lang="en-US" dirty="0" err="1"/>
              <a:t>MSE:minMSE</a:t>
            </a:r>
            <a:r>
              <a:rPr lang="en-US" dirty="0"/>
              <a:t>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 = inversely proportional to MSE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higher values yield better fit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 = directly proportional to MSE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lower values yield better fit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A81C0-01B2-EF4A-83DD-D09E561CA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24855"/>
              </p:ext>
            </p:extLst>
          </p:nvPr>
        </p:nvGraphicFramePr>
        <p:xfrm>
          <a:off x="0" y="685800"/>
          <a:ext cx="9143997" cy="4952998"/>
        </p:xfrm>
        <a:graphic>
          <a:graphicData uri="http://schemas.openxmlformats.org/drawingml/2006/table">
            <a:tbl>
              <a:tblPr/>
              <a:tblGrid>
                <a:gridCol w="2404439">
                  <a:extLst>
                    <a:ext uri="{9D8B030D-6E8A-4147-A177-3AD203B41FA5}">
                      <a16:colId xmlns:a16="http://schemas.microsoft.com/office/drawing/2014/main" val="1508502793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1959302077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130171654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2654588515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2688011012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1132541240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1039193039"/>
                    </a:ext>
                  </a:extLst>
                </a:gridCol>
                <a:gridCol w="962794">
                  <a:extLst>
                    <a:ext uri="{9D8B030D-6E8A-4147-A177-3AD203B41FA5}">
                      <a16:colId xmlns:a16="http://schemas.microsoft.com/office/drawing/2014/main" val="3802951388"/>
                    </a:ext>
                  </a:extLst>
                </a:gridCol>
              </a:tblGrid>
              <a:tr h="3013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rand31 (1)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rand31 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847381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 B&amp;H p-value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00412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 at 15min.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5738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 at 30min.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02402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 at 60min.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23938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289368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Degradation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28690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Production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(0.300)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17542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Threshold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86099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In-degree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300894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Out-degree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(0.433)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30915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Eccentricity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590820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Closeness Centrality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(-0.443)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13436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Betweenness Centrality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(0.399)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0136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(-0.511)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10066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 Centrality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331821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Modularity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05866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Ranks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(0.633)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010855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Component 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48986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7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51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sz="3600" dirty="0"/>
              <a:t>db1-db6: Summary of Model Coefficients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0" y="685800"/>
          <a:ext cx="8991600" cy="48577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db6-1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db6-2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ANOVA B&amp;H p-value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Expression</a:t>
                      </a:r>
                      <a:r>
                        <a:rPr lang="en-US" sz="1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at 15min.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(-0.507)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-0.624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-0.479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(-0.552)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-0.528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(-0.626)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Expression</a:t>
                      </a:r>
                      <a:r>
                        <a:rPr lang="en-US" sz="17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30min.</a:t>
                      </a:r>
                      <a:endParaRPr lang="en-US" sz="17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Expression</a:t>
                      </a:r>
                      <a:r>
                        <a:rPr lang="en-US" sz="17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60min.</a:t>
                      </a:r>
                      <a:endParaRPr lang="en-US" sz="17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</a:t>
                      </a:r>
                      <a:r>
                        <a:rPr lang="en-US" sz="1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Expression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Degradation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(-0.483)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Optimized Production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(0.578)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(0.777)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(0.437)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Optimized Threshold b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(0.883)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Weighted In-degree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(0.617)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Weighted Out-degree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Eccentricity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Closeness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Betweenness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Clustering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0.522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0.473 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0.501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Eigen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(-0.384)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(-0.533)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(-0.328)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Adjusted</a:t>
                      </a:r>
                      <a:r>
                        <a:rPr lang="en-US" sz="1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 Squared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(0.290)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(0.441)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(0.196)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j-lt"/>
                        </a:rPr>
                        <a:t>(0.178)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6200" y="5257800"/>
            <a:ext cx="8991600" cy="0"/>
          </a:xfrm>
          <a:prstGeom prst="line">
            <a:avLst/>
          </a:prstGeom>
          <a:ln w="5715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42D7AE-1CF1-2B4C-97F7-C63D5C1B5602}"/>
              </a:ext>
            </a:extLst>
          </p:cNvPr>
          <p:cNvSpPr txBox="1"/>
          <p:nvPr/>
        </p:nvSpPr>
        <p:spPr>
          <a:xfrm>
            <a:off x="457200" y="5782270"/>
            <a:ext cx="868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Variable: average </a:t>
            </a:r>
            <a:r>
              <a:rPr lang="en-US" dirty="0" err="1"/>
              <a:t>MSE:minMSE</a:t>
            </a:r>
            <a:r>
              <a:rPr lang="en-US" dirty="0"/>
              <a:t>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 = inversely proportional to MSE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higher values yield better fit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 = directly proportional to MSE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lower values yield better fit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3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8D1B-CFE0-B24B-9090-D1244D62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1" y="0"/>
            <a:ext cx="91307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Synthesis of Multiple Regression Analyses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7F85E9-6622-8F4F-BE10-A158BDBCA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26347"/>
              </p:ext>
            </p:extLst>
          </p:nvPr>
        </p:nvGraphicFramePr>
        <p:xfrm>
          <a:off x="0" y="990600"/>
          <a:ext cx="9130745" cy="3327836"/>
        </p:xfrm>
        <a:graphic>
          <a:graphicData uri="http://schemas.openxmlformats.org/drawingml/2006/table">
            <a:tbl>
              <a:tblPr/>
              <a:tblGrid>
                <a:gridCol w="1448831">
                  <a:extLst>
                    <a:ext uri="{9D8B030D-6E8A-4147-A177-3AD203B41FA5}">
                      <a16:colId xmlns:a16="http://schemas.microsoft.com/office/drawing/2014/main" val="3990147728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2906151829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4195183439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2897674222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2935257360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3065383575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2343946090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4091072983"/>
                    </a:ext>
                  </a:extLst>
                </a:gridCol>
                <a:gridCol w="282423">
                  <a:extLst>
                    <a:ext uri="{9D8B030D-6E8A-4147-A177-3AD203B41FA5}">
                      <a16:colId xmlns:a16="http://schemas.microsoft.com/office/drawing/2014/main" val="605583575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2406700556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479696632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3696675286"/>
                    </a:ext>
                  </a:extLst>
                </a:gridCol>
                <a:gridCol w="282423">
                  <a:extLst>
                    <a:ext uri="{9D8B030D-6E8A-4147-A177-3AD203B41FA5}">
                      <a16:colId xmlns:a16="http://schemas.microsoft.com/office/drawing/2014/main" val="596739144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1598558182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3299793907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1739428494"/>
                    </a:ext>
                  </a:extLst>
                </a:gridCol>
                <a:gridCol w="508362">
                  <a:extLst>
                    <a:ext uri="{9D8B030D-6E8A-4147-A177-3AD203B41FA5}">
                      <a16:colId xmlns:a16="http://schemas.microsoft.com/office/drawing/2014/main" val="2693713861"/>
                    </a:ext>
                  </a:extLst>
                </a:gridCol>
              </a:tblGrid>
              <a:tr h="1381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9" marR="7639" marT="76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Database-Derived Networks</a:t>
                      </a:r>
                    </a:p>
                  </a:txBody>
                  <a:tcPr marL="7639" marR="7639" marT="76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9" marR="7639" marT="76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Best Random Networks</a:t>
                      </a:r>
                    </a:p>
                  </a:txBody>
                  <a:tcPr marL="7639" marR="7639" marT="76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9" marR="7639" marT="76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Worst Random Networks</a:t>
                      </a:r>
                    </a:p>
                  </a:txBody>
                  <a:tcPr marL="7639" marR="7639" marT="76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44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db1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db2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db3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db4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db5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db6 (1)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db6 (2)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rand15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rand16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rand24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rand7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rand12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rand31 (1)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rand31 (2)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269468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 B&amp;H p-value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88026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 at 15min.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(-0.507)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-0.624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-0.479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(-0.552)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-0.528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(-0.626)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-0.838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-0.656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-0.698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05423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 at 30min.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399400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Expression at 60min.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-0.503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20464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Degradation Rate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(-0.483)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-0.505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-0.611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676357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Production Rate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(0.578)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(0.777)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(0.437)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(0.300)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63571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Threshold b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(0.883)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53074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In-degree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(0.617)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03963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Out-degree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-0.627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(0.433)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710675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Eccentricity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406931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Closeness Centrality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(-0.443)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93840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Betweenness Centrality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-0.609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(0.399)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99943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0.522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0.501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(-0.511)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11498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 Centrality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(-0.384)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(-0.533)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(-0.328)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-0.598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-0.685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-0.831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46407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Modularity Class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05334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Ranks (derived from eigen)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(0.633)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82025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Component Number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-1.033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941610"/>
                  </a:ext>
                </a:extLst>
              </a:tr>
              <a:tr h="1611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Squared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</a:t>
                      </a:r>
                    </a:p>
                  </a:txBody>
                  <a:tcPr marL="7639" marR="7639" marT="7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514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4E1355-4483-B54C-88CC-23008F431CB8}"/>
              </a:ext>
            </a:extLst>
          </p:cNvPr>
          <p:cNvSpPr txBox="1"/>
          <p:nvPr/>
        </p:nvSpPr>
        <p:spPr>
          <a:xfrm>
            <a:off x="13251" y="4419600"/>
            <a:ext cx="911749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Independent Variables that were </a:t>
            </a:r>
            <a:r>
              <a:rPr lang="en-US" sz="1700" b="1" u="sng" dirty="0"/>
              <a:t>not significant</a:t>
            </a:r>
            <a:r>
              <a:rPr lang="en-US" sz="1700" u="sng" dirty="0"/>
              <a:t> predictors in </a:t>
            </a:r>
            <a:r>
              <a:rPr lang="en-US" sz="1700" b="1" u="sng" dirty="0"/>
              <a:t>ANY</a:t>
            </a:r>
            <a:r>
              <a:rPr lang="en-US" sz="1700" u="sng" dirty="0"/>
              <a:t> models</a:t>
            </a:r>
            <a:r>
              <a:rPr lang="en-US" sz="1700" dirty="0"/>
              <a:t>: ANOVA B&amp;H p-value, average expression at 30 minutes, eccentricity</a:t>
            </a:r>
          </a:p>
          <a:p>
            <a:endParaRPr lang="en-US" sz="1700" dirty="0"/>
          </a:p>
          <a:p>
            <a:r>
              <a:rPr lang="en-US" sz="1700" u="sng" dirty="0"/>
              <a:t>Independent Variables that were </a:t>
            </a:r>
            <a:r>
              <a:rPr lang="en-US" sz="1700" b="1" u="sng" dirty="0"/>
              <a:t>consistently significant</a:t>
            </a:r>
            <a:r>
              <a:rPr lang="en-US" sz="1700" u="sng" dirty="0"/>
              <a:t> predictors across </a:t>
            </a:r>
            <a:r>
              <a:rPr lang="en-US" sz="1700" b="1" u="sng" dirty="0"/>
              <a:t>ALL </a:t>
            </a:r>
            <a:r>
              <a:rPr lang="en-US" sz="1700" u="sng" dirty="0"/>
              <a:t>models</a:t>
            </a:r>
            <a:r>
              <a:rPr lang="en-US" sz="1700" dirty="0"/>
              <a:t>: Eigen centrality</a:t>
            </a:r>
          </a:p>
          <a:p>
            <a:endParaRPr lang="en-US" sz="1700" dirty="0"/>
          </a:p>
          <a:p>
            <a:r>
              <a:rPr lang="en-US" sz="1700" dirty="0"/>
              <a:t>Further note predictors that were significant in some subgroups but not others (average expression at 15 in 3 worst but not 3 best; clustering in db1-db6 but not random networks; degradation rate in 3 best but not 3 worst)</a:t>
            </a:r>
          </a:p>
          <a:p>
            <a:r>
              <a:rPr lang="en-US" sz="17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4575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3"/>
            <a:ext cx="8229600" cy="682487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b="1" dirty="0"/>
              <a:t>Goal</a:t>
            </a:r>
            <a:r>
              <a:rPr lang="en-US" sz="2800" dirty="0"/>
              <a:t>: to identify determinants of node </a:t>
            </a:r>
            <a:r>
              <a:rPr lang="en-US" sz="2800" dirty="0" err="1"/>
              <a:t>MSE:minMSE</a:t>
            </a:r>
            <a:r>
              <a:rPr lang="en-US" sz="2800" dirty="0"/>
              <a:t> ratio in random networks, and to compare these findings to those from db1-db6</a:t>
            </a:r>
          </a:p>
          <a:p>
            <a:r>
              <a:rPr lang="en-US" sz="2800" dirty="0"/>
              <a:t>The db5-derived </a:t>
            </a:r>
            <a:r>
              <a:rPr lang="en-US" sz="2800" b="1" dirty="0"/>
              <a:t>random networks </a:t>
            </a:r>
            <a:r>
              <a:rPr lang="en-US" sz="2800" dirty="0"/>
              <a:t>with the 3 lowest </a:t>
            </a:r>
            <a:r>
              <a:rPr lang="en-US" sz="2800" b="1" dirty="0"/>
              <a:t>(15, 16, 24) </a:t>
            </a:r>
            <a:r>
              <a:rPr lang="en-US" sz="2800" dirty="0"/>
              <a:t>and 3 highest </a:t>
            </a:r>
            <a:r>
              <a:rPr lang="en-US" sz="2800" b="1" dirty="0"/>
              <a:t>(7, 12, 31) </a:t>
            </a:r>
            <a:r>
              <a:rPr lang="en-US" sz="2800" dirty="0" err="1"/>
              <a:t>LSE:minLSE</a:t>
            </a:r>
            <a:r>
              <a:rPr lang="en-US" sz="2800" dirty="0"/>
              <a:t> ratios were selected for multiple regression analysis</a:t>
            </a:r>
          </a:p>
          <a:p>
            <a:r>
              <a:rPr lang="en-US" sz="2800" b="1" dirty="0"/>
              <a:t>Dependent Variable</a:t>
            </a:r>
            <a:r>
              <a:rPr lang="en-US" sz="2800" dirty="0"/>
              <a:t>: node </a:t>
            </a:r>
            <a:r>
              <a:rPr lang="en-US" sz="2800" dirty="0" err="1"/>
              <a:t>MSE:minMSE</a:t>
            </a:r>
            <a:r>
              <a:rPr lang="en-US" sz="2800" dirty="0"/>
              <a:t> ratio</a:t>
            </a:r>
          </a:p>
          <a:p>
            <a:r>
              <a:rPr lang="en-US" sz="2800" b="1" dirty="0"/>
              <a:t>Independent Variables</a:t>
            </a:r>
            <a:r>
              <a:rPr lang="en-US" sz="2800" dirty="0"/>
              <a:t>: </a:t>
            </a:r>
            <a:r>
              <a:rPr lang="en-US" sz="2800" u="sng" dirty="0"/>
              <a:t>GRNmap inputs </a:t>
            </a:r>
            <a:r>
              <a:rPr lang="en-US" sz="2800" dirty="0"/>
              <a:t>(deg. rate, average expression), </a:t>
            </a:r>
            <a:r>
              <a:rPr lang="en-US" sz="2800" u="sng" dirty="0"/>
              <a:t>GRNmap outputs</a:t>
            </a:r>
            <a:r>
              <a:rPr lang="en-US" sz="2800" dirty="0"/>
              <a:t> (optimized p &amp; b), </a:t>
            </a:r>
            <a:r>
              <a:rPr lang="en-US" sz="2800" u="sng" dirty="0"/>
              <a:t>experimental outcomes</a:t>
            </a:r>
            <a:r>
              <a:rPr lang="en-US" sz="2800" dirty="0"/>
              <a:t> (ANOVA B&amp;H p-value), and </a:t>
            </a:r>
            <a:r>
              <a:rPr lang="en-US" sz="2800" u="sng" dirty="0" err="1"/>
              <a:t>Gephi</a:t>
            </a:r>
            <a:r>
              <a:rPr lang="en-US" sz="2800" u="sng" dirty="0"/>
              <a:t> graph statistics </a:t>
            </a:r>
            <a:r>
              <a:rPr lang="en-US" sz="2800" dirty="0"/>
              <a:t>(centrality measures, weighted degree, etc.)</a:t>
            </a:r>
          </a:p>
        </p:txBody>
      </p:sp>
    </p:spTree>
    <p:extLst>
      <p:ext uri="{BB962C8B-B14F-4D97-AF65-F5344CB8AC3E}">
        <p14:creationId xmlns:p14="http://schemas.microsoft.com/office/powerpoint/2010/main" val="149467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Narrowing of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1700" b="1" dirty="0"/>
              <a:t>Closeness Centrality vs. </a:t>
            </a:r>
            <a:r>
              <a:rPr lang="en-US" sz="1700" b="1" dirty="0">
                <a:solidFill>
                  <a:srgbClr val="FF0000"/>
                </a:solidFill>
              </a:rPr>
              <a:t>Harmonic Closeness Centrality</a:t>
            </a:r>
          </a:p>
          <a:p>
            <a:pPr lvl="1"/>
            <a:r>
              <a:rPr lang="en-US" sz="1700" dirty="0"/>
              <a:t>Highly collinear</a:t>
            </a:r>
          </a:p>
          <a:p>
            <a:pPr lvl="1"/>
            <a:r>
              <a:rPr lang="en-US" sz="1700" dirty="0"/>
              <a:t>Harmonic closeness centrality was excluded</a:t>
            </a:r>
          </a:p>
          <a:p>
            <a:r>
              <a:rPr lang="en-US" sz="1700" b="1" dirty="0"/>
              <a:t>In Degree + Out Degree vs. </a:t>
            </a:r>
            <a:r>
              <a:rPr lang="en-US" sz="1700" b="1" dirty="0">
                <a:solidFill>
                  <a:srgbClr val="FF0000"/>
                </a:solidFill>
              </a:rPr>
              <a:t>Degree</a:t>
            </a:r>
          </a:p>
          <a:p>
            <a:pPr lvl="1"/>
            <a:r>
              <a:rPr lang="en-US" sz="1700" dirty="0"/>
              <a:t>Highly collinear</a:t>
            </a:r>
          </a:p>
          <a:p>
            <a:pPr lvl="1"/>
            <a:r>
              <a:rPr lang="en-US" sz="1700" dirty="0"/>
              <a:t>Incorporating in degree and out degree separately was more informative than only incorporating degree into regression models</a:t>
            </a:r>
          </a:p>
          <a:p>
            <a:pPr lvl="1"/>
            <a:r>
              <a:rPr lang="en-US" sz="1700" dirty="0"/>
              <a:t>Often, only in degree was correlated to </a:t>
            </a:r>
            <a:r>
              <a:rPr lang="en-US" sz="1700" dirty="0" err="1"/>
              <a:t>MSE:minMSE</a:t>
            </a:r>
            <a:r>
              <a:rPr lang="en-US" sz="1700" dirty="0"/>
              <a:t> ratio, providing a more specific predictor</a:t>
            </a:r>
          </a:p>
          <a:p>
            <a:pPr lvl="1"/>
            <a:r>
              <a:rPr lang="en-US" sz="1700" dirty="0"/>
              <a:t>Degree was excluded</a:t>
            </a:r>
          </a:p>
          <a:p>
            <a:r>
              <a:rPr lang="en-US" sz="1700" b="1" dirty="0"/>
              <a:t>Weighted Degree Metrics vs. </a:t>
            </a:r>
            <a:r>
              <a:rPr lang="en-US" sz="1700" b="1" dirty="0">
                <a:solidFill>
                  <a:srgbClr val="FF0000"/>
                </a:solidFill>
              </a:rPr>
              <a:t>Unweighted Degree Metrics</a:t>
            </a:r>
          </a:p>
          <a:p>
            <a:pPr lvl="1"/>
            <a:r>
              <a:rPr lang="en-US" sz="1700" dirty="0"/>
              <a:t>Weighted degree metrics are more informative, correlating far more significantly with </a:t>
            </a:r>
            <a:r>
              <a:rPr lang="en-US" sz="1700" dirty="0" err="1"/>
              <a:t>MSE:minMSE</a:t>
            </a:r>
            <a:r>
              <a:rPr lang="en-US" sz="1700" dirty="0"/>
              <a:t> ratio</a:t>
            </a:r>
          </a:p>
          <a:p>
            <a:pPr lvl="1"/>
            <a:r>
              <a:rPr lang="en-US" sz="1700" dirty="0"/>
              <a:t>Unweighted degree metrics were excluded</a:t>
            </a:r>
          </a:p>
          <a:p>
            <a:r>
              <a:rPr lang="en-US" sz="1700" b="1" dirty="0"/>
              <a:t>Other Collinear Graph Statistics (e.g. closeness vs. eccentricity)</a:t>
            </a:r>
          </a:p>
          <a:p>
            <a:pPr lvl="1"/>
            <a:r>
              <a:rPr lang="en-US" sz="1700" dirty="0"/>
              <a:t>Varied in significance and predictive power in different models</a:t>
            </a:r>
          </a:p>
          <a:p>
            <a:pPr lvl="1"/>
            <a:r>
              <a:rPr lang="en-US" sz="1700" dirty="0"/>
              <a:t>All were input as DVs, although collinear statistics were not incorporated together into final models</a:t>
            </a:r>
          </a:p>
          <a:p>
            <a:pPr lvl="1"/>
            <a:r>
              <a:rPr lang="en-US" sz="1700" dirty="0"/>
              <a:t>See next slide for more details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486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33381" y="-23781"/>
            <a:ext cx="5715000" cy="6881781"/>
            <a:chOff x="1219200" y="-310515"/>
            <a:chExt cx="6634162" cy="79886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-310515"/>
              <a:ext cx="6634162" cy="7988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3811471" y="4980337"/>
              <a:ext cx="5334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29338" y="3604646"/>
              <a:ext cx="5334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5513737"/>
              <a:ext cx="533400" cy="46807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71513" y="4580009"/>
            <a:ext cx="1296067" cy="33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2463" y="3388665"/>
            <a:ext cx="1296067" cy="33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Eccentricity</a:t>
            </a:r>
          </a:p>
        </p:txBody>
      </p:sp>
      <p:sp>
        <p:nvSpPr>
          <p:cNvPr id="15" name="Oval 14"/>
          <p:cNvSpPr/>
          <p:nvPr/>
        </p:nvSpPr>
        <p:spPr>
          <a:xfrm>
            <a:off x="4461745" y="5374304"/>
            <a:ext cx="262435" cy="7216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117992" y="5397498"/>
            <a:ext cx="262435" cy="1079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1435" y="5030639"/>
            <a:ext cx="1448765" cy="33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Eigencentrality</a:t>
            </a:r>
          </a:p>
        </p:txBody>
      </p:sp>
      <p:sp>
        <p:nvSpPr>
          <p:cNvPr id="21" name="Oval 20"/>
          <p:cNvSpPr/>
          <p:nvPr/>
        </p:nvSpPr>
        <p:spPr>
          <a:xfrm>
            <a:off x="7357345" y="5397499"/>
            <a:ext cx="262435" cy="9271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117B2-9607-FF4D-9C02-B20B86F7962B}"/>
              </a:ext>
            </a:extLst>
          </p:cNvPr>
          <p:cNvSpPr txBox="1"/>
          <p:nvPr/>
        </p:nvSpPr>
        <p:spPr>
          <a:xfrm>
            <a:off x="0" y="36443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Further Notes on Collinearity</a:t>
            </a:r>
          </a:p>
        </p:txBody>
      </p:sp>
    </p:spTree>
    <p:extLst>
      <p:ext uri="{BB962C8B-B14F-4D97-AF65-F5344CB8AC3E}">
        <p14:creationId xmlns:p14="http://schemas.microsoft.com/office/powerpoint/2010/main" val="272468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29BC-A910-2B40-B705-1D6D7AA6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for the </a:t>
            </a:r>
            <a:r>
              <a:rPr lang="en-US" b="1" dirty="0"/>
              <a:t>3 Best </a:t>
            </a:r>
            <a:r>
              <a:rPr lang="en-US" dirty="0"/>
              <a:t>Performing</a:t>
            </a:r>
            <a:br>
              <a:rPr lang="en-US" dirty="0"/>
            </a:br>
            <a:r>
              <a:rPr lang="en-US" dirty="0"/>
              <a:t>db5-Derived Random Networks</a:t>
            </a:r>
          </a:p>
        </p:txBody>
      </p:sp>
    </p:spTree>
    <p:extLst>
      <p:ext uri="{BB962C8B-B14F-4D97-AF65-F5344CB8AC3E}">
        <p14:creationId xmlns:p14="http://schemas.microsoft.com/office/powerpoint/2010/main" val="68820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0141A-9559-AE41-AD6A-D61F6E3B4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4652"/>
            <a:ext cx="8229600" cy="489829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rand15</a:t>
            </a:r>
          </a:p>
        </p:txBody>
      </p:sp>
    </p:spTree>
    <p:extLst>
      <p:ext uri="{BB962C8B-B14F-4D97-AF65-F5344CB8AC3E}">
        <p14:creationId xmlns:p14="http://schemas.microsoft.com/office/powerpoint/2010/main" val="26648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79659-1B4B-1142-A0CA-9065432B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5385"/>
            <a:ext cx="8229600" cy="45368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rand16</a:t>
            </a:r>
          </a:p>
        </p:txBody>
      </p:sp>
    </p:spTree>
    <p:extLst>
      <p:ext uri="{BB962C8B-B14F-4D97-AF65-F5344CB8AC3E}">
        <p14:creationId xmlns:p14="http://schemas.microsoft.com/office/powerpoint/2010/main" val="202486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5EDFA-3E02-C944-9F30-CCE81B903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6225"/>
            <a:ext cx="8229600" cy="45951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14B4F-19BF-7745-A420-B3712B15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Regression Model: rand24</a:t>
            </a:r>
          </a:p>
        </p:txBody>
      </p:sp>
    </p:spTree>
    <p:extLst>
      <p:ext uri="{BB962C8B-B14F-4D97-AF65-F5344CB8AC3E}">
        <p14:creationId xmlns:p14="http://schemas.microsoft.com/office/powerpoint/2010/main" val="23809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29BC-A910-2B40-B705-1D6D7AA6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for the </a:t>
            </a:r>
            <a:r>
              <a:rPr lang="en-US" b="1" dirty="0"/>
              <a:t>3 Worst </a:t>
            </a:r>
            <a:r>
              <a:rPr lang="en-US" dirty="0"/>
              <a:t>Performing</a:t>
            </a:r>
            <a:br>
              <a:rPr lang="en-US" dirty="0"/>
            </a:br>
            <a:r>
              <a:rPr lang="en-US" dirty="0"/>
              <a:t>db5-Derived Random Networks</a:t>
            </a:r>
          </a:p>
        </p:txBody>
      </p:sp>
    </p:spTree>
    <p:extLst>
      <p:ext uri="{BB962C8B-B14F-4D97-AF65-F5344CB8AC3E}">
        <p14:creationId xmlns:p14="http://schemas.microsoft.com/office/powerpoint/2010/main" val="36861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1006</Words>
  <Application>Microsoft Macintosh PowerPoint</Application>
  <PresentationFormat>On-screen Show (4:3)</PresentationFormat>
  <Paragraphs>625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Db5-Derived Random Networks Multiple Regression Analysis</vt:lpstr>
      <vt:lpstr>Design</vt:lpstr>
      <vt:lpstr>Narrowing of Independent Variables</vt:lpstr>
      <vt:lpstr>PowerPoint Presentation</vt:lpstr>
      <vt:lpstr>Models for the 3 Best Performing db5-Derived Random Networks</vt:lpstr>
      <vt:lpstr>Regression Model: rand15</vt:lpstr>
      <vt:lpstr>Regression Model: rand16</vt:lpstr>
      <vt:lpstr>Regression Model: rand24</vt:lpstr>
      <vt:lpstr>Models for the 3 Worst Performing db5-Derived Random Networks</vt:lpstr>
      <vt:lpstr>Regression Model: rand7 (1)</vt:lpstr>
      <vt:lpstr>Regression Model: rand7 (2)</vt:lpstr>
      <vt:lpstr>Regression Model: rand12</vt:lpstr>
      <vt:lpstr>Regression Model: rand31 (1)</vt:lpstr>
      <vt:lpstr>Regression Model: rand31 (2)</vt:lpstr>
      <vt:lpstr>Random Networks: Summary of Model Coefficients</vt:lpstr>
      <vt:lpstr>db1-db6: Summary of Model Coefficients</vt:lpstr>
      <vt:lpstr>Synthesis of Multiple Regression Analyses</vt:lpstr>
    </vt:vector>
  </TitlesOfParts>
  <Company>Loyola Marymount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Db5-Derived Random Networks Multiple Regression Analysis</dc:title>
  <dc:creator>Klein, Brandon</dc:creator>
  <cp:lastModifiedBy>Brandon Klein</cp:lastModifiedBy>
  <cp:revision>23</cp:revision>
  <dcterms:created xsi:type="dcterms:W3CDTF">2018-01-24T03:44:48Z</dcterms:created>
  <dcterms:modified xsi:type="dcterms:W3CDTF">2018-02-02T18:23:52Z</dcterms:modified>
</cp:coreProperties>
</file>