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7"/>
    <p:restoredTop sz="80689"/>
  </p:normalViewPr>
  <p:slideViewPr>
    <p:cSldViewPr snapToGrid="0" snapToObjects="1">
      <p:cViewPr varScale="1">
        <p:scale>
          <a:sx n="71" d="100"/>
          <a:sy n="71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E9CD-181D-CA49-83D9-0BFDC925A8F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E3118-DD36-3046-B767-280A0DD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Source: </a:t>
            </a:r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kdahlquist</a:t>
            </a:r>
            <a:r>
              <a:rPr lang="en-US" b="0" dirty="0" smtClean="0"/>
              <a:t>/</a:t>
            </a:r>
            <a:r>
              <a:rPr lang="en-US" b="0" dirty="0" err="1" smtClean="0"/>
              <a:t>DahlquistLab</a:t>
            </a:r>
            <a:r>
              <a:rPr lang="en-US" b="0" dirty="0" smtClean="0"/>
              <a:t>/blob/master/documents/NEW_BK_GRNmap_Testing_network_presentation-all-strains_20161030.pptx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Source: </a:t>
            </a:r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kdahlquist</a:t>
            </a:r>
            <a:r>
              <a:rPr lang="en-US" b="0" dirty="0" smtClean="0"/>
              <a:t>/</a:t>
            </a:r>
            <a:r>
              <a:rPr lang="en-US" b="0" dirty="0" err="1" smtClean="0"/>
              <a:t>DahlquistLab</a:t>
            </a:r>
            <a:r>
              <a:rPr lang="en-US" b="0" dirty="0" smtClean="0"/>
              <a:t>/blob/master/documents/NEW_BK_GRNmap_Testing_network_presentation-all-strains_20161030.pptx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4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Source: </a:t>
            </a:r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kdahlquist</a:t>
            </a:r>
            <a:r>
              <a:rPr lang="en-US" b="0" dirty="0" smtClean="0"/>
              <a:t>/</a:t>
            </a:r>
            <a:r>
              <a:rPr lang="en-US" b="0" dirty="0" err="1" smtClean="0"/>
              <a:t>DahlquistLab</a:t>
            </a:r>
            <a:r>
              <a:rPr lang="en-US" b="0" dirty="0" smtClean="0"/>
              <a:t>/blob/master/documents/NEW_BK_GRNmap_Testing_network_presentation-all-strains_20161030.pptx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5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Source: </a:t>
            </a:r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kdahlquist</a:t>
            </a:r>
            <a:r>
              <a:rPr lang="en-US" b="0" dirty="0" smtClean="0"/>
              <a:t>/</a:t>
            </a:r>
            <a:r>
              <a:rPr lang="en-US" b="0" dirty="0" err="1" smtClean="0"/>
              <a:t>DahlquistLab</a:t>
            </a:r>
            <a:r>
              <a:rPr lang="en-US" b="0" dirty="0" smtClean="0"/>
              <a:t>/blob/master/documents/NEW_BK_GRNmap_Testing_network_presentation-all-strains_20161030.pptx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67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Source: </a:t>
            </a:r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kdahlquist</a:t>
            </a:r>
            <a:r>
              <a:rPr lang="en-US" b="0" dirty="0" smtClean="0"/>
              <a:t>/</a:t>
            </a:r>
            <a:r>
              <a:rPr lang="en-US" b="0" dirty="0" err="1" smtClean="0"/>
              <a:t>DahlquistLab</a:t>
            </a:r>
            <a:r>
              <a:rPr lang="en-US" b="0" dirty="0" smtClean="0"/>
              <a:t>/blob/master/documents/NEW_BK_GRNmap_Testing_network_presentation-all-strains_20161030.pptx</a:t>
            </a:r>
          </a:p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 smtClean="0"/>
          </a:p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*HMO1, CIN5, YHP1</a:t>
            </a:r>
            <a:r>
              <a:rPr lang="en-US" b="0" baseline="0" dirty="0" smtClean="0"/>
              <a:t> involved in important regulatory relationships and significantly changing expression.</a:t>
            </a:r>
          </a:p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*It’s surprising that MSN2</a:t>
            </a:r>
            <a:r>
              <a:rPr lang="en-US" b="0" baseline="0" dirty="0" smtClean="0"/>
              <a:t> only has 1 significant B&amp;H p-value.</a:t>
            </a:r>
          </a:p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*STB5 consistently modeled with repression relationship</a:t>
            </a:r>
            <a:r>
              <a:rPr lang="is-IS" b="0" baseline="0" smtClean="0"/>
              <a:t>… likely modeling noise.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Source: </a:t>
            </a:r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kdahlquist</a:t>
            </a:r>
            <a:r>
              <a:rPr lang="en-US" b="0" dirty="0" smtClean="0"/>
              <a:t>/</a:t>
            </a:r>
            <a:r>
              <a:rPr lang="en-US" b="0" dirty="0" err="1" smtClean="0"/>
              <a:t>DahlquistLab</a:t>
            </a:r>
            <a:r>
              <a:rPr lang="en-US" b="0" dirty="0" smtClean="0"/>
              <a:t>/blob/master/documents/NEW_BK_GRNmap_Testing_network_presentation-all-strains_20161030.pptx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76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4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965" y="1214438"/>
            <a:ext cx="10650070" cy="2387600"/>
          </a:xfrm>
        </p:spPr>
        <p:txBody>
          <a:bodyPr anchor="ctr"/>
          <a:lstStyle/>
          <a:p>
            <a:r>
              <a:rPr lang="en-US" dirty="0" smtClean="0"/>
              <a:t>db1-db6 Weighted Networks with Nodes Colored by ANOVA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Modified: 12/05/17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1997" cy="1233947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ANOVA B&amp;H p-values </a:t>
            </a:r>
            <a:r>
              <a:rPr lang="en-US" b="1" dirty="0"/>
              <a:t>W</a:t>
            </a:r>
            <a:r>
              <a:rPr lang="en-US" b="1" dirty="0" smtClean="0"/>
              <a:t>ere </a:t>
            </a:r>
            <a:r>
              <a:rPr lang="en-US" b="1" dirty="0"/>
              <a:t>C</a:t>
            </a:r>
            <a:r>
              <a:rPr lang="en-US" b="1" dirty="0" smtClean="0"/>
              <a:t>ompiled for All 27 Genes Appearing in db1-db6 and for All Six Strains 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81153"/>
              </p:ext>
            </p:extLst>
          </p:nvPr>
        </p:nvGraphicFramePr>
        <p:xfrm>
          <a:off x="0" y="1233947"/>
          <a:ext cx="12191997" cy="5624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6056"/>
                <a:gridCol w="1496056"/>
                <a:gridCol w="1496056"/>
                <a:gridCol w="1496056"/>
                <a:gridCol w="1496056"/>
                <a:gridCol w="1496056"/>
                <a:gridCol w="1496056"/>
                <a:gridCol w="1719605"/>
              </a:tblGrid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Genes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/>
                        </a:rPr>
                        <a:t>wt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dcin5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dgln3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dhap4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dhmo1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>
                          <a:effectLst/>
                        </a:rPr>
                        <a:t>dzap1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# significant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HMO1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0.039736165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0.002237531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0.002475972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0.424420381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 dirty="0">
                          <a:effectLst/>
                        </a:rPr>
                        <a:t>0.575837998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0.00112383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HSF1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0.134546663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0.029491106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0.048848554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0.014953146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0.528133234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0.015874144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ABF1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0.005511013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0.014806196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0.109489748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0.000354887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0.599330474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0.089506884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AFT2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0.936135106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0.70044301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0.034299278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0.004545231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0.992985644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0.015870961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CIN5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0.066225125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0.61881514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0.01634799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0.011178235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0.411285519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0.025966862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TEC1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0.004612119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0.007767711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0.019659044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0.065379185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0.287579189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0.262666296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CST6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0.000469096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0.557090227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0.319052683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0.386268083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0.400863563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0.037601248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MSN4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0.188669283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0.124329466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0.239801992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0.008106867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0.621392002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0.002161182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SFP1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0.409677471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0.049361534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0.075060611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0.053349459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0.83537027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0.002075105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YHP1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0.174295602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0.868445831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0.04326839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0.008352158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0.815246173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0.065292475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YOX1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0.004042497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0.057965914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0.218104992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0.011738841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0.219743869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0.265846072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s-IS" sz="1200" u="none" strike="noStrike">
                          <a:effectLst/>
                        </a:rPr>
                        <a:t>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ACE2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0.76238449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0.446249756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0.785519961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0.291600725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0.825773867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0.045710095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ASF1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0.029788439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0.419327134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0.416513909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0.230498882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0.84466937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0.166852682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ASH1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0.082901279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0.009078221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0.520247387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0.072269283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0.763882697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0.45347931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HAP4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0.730744752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0.482119509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0.07729933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0.416487633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0.926181661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0.015741523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MSN2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0.305558969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0.220796801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0.342732664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0.016849469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0.802076734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0.083557084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ZAP1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0.008895736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0.316034374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0.250267715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1.013437775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0.882435983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0.456170915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CYC8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0.804280108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0.093043166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0.530502564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0.097511793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0.935279439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0.960389448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GCN4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0.62968209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0.276123454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0.275067466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0.505797519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0.911766831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0.520711154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GCR2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0.330613246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0.587610631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0.876273722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0.12610119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0.84451617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0.347872213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GLN3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0.418863879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0.546835191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0.609367959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0.518884552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0.92811382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0.117144835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MCM1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0.935440616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0.093041647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0.867650832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1200" u="none" strike="noStrike">
                          <a:effectLst/>
                        </a:rPr>
                        <a:t>0.103131156</a:t>
                      </a:r>
                      <a:endParaRPr lang="hr-H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0.931070282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0.941485924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MGA2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0.099636081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200" u="none" strike="noStrike">
                          <a:effectLst/>
                        </a:rPr>
                        <a:t>0.30028122</a:t>
                      </a:r>
                      <a:endParaRPr lang="tr-T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0.441547953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0.38224545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0.467855983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u="none" strike="noStrike">
                          <a:effectLst/>
                        </a:rPr>
                        <a:t>0.511296855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RDS3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0.295221468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0.61490992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0.59667395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>
                          <a:effectLst/>
                        </a:rPr>
                        <a:t>0.846905197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1.005680397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0.80272494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STB5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0.312866168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0.369198822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0.320447792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1.019268775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0.417305946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0.329647735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SWI4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0.673063018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0.48391675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0.379674389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0.615519862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>
                          <a:effectLst/>
                        </a:rPr>
                        <a:t>0.965182239</a:t>
                      </a:r>
                      <a:endParaRPr lang="is-IS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0.779894544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  <a:tr h="20085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SWI5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0.095712796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200" u="none" strike="noStrike" dirty="0">
                          <a:effectLst/>
                        </a:rPr>
                        <a:t>0.446342377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0.312556654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1200" u="none" strike="noStrike">
                          <a:effectLst/>
                        </a:rPr>
                        <a:t>0.986789769</a:t>
                      </a:r>
                      <a:endParaRPr lang="cs-CZ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>
                          <a:effectLst/>
                        </a:rPr>
                        <a:t>0.517815471</a:t>
                      </a:r>
                      <a:endParaRPr lang="nb-NO" sz="1200" b="0" i="0" u="none" strike="noStrike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200" u="none" strike="noStrike" dirty="0">
                          <a:effectLst/>
                        </a:rPr>
                        <a:t>0.297478017</a:t>
                      </a:r>
                      <a:endParaRPr lang="nb-NO" sz="1200" b="0" i="0" u="none" strike="noStrike" dirty="0">
                        <a:solidFill>
                          <a:srgbClr val="000000"/>
                        </a:solidFill>
                        <a:effectLst/>
                        <a:latin typeface="ArialMT" charset="0"/>
                      </a:endParaRPr>
                    </a:p>
                  </a:txBody>
                  <a:tcPr marL="5977" marR="5977" marT="597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marL="5977" marR="5977" marT="5977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72989" y="3639672"/>
            <a:ext cx="3872753" cy="11833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7" y="1395319"/>
            <a:ext cx="10515600" cy="5462681"/>
          </a:xfrm>
        </p:spPr>
        <p:txBody>
          <a:bodyPr/>
          <a:lstStyle/>
          <a:p>
            <a:r>
              <a:rPr lang="en-US" dirty="0" smtClean="0"/>
              <a:t>The number of individual strains incorporated when modeling db1—db6 was taken into consideration when determining frequencies.</a:t>
            </a:r>
          </a:p>
          <a:p>
            <a:endParaRPr lang="en-US" dirty="0" smtClean="0"/>
          </a:p>
          <a:p>
            <a:r>
              <a:rPr lang="en-US" dirty="0" smtClean="0"/>
              <a:t>The frequencies of significant B&amp;H p-values for individual genes were broken up into three categories: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≥2 significant B&amp;H p-values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1 significant B&amp;H p-value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No significant B&amp;H p-values</a:t>
            </a:r>
          </a:p>
          <a:p>
            <a:pPr lvl="1"/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/>
              <a:t>Nodes were color coded (as shown above) to indicate ANOVA results within the weighted networks for db1-db6.</a:t>
            </a:r>
            <a:endParaRPr lang="en-US" dirty="0"/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2191997" cy="1233947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The Frequency of Significant B&amp;H p-values for Each Gene in db1-db6 Was Determined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3643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" t="1847" r="1709" b="2609"/>
          <a:stretch/>
        </p:blipFill>
        <p:spPr>
          <a:xfrm>
            <a:off x="1599229" y="814661"/>
            <a:ext cx="9010625" cy="6043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1085" y="0"/>
            <a:ext cx="9126915" cy="814661"/>
          </a:xfrm>
          <a:prstGeom prst="rect">
            <a:avLst/>
          </a:prstGeom>
          <a:noFill/>
        </p:spPr>
        <p:txBody>
          <a:bodyPr wrap="square" lIns="76785" tIns="38393" rIns="76785" bIns="38393" rtlCol="0">
            <a:spAutoFit/>
          </a:bodyPr>
          <a:lstStyle/>
          <a:p>
            <a:pPr algn="ctr"/>
            <a:r>
              <a:rPr lang="en-US" sz="2395" b="1" u="sng" dirty="0"/>
              <a:t>db1: Network Derived from </a:t>
            </a:r>
            <a:r>
              <a:rPr lang="en-US" sz="2395" b="1" u="sng" dirty="0" err="1"/>
              <a:t>wt</a:t>
            </a:r>
            <a:r>
              <a:rPr lang="en-US" sz="2395" b="1" u="sng" dirty="0"/>
              <a:t> Data</a:t>
            </a:r>
          </a:p>
          <a:p>
            <a:pPr algn="ctr"/>
            <a:r>
              <a:rPr lang="en-US" sz="2395" dirty="0"/>
              <a:t>16 Genes, 26 Edges </a:t>
            </a:r>
            <a:endParaRPr lang="en-US" sz="2395" dirty="0"/>
          </a:p>
        </p:txBody>
      </p:sp>
      <p:sp>
        <p:nvSpPr>
          <p:cNvPr id="5" name="Rectangle 4"/>
          <p:cNvSpPr/>
          <p:nvPr/>
        </p:nvSpPr>
        <p:spPr>
          <a:xfrm>
            <a:off x="2065019" y="3800472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92680" y="1280561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10488" y="1229026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6089" y="1246955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97406" y="1298490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70230" y="5036773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5195" y="6229079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0229" y="6229079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6294" y="1208708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7955" y="1280561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61547" y="2600996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56821" y="3836330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31476" y="6229079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0"/>
            <a:ext cx="9144000" cy="814661"/>
          </a:xfrm>
          <a:prstGeom prst="rect">
            <a:avLst/>
          </a:prstGeom>
          <a:noFill/>
        </p:spPr>
        <p:txBody>
          <a:bodyPr wrap="square" lIns="76785" tIns="38393" rIns="76785" bIns="38393" rtlCol="0">
            <a:spAutoFit/>
          </a:bodyPr>
          <a:lstStyle/>
          <a:p>
            <a:pPr algn="ctr"/>
            <a:r>
              <a:rPr lang="en-US" sz="2395" b="1" u="sng" dirty="0"/>
              <a:t>db2: Network Derived from ∆cin5 Data</a:t>
            </a:r>
          </a:p>
          <a:p>
            <a:pPr algn="ctr"/>
            <a:r>
              <a:rPr lang="en-US" sz="2395" dirty="0"/>
              <a:t>14 Genes, 25 Edges </a:t>
            </a:r>
            <a:endParaRPr lang="en-US" sz="239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" t="6749" r="7273" b="7091"/>
          <a:stretch/>
        </p:blipFill>
        <p:spPr>
          <a:xfrm>
            <a:off x="1578782" y="814661"/>
            <a:ext cx="9034436" cy="604333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3921358" y="6351332"/>
            <a:ext cx="740290" cy="28687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885500" y="4961805"/>
            <a:ext cx="740290" cy="28687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884274" y="6391833"/>
            <a:ext cx="740290" cy="28687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9711566" y="907033"/>
            <a:ext cx="740290" cy="28687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850511" y="3585318"/>
            <a:ext cx="740290" cy="28687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54175" y="3513599"/>
            <a:ext cx="740290" cy="286870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3" b="6859"/>
          <a:stretch/>
        </p:blipFill>
        <p:spPr>
          <a:xfrm>
            <a:off x="646208" y="808293"/>
            <a:ext cx="10899584" cy="60497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0" y="-6368"/>
            <a:ext cx="9144000" cy="814661"/>
          </a:xfrm>
          <a:prstGeom prst="rect">
            <a:avLst/>
          </a:prstGeom>
          <a:noFill/>
        </p:spPr>
        <p:txBody>
          <a:bodyPr wrap="square" lIns="76785" tIns="38393" rIns="76785" bIns="38393" rtlCol="0">
            <a:spAutoFit/>
          </a:bodyPr>
          <a:lstStyle/>
          <a:p>
            <a:pPr algn="ctr"/>
            <a:r>
              <a:rPr lang="en-US" sz="2395" b="1" u="sng" dirty="0"/>
              <a:t>db3: Network Derived from ∆cin5 Data</a:t>
            </a:r>
          </a:p>
          <a:p>
            <a:pPr algn="ctr"/>
            <a:r>
              <a:rPr lang="en-US" sz="2395" dirty="0"/>
              <a:t>17 Genes, 32 Edges </a:t>
            </a:r>
            <a:endParaRPr lang="en-US" sz="2395" dirty="0"/>
          </a:p>
        </p:txBody>
      </p:sp>
      <p:sp>
        <p:nvSpPr>
          <p:cNvPr id="6" name="Rectangle 5"/>
          <p:cNvSpPr/>
          <p:nvPr/>
        </p:nvSpPr>
        <p:spPr>
          <a:xfrm>
            <a:off x="5686810" y="6068357"/>
            <a:ext cx="782521" cy="3053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41243" y="6090268"/>
            <a:ext cx="782521" cy="3053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2738" y="6126126"/>
            <a:ext cx="782521" cy="3053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1243" y="4746749"/>
            <a:ext cx="782521" cy="3053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70890" y="1024916"/>
            <a:ext cx="782521" cy="3053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32739" y="3399833"/>
            <a:ext cx="782521" cy="3053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933764" y="3432788"/>
            <a:ext cx="782521" cy="3053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10787" y="1135395"/>
            <a:ext cx="782521" cy="3053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03408" y="2144941"/>
            <a:ext cx="782521" cy="3053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1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dGLN3 Network--Weight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060" b="1060"/>
          <a:stretch/>
        </p:blipFill>
        <p:spPr>
          <a:xfrm>
            <a:off x="1931193" y="814661"/>
            <a:ext cx="8329614" cy="6028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0"/>
            <a:ext cx="9144000" cy="814661"/>
          </a:xfrm>
          <a:prstGeom prst="rect">
            <a:avLst/>
          </a:prstGeom>
          <a:noFill/>
        </p:spPr>
        <p:txBody>
          <a:bodyPr wrap="square" lIns="76785" tIns="38393" rIns="76785" bIns="38393" rtlCol="0">
            <a:spAutoFit/>
          </a:bodyPr>
          <a:lstStyle/>
          <a:p>
            <a:pPr algn="ctr"/>
            <a:r>
              <a:rPr lang="en-US" sz="2395" b="1" u="sng" dirty="0"/>
              <a:t>db4: Network Derived from ∆gln3 Data</a:t>
            </a:r>
          </a:p>
          <a:p>
            <a:pPr algn="ctr"/>
            <a:r>
              <a:rPr lang="en-US" sz="2395" dirty="0"/>
              <a:t>14 Genes, 35 Edges</a:t>
            </a:r>
            <a:endParaRPr lang="en-US" sz="2395" dirty="0"/>
          </a:p>
        </p:txBody>
      </p:sp>
      <p:sp>
        <p:nvSpPr>
          <p:cNvPr id="7" name="Rectangle 6"/>
          <p:cNvSpPr/>
          <p:nvPr/>
        </p:nvSpPr>
        <p:spPr>
          <a:xfrm>
            <a:off x="2441589" y="3875831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05872" y="5125559"/>
            <a:ext cx="642270" cy="2658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5872" y="6242512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770553" y="6242512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474327" y="1399316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06950" y="6242512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07757" y="3893760"/>
            <a:ext cx="642270" cy="2658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026225" y="3893760"/>
            <a:ext cx="642270" cy="2658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2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HAP4 Network--Weight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8" t="1100" b="1100"/>
          <a:stretch/>
        </p:blipFill>
        <p:spPr>
          <a:xfrm>
            <a:off x="1918317" y="814661"/>
            <a:ext cx="8355365" cy="6001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0" y="0"/>
            <a:ext cx="9144000" cy="814661"/>
          </a:xfrm>
          <a:prstGeom prst="rect">
            <a:avLst/>
          </a:prstGeom>
          <a:noFill/>
          <a:ln>
            <a:noFill/>
          </a:ln>
        </p:spPr>
        <p:txBody>
          <a:bodyPr wrap="square" lIns="76785" tIns="38393" rIns="76785" bIns="38393" rtlCol="0">
            <a:spAutoFit/>
          </a:bodyPr>
          <a:lstStyle/>
          <a:p>
            <a:pPr algn="ctr"/>
            <a:r>
              <a:rPr lang="en-US" sz="2395" b="1" u="sng" dirty="0"/>
              <a:t>db5: Network Derived from ∆hap4 Data</a:t>
            </a:r>
          </a:p>
          <a:p>
            <a:pPr algn="ctr"/>
            <a:r>
              <a:rPr lang="en-US" sz="2395" dirty="0"/>
              <a:t>15 Genes, 28 Edges </a:t>
            </a:r>
            <a:endParaRPr lang="en-US" sz="2395" dirty="0"/>
          </a:p>
        </p:txBody>
      </p:sp>
      <p:sp>
        <p:nvSpPr>
          <p:cNvPr id="7" name="Rectangle 6"/>
          <p:cNvSpPr/>
          <p:nvPr/>
        </p:nvSpPr>
        <p:spPr>
          <a:xfrm>
            <a:off x="5099926" y="6233549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494240" y="6240263"/>
            <a:ext cx="642270" cy="2658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87683" y="6233549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13072" y="5095031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71306" y="1345529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34013" y="3797544"/>
            <a:ext cx="642270" cy="265864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951068" y="3872897"/>
            <a:ext cx="642270" cy="2658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53377" y="2624406"/>
            <a:ext cx="642270" cy="2658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86926" y="1345529"/>
            <a:ext cx="642270" cy="2658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87683" y="1363458"/>
            <a:ext cx="642270" cy="265864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7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dZAP1 Network--Weighted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6" b="4259"/>
          <a:stretch/>
        </p:blipFill>
        <p:spPr>
          <a:xfrm>
            <a:off x="1208640" y="814661"/>
            <a:ext cx="9774719" cy="60433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0"/>
            <a:ext cx="9144000" cy="814661"/>
          </a:xfrm>
          <a:prstGeom prst="rect">
            <a:avLst/>
          </a:prstGeom>
          <a:noFill/>
        </p:spPr>
        <p:txBody>
          <a:bodyPr wrap="square" lIns="76785" tIns="38393" rIns="76785" bIns="38393" rtlCol="0">
            <a:spAutoFit/>
          </a:bodyPr>
          <a:lstStyle/>
          <a:p>
            <a:pPr algn="ctr"/>
            <a:r>
              <a:rPr lang="en-US" sz="2395" b="1" u="sng" dirty="0"/>
              <a:t>db6: Network Derived from ∆zap1 Data</a:t>
            </a:r>
          </a:p>
          <a:p>
            <a:pPr algn="ctr"/>
            <a:r>
              <a:rPr lang="en-US" sz="2395" dirty="0"/>
              <a:t>16 Genes, 27 Edges </a:t>
            </a:r>
            <a:endParaRPr lang="en-US" sz="2395" dirty="0"/>
          </a:p>
        </p:txBody>
      </p:sp>
      <p:sp>
        <p:nvSpPr>
          <p:cNvPr id="7" name="Rectangle 6"/>
          <p:cNvSpPr/>
          <p:nvPr/>
        </p:nvSpPr>
        <p:spPr>
          <a:xfrm>
            <a:off x="9782583" y="3880026"/>
            <a:ext cx="717177" cy="2724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633882" y="6458935"/>
            <a:ext cx="717177" cy="2724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10182" y="2497154"/>
            <a:ext cx="717177" cy="2724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818442" y="1152075"/>
            <a:ext cx="717177" cy="2724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10182" y="1102149"/>
            <a:ext cx="717177" cy="2724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93043" y="3845913"/>
            <a:ext cx="717177" cy="2724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10182" y="3854259"/>
            <a:ext cx="717177" cy="2724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245935" y="3872187"/>
            <a:ext cx="717177" cy="2724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800512" y="2513797"/>
            <a:ext cx="717177" cy="2724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96728" y="1116217"/>
            <a:ext cx="717177" cy="2724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6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489</Words>
  <Application>Microsoft Macintosh PowerPoint</Application>
  <PresentationFormat>Widescreen</PresentationFormat>
  <Paragraphs>265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ArialMT</vt:lpstr>
      <vt:lpstr>Calibri</vt:lpstr>
      <vt:lpstr>Calibri Light</vt:lpstr>
      <vt:lpstr>Arial</vt:lpstr>
      <vt:lpstr>Office Theme</vt:lpstr>
      <vt:lpstr>db1-db6 Weighted Networks with Nodes Colored by ANOVA Results</vt:lpstr>
      <vt:lpstr>ANOVA B&amp;H p-values Were Compiled for All 27 Genes Appearing in db1-db6 and for All Six Strains </vt:lpstr>
      <vt:lpstr>The Frequency of Significant B&amp;H p-values for Each Gene in db1-db6 Was Determined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Klein</dc:creator>
  <cp:lastModifiedBy>Brandon Klein</cp:lastModifiedBy>
  <cp:revision>9</cp:revision>
  <dcterms:created xsi:type="dcterms:W3CDTF">2017-12-06T05:20:50Z</dcterms:created>
  <dcterms:modified xsi:type="dcterms:W3CDTF">2017-12-06T06:02:13Z</dcterms:modified>
</cp:coreProperties>
</file>