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57" r:id="rId5"/>
    <p:sldId id="258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10" y="-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6970B-A286-4452-A027-8A26B29E8C83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9D694-B986-428F-9FDA-8A4A4F21C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93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6970B-A286-4452-A027-8A26B29E8C83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9D694-B986-428F-9FDA-8A4A4F21C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73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6970B-A286-4452-A027-8A26B29E8C83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9D694-B986-428F-9FDA-8A4A4F21C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8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6970B-A286-4452-A027-8A26B29E8C83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9D694-B986-428F-9FDA-8A4A4F21C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47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6970B-A286-4452-A027-8A26B29E8C83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9D694-B986-428F-9FDA-8A4A4F21C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059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6970B-A286-4452-A027-8A26B29E8C83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9D694-B986-428F-9FDA-8A4A4F21C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585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6970B-A286-4452-A027-8A26B29E8C83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9D694-B986-428F-9FDA-8A4A4F21C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486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6970B-A286-4452-A027-8A26B29E8C83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9D694-B986-428F-9FDA-8A4A4F21C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6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6970B-A286-4452-A027-8A26B29E8C83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9D694-B986-428F-9FDA-8A4A4F21C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84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6970B-A286-4452-A027-8A26B29E8C83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9D694-B986-428F-9FDA-8A4A4F21C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32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6970B-A286-4452-A027-8A26B29E8C83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9D694-B986-428F-9FDA-8A4A4F21C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43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6970B-A286-4452-A027-8A26B29E8C83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9D694-B986-428F-9FDA-8A4A4F21C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30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Identifying Determinants of MSE in the db1 Network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Brandon Klein</a:t>
            </a:r>
          </a:p>
          <a:p>
            <a:r>
              <a:rPr lang="en-US" dirty="0" smtClean="0"/>
              <a:t>Last Updated: 02/20/2017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133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r>
              <a:rPr lang="en-US" dirty="0" smtClean="0"/>
              <a:t>Stepwise regression performed via backward elimination</a:t>
            </a:r>
          </a:p>
          <a:p>
            <a:pPr lvl="1"/>
            <a:r>
              <a:rPr lang="en-US" u="sng" dirty="0" smtClean="0"/>
              <a:t>Dependent Variable</a:t>
            </a:r>
            <a:r>
              <a:rPr lang="en-US" dirty="0" smtClean="0"/>
              <a:t>: Average MSE for each TF</a:t>
            </a:r>
          </a:p>
          <a:p>
            <a:pPr lvl="1"/>
            <a:r>
              <a:rPr lang="en-US" u="sng" dirty="0" smtClean="0"/>
              <a:t>Independent Variables Included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B&amp;H p-value (ANOVA)</a:t>
            </a:r>
            <a:r>
              <a:rPr lang="en-US" dirty="0" smtClean="0"/>
              <a:t>, d, optimized p, optimized b, </a:t>
            </a:r>
            <a:r>
              <a:rPr lang="en-US" dirty="0" smtClean="0">
                <a:solidFill>
                  <a:srgbClr val="FF0000"/>
                </a:solidFill>
              </a:rPr>
              <a:t>in degree</a:t>
            </a:r>
            <a:r>
              <a:rPr lang="en-US" dirty="0" smtClean="0"/>
              <a:t>, out degree, total degree, eccentricity, closeness centrality, </a:t>
            </a:r>
            <a:r>
              <a:rPr lang="en-US" dirty="0" smtClean="0">
                <a:solidFill>
                  <a:srgbClr val="FF0000"/>
                </a:solidFill>
              </a:rPr>
              <a:t>betweenness centrality</a:t>
            </a:r>
            <a:r>
              <a:rPr lang="en-US" dirty="0" smtClean="0"/>
              <a:t>, clustering, </a:t>
            </a:r>
            <a:r>
              <a:rPr lang="en-US" dirty="0" err="1" smtClean="0"/>
              <a:t>eigen</a:t>
            </a:r>
            <a:r>
              <a:rPr lang="en-US" dirty="0" smtClean="0"/>
              <a:t> centrality</a:t>
            </a:r>
          </a:p>
          <a:p>
            <a:pPr lvl="1"/>
            <a:r>
              <a:rPr lang="en-US" u="sng" dirty="0" smtClean="0"/>
              <a:t>Notable Exclusions</a:t>
            </a:r>
            <a:r>
              <a:rPr lang="en-US" dirty="0" smtClean="0"/>
              <a:t>: weight values**, other graph statistics from </a:t>
            </a:r>
            <a:r>
              <a:rPr lang="en-US" dirty="0" err="1" smtClean="0"/>
              <a:t>Gephi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34200" y="6433066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Red: </a:t>
            </a:r>
            <a:r>
              <a:rPr lang="en-US" i="1" dirty="0" smtClean="0">
                <a:solidFill>
                  <a:srgbClr val="FF0000"/>
                </a:solidFill>
              </a:rPr>
              <a:t>a priori </a:t>
            </a:r>
            <a:r>
              <a:rPr lang="en-US" dirty="0" smtClean="0">
                <a:solidFill>
                  <a:srgbClr val="FF0000"/>
                </a:solidFill>
              </a:rPr>
              <a:t>thoughts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15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Round 1—Collinearity Assessed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49562"/>
            <a:ext cx="9277350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6" y="1173162"/>
            <a:ext cx="754380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905000" y="1401762"/>
            <a:ext cx="914400" cy="6858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608" y="5897562"/>
            <a:ext cx="8984192" cy="2286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608" y="5364162"/>
            <a:ext cx="8984192" cy="2286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6200" y="4754562"/>
            <a:ext cx="8984192" cy="2286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96200" y="3124201"/>
            <a:ext cx="1371600" cy="29718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6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679339" y="-20242"/>
            <a:ext cx="5712061" cy="6878242"/>
            <a:chOff x="1219200" y="-310515"/>
            <a:chExt cx="6634162" cy="798860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200" y="-310515"/>
              <a:ext cx="6634162" cy="7988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Oval 3"/>
            <p:cNvSpPr/>
            <p:nvPr/>
          </p:nvSpPr>
          <p:spPr>
            <a:xfrm>
              <a:off x="3811471" y="4980337"/>
              <a:ext cx="533400" cy="5334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5729338" y="3604646"/>
              <a:ext cx="533400" cy="5334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810000" y="5513737"/>
              <a:ext cx="533400" cy="468079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315200" y="4580183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Clustering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7296150" y="3388839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Eccentricity</a:t>
            </a:r>
            <a:endParaRPr lang="en-US" sz="1600" dirty="0"/>
          </a:p>
        </p:txBody>
      </p:sp>
      <p:sp>
        <p:nvSpPr>
          <p:cNvPr id="15" name="Oval 14"/>
          <p:cNvSpPr/>
          <p:nvPr/>
        </p:nvSpPr>
        <p:spPr>
          <a:xfrm>
            <a:off x="4004765" y="5374304"/>
            <a:ext cx="262435" cy="72169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3" name="Multiply 12"/>
          <p:cNvSpPr/>
          <p:nvPr/>
        </p:nvSpPr>
        <p:spPr>
          <a:xfrm>
            <a:off x="8622118" y="5030813"/>
            <a:ext cx="369482" cy="339520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ultiply 16"/>
          <p:cNvSpPr/>
          <p:nvPr/>
        </p:nvSpPr>
        <p:spPr>
          <a:xfrm>
            <a:off x="8317318" y="3388839"/>
            <a:ext cx="369482" cy="339520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661012" y="5397498"/>
            <a:ext cx="262435" cy="107950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9" name="Multiply 18"/>
          <p:cNvSpPr/>
          <p:nvPr/>
        </p:nvSpPr>
        <p:spPr>
          <a:xfrm>
            <a:off x="8229600" y="4609995"/>
            <a:ext cx="369482" cy="339520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315200" y="5030813"/>
            <a:ext cx="144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Eigencentrality</a:t>
            </a:r>
            <a:endParaRPr lang="en-US" sz="1600" dirty="0"/>
          </a:p>
        </p:txBody>
      </p:sp>
      <p:sp>
        <p:nvSpPr>
          <p:cNvPr id="21" name="Oval 20"/>
          <p:cNvSpPr/>
          <p:nvPr/>
        </p:nvSpPr>
        <p:spPr>
          <a:xfrm>
            <a:off x="6900365" y="5397499"/>
            <a:ext cx="262435" cy="92710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25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en-US" dirty="0" smtClean="0"/>
              <a:t>Round 2—Coefficients Assessed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1706562"/>
            <a:ext cx="9144000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563562"/>
            <a:ext cx="7591425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1905000" y="868362"/>
            <a:ext cx="838200" cy="6858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608" y="2697162"/>
            <a:ext cx="8907992" cy="2286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608" y="3840162"/>
            <a:ext cx="8907992" cy="2286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96200" y="2057399"/>
            <a:ext cx="1295400" cy="236220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6200" y="4191000"/>
            <a:ext cx="8907992" cy="2286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51"/>
          <a:stretch/>
        </p:blipFill>
        <p:spPr bwMode="auto">
          <a:xfrm>
            <a:off x="-152400" y="4623978"/>
            <a:ext cx="2466360" cy="2234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90600" y="4659868"/>
            <a:ext cx="131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R^2: 0.003</a:t>
            </a:r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621555"/>
            <a:ext cx="2354533" cy="219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190875" y="4659868"/>
            <a:ext cx="131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R^2: 0.030</a:t>
            </a:r>
            <a:endParaRPr lang="en-US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307" y="4646390"/>
            <a:ext cx="2296695" cy="217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450380" y="4659868"/>
            <a:ext cx="131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R^2: 0.114</a:t>
            </a:r>
            <a:endParaRPr lang="en-US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307" y="4638981"/>
            <a:ext cx="2312493" cy="2172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7724775" y="4688443"/>
            <a:ext cx="131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R^2: 0.149</a:t>
            </a:r>
            <a:endParaRPr lang="en-US" dirty="0"/>
          </a:p>
        </p:txBody>
      </p:sp>
      <p:sp>
        <p:nvSpPr>
          <p:cNvPr id="22" name="Multiply 21"/>
          <p:cNvSpPr/>
          <p:nvPr/>
        </p:nvSpPr>
        <p:spPr>
          <a:xfrm>
            <a:off x="76200" y="2641702"/>
            <a:ext cx="369482" cy="339520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ultiply 22"/>
          <p:cNvSpPr/>
          <p:nvPr/>
        </p:nvSpPr>
        <p:spPr>
          <a:xfrm>
            <a:off x="87718" y="3796020"/>
            <a:ext cx="369482" cy="339520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3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9525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Round #3—Coefficients Further Assessed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7515225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3076575"/>
            <a:ext cx="9105900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905000" y="1524000"/>
            <a:ext cx="914400" cy="6858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00" y="5081587"/>
            <a:ext cx="8991600" cy="2286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y 7"/>
          <p:cNvSpPr/>
          <p:nvPr/>
        </p:nvSpPr>
        <p:spPr>
          <a:xfrm>
            <a:off x="87718" y="5026127"/>
            <a:ext cx="369482" cy="339520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6200" y="4548187"/>
            <a:ext cx="8991600" cy="2286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y 9"/>
          <p:cNvSpPr/>
          <p:nvPr/>
        </p:nvSpPr>
        <p:spPr>
          <a:xfrm>
            <a:off x="87718" y="4513467"/>
            <a:ext cx="369482" cy="339520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44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14412"/>
            <a:ext cx="752475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9525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Round #4—Final Model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81200" y="1295400"/>
            <a:ext cx="914400" cy="6858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2286000"/>
            <a:ext cx="908685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52400" y="4371974"/>
            <a:ext cx="8839200" cy="2486025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Preliminary Conclusions:</a:t>
            </a:r>
          </a:p>
          <a:p>
            <a:pPr lvl="1"/>
            <a:r>
              <a:rPr lang="en-US" sz="1800" dirty="0" smtClean="0"/>
              <a:t>~50% of the variance in how well the model fit </a:t>
            </a:r>
            <a:r>
              <a:rPr lang="en-US" sz="1800" dirty="0" smtClean="0"/>
              <a:t>expression data </a:t>
            </a:r>
            <a:r>
              <a:rPr lang="en-US" sz="1800" dirty="0" smtClean="0"/>
              <a:t>for each TF (MSE) could be explained via d, optimized p, </a:t>
            </a:r>
            <a:r>
              <a:rPr lang="en-US" sz="1800" dirty="0" smtClean="0"/>
              <a:t>in degree</a:t>
            </a:r>
            <a:r>
              <a:rPr lang="en-US" sz="1800" dirty="0" smtClean="0"/>
              <a:t>, &amp; closeness centrality </a:t>
            </a:r>
          </a:p>
          <a:p>
            <a:pPr lvl="1"/>
            <a:r>
              <a:rPr lang="en-US" sz="1800" dirty="0" smtClean="0"/>
              <a:t>Better fit achieved when:</a:t>
            </a:r>
          </a:p>
          <a:p>
            <a:pPr lvl="2"/>
            <a:r>
              <a:rPr lang="en-US" sz="1400" b="1" dirty="0" smtClean="0">
                <a:solidFill>
                  <a:srgbClr val="FF0000"/>
                </a:solidFill>
              </a:rPr>
              <a:t>In degree </a:t>
            </a:r>
            <a:r>
              <a:rPr lang="en-US" sz="1400" b="1" dirty="0" smtClean="0">
                <a:solidFill>
                  <a:srgbClr val="FF0000"/>
                </a:solidFill>
              </a:rPr>
              <a:t>is high</a:t>
            </a:r>
          </a:p>
          <a:p>
            <a:pPr lvl="2"/>
            <a:r>
              <a:rPr lang="en-US" sz="1400" dirty="0" smtClean="0"/>
              <a:t>Closeness centrality is high</a:t>
            </a:r>
          </a:p>
          <a:p>
            <a:pPr lvl="2"/>
            <a:r>
              <a:rPr lang="en-US" sz="1400" dirty="0" smtClean="0"/>
              <a:t>Degradation rate is high</a:t>
            </a:r>
          </a:p>
          <a:p>
            <a:pPr lvl="2"/>
            <a:r>
              <a:rPr lang="en-US" sz="1400" dirty="0" smtClean="0"/>
              <a:t>Optimized production rate is low</a:t>
            </a:r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352800" y="5715000"/>
            <a:ext cx="304800" cy="457200"/>
            <a:chOff x="3276600" y="5715000"/>
            <a:chExt cx="304800" cy="45720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3276600" y="5715000"/>
              <a:ext cx="304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581400" y="5715000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276600" y="6172200"/>
              <a:ext cx="304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657600" y="6248400"/>
            <a:ext cx="304800" cy="457200"/>
            <a:chOff x="3276600" y="5715000"/>
            <a:chExt cx="304800" cy="457200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3276600" y="5715000"/>
              <a:ext cx="304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581400" y="5715000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276600" y="6172200"/>
              <a:ext cx="304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3733800" y="57150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Cooperative Effect (?)—Reg. by several </a:t>
            </a:r>
            <a:r>
              <a:rPr lang="en-US" dirty="0" err="1" smtClean="0"/>
              <a:t>indep</a:t>
            </a:r>
            <a:r>
              <a:rPr lang="en-US" dirty="0" smtClean="0"/>
              <a:t>. motifs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114800" y="6292334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Both favor low [Transcription Factor]. 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78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192</Words>
  <Application>Microsoft Office PowerPoint</Application>
  <PresentationFormat>On-screen Show (4:3)</PresentationFormat>
  <Paragraphs>29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Identifying Determinants of MSE in the db1 Network</vt:lpstr>
      <vt:lpstr>Design</vt:lpstr>
      <vt:lpstr>Round 1—Collinearity Assessed</vt:lpstr>
      <vt:lpstr>PowerPoint Presentation</vt:lpstr>
      <vt:lpstr>Round 2—Coefficients Assessed</vt:lpstr>
      <vt:lpstr>Round #3—Coefficients Further Assessed</vt:lpstr>
      <vt:lpstr>Round #4—Final Model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Klein, Brandon</dc:creator>
  <cp:lastModifiedBy>Klein, Brandon</cp:lastModifiedBy>
  <cp:revision>8</cp:revision>
  <dcterms:created xsi:type="dcterms:W3CDTF">2017-02-21T02:48:01Z</dcterms:created>
  <dcterms:modified xsi:type="dcterms:W3CDTF">2017-02-21T04:01:31Z</dcterms:modified>
</cp:coreProperties>
</file>