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65" r:id="rId4"/>
    <p:sldId id="257" r:id="rId5"/>
    <p:sldId id="258" r:id="rId6"/>
    <p:sldId id="259" r:id="rId7"/>
    <p:sldId id="263" r:id="rId8"/>
    <p:sldId id="260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50" autoAdjust="0"/>
  </p:normalViewPr>
  <p:slideViewPr>
    <p:cSldViewPr>
      <p:cViewPr>
        <p:scale>
          <a:sx n="100" d="100"/>
          <a:sy n="100" d="100"/>
        </p:scale>
        <p:origin x="-738" y="-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66452-BBAD-48E1-8A5D-5925CBA97619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F632D-66B8-4F13-BA32-C1BB157F6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91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Same as</a:t>
            </a:r>
            <a:r>
              <a:rPr lang="en-US" baseline="0" dirty="0" smtClean="0"/>
              <a:t> in db3 (both dcin5 derived networks)!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632D-66B8-4F13-BA32-C1BB157F65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4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 adding interpretation</a:t>
            </a:r>
            <a:r>
              <a:rPr lang="en-US" baseline="0" dirty="0" smtClean="0"/>
              <a:t> slide instead </a:t>
            </a:r>
            <a:r>
              <a:rPr lang="en-US" baseline="0" smtClean="0"/>
              <a:t>of simply discussing.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BF632D-66B8-4F13-BA32-C1BB157F65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93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7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5EE85-01FE-4065-A696-332B0F4FB4D7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124DA-1B4F-4C94-8C69-676CF3A0B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Determinants of </a:t>
            </a:r>
            <a:r>
              <a:rPr lang="en-US" dirty="0" smtClean="0"/>
              <a:t>Node </a:t>
            </a:r>
            <a:r>
              <a:rPr lang="en-US" dirty="0" err="1" smtClean="0"/>
              <a:t>MSE:minMSE</a:t>
            </a:r>
            <a:r>
              <a:rPr lang="en-US" dirty="0" smtClean="0"/>
              <a:t> Ratios </a:t>
            </a:r>
            <a:r>
              <a:rPr lang="en-US" dirty="0" smtClean="0"/>
              <a:t>in db1-db6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</a:t>
            </a:r>
            <a:r>
              <a:rPr lang="en-US" dirty="0" smtClean="0"/>
              <a:t>4/19/17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</a:t>
            </a:r>
            <a:r>
              <a:rPr lang="en-US" dirty="0" smtClean="0"/>
              <a:t>db6-2</a:t>
            </a:r>
            <a:endParaRPr lang="en-US" dirty="0"/>
          </a:p>
        </p:txBody>
      </p:sp>
      <p:pic>
        <p:nvPicPr>
          <p:cNvPr id="7170" name="Picture 2" descr="C:\Users\TEMP\Desktop\db6-model2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" y="1381125"/>
            <a:ext cx="7793038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 descr="C:\Users\TEMP\Desktop\db6-model2-coeffic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3352800"/>
            <a:ext cx="91821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74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t">
            <a:normAutofit/>
          </a:bodyPr>
          <a:lstStyle/>
          <a:p>
            <a:r>
              <a:rPr lang="en-US" sz="3600" dirty="0" smtClean="0"/>
              <a:t>Summary of </a:t>
            </a:r>
            <a:r>
              <a:rPr lang="en-US" sz="3600" dirty="0" smtClean="0"/>
              <a:t>Updated Model </a:t>
            </a:r>
            <a:r>
              <a:rPr lang="en-US" sz="3600" dirty="0" smtClean="0"/>
              <a:t>Coefficients</a:t>
            </a:r>
            <a:endParaRPr lang="en-US" sz="3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97738"/>
              </p:ext>
            </p:extLst>
          </p:nvPr>
        </p:nvGraphicFramePr>
        <p:xfrm>
          <a:off x="76200" y="685800"/>
          <a:ext cx="8991600" cy="4857750"/>
        </p:xfrm>
        <a:graphic>
          <a:graphicData uri="http://schemas.openxmlformats.org/drawingml/2006/table">
            <a:tbl>
              <a:tblPr/>
              <a:tblGrid>
                <a:gridCol w="2743200"/>
                <a:gridCol w="914400"/>
                <a:gridCol w="914400"/>
                <a:gridCol w="914400"/>
                <a:gridCol w="914400"/>
                <a:gridCol w="914400"/>
                <a:gridCol w="914400"/>
                <a:gridCol w="762000"/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db6-1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db6-2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ANOVA B&amp;H p-value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Expression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at 15min.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222222"/>
                          </a:solidFill>
                          <a:effectLst/>
                          <a:latin typeface="+mj-lt"/>
                        </a:rPr>
                        <a:t>(-0.507)</a:t>
                      </a:r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-0.624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-0.479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(-0.552)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-0.528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(-0.626)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Expression</a:t>
                      </a:r>
                      <a:r>
                        <a:rPr lang="en-US" sz="17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30min.</a:t>
                      </a:r>
                      <a:endParaRPr lang="en-US" sz="17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 Expression</a:t>
                      </a:r>
                      <a:r>
                        <a:rPr lang="en-US" sz="1700" b="1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60min.</a:t>
                      </a:r>
                      <a:endParaRPr lang="en-US" sz="1700" b="1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Expression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222222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Degradation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(-0.483)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Optimized Production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(0.578)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(0.777)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(0.437)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Optimized Threshold b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(0.883)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Weighted In-degree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(0.617)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Weighted Out-degree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Eccentricity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Closeness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Betweenness</a:t>
                      </a:r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Clustering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0.473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0.501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Eigen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(-0.384)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(-0.533)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 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(-0.328)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Adjusted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R Squared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(0.290)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0.525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(0.441)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(0.196)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latin typeface="+mj-lt"/>
                        </a:rPr>
                        <a:t>(0.178)</a:t>
                      </a:r>
                      <a:endParaRPr lang="en-US" sz="1700" dirty="0">
                        <a:latin typeface="+mj-lt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78227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V: </a:t>
            </a:r>
            <a:r>
              <a:rPr lang="en-US" dirty="0" smtClean="0"/>
              <a:t>average </a:t>
            </a:r>
            <a:r>
              <a:rPr lang="en-US" dirty="0" err="1" smtClean="0"/>
              <a:t>MSE:minMSE</a:t>
            </a:r>
            <a:r>
              <a:rPr lang="en-US" dirty="0" smtClean="0"/>
              <a:t> ratio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= negative = inversely proportional to MSE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higher values yield better fit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= positive = directly proportional to MSE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lower values yield better fit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6200" y="5257800"/>
            <a:ext cx="8991600" cy="0"/>
          </a:xfrm>
          <a:prstGeom prst="line">
            <a:avLst/>
          </a:prstGeom>
          <a:ln w="5715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4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Previous Multiple Regression Models Using </a:t>
            </a:r>
            <a:br>
              <a:rPr lang="en-US" sz="2800" dirty="0" smtClean="0"/>
            </a:br>
            <a:r>
              <a:rPr lang="en-US" sz="2800" dirty="0" smtClean="0"/>
              <a:t>Average MSE as the DV Were Minimally Informative</a:t>
            </a:r>
            <a:endParaRPr lang="en-US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06611"/>
              </p:ext>
            </p:extLst>
          </p:nvPr>
        </p:nvGraphicFramePr>
        <p:xfrm>
          <a:off x="533400" y="1447800"/>
          <a:ext cx="8020050" cy="3717608"/>
        </p:xfrm>
        <a:graphic>
          <a:graphicData uri="http://schemas.openxmlformats.org/drawingml/2006/table">
            <a:tbl>
              <a:tblPr/>
              <a:tblGrid>
                <a:gridCol w="253365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db1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db2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db6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ANOVA B&amp;H p-value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222222"/>
                          </a:solidFill>
                          <a:effectLst/>
                          <a:latin typeface="DejaVu Sans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-1.290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-0.733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1.069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Degradation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-3.129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-3.108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(-0.97)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Optimized Production Rate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0.404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Optimized Threshold b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0.159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-0.170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1.620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Outdegree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Eccentricity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0.740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Closeness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-0.865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4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Betweenness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Clustering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Eigen Centrality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Adjusted</a:t>
                      </a:r>
                      <a:r>
                        <a:rPr lang="en-US" sz="17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 Squared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0.478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0.749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0.241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N/A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0.247</a:t>
                      </a:r>
                      <a:endParaRPr lang="en-US" dirty="0"/>
                    </a:p>
                  </a:txBody>
                  <a:tcPr marL="14288" marR="14288" marT="14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4102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V: Average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Blue = negative = inversely proportional to MSE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 higher values yield better fit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 = positive = directly proportional to MSE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lower values yield better fit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4876800"/>
            <a:ext cx="8001000" cy="0"/>
          </a:xfrm>
          <a:prstGeom prst="line">
            <a:avLst/>
          </a:prstGeom>
          <a:ln w="57150" cmpd="dbl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06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r>
              <a:rPr lang="en-US" sz="2600" b="1" dirty="0" smtClean="0"/>
              <a:t>DV: </a:t>
            </a:r>
            <a:r>
              <a:rPr lang="en-US" sz="2600" b="1" dirty="0" err="1" smtClean="0"/>
              <a:t>MSE:minMSE</a:t>
            </a:r>
            <a:r>
              <a:rPr lang="en-US" sz="2600" b="1" dirty="0" smtClean="0"/>
              <a:t> ratios</a:t>
            </a:r>
            <a:r>
              <a:rPr lang="en-US" sz="2600" dirty="0" smtClean="0"/>
              <a:t>, averaged across each strain (provided by Natalie)</a:t>
            </a:r>
          </a:p>
          <a:p>
            <a:r>
              <a:rPr lang="en-US" sz="2600" b="1" dirty="0" smtClean="0"/>
              <a:t>New IVs:</a:t>
            </a:r>
          </a:p>
          <a:p>
            <a:pPr lvl="1"/>
            <a:r>
              <a:rPr lang="en-US" sz="2600" b="1" dirty="0" smtClean="0"/>
              <a:t>Weighted In-degree</a:t>
            </a:r>
          </a:p>
          <a:p>
            <a:pPr lvl="1"/>
            <a:r>
              <a:rPr lang="en-US" sz="2600" b="1" dirty="0" smtClean="0"/>
              <a:t>Weighted Out-degree</a:t>
            </a:r>
          </a:p>
          <a:p>
            <a:pPr lvl="1"/>
            <a:r>
              <a:rPr lang="en-US" sz="2600" b="1" dirty="0" smtClean="0"/>
              <a:t>Actual Expression</a:t>
            </a:r>
          </a:p>
          <a:p>
            <a:pPr lvl="2"/>
            <a:r>
              <a:rPr lang="en-US" sz="2600" dirty="0" smtClean="0"/>
              <a:t>Average Expression across all strains at 15 minutes</a:t>
            </a:r>
          </a:p>
          <a:p>
            <a:pPr lvl="2"/>
            <a:r>
              <a:rPr lang="en-US" sz="2600" dirty="0" smtClean="0"/>
              <a:t>Average Expression across all strains at 30 minutes</a:t>
            </a:r>
          </a:p>
          <a:p>
            <a:pPr lvl="2"/>
            <a:r>
              <a:rPr lang="en-US" sz="2600" dirty="0" smtClean="0"/>
              <a:t>Average Expression across all strains at 60 minutes</a:t>
            </a:r>
          </a:p>
          <a:p>
            <a:pPr lvl="2"/>
            <a:r>
              <a:rPr lang="en-US" sz="2600" dirty="0" smtClean="0"/>
              <a:t>Average Expression across all strains at all time points</a:t>
            </a:r>
          </a:p>
          <a:p>
            <a:pPr lvl="2"/>
            <a:endParaRPr lang="en-US" sz="2600" dirty="0" smtClean="0"/>
          </a:p>
          <a:p>
            <a:pPr lvl="2"/>
            <a:endParaRPr lang="en-US" sz="2600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Protocol Changes for the Revised </a:t>
            </a:r>
            <a:br>
              <a:rPr lang="en-US" sz="3200" dirty="0" smtClean="0"/>
            </a:br>
            <a:r>
              <a:rPr lang="en-US" sz="3200" dirty="0" smtClean="0"/>
              <a:t>Multiple Regression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3131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525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Updated Model</a:t>
            </a:r>
            <a:r>
              <a:rPr lang="en-US" dirty="0" smtClean="0"/>
              <a:t>: db1</a:t>
            </a:r>
            <a:endParaRPr lang="en-US" dirty="0"/>
          </a:p>
        </p:txBody>
      </p:sp>
      <p:pic>
        <p:nvPicPr>
          <p:cNvPr id="1026" name="Picture 2" descr="C:\Users\TEMP\Desktop\db1-model1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47800"/>
            <a:ext cx="778351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EMP\Desktop\db1-model1-coeffic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" y="3505200"/>
            <a:ext cx="9097963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2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db2</a:t>
            </a:r>
            <a:endParaRPr lang="en-US" dirty="0"/>
          </a:p>
        </p:txBody>
      </p:sp>
      <p:pic>
        <p:nvPicPr>
          <p:cNvPr id="2050" name="Picture 2" descr="C:\Users\TEMP\Desktop\db2-model2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7" y="1371600"/>
            <a:ext cx="7821613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MP\Desktop\db2-model2-coeffic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276600"/>
            <a:ext cx="6831012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9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db3</a:t>
            </a:r>
            <a:endParaRPr lang="en-US" dirty="0"/>
          </a:p>
        </p:txBody>
      </p:sp>
      <p:pic>
        <p:nvPicPr>
          <p:cNvPr id="3074" name="Picture 2" descr="C:\Users\TEMP\Desktop\db3-model1-summa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7" y="1676400"/>
            <a:ext cx="768826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EMP\Desktop\db3-model1-coefficient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1" y="3619499"/>
            <a:ext cx="8583613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db4</a:t>
            </a:r>
            <a:endParaRPr lang="en-US" dirty="0"/>
          </a:p>
        </p:txBody>
      </p:sp>
      <p:pic>
        <p:nvPicPr>
          <p:cNvPr id="4098" name="Picture 2" descr="C:\Users\TEMP\Desktop\db4-model1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7974013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TEMP\Desktop\db4-model1-coeffic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91630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73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db5</a:t>
            </a:r>
            <a:endParaRPr lang="en-US" dirty="0"/>
          </a:p>
        </p:txBody>
      </p:sp>
      <p:pic>
        <p:nvPicPr>
          <p:cNvPr id="5122" name="Picture 2" descr="C:\Users\TEMP\Desktop\db5-model1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752600"/>
            <a:ext cx="7545388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TEMP\Desktop\db5-model1-coefficien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" y="3505200"/>
            <a:ext cx="8669338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423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Updated Model</a:t>
            </a:r>
            <a:r>
              <a:rPr lang="en-US" dirty="0" smtClean="0"/>
              <a:t>: </a:t>
            </a:r>
            <a:r>
              <a:rPr lang="en-US" dirty="0" smtClean="0"/>
              <a:t>db6-1</a:t>
            </a:r>
            <a:endParaRPr lang="en-US" dirty="0"/>
          </a:p>
        </p:txBody>
      </p:sp>
      <p:pic>
        <p:nvPicPr>
          <p:cNvPr id="6146" name="Picture 2" descr="C:\Users\TEMP\Desktop\db6-model1-summa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" y="1495425"/>
            <a:ext cx="7831138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TEMP\Desktop\db6-model1-coefficien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" y="3429000"/>
            <a:ext cx="898366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7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361</Words>
  <Application>Microsoft Office PowerPoint</Application>
  <PresentationFormat>On-screen Show (4:3)</PresentationFormat>
  <Paragraphs>203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Identifying Determinants of Node MSE:minMSE Ratios in db1-db6</vt:lpstr>
      <vt:lpstr>Previous Multiple Regression Models Using  Average MSE as the DV Were Minimally Informative</vt:lpstr>
      <vt:lpstr>Protocol Changes for the Revised  Multiple Regression Analysis</vt:lpstr>
      <vt:lpstr>Updated Model: db1</vt:lpstr>
      <vt:lpstr>Updated Model: db2</vt:lpstr>
      <vt:lpstr>Updated Model: db3</vt:lpstr>
      <vt:lpstr>Updated Model: db4</vt:lpstr>
      <vt:lpstr>Updated Model: db5</vt:lpstr>
      <vt:lpstr>Updated Model: db6-1</vt:lpstr>
      <vt:lpstr>Updated Model: db6-2</vt:lpstr>
      <vt:lpstr>Summary of Updated Model Coefficients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Determinants of Node MSE in db1-db6</dc:title>
  <dc:creator>Klein, Brandon</dc:creator>
  <cp:lastModifiedBy>Klein, Brandon</cp:lastModifiedBy>
  <cp:revision>11</cp:revision>
  <dcterms:created xsi:type="dcterms:W3CDTF">2017-03-30T08:05:23Z</dcterms:created>
  <dcterms:modified xsi:type="dcterms:W3CDTF">2017-04-20T07:58:28Z</dcterms:modified>
</cp:coreProperties>
</file>