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1" r:id="rId4"/>
    <p:sldId id="260" r:id="rId5"/>
    <p:sldId id="258" r:id="rId6"/>
    <p:sldId id="257" r:id="rId7"/>
    <p:sldId id="259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2"/>
    <p:restoredTop sz="45994"/>
  </p:normalViewPr>
  <p:slideViewPr>
    <p:cSldViewPr snapToGrid="0" snapToObjects="1">
      <p:cViewPr varScale="1">
        <p:scale>
          <a:sx n="45" d="100"/>
          <a:sy n="45" d="100"/>
        </p:scale>
        <p:origin x="1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AB565-C6B5-EA47-B6A2-DB4E9F69EEAE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D2797-C236-E34E-B40A-EF8DA46E4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C1 FFL </a:t>
            </a:r>
            <a:r>
              <a:rPr lang="en-US" dirty="0">
                <a:sym typeface="Wingdings" pitchFamily="2" charset="2"/>
              </a:rPr>
              <a:t> YOX1 (common)</a:t>
            </a:r>
          </a:p>
          <a:p>
            <a:pPr marL="0" marR="0" lvl="0" indent="0" algn="l" defTabSz="456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I1 FFL  CIN5 (common)</a:t>
            </a:r>
          </a:p>
          <a:p>
            <a:r>
              <a:rPr lang="en-US" dirty="0">
                <a:sym typeface="Wingdings" pitchFamily="2" charset="2"/>
              </a:rPr>
              <a:t>I4 FFL  YHP1 (rare)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791E3-07CC-AC47-BF0F-9736CFBBBB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0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Coherent type 1 (all +) and Incoherent type 1 are most common FFLs in biological systems.</a:t>
            </a:r>
          </a:p>
          <a:p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Incoherent type 1 for fold detection response: https://</a:t>
            </a:r>
            <a:r>
              <a:rPr lang="en-US" dirty="0" err="1">
                <a:sym typeface="Wingdings" pitchFamily="2" charset="2"/>
              </a:rPr>
              <a:t>www.ncbi.nlm.nih.gov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pmc</a:t>
            </a:r>
            <a:r>
              <a:rPr lang="en-US" dirty="0">
                <a:sym typeface="Wingdings" pitchFamily="2" charset="2"/>
              </a:rPr>
              <a:t>/articles/PMC2896310/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Q: Does GCR2 (significant TF in deletion strains; perhaps indicating role in backup system through paralog) induce shift in paralog signaling? Above results would suggest no, as in WT both paralogs are being induced.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99137-CC90-C448-81E9-6E62EBD5C2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1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we just consider the conserved motif… MSN2</a:t>
            </a:r>
            <a:r>
              <a:rPr lang="en-US" dirty="0">
                <a:sym typeface="Wingdings" pitchFamily="2" charset="2"/>
              </a:rPr>
              <a:t> swi4  FF YOX1 &amp; YHP1 (paralogs).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Could mention GCR2 effects this… could this be a mode of switching polarity?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Top Left: incoherent type 4 x2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Top Right: incoherent type 2 x2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Bottom two: incoherent type 1, supported by GCR2.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Incoherent type 1 for fold detection response https://</a:t>
            </a:r>
            <a:r>
              <a:rPr lang="en-US" dirty="0" err="1">
                <a:sym typeface="Wingdings" pitchFamily="2" charset="2"/>
              </a:rPr>
              <a:t>www.ncbi.nlm.nih.gov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dirty="0" err="1">
                <a:sym typeface="Wingdings" pitchFamily="2" charset="2"/>
              </a:rPr>
              <a:t>pmc</a:t>
            </a:r>
            <a:r>
              <a:rPr lang="en-US" dirty="0">
                <a:sym typeface="Wingdings" pitchFamily="2" charset="2"/>
              </a:rPr>
              <a:t>/articles/PMC2896310/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(coherent type 1 (all +) and incoherent type 1 are most common in biological systems.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99137-CC90-C448-81E9-6E62EBD5C2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6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TFs appearing in 5+ networks: </a:t>
            </a:r>
          </a:p>
          <a:p>
            <a:endParaRPr lang="en-US" dirty="0"/>
          </a:p>
          <a:p>
            <a:r>
              <a:rPr lang="en-US" dirty="0"/>
              <a:t>SFP1—target of MSN2 &amp; CIN5 FF loop of unknown type (like yhp1)</a:t>
            </a:r>
          </a:p>
          <a:p>
            <a:r>
              <a:rPr lang="en-US" dirty="0"/>
              <a:t>HAP4—target of HMO1, MSN2, CIN5, &amp; SWI4, FF unknown type (SWI4</a:t>
            </a:r>
            <a:r>
              <a:rPr lang="en-US" dirty="0">
                <a:sym typeface="Wingdings" pitchFamily="2" charset="2"/>
              </a:rPr>
              <a:t>HAP4 always repression)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99137-CC90-C448-81E9-6E62EBD5C2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0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want to reorder to match previous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99137-CC90-C448-81E9-6E62EBD5C2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STB5 has documented cold-sensitive phenotype.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99137-CC90-C448-81E9-6E62EBD5C2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20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STB5 has documented cold-sensitive phenotype.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99137-CC90-C448-81E9-6E62EBD5C2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8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99137-CC90-C448-81E9-6E62EBD5C2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of built out hypothesis network.</a:t>
            </a:r>
          </a:p>
          <a:p>
            <a:endParaRPr lang="en-US" dirty="0"/>
          </a:p>
          <a:p>
            <a:r>
              <a:rPr lang="en-US" dirty="0"/>
              <a:t>15 genes, 34 edges (highly connected; most similar to db4 in this respect, which had lowest </a:t>
            </a:r>
            <a:r>
              <a:rPr lang="en-US" dirty="0" err="1"/>
              <a:t>LSE:minLSE</a:t>
            </a:r>
            <a:r>
              <a:rPr lang="en-US" dirty="0"/>
              <a:t> ratio but also included TEC1).</a:t>
            </a:r>
          </a:p>
          <a:p>
            <a:endParaRPr lang="en-US" dirty="0"/>
          </a:p>
          <a:p>
            <a:r>
              <a:rPr lang="en-US" dirty="0"/>
              <a:t>Colored pairs = paralogs.</a:t>
            </a:r>
          </a:p>
          <a:p>
            <a:r>
              <a:rPr lang="en-US" dirty="0"/>
              <a:t>Orange borders = known cold-sensitive phenotypes on SGD.</a:t>
            </a:r>
          </a:p>
          <a:p>
            <a:r>
              <a:rPr lang="en-US" dirty="0"/>
              <a:t>Green borders = tested by Dahlquist lab.</a:t>
            </a:r>
          </a:p>
          <a:p>
            <a:r>
              <a:rPr lang="en-US" dirty="0"/>
              <a:t>Light grey shading = appears distinct from ESR (not MSN2/4 mediated).</a:t>
            </a:r>
          </a:p>
          <a:p>
            <a:endParaRPr lang="en-US" dirty="0"/>
          </a:p>
          <a:p>
            <a:r>
              <a:rPr lang="en-US" b="1" dirty="0"/>
              <a:t>SFP1</a:t>
            </a:r>
            <a:r>
              <a:rPr lang="en-US" dirty="0"/>
              <a:t> in 5/6 networks + high </a:t>
            </a:r>
            <a:r>
              <a:rPr lang="en-US" b="1" dirty="0" err="1"/>
              <a:t>eigen</a:t>
            </a:r>
            <a:r>
              <a:rPr lang="en-US" dirty="0"/>
              <a:t> + consistent repression of SWI5.</a:t>
            </a:r>
          </a:p>
          <a:p>
            <a:r>
              <a:rPr lang="en-US" b="1" dirty="0"/>
              <a:t>GCN4</a:t>
            </a:r>
            <a:r>
              <a:rPr lang="en-US" dirty="0"/>
              <a:t> has </a:t>
            </a:r>
            <a:r>
              <a:rPr lang="en-US" b="1" dirty="0" err="1"/>
              <a:t>eigen</a:t>
            </a:r>
            <a:r>
              <a:rPr lang="en-US" dirty="0"/>
              <a:t> of 1 in both networks where it appears… connects disparate “modules” and created negative feedback loop.</a:t>
            </a:r>
          </a:p>
          <a:p>
            <a:endParaRPr lang="en-US" dirty="0"/>
          </a:p>
          <a:p>
            <a:r>
              <a:rPr lang="en-US" dirty="0"/>
              <a:t>Nodes that did not make it: </a:t>
            </a:r>
            <a:r>
              <a:rPr lang="en-US" b="1" dirty="0"/>
              <a:t>TEC1</a:t>
            </a:r>
            <a:r>
              <a:rPr lang="en-US" dirty="0"/>
              <a:t> (highly connected, but 1 network), </a:t>
            </a:r>
            <a:r>
              <a:rPr lang="en-US" b="1" dirty="0"/>
              <a:t>GCR2</a:t>
            </a:r>
            <a:r>
              <a:rPr lang="en-US" dirty="0"/>
              <a:t> (5/6, but negligible experimental expression ∆), </a:t>
            </a:r>
            <a:r>
              <a:rPr lang="en-US" b="1" dirty="0"/>
              <a:t>CST6</a:t>
            </a:r>
            <a:r>
              <a:rPr lang="en-US" dirty="0"/>
              <a:t> (known cold phenotype, but only connected to </a:t>
            </a:r>
            <a:r>
              <a:rPr lang="en-US" b="1" dirty="0"/>
              <a:t>ABF1</a:t>
            </a:r>
            <a:r>
              <a:rPr lang="en-US" dirty="0"/>
              <a:t>, which is not in this </a:t>
            </a:r>
            <a:r>
              <a:rPr lang="en-US"/>
              <a:t>GRN).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99137-CC90-C448-81E9-6E62EBD5C2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B096-1058-3E47-A79E-EE5B1AD2E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10957-F3D1-5D4D-B047-63898CC7F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0AC7-5533-504D-8321-9ED83CB9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C103-AF72-294A-BA9D-074203E1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B6B2D-B17D-2F48-9E68-01B3B12D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4837-CAF2-4B4F-BFE5-A938D571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74263-EF31-674D-BFCD-919CA428D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8BE8-0340-3649-BA9A-DC1BC341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A138-1ADA-D346-9D94-91B6E358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1DEB-2373-A641-91AE-DED59631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9828F-4BD6-7844-9144-62B43B9EE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5EEED-8393-A54F-B569-B981B8E98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82534-10A7-2046-8A90-36980C2F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25D8-D2DC-FC46-B5D6-C31DCA49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A909-7D55-A249-93D9-186FB882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5C1C-28AC-EC4F-8812-CC4283AB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6CA4-A311-1641-B50F-8FD18BBE8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5182-8920-D24A-8F9C-3BD15E73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4CD14-1296-DE45-B6CE-17E540CC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C4EB-F688-A24E-A8E8-368D06D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1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E20B-E0DA-F04C-899A-2243BE2F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DA80C-799D-2B4C-A91C-FDA03CB0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8AB1-934C-634F-B0B8-11898E83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98A5-4715-4248-9DD5-B4085FD9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9787-E0D8-F740-8EE9-894CB360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1DEE-745C-354E-9C53-FAC55793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BE02-F8C3-1D4F-AFE7-A5F5889A5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2BEF2-CEDD-DD41-91CC-1CDFBE623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46054-2C93-C849-A78C-2241087C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351BE-7645-CC4C-9FDF-AE68BD5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34C72-DEF2-D54D-842B-74217428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8C18-4277-664D-A4EC-E1749E66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87032-FB6D-6044-8229-61A3B2C7F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3CACC-39F1-D543-8F7F-E0897975F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A44BA-AA36-5948-9004-B9AAD44D1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438A6-29BB-D045-B0E4-517855D3B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402BD-689D-1741-8623-D7E13333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A6449-641F-A148-A58D-4028A134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9FA55-FC1C-7A4C-92C0-48BEA747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CBD2-80E3-2441-A1F4-2FE80C56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8BEAD-DD5B-B648-8B5A-8996A4E3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E0590-35FD-9441-9D92-CB348100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F234A-5BA1-F948-84A1-9B636330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6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9EC4A-FD71-E347-B25D-622221DC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EB843-B485-F143-9F19-9E46AC56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C824F-5610-EB4E-8A51-8A01B8EA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2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A628-7502-A143-AA4E-840B6C6E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94B0-C7F6-384C-9008-1777C1AC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A7922-F015-9F4A-B654-1F3C46DDE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38C1C-4FCD-AF45-8E7C-A690D55E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75154-948D-5943-811A-2568DE31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B10B4-D50B-0A4A-B9E8-A7459CC0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9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6336-FE99-8344-84F4-98B441AB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B3CDA-0B18-5749-A313-D14C82369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A7526-C88B-0B49-8F71-AC83D7DF2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23763-31DA-B74C-8C95-4D9BC8A0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1393B-FA56-FF45-BB6F-1F10CB4A0F38}" type="datetimeFigureOut">
              <a:rPr lang="en-US" smtClean="0"/>
              <a:t>2/22/18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5EAF5-AFF2-B342-BC5A-F22E9B66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B68E6-2A86-0948-BB24-75064F2C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8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AC7A9-AFDD-0548-A33D-E2825AF4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0D5C-9B0B-DE49-B146-8B51CCCE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A1B33-00F1-254F-8E59-E9FBDA34B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1393B-FA56-FF45-BB6F-1F10CB4A0F38}" type="datetimeFigureOut">
              <a:rPr lang="en-US" smtClean="0"/>
              <a:t>2/22/18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8A73-BB0E-4043-8707-0A14B8103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9288E-039A-B54F-9E73-15D54D696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D6911-78FD-C94F-B336-291AE75AC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4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5D72-7381-FF4A-85DA-54E09DE47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Analysis of Motifs in db1-db6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3982-AB95-1242-AD96-D111E8664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Klein</a:t>
            </a:r>
          </a:p>
          <a:p>
            <a:r>
              <a:rPr lang="en-US" dirty="0"/>
              <a:t>02/08/2018</a:t>
            </a:r>
          </a:p>
        </p:txBody>
      </p:sp>
    </p:spTree>
    <p:extLst>
      <p:ext uri="{BB962C8B-B14F-4D97-AF65-F5344CB8AC3E}">
        <p14:creationId xmlns:p14="http://schemas.microsoft.com/office/powerpoint/2010/main" val="362602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5F398-7F0C-F148-A464-271730E2C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6" y="268580"/>
            <a:ext cx="11666040" cy="63889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3E81A0-1AD6-AF48-B171-A92532F4A8A7}"/>
              </a:ext>
            </a:extLst>
          </p:cNvPr>
          <p:cNvSpPr/>
          <p:nvPr/>
        </p:nvSpPr>
        <p:spPr>
          <a:xfrm>
            <a:off x="0" y="4674211"/>
            <a:ext cx="2470484" cy="215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5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5F398-7F0C-F148-A464-271730E2C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6" y="268580"/>
            <a:ext cx="11666040" cy="63889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3E81A0-1AD6-AF48-B171-A92532F4A8A7}"/>
              </a:ext>
            </a:extLst>
          </p:cNvPr>
          <p:cNvSpPr/>
          <p:nvPr/>
        </p:nvSpPr>
        <p:spPr>
          <a:xfrm>
            <a:off x="0" y="4674211"/>
            <a:ext cx="2470484" cy="215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173EAC-ECD1-844D-B184-4EDC8FF14CFF}"/>
              </a:ext>
            </a:extLst>
          </p:cNvPr>
          <p:cNvSpPr/>
          <p:nvPr/>
        </p:nvSpPr>
        <p:spPr>
          <a:xfrm>
            <a:off x="0" y="204412"/>
            <a:ext cx="1636295" cy="998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CEC705-5F1A-FC48-AA02-98D7447B7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1311"/>
            <a:ext cx="9850582" cy="67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2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CEC705-5F1A-FC48-AA02-98D7447B7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1311"/>
            <a:ext cx="9850582" cy="678668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B02B2B6-E242-8347-8DD2-A710600E8DAF}"/>
              </a:ext>
            </a:extLst>
          </p:cNvPr>
          <p:cNvGrpSpPr/>
          <p:nvPr/>
        </p:nvGrpSpPr>
        <p:grpSpPr>
          <a:xfrm>
            <a:off x="1472592" y="241213"/>
            <a:ext cx="9496926" cy="5494569"/>
            <a:chOff x="1472592" y="241213"/>
            <a:chExt cx="9496926" cy="549456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030AC2-F693-C947-909C-29A36AF909C4}"/>
                </a:ext>
              </a:extLst>
            </p:cNvPr>
            <p:cNvGrpSpPr/>
            <p:nvPr/>
          </p:nvGrpSpPr>
          <p:grpSpPr>
            <a:xfrm>
              <a:off x="1873644" y="241213"/>
              <a:ext cx="7602865" cy="5494569"/>
              <a:chOff x="1873644" y="241213"/>
              <a:chExt cx="7602865" cy="549456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0A3066-4C71-944C-B3E8-51331D0D14AD}"/>
                  </a:ext>
                </a:extLst>
              </p:cNvPr>
              <p:cNvGrpSpPr/>
              <p:nvPr/>
            </p:nvGrpSpPr>
            <p:grpSpPr>
              <a:xfrm>
                <a:off x="3082636" y="1955531"/>
                <a:ext cx="6393873" cy="3780251"/>
                <a:chOff x="3082636" y="1955531"/>
                <a:chExt cx="6393873" cy="3780251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85B9F43-EEBD-5247-992B-99C9BFEE0579}"/>
                    </a:ext>
                  </a:extLst>
                </p:cNvPr>
                <p:cNvSpPr/>
                <p:nvPr/>
              </p:nvSpPr>
              <p:spPr>
                <a:xfrm>
                  <a:off x="8769927" y="2357312"/>
                  <a:ext cx="609600" cy="249382"/>
                </a:xfrm>
                <a:prstGeom prst="rect">
                  <a:avLst/>
                </a:prstGeom>
                <a:solidFill>
                  <a:srgbClr val="00B05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BD99BC6-4B66-C24F-B357-DAE27B419BD1}"/>
                    </a:ext>
                  </a:extLst>
                </p:cNvPr>
                <p:cNvSpPr/>
                <p:nvPr/>
              </p:nvSpPr>
              <p:spPr>
                <a:xfrm>
                  <a:off x="8769927" y="3742766"/>
                  <a:ext cx="609600" cy="249382"/>
                </a:xfrm>
                <a:prstGeom prst="rect">
                  <a:avLst/>
                </a:prstGeom>
                <a:solidFill>
                  <a:srgbClr val="00B05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79BBFD-B1E6-A24B-A7E9-86C5490E2CB8}"/>
                    </a:ext>
                  </a:extLst>
                </p:cNvPr>
                <p:cNvSpPr/>
                <p:nvPr/>
              </p:nvSpPr>
              <p:spPr>
                <a:xfrm>
                  <a:off x="6116781" y="1955531"/>
                  <a:ext cx="609600" cy="249382"/>
                </a:xfrm>
                <a:prstGeom prst="rect">
                  <a:avLst/>
                </a:prstGeom>
                <a:solidFill>
                  <a:srgbClr val="00B0F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5E6BF1F-570E-CE4B-80DD-58A1D2E632B2}"/>
                    </a:ext>
                  </a:extLst>
                </p:cNvPr>
                <p:cNvSpPr/>
                <p:nvPr/>
              </p:nvSpPr>
              <p:spPr>
                <a:xfrm>
                  <a:off x="6130636" y="4075278"/>
                  <a:ext cx="609600" cy="249382"/>
                </a:xfrm>
                <a:prstGeom prst="rect">
                  <a:avLst/>
                </a:prstGeom>
                <a:solidFill>
                  <a:srgbClr val="00B0F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4F37037-2294-E544-B397-4DCB67963657}"/>
                    </a:ext>
                  </a:extLst>
                </p:cNvPr>
                <p:cNvSpPr/>
                <p:nvPr/>
              </p:nvSpPr>
              <p:spPr>
                <a:xfrm>
                  <a:off x="4509654" y="3022331"/>
                  <a:ext cx="609600" cy="249382"/>
                </a:xfrm>
                <a:prstGeom prst="rect">
                  <a:avLst/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E44822-E70F-5549-A046-33D11BEF0CD2}"/>
                    </a:ext>
                  </a:extLst>
                </p:cNvPr>
                <p:cNvSpPr/>
                <p:nvPr/>
              </p:nvSpPr>
              <p:spPr>
                <a:xfrm>
                  <a:off x="3082636" y="3008476"/>
                  <a:ext cx="609600" cy="249382"/>
                </a:xfrm>
                <a:prstGeom prst="rect">
                  <a:avLst/>
                </a:prstGeom>
                <a:solidFill>
                  <a:srgbClr val="FF0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2EAB1BD-C95D-0448-A653-86523A13672F}"/>
                    </a:ext>
                  </a:extLst>
                </p:cNvPr>
                <p:cNvSpPr/>
                <p:nvPr/>
              </p:nvSpPr>
              <p:spPr>
                <a:xfrm>
                  <a:off x="6116781" y="5072805"/>
                  <a:ext cx="609600" cy="249382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F79CC0-8946-1944-B294-E9F2C5C4DF7A}"/>
                    </a:ext>
                  </a:extLst>
                </p:cNvPr>
                <p:cNvSpPr/>
                <p:nvPr/>
              </p:nvSpPr>
              <p:spPr>
                <a:xfrm>
                  <a:off x="6116781" y="3008476"/>
                  <a:ext cx="609600" cy="249382"/>
                </a:xfrm>
                <a:prstGeom prst="rect">
                  <a:avLst/>
                </a:prstGeom>
                <a:noFill/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DA3C45-A082-2641-AB25-BA481CFE16CD}"/>
                    </a:ext>
                  </a:extLst>
                </p:cNvPr>
                <p:cNvSpPr/>
                <p:nvPr/>
              </p:nvSpPr>
              <p:spPr>
                <a:xfrm>
                  <a:off x="5680363" y="4724400"/>
                  <a:ext cx="3796146" cy="1011382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25098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41FF8CB-D7E6-0041-9526-4C1DF30726D4}"/>
                    </a:ext>
                  </a:extLst>
                </p:cNvPr>
                <p:cNvSpPr/>
                <p:nvPr/>
              </p:nvSpPr>
              <p:spPr>
                <a:xfrm>
                  <a:off x="7543798" y="2064327"/>
                  <a:ext cx="1932711" cy="2660073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25098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39885F-9A7A-7444-A186-7B7602AE0A31}"/>
                  </a:ext>
                </a:extLst>
              </p:cNvPr>
              <p:cNvSpPr/>
              <p:nvPr/>
            </p:nvSpPr>
            <p:spPr>
              <a:xfrm>
                <a:off x="1873644" y="241213"/>
                <a:ext cx="609600" cy="249382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D255E5-2495-F54D-BC6C-2D03D703AD5A}"/>
                </a:ext>
              </a:extLst>
            </p:cNvPr>
            <p:cNvSpPr/>
            <p:nvPr/>
          </p:nvSpPr>
          <p:spPr>
            <a:xfrm>
              <a:off x="1472592" y="5438274"/>
              <a:ext cx="609600" cy="249382"/>
            </a:xfrm>
            <a:prstGeom prst="rect">
              <a:avLst/>
            </a:prstGeom>
            <a:noFill/>
            <a:ln w="38100">
              <a:solidFill>
                <a:srgbClr val="48B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9A42D3-318C-7D4B-B2BB-8BA72C2FDC50}"/>
                </a:ext>
              </a:extLst>
            </p:cNvPr>
            <p:cNvSpPr/>
            <p:nvPr/>
          </p:nvSpPr>
          <p:spPr>
            <a:xfrm>
              <a:off x="1854320" y="1738233"/>
              <a:ext cx="609600" cy="249382"/>
            </a:xfrm>
            <a:prstGeom prst="rect">
              <a:avLst/>
            </a:prstGeom>
            <a:noFill/>
            <a:ln w="38100">
              <a:solidFill>
                <a:srgbClr val="48B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DB1D68-C268-8143-9ABE-71330E882FA9}"/>
                </a:ext>
              </a:extLst>
            </p:cNvPr>
            <p:cNvSpPr/>
            <p:nvPr/>
          </p:nvSpPr>
          <p:spPr>
            <a:xfrm>
              <a:off x="10359918" y="1923594"/>
              <a:ext cx="609600" cy="249382"/>
            </a:xfrm>
            <a:prstGeom prst="rect">
              <a:avLst/>
            </a:prstGeom>
            <a:noFill/>
            <a:ln w="38100">
              <a:solidFill>
                <a:srgbClr val="48B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522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9964-CE91-2744-8B1C-E65A1C12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"/>
            <a:ext cx="11537576" cy="8606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Systematic Analysis of Common Edges was Performed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06575-F10A-ED4A-8313-67A8A2589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74475"/>
            <a:ext cx="9090212" cy="59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3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D48C8B-6B73-BC4A-B7F9-C4A3951A7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026" y="2373665"/>
            <a:ext cx="4229641" cy="714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E085EF-98F1-4B4A-B03D-9BC386B2C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667" y="1353973"/>
            <a:ext cx="4074583" cy="26273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679160-2AB7-B247-9A79-7531291EF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572" y="4306969"/>
            <a:ext cx="1989913" cy="21191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B6694C-2E69-0741-981E-A7B42BC5D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797" y="4271158"/>
            <a:ext cx="4100426" cy="2222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A92F521-36F2-844B-9FBA-E17995DB0E83}"/>
              </a:ext>
            </a:extLst>
          </p:cNvPr>
          <p:cNvSpPr txBox="1"/>
          <p:nvPr/>
        </p:nvSpPr>
        <p:spPr>
          <a:xfrm>
            <a:off x="1762722" y="1295047"/>
            <a:ext cx="326571" cy="348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6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49C4A2-2138-E94C-BEB5-82FFB3B2D91B}"/>
              </a:ext>
            </a:extLst>
          </p:cNvPr>
          <p:cNvSpPr txBox="1"/>
          <p:nvPr/>
        </p:nvSpPr>
        <p:spPr>
          <a:xfrm>
            <a:off x="6285721" y="1295047"/>
            <a:ext cx="326571" cy="348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6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AF8E5D-B7AD-DC4F-8AEB-D5CD3AFBDE9B}"/>
              </a:ext>
            </a:extLst>
          </p:cNvPr>
          <p:cNvSpPr txBox="1"/>
          <p:nvPr/>
        </p:nvSpPr>
        <p:spPr>
          <a:xfrm>
            <a:off x="1762722" y="4038658"/>
            <a:ext cx="326571" cy="348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6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5A2DE-CFCA-BF46-A361-9896D35D760F}"/>
              </a:ext>
            </a:extLst>
          </p:cNvPr>
          <p:cNvSpPr txBox="1"/>
          <p:nvPr/>
        </p:nvSpPr>
        <p:spPr>
          <a:xfrm>
            <a:off x="6285721" y="4038658"/>
            <a:ext cx="326571" cy="3486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66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563D403-E56B-1C42-9989-37477ECC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"/>
            <a:ext cx="11537576" cy="86061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Common Motifs Were Identified</a:t>
            </a:r>
          </a:p>
        </p:txBody>
      </p:sp>
    </p:spTree>
    <p:extLst>
      <p:ext uri="{BB962C8B-B14F-4D97-AF65-F5344CB8AC3E}">
        <p14:creationId xmlns:p14="http://schemas.microsoft.com/office/powerpoint/2010/main" val="283050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F8CCF-85FE-A84F-80DD-5095AEF0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44" y="1399603"/>
            <a:ext cx="8045450" cy="545839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D28139D-7E99-794C-B5A3-81BDCDED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"/>
            <a:ext cx="11537576" cy="86061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Types of Feed-Forward Loops</a:t>
            </a:r>
          </a:p>
        </p:txBody>
      </p:sp>
    </p:spTree>
    <p:extLst>
      <p:ext uri="{BB962C8B-B14F-4D97-AF65-F5344CB8AC3E}">
        <p14:creationId xmlns:p14="http://schemas.microsoft.com/office/powerpoint/2010/main" val="2652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A18AF1-9C4B-5C49-9F39-B9A66DD11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04" y="725348"/>
            <a:ext cx="2447887" cy="2937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2A35B-0B7C-A847-BE13-6AB9637E4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85" y="608781"/>
            <a:ext cx="2949121" cy="31705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5F125-5C07-3C4B-9A75-7262FA065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47" y="3776364"/>
            <a:ext cx="3164909" cy="3164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7667D3-4501-F44F-AD40-E9FD954C3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86" y="3774398"/>
            <a:ext cx="3235654" cy="3191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E1BA8A-9567-E44E-A877-E5EC8F8BD4E0}"/>
              </a:ext>
            </a:extLst>
          </p:cNvPr>
          <p:cNvSpPr txBox="1"/>
          <p:nvPr/>
        </p:nvSpPr>
        <p:spPr>
          <a:xfrm>
            <a:off x="1053362" y="1733061"/>
            <a:ext cx="920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db1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I4-FFLs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YOX1 &amp; YHP1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6E4438-3A47-2F42-8751-53596803213D}"/>
              </a:ext>
            </a:extLst>
          </p:cNvPr>
          <p:cNvSpPr txBox="1"/>
          <p:nvPr/>
        </p:nvSpPr>
        <p:spPr>
          <a:xfrm>
            <a:off x="9660753" y="1733060"/>
            <a:ext cx="920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db2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I2-FFLs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YOX1 &gt; YHP1</a:t>
            </a:r>
          </a:p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7BDB0-D9D1-8042-A481-C9C53E99307F}"/>
              </a:ext>
            </a:extLst>
          </p:cNvPr>
          <p:cNvSpPr txBox="1"/>
          <p:nvPr/>
        </p:nvSpPr>
        <p:spPr>
          <a:xfrm>
            <a:off x="1053362" y="4385014"/>
            <a:ext cx="920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db4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I1-FFLs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YOX1 &gt; YHP1</a:t>
            </a:r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8C819-EAF8-5E41-A0E9-B5F0B0C0A8CD}"/>
              </a:ext>
            </a:extLst>
          </p:cNvPr>
          <p:cNvSpPr txBox="1"/>
          <p:nvPr/>
        </p:nvSpPr>
        <p:spPr>
          <a:xfrm>
            <a:off x="9660753" y="4385014"/>
            <a:ext cx="920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db5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I1-FFLs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YOX1 &amp; YHP1</a:t>
            </a:r>
          </a:p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4084E6-131B-B74D-8C49-3009A923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"/>
            <a:ext cx="11537576" cy="8606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GCR2 May Influence Paralog Signaling in Deletion Strains</a:t>
            </a:r>
          </a:p>
        </p:txBody>
      </p:sp>
    </p:spTree>
    <p:extLst>
      <p:ext uri="{BB962C8B-B14F-4D97-AF65-F5344CB8AC3E}">
        <p14:creationId xmlns:p14="http://schemas.microsoft.com/office/powerpoint/2010/main" val="33769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B286ED-CCAF-7C49-9BF9-8CD90997FE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0" t="6655" b="4905"/>
          <a:stretch/>
        </p:blipFill>
        <p:spPr>
          <a:xfrm>
            <a:off x="1648586" y="1188036"/>
            <a:ext cx="4064694" cy="28635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2CDE24-57FF-6F49-992B-8D782D4992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5" b="8632"/>
          <a:stretch/>
        </p:blipFill>
        <p:spPr>
          <a:xfrm>
            <a:off x="5713280" y="1387262"/>
            <a:ext cx="4686220" cy="22871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BC9E77-F5C9-0844-A71B-4E309571D5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280"/>
          <a:stretch/>
        </p:blipFill>
        <p:spPr>
          <a:xfrm>
            <a:off x="1317812" y="4378241"/>
            <a:ext cx="4314362" cy="22402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6C7C01-A839-124B-8999-0C6EBF608B73}"/>
              </a:ext>
            </a:extLst>
          </p:cNvPr>
          <p:cNvSpPr txBox="1"/>
          <p:nvPr/>
        </p:nvSpPr>
        <p:spPr>
          <a:xfrm>
            <a:off x="38155" y="1973504"/>
            <a:ext cx="16104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db1</a:t>
            </a:r>
          </a:p>
          <a:p>
            <a:pPr algn="ctr"/>
            <a:endParaRPr lang="en-US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E3F93F2-C1E9-BA40-B6C5-EEC81694A9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80" y="4315146"/>
            <a:ext cx="4205899" cy="23664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82BC24-6B7C-AA4D-95E9-43E7269E7F72}"/>
              </a:ext>
            </a:extLst>
          </p:cNvPr>
          <p:cNvSpPr txBox="1"/>
          <p:nvPr/>
        </p:nvSpPr>
        <p:spPr>
          <a:xfrm>
            <a:off x="38155" y="5513282"/>
            <a:ext cx="161043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db4</a:t>
            </a:r>
          </a:p>
          <a:p>
            <a:pPr algn="ctr"/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1A5B74-9B8D-5A45-8B10-CB8F43CE77C7}"/>
              </a:ext>
            </a:extLst>
          </p:cNvPr>
          <p:cNvSpPr txBox="1"/>
          <p:nvPr/>
        </p:nvSpPr>
        <p:spPr>
          <a:xfrm>
            <a:off x="10029024" y="5513282"/>
            <a:ext cx="20457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db5</a:t>
            </a:r>
          </a:p>
          <a:p>
            <a:pPr algn="ctr"/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0FCBC-E4A5-BB4E-A3A2-BC3BC5495AF9}"/>
              </a:ext>
            </a:extLst>
          </p:cNvPr>
          <p:cNvSpPr txBox="1"/>
          <p:nvPr/>
        </p:nvSpPr>
        <p:spPr>
          <a:xfrm>
            <a:off x="10029022" y="1973503"/>
            <a:ext cx="20457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db2</a:t>
            </a:r>
          </a:p>
          <a:p>
            <a:pPr algn="ctr"/>
            <a:endParaRPr lang="en-US" b="1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E9678A6-3DD6-534F-B299-73E93740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"/>
            <a:ext cx="11537576" cy="86061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Expanded View of Symmetrical Incoherent FFLs</a:t>
            </a:r>
          </a:p>
        </p:txBody>
      </p:sp>
    </p:spTree>
    <p:extLst>
      <p:ext uri="{BB962C8B-B14F-4D97-AF65-F5344CB8AC3E}">
        <p14:creationId xmlns:p14="http://schemas.microsoft.com/office/powerpoint/2010/main" val="139893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0AE06-EFDC-A548-BE4A-B12DCBDF8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9" y="1069161"/>
            <a:ext cx="8079317" cy="4817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3580C5-12BA-664B-A9B0-C5F178B7E4E3}"/>
              </a:ext>
            </a:extLst>
          </p:cNvPr>
          <p:cNvSpPr txBox="1"/>
          <p:nvPr/>
        </p:nvSpPr>
        <p:spPr>
          <a:xfrm>
            <a:off x="5367866" y="2203643"/>
            <a:ext cx="23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E5647-C152-124E-9E24-3AFA32A3CB15}"/>
              </a:ext>
            </a:extLst>
          </p:cNvPr>
          <p:cNvSpPr txBox="1"/>
          <p:nvPr/>
        </p:nvSpPr>
        <p:spPr>
          <a:xfrm>
            <a:off x="6366933" y="2535908"/>
            <a:ext cx="23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51033-6824-4F4C-AB3E-4D5F8ACAAD3F}"/>
              </a:ext>
            </a:extLst>
          </p:cNvPr>
          <p:cNvSpPr txBox="1"/>
          <p:nvPr/>
        </p:nvSpPr>
        <p:spPr>
          <a:xfrm>
            <a:off x="6366933" y="3871364"/>
            <a:ext cx="23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917877-C3D0-6B40-8B63-3CF42561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1"/>
            <a:ext cx="11537576" cy="86061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Cumulative View of Identified Motifs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5F531-A3CD-4A4A-A918-53D60ED06B69}"/>
              </a:ext>
            </a:extLst>
          </p:cNvPr>
          <p:cNvSpPr txBox="1"/>
          <p:nvPr/>
        </p:nvSpPr>
        <p:spPr>
          <a:xfrm>
            <a:off x="6129867" y="2946438"/>
            <a:ext cx="23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1C249-509C-C247-AF5C-018D0F6FCDC6}"/>
              </a:ext>
            </a:extLst>
          </p:cNvPr>
          <p:cNvSpPr txBox="1"/>
          <p:nvPr/>
        </p:nvSpPr>
        <p:spPr>
          <a:xfrm>
            <a:off x="7247467" y="2493675"/>
            <a:ext cx="23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E7338-1365-1B41-8121-FE943267AB92}"/>
              </a:ext>
            </a:extLst>
          </p:cNvPr>
          <p:cNvSpPr txBox="1"/>
          <p:nvPr/>
        </p:nvSpPr>
        <p:spPr>
          <a:xfrm>
            <a:off x="7247467" y="4005492"/>
            <a:ext cx="23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0026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156BF2-8FD0-774C-96A5-A9AF4C80B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69" y="0"/>
            <a:ext cx="98835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7E3FE8-8563-F94E-BB09-F37FCD792459}"/>
              </a:ext>
            </a:extLst>
          </p:cNvPr>
          <p:cNvSpPr/>
          <p:nvPr/>
        </p:nvSpPr>
        <p:spPr>
          <a:xfrm>
            <a:off x="898358" y="4700337"/>
            <a:ext cx="2470484" cy="215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8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156BF2-8FD0-774C-96A5-A9AF4C80B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69" y="0"/>
            <a:ext cx="98835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7E3FE8-8563-F94E-BB09-F37FCD792459}"/>
              </a:ext>
            </a:extLst>
          </p:cNvPr>
          <p:cNvSpPr/>
          <p:nvPr/>
        </p:nvSpPr>
        <p:spPr>
          <a:xfrm>
            <a:off x="898358" y="4700337"/>
            <a:ext cx="2470484" cy="2157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2EB1FF5-20DC-7547-9130-82C217AD6F9A}"/>
              </a:ext>
            </a:extLst>
          </p:cNvPr>
          <p:cNvSpPr/>
          <p:nvPr/>
        </p:nvSpPr>
        <p:spPr>
          <a:xfrm>
            <a:off x="7707086" y="1227909"/>
            <a:ext cx="3750872" cy="2769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515</Words>
  <Application>Microsoft Macintosh PowerPoint</Application>
  <PresentationFormat>Widescreen</PresentationFormat>
  <Paragraphs>97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Preliminary Analysis of Motifs in db1-db6</vt:lpstr>
      <vt:lpstr>Systematic Analysis of Common Edges was Performed</vt:lpstr>
      <vt:lpstr>Common Motifs Were Identified</vt:lpstr>
      <vt:lpstr>Types of Feed-Forward Loops</vt:lpstr>
      <vt:lpstr>GCR2 May Influence Paralog Signaling in Deletion Strains</vt:lpstr>
      <vt:lpstr>Expanded View of Symmetrical Incoherent FFLs</vt:lpstr>
      <vt:lpstr>Cumulative View of Identified Motifs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Klein</dc:creator>
  <cp:lastModifiedBy>Brandon Klein</cp:lastModifiedBy>
  <cp:revision>11</cp:revision>
  <dcterms:created xsi:type="dcterms:W3CDTF">2018-02-09T18:39:16Z</dcterms:created>
  <dcterms:modified xsi:type="dcterms:W3CDTF">2018-02-23T10:03:21Z</dcterms:modified>
</cp:coreProperties>
</file>