
<file path=[Content_Types].xml><?xml version="1.0" encoding="utf-8"?>
<Types xmlns="http://schemas.openxmlformats.org/package/2006/content-types">
  <Default Extension="xml" ContentType="application/xml"/>
  <Default Extension="docx" ContentType="application/vnd.openxmlformats-officedocument.wordprocessingml.document"/>
  <Default Extension="bin" ContentType="application/vnd.openxmlformats-officedocument.presentationml.printerSettings"/>
  <Default Extension="png" ContentType="image/png"/>
  <Default Extension="vml" ContentType="application/vnd.openxmlformats-officedocument.vmlDrawi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2" r:id="rId4"/>
    <p:sldId id="263" r:id="rId5"/>
    <p:sldId id="258" r:id="rId6"/>
    <p:sldId id="264" r:id="rId7"/>
    <p:sldId id="260" r:id="rId8"/>
    <p:sldId id="265" r:id="rId9"/>
    <p:sldId id="261" r:id="rId10"/>
    <p:sldId id="266" r:id="rId11"/>
    <p:sldId id="25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3" d="100"/>
          <a:sy n="73" d="100"/>
        </p:scale>
        <p:origin x="-2056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39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2223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08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64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428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28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44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03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292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361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FDF29-8502-0644-A4AA-6330146A9C87}" type="datetimeFigureOut">
              <a:rPr lang="en-US" smtClean="0"/>
              <a:t>10/30/17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04476B-9F3E-024B-AC91-F69D0C2BB3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716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package" Target="../embeddings/Microsoft_Word_Document1.docx"/><Relationship Id="rId5" Type="http://schemas.openxmlformats.org/officeDocument/2006/relationships/image" Target="../media/image3.png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Proposals for use of Graph Statistics Moving Forward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Presented at the Data Analysis Research Meeting</a:t>
            </a:r>
          </a:p>
          <a:p>
            <a:r>
              <a:rPr lang="en-US" dirty="0" smtClean="0"/>
              <a:t>November 1, 2017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49279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659" b="4104"/>
          <a:stretch/>
        </p:blipFill>
        <p:spPr>
          <a:xfrm>
            <a:off x="335425" y="1408999"/>
            <a:ext cx="8229600" cy="2435308"/>
          </a:xfrm>
        </p:spPr>
      </p:pic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7497609"/>
              </p:ext>
            </p:extLst>
          </p:nvPr>
        </p:nvGraphicFramePr>
        <p:xfrm>
          <a:off x="173964" y="3893607"/>
          <a:ext cx="8802595" cy="5909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Document" r:id="rId4" imgW="5486400" imgH="368300" progId="Word.Document.12">
                  <p:embed/>
                </p:oleObj>
              </mc:Choice>
              <mc:Fallback>
                <p:oleObj name="Document" r:id="rId4" imgW="5486400" imgH="368300" progId="Word.Documen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73964" y="3893607"/>
                        <a:ext cx="8802595" cy="5909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4853220"/>
            <a:ext cx="819372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500" dirty="0" smtClean="0"/>
              <a:t>Acts similarly to a limit, higher number of iterations corresponds to approaching a value (ex. 0.85)</a:t>
            </a:r>
          </a:p>
          <a:p>
            <a:endParaRPr lang="en-US" sz="2500" dirty="0"/>
          </a:p>
          <a:p>
            <a:r>
              <a:rPr lang="en-US" sz="2500" dirty="0" smtClean="0"/>
              <a:t>High eigenvector = high level of influence</a:t>
            </a:r>
          </a:p>
        </p:txBody>
      </p:sp>
    </p:spTree>
    <p:extLst>
      <p:ext uri="{BB962C8B-B14F-4D97-AF65-F5344CB8AC3E}">
        <p14:creationId xmlns:p14="http://schemas.microsoft.com/office/powerpoint/2010/main" val="3691788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Eigenvector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Low eigenvector centrality seems to correspond to those “most central to the network”</a:t>
            </a:r>
          </a:p>
          <a:p>
            <a:r>
              <a:rPr lang="en-US" sz="2500" dirty="0" smtClean="0"/>
              <a:t>High eigenvector centrality has few out degrees, deemed “important” because of nodes regulating them</a:t>
            </a:r>
          </a:p>
          <a:p>
            <a:r>
              <a:rPr lang="en-US" sz="2500" dirty="0"/>
              <a:t>M</a:t>
            </a:r>
            <a:r>
              <a:rPr lang="en-US" sz="2500" dirty="0" smtClean="0"/>
              <a:t>ight </a:t>
            </a:r>
            <a:r>
              <a:rPr lang="en-US" sz="2500" dirty="0"/>
              <a:t>indicate where regulatory pathways in networks end, as the highest measures are those with no out </a:t>
            </a:r>
            <a:r>
              <a:rPr lang="en-US" sz="2500" dirty="0" smtClean="0"/>
              <a:t>degrees</a:t>
            </a:r>
            <a:endParaRPr lang="en-US" sz="2500" dirty="0"/>
          </a:p>
          <a:p>
            <a:r>
              <a:rPr lang="en-US" sz="2500" dirty="0"/>
              <a:t>The </a:t>
            </a:r>
            <a:r>
              <a:rPr lang="en-US" sz="2500" dirty="0" smtClean="0"/>
              <a:t>eigenvector </a:t>
            </a:r>
            <a:r>
              <a:rPr lang="en-US" sz="2500" dirty="0"/>
              <a:t>centrality measure does not seem to be particularly informative to investigating our networks. </a:t>
            </a:r>
          </a:p>
        </p:txBody>
      </p:sp>
    </p:spTree>
    <p:extLst>
      <p:ext uri="{BB962C8B-B14F-4D97-AF65-F5344CB8AC3E}">
        <p14:creationId xmlns:p14="http://schemas.microsoft.com/office/powerpoint/2010/main" val="4103741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 Measures Currently Documented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289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Closeness Centrality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Eccentricity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Eigenvector Centrality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519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Statistics Measures Currently Documented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2891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err="1" smtClean="0">
                <a:solidFill>
                  <a:srgbClr val="FF0000"/>
                </a:solidFill>
              </a:rPr>
              <a:t>Betweenness</a:t>
            </a:r>
            <a:r>
              <a:rPr lang="en-US" dirty="0" smtClean="0">
                <a:solidFill>
                  <a:srgbClr val="FF0000"/>
                </a:solidFill>
              </a:rPr>
              <a:t> Centrality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Closeness Centrality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>
                <a:solidFill>
                  <a:srgbClr val="FF0000"/>
                </a:solidFill>
              </a:rPr>
              <a:t>Eccentricity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Eigenvector Centrality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648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Betweeness</a:t>
            </a:r>
            <a:r>
              <a:rPr lang="en-US" dirty="0" smtClean="0"/>
              <a:t> Centrality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15408" t="24216" r="15408" b="18517"/>
          <a:stretch/>
        </p:blipFill>
        <p:spPr>
          <a:xfrm>
            <a:off x="1670057" y="1453630"/>
            <a:ext cx="5833785" cy="1837315"/>
          </a:xfrm>
        </p:spPr>
      </p:pic>
      <p:sp>
        <p:nvSpPr>
          <p:cNvPr id="5" name="TextBox 4"/>
          <p:cNvSpPr txBox="1"/>
          <p:nvPr/>
        </p:nvSpPr>
        <p:spPr>
          <a:xfrm>
            <a:off x="800236" y="4209603"/>
            <a:ext cx="7706620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500" dirty="0"/>
          </a:p>
        </p:txBody>
      </p:sp>
      <p:sp>
        <p:nvSpPr>
          <p:cNvPr id="9" name="Rectangle 8"/>
          <p:cNvSpPr/>
          <p:nvPr/>
        </p:nvSpPr>
        <p:spPr>
          <a:xfrm>
            <a:off x="406098" y="3563225"/>
            <a:ext cx="828070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Where v is the node of interest, and sigma is the number of paths from nodes </a:t>
            </a:r>
            <a:r>
              <a:rPr lang="en-US" sz="2500" dirty="0" smtClean="0"/>
              <a:t>s-&gt;t</a:t>
            </a:r>
            <a:r>
              <a:rPr lang="en-US" sz="2500" dirty="0"/>
              <a:t>, and sigma(v) is the number of paths from </a:t>
            </a:r>
            <a:r>
              <a:rPr lang="en-US" sz="2500" dirty="0" smtClean="0"/>
              <a:t>s-&gt;t </a:t>
            </a:r>
            <a:r>
              <a:rPr lang="en-US" sz="2500" dirty="0"/>
              <a:t>that pass through node v. 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High </a:t>
            </a:r>
            <a:r>
              <a:rPr lang="en-US" sz="2500" dirty="0" err="1" smtClean="0"/>
              <a:t>betweeness</a:t>
            </a:r>
            <a:r>
              <a:rPr lang="en-US" sz="2500" dirty="0" smtClean="0"/>
              <a:t> = used many times as a hub, </a:t>
            </a:r>
            <a:r>
              <a:rPr lang="en-US" sz="2500" dirty="0" err="1" smtClean="0"/>
              <a:t>betweeness</a:t>
            </a:r>
            <a:r>
              <a:rPr lang="en-US" sz="2500" dirty="0" smtClean="0"/>
              <a:t> of 0 means not on any shortest paths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90836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Betweenness</a:t>
            </a:r>
            <a:r>
              <a:rPr lang="en-US" dirty="0" smtClean="0"/>
              <a:t>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 smtClean="0"/>
              <a:t>Should only be used to determine which nodes are being used as hubs</a:t>
            </a:r>
          </a:p>
          <a:p>
            <a:r>
              <a:rPr lang="en-US" dirty="0" smtClean="0"/>
              <a:t>To determine information about each node in a network, and the structure of the network, needs to be used in conjunction with in and out degrees</a:t>
            </a:r>
          </a:p>
          <a:p>
            <a:r>
              <a:rPr lang="en-US" dirty="0" smtClean="0"/>
              <a:t>In = 0, BC =0, node is at the start of a network, start of pathway</a:t>
            </a:r>
          </a:p>
          <a:p>
            <a:r>
              <a:rPr lang="en-US" dirty="0" smtClean="0"/>
              <a:t>Out = 0, BC =0, node is at the end of regulatory pathway</a:t>
            </a:r>
          </a:p>
          <a:p>
            <a:r>
              <a:rPr lang="en-US" dirty="0" smtClean="0"/>
              <a:t>Lots of nodes, lots of BC =0, then network is made of mostly direct edges between nodes</a:t>
            </a:r>
          </a:p>
          <a:p>
            <a:r>
              <a:rPr lang="en-US" dirty="0" smtClean="0"/>
              <a:t>Lots of nodes, lots of BC&gt;0, then the network is not very direct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8423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rcRect l="9954" r="9954"/>
          <a:stretch>
            <a:fillRect/>
          </a:stretch>
        </p:blipFill>
        <p:spPr>
          <a:xfrm>
            <a:off x="1953294" y="1153198"/>
            <a:ext cx="4761730" cy="2618768"/>
          </a:xfrm>
        </p:spPr>
      </p:pic>
      <p:sp>
        <p:nvSpPr>
          <p:cNvPr id="5" name="Rectangle 4"/>
          <p:cNvSpPr/>
          <p:nvPr/>
        </p:nvSpPr>
        <p:spPr>
          <a:xfrm>
            <a:off x="406098" y="3771966"/>
            <a:ext cx="8280702" cy="2400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500" dirty="0"/>
              <a:t>Where n = the number of shortest paths going through the node; y = the node in question, x = the node passing through node y</a:t>
            </a:r>
            <a:r>
              <a:rPr lang="en-US" sz="2500" dirty="0"/>
              <a:t> </a:t>
            </a:r>
            <a:endParaRPr lang="en-US" sz="2500" dirty="0" smtClean="0"/>
          </a:p>
          <a:p>
            <a:endParaRPr lang="en-US" sz="2500" dirty="0"/>
          </a:p>
          <a:p>
            <a:r>
              <a:rPr lang="en-US" sz="2500" dirty="0" smtClean="0"/>
              <a:t>High closeness = highly connected to other nodes in graph</a:t>
            </a:r>
          </a:p>
          <a:p>
            <a:r>
              <a:rPr lang="en-US" sz="2500" dirty="0" smtClean="0"/>
              <a:t>Low closeness = no shortest paths go through the node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163506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Closeness Centrality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Only statistic that seems to make sense to stand alone</a:t>
            </a:r>
          </a:p>
          <a:p>
            <a:r>
              <a:rPr lang="en-US" sz="2500" dirty="0" smtClean="0"/>
              <a:t>In and out degrees could be used to approximate closeness value</a:t>
            </a:r>
          </a:p>
          <a:p>
            <a:r>
              <a:rPr lang="en-US" sz="2500" dirty="0" smtClean="0"/>
              <a:t>Still trying to figure out other statistics that can be combined with closeness centrality to determine more information about the graphs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41741713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Eccentricity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dirty="0"/>
              <a:t>C</a:t>
            </a:r>
            <a:r>
              <a:rPr lang="en-US" dirty="0" smtClean="0"/>
              <a:t>alculated </a:t>
            </a:r>
            <a:r>
              <a:rPr lang="en-US" dirty="0"/>
              <a:t>using an algorithm identifying the </a:t>
            </a:r>
            <a:r>
              <a:rPr lang="en-US" b="1" i="1" dirty="0"/>
              <a:t>max{</a:t>
            </a:r>
            <a:r>
              <a:rPr lang="en-US" b="1" i="1" dirty="0" err="1"/>
              <a:t>dist</a:t>
            </a:r>
            <a:r>
              <a:rPr lang="en-US" b="1" i="1" dirty="0"/>
              <a:t>(</a:t>
            </a:r>
            <a:r>
              <a:rPr lang="en-US" b="1" i="1" dirty="0" err="1"/>
              <a:t>i,j</a:t>
            </a:r>
            <a:r>
              <a:rPr lang="en-US" b="1" i="1" dirty="0"/>
              <a:t>)} </a:t>
            </a:r>
            <a:r>
              <a:rPr lang="en-US" dirty="0"/>
              <a:t>where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 is the node of interest, and </a:t>
            </a:r>
            <a:r>
              <a:rPr lang="en-US" i="1" dirty="0"/>
              <a:t>j</a:t>
            </a:r>
            <a:r>
              <a:rPr lang="en-US" dirty="0"/>
              <a:t> is any other node in the network</a:t>
            </a:r>
            <a:r>
              <a:rPr lang="en-US" dirty="0"/>
              <a:t> </a:t>
            </a:r>
            <a:endParaRPr lang="en-US" dirty="0" smtClean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r>
              <a:rPr lang="en-US" sz="2500" dirty="0"/>
              <a:t>Eccentricity shows how accessible a node is from other nodes, or the distance from the starting node to the farthest node from it in a network</a:t>
            </a:r>
            <a:r>
              <a:rPr lang="en-US" sz="2500" dirty="0"/>
              <a:t> </a:t>
            </a:r>
            <a:endParaRPr lang="en-US" sz="2500" dirty="0" smtClean="0"/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 smtClean="0"/>
              <a:t>High eccentricity = high impact on graph</a:t>
            </a:r>
          </a:p>
          <a:p>
            <a:pPr marL="0" indent="0">
              <a:buNone/>
            </a:pPr>
            <a:r>
              <a:rPr lang="en-US" sz="2500" dirty="0" smtClean="0"/>
              <a:t>Low eccentricity = no out degrees</a:t>
            </a:r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14402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Eccentricity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 smtClean="0"/>
              <a:t>Should be used to compare to a weighted network to determine what types of regulatory relationships have farthest reach</a:t>
            </a:r>
          </a:p>
          <a:p>
            <a:r>
              <a:rPr lang="en-US" sz="2500" dirty="0" smtClean="0"/>
              <a:t>Ex: Activating edges with high impact, then graph is mostly activated</a:t>
            </a:r>
          </a:p>
          <a:p>
            <a:r>
              <a:rPr lang="en-US" sz="2500" dirty="0" smtClean="0"/>
              <a:t>If a graph has many nodes with the same eccentricity value, then those nodes in the graph all have a similar impact on the network</a:t>
            </a:r>
          </a:p>
          <a:p>
            <a:endParaRPr lang="en-US" sz="2500" dirty="0"/>
          </a:p>
          <a:p>
            <a:endParaRPr lang="en-US" sz="2500" dirty="0"/>
          </a:p>
        </p:txBody>
      </p:sp>
    </p:spTree>
    <p:extLst>
      <p:ext uri="{BB962C8B-B14F-4D97-AF65-F5344CB8AC3E}">
        <p14:creationId xmlns:p14="http://schemas.microsoft.com/office/powerpoint/2010/main" val="2346185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3489</TotalTime>
  <Words>545</Words>
  <Application>Microsoft Macintosh PowerPoint</Application>
  <PresentationFormat>On-screen Show (4:3)</PresentationFormat>
  <Paragraphs>59</Paragraphs>
  <Slides>11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Office Theme</vt:lpstr>
      <vt:lpstr>Microsoft Word Document</vt:lpstr>
      <vt:lpstr>Proposals for use of Graph Statistics Moving Forward</vt:lpstr>
      <vt:lpstr>Statistics Measures Currently Documented</vt:lpstr>
      <vt:lpstr>Statistics Measures Currently Documented</vt:lpstr>
      <vt:lpstr>Betweeness Centrality</vt:lpstr>
      <vt:lpstr>Betweenness Centrality</vt:lpstr>
      <vt:lpstr>Closeness Centrality</vt:lpstr>
      <vt:lpstr>Closeness Centrality</vt:lpstr>
      <vt:lpstr>Eccentricity</vt:lpstr>
      <vt:lpstr>Eccentricity</vt:lpstr>
      <vt:lpstr>Eigenvector Centrality</vt:lpstr>
      <vt:lpstr>Eigenvector Centrality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Proposals for use of Graph Statistics Moving Forward</dc:title>
  <dc:creator>Maggie</dc:creator>
  <cp:lastModifiedBy>Maggie</cp:lastModifiedBy>
  <cp:revision>2</cp:revision>
  <dcterms:created xsi:type="dcterms:W3CDTF">2017-10-26T19:35:06Z</dcterms:created>
  <dcterms:modified xsi:type="dcterms:W3CDTF">2017-11-01T17:03:03Z</dcterms:modified>
</cp:coreProperties>
</file>