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300" r:id="rId3"/>
    <p:sldId id="301" r:id="rId4"/>
    <p:sldId id="257" r:id="rId5"/>
    <p:sldId id="258" r:id="rId6"/>
    <p:sldId id="303" r:id="rId7"/>
    <p:sldId id="304" r:id="rId8"/>
    <p:sldId id="308" r:id="rId9"/>
    <p:sldId id="259" r:id="rId10"/>
    <p:sldId id="260" r:id="rId11"/>
    <p:sldId id="261" r:id="rId12"/>
    <p:sldId id="305" r:id="rId13"/>
    <p:sldId id="306" r:id="rId14"/>
    <p:sldId id="309" r:id="rId15"/>
    <p:sldId id="262" r:id="rId16"/>
    <p:sldId id="263" r:id="rId17"/>
    <p:sldId id="264" r:id="rId18"/>
    <p:sldId id="265" r:id="rId19"/>
    <p:sldId id="266" r:id="rId20"/>
    <p:sldId id="307" r:id="rId21"/>
    <p:sldId id="310" r:id="rId22"/>
    <p:sldId id="311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312" r:id="rId36"/>
    <p:sldId id="313" r:id="rId37"/>
    <p:sldId id="315" r:id="rId38"/>
    <p:sldId id="317" r:id="rId39"/>
    <p:sldId id="320" r:id="rId40"/>
    <p:sldId id="321" r:id="rId41"/>
    <p:sldId id="322" r:id="rId42"/>
    <p:sldId id="316" r:id="rId43"/>
    <p:sldId id="318" r:id="rId44"/>
    <p:sldId id="314" r:id="rId45"/>
    <p:sldId id="323" r:id="rId46"/>
    <p:sldId id="324" r:id="rId47"/>
    <p:sldId id="325" r:id="rId48"/>
    <p:sldId id="319" r:id="rId49"/>
    <p:sldId id="330" r:id="rId50"/>
    <p:sldId id="279" r:id="rId51"/>
    <p:sldId id="280" r:id="rId52"/>
    <p:sldId id="282" r:id="rId53"/>
    <p:sldId id="326" r:id="rId54"/>
    <p:sldId id="288" r:id="rId55"/>
    <p:sldId id="289" r:id="rId56"/>
    <p:sldId id="290" r:id="rId57"/>
    <p:sldId id="291" r:id="rId58"/>
    <p:sldId id="327" r:id="rId59"/>
    <p:sldId id="292" r:id="rId60"/>
    <p:sldId id="328" r:id="rId61"/>
    <p:sldId id="329" r:id="rId62"/>
    <p:sldId id="331" r:id="rId63"/>
    <p:sldId id="332" r:id="rId64"/>
    <p:sldId id="334" r:id="rId65"/>
    <p:sldId id="333" r:id="rId66"/>
    <p:sldId id="335" r:id="rId67"/>
    <p:sldId id="336" r:id="rId68"/>
    <p:sldId id="337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C147-0B39-1B44-8E20-F0247395C10A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9332-B887-FD4C-9872-8E08800A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9332-B887-FD4C-9872-8E08800AD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6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9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6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9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9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D908-4B8B-AF48-829B-5025AEF226D3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7748-A7E0-0D48-91AE-44315A58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dahlquist/DahlquistLab/blob/master/R_scripts/L-Curves.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121" y="1560049"/>
            <a:ext cx="8503799" cy="204040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L-Curve Analysis with Varied Network Sizes, </a:t>
            </a:r>
            <a:br>
              <a:rPr lang="en-US" sz="3600" b="1" dirty="0" smtClean="0"/>
            </a:br>
            <a:r>
              <a:rPr lang="en-US" sz="3600" b="1" dirty="0" smtClean="0"/>
              <a:t>Optimization Parameters, and Data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GRNmap Data Analysis Team</a:t>
            </a:r>
          </a:p>
          <a:p>
            <a:r>
              <a:rPr lang="en-US" sz="2800" dirty="0" smtClean="0"/>
              <a:t>Last </a:t>
            </a:r>
            <a:r>
              <a:rPr lang="en-US" sz="2800" dirty="0" smtClean="0"/>
              <a:t>Updated: 09</a:t>
            </a:r>
            <a:r>
              <a:rPr lang="en-US" sz="2800" dirty="0" smtClean="0"/>
              <a:t>/</a:t>
            </a:r>
            <a:r>
              <a:rPr lang="en-US" sz="2800" dirty="0" smtClean="0"/>
              <a:t>13</a:t>
            </a:r>
            <a:r>
              <a:rPr lang="en-US" sz="2800" dirty="0" smtClean="0"/>
              <a:t>/</a:t>
            </a:r>
            <a:r>
              <a:rPr lang="en-US" sz="2800" dirty="0" smtClean="0"/>
              <a:t>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781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2074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fix P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-genes_28-edges_db5_Sigmoid_estimation_missing-values_fixP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fixP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47596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Fix b and P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-genes_28-edges_db5_Sigmoid_estimation_missing-values_fixP-fixb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fixP-fixb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39313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Varied Optimization Parameters Results for db5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fixing-P-b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52476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Experiment III:</a:t>
            </a:r>
            <a:br>
              <a:rPr lang="en-US" b="1" u="sng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Varied Strain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184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db5: All Strain Data (Baseline)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-genes_28-edges_db5_Sigmoid_estimation_missing-values_L-curve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64940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4835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No GLN3 Data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1500" b="1" dirty="0" smtClean="0">
                <a:cs typeface="Calibri"/>
              </a:rPr>
              <a:t>15</a:t>
            </a:r>
            <a:r>
              <a:rPr lang="en-US" sz="1500" b="1" dirty="0">
                <a:cs typeface="Calibri"/>
              </a:rPr>
              <a:t>-genes_28-edges_db5_Sigmoid_estimation_missing-values_L-curve_no-GLN3-data</a:t>
            </a:r>
            <a:endParaRPr lang="en-US" sz="15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_no-GLN3-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48977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No GLN3, ZAP1 Data</a:t>
            </a: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1500" b="1" dirty="0" smtClean="0">
                <a:cs typeface="Calibri"/>
              </a:rPr>
              <a:t>15</a:t>
            </a:r>
            <a:r>
              <a:rPr lang="en-US" sz="1500" b="1" dirty="0">
                <a:cs typeface="Calibri"/>
              </a:rPr>
              <a:t>-genes_28-edges_db5_Sigmoid_estimation_missing-values_L-curve_no-GLN3-ZAP1-data</a:t>
            </a:r>
            <a:endParaRPr lang="en-US" sz="15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_no-GLN3-ZAP1-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6216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No GLN3, ZAP1, HAP4 Data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1500" b="1" dirty="0" smtClean="0">
                <a:cs typeface="Calibri"/>
              </a:rPr>
              <a:t>15</a:t>
            </a:r>
            <a:r>
              <a:rPr lang="en-US" sz="1500" b="1" dirty="0">
                <a:cs typeface="Calibri"/>
              </a:rPr>
              <a:t>-genes_28-edges_db5_Sigmoid_estimation_missing-values_L-curve_no-GLN3-ZAP1-HAP4-data</a:t>
            </a:r>
            <a:endParaRPr lang="en-US" sz="15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_no-GLN3-ZAP1-HAP4-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2074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No GLN3, ZAP1, HAP4, HMO1 Data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500" b="1" dirty="0" smtClean="0">
                <a:cs typeface="Calibri"/>
              </a:rPr>
              <a:t>15</a:t>
            </a:r>
            <a:r>
              <a:rPr lang="en-US" sz="1500" b="1" dirty="0">
                <a:cs typeface="Calibri"/>
              </a:rPr>
              <a:t>-genes_28-edges_db5_Sigmoid_estimation_missing-values_L-curve_no-GLN3-ZAP1-HAP4-HMO1-data</a:t>
            </a:r>
            <a:endParaRPr lang="en-US" sz="15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_no-GLN3-ZAP1-HAP4-HMO1-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44000" cy="147596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No GLN3, ZAP1, HAP4, HMO1, CIN5 Data 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500" b="1" dirty="0" smtClean="0">
                <a:cs typeface="Calibri"/>
              </a:rPr>
              <a:t>15</a:t>
            </a:r>
            <a:r>
              <a:rPr lang="en-US" sz="1500" b="1" dirty="0">
                <a:cs typeface="Calibri"/>
              </a:rPr>
              <a:t>-genes_28-edges_db5_Sigmoid_estimation_missing-values_L-curve_no-GLN3-ZAP1-HAP4-HMO1-CIN5-data</a:t>
            </a:r>
            <a:endParaRPr lang="en-US" sz="15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_no-GLN3-ZAP1-HAP4-HMO1-CIN5-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6811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35"/>
            <a:ext cx="8229600" cy="949720"/>
          </a:xfrm>
        </p:spPr>
        <p:txBody>
          <a:bodyPr/>
          <a:lstStyle/>
          <a:p>
            <a:r>
              <a:rPr lang="en-US" dirty="0" smtClean="0"/>
              <a:t>L-Curve Graphing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855"/>
            <a:ext cx="8229600" cy="5688865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</a:t>
            </a:r>
            <a:r>
              <a:rPr lang="en-US" sz="2200" i="1" dirty="0" smtClean="0"/>
              <a:t>L-</a:t>
            </a:r>
            <a:r>
              <a:rPr lang="en-US" sz="2200" i="1" dirty="0" err="1" smtClean="0"/>
              <a:t>Curves.R</a:t>
            </a:r>
            <a:r>
              <a:rPr lang="en-US" sz="2200" i="1" dirty="0"/>
              <a:t> </a:t>
            </a:r>
            <a:r>
              <a:rPr lang="en-US" sz="2200" dirty="0" smtClean="0"/>
              <a:t>script available on the Dahlquist Lab </a:t>
            </a:r>
            <a:r>
              <a:rPr lang="en-US" sz="2200" dirty="0" err="1" smtClean="0"/>
              <a:t>GitHub</a:t>
            </a:r>
            <a:r>
              <a:rPr lang="en-US" sz="2200" dirty="0" smtClean="0"/>
              <a:t> repository was used.</a:t>
            </a:r>
          </a:p>
          <a:p>
            <a:pPr lvl="1"/>
            <a:r>
              <a:rPr lang="en-US" sz="2200" dirty="0">
                <a:hlinkClick r:id="rId2"/>
              </a:rPr>
              <a:t>https://github.com/kdahlquist/DahlquistLab/blob/master/R_scripts/L-</a:t>
            </a:r>
            <a:r>
              <a:rPr lang="en-US" sz="2200" dirty="0" smtClean="0">
                <a:hlinkClick r:id="rId2"/>
              </a:rPr>
              <a:t>Curves.R</a:t>
            </a:r>
            <a:endParaRPr lang="en-US" sz="2200" dirty="0" smtClean="0"/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The axes for all graphs in this data set were standardized based on overall minimum and maximum Penalty Term and LSE values.</a:t>
            </a:r>
          </a:p>
          <a:p>
            <a:pPr lvl="1"/>
            <a:r>
              <a:rPr lang="en-US" sz="2200" dirty="0" smtClean="0"/>
              <a:t>Penalty Term: [0, 20.5]</a:t>
            </a:r>
          </a:p>
          <a:p>
            <a:pPr lvl="1"/>
            <a:r>
              <a:rPr lang="en-US" sz="2200" dirty="0" smtClean="0"/>
              <a:t>LSE: [0.55, 1.1]</a:t>
            </a:r>
          </a:p>
          <a:p>
            <a:pPr marL="457200" lvl="1" indent="0">
              <a:buNone/>
            </a:pPr>
            <a:endParaRPr lang="en-US" sz="2200" dirty="0" smtClean="0"/>
          </a:p>
          <a:p>
            <a:r>
              <a:rPr lang="en-US" sz="2200" dirty="0" smtClean="0"/>
              <a:t>Alpha values were not displayed (issue with overlap) but                can be inferred from the sequencing of data points.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Experiments were performed using the network “db5”.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0052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Varied Strain Data Results for db</a:t>
            </a:r>
            <a:r>
              <a:rPr lang="en-US" sz="2000" b="1" dirty="0">
                <a:cs typeface="Calibri"/>
              </a:rPr>
              <a:t>5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missing-strain-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635690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Experiment IV:</a:t>
            </a:r>
            <a:br>
              <a:rPr lang="en-US" b="1" u="sng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Varied Network Size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937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db5: 15 Genes, 28 Edges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(Baseline)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-genes_28-edges_db5_Sigmoid_estimation_missing-values_L-curve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42529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2074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14 Genes, 27 Edges 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(dGLN3)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400" b="1" dirty="0" smtClean="0">
                <a:cs typeface="Calibri"/>
              </a:rPr>
              <a:t>14</a:t>
            </a:r>
            <a:r>
              <a:rPr lang="en-US" sz="1400" b="1" dirty="0">
                <a:cs typeface="Calibri"/>
              </a:rPr>
              <a:t>-genes_27-edges_db5_Sigmoid_estimation_missing-values_dGLN3</a:t>
            </a:r>
            <a:endParaRPr lang="en-US" sz="1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4-genes_27-edges_db5_Sigmoid_estimation_missing-values_dGLN3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6811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4835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13 Genes, 26 Edges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(dZAP1)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500" b="1" dirty="0" smtClean="0">
                <a:cs typeface="Calibri"/>
              </a:rPr>
              <a:t>13-genes_26-edges_db5_Sigmoid_estimation_missing-values_dGLN3-dZAP1</a:t>
            </a:r>
            <a:endParaRPr lang="en-US" sz="15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3-genes_26-edges_db5_Sigmoid_estimation_missing-values_dGLN3-dZAP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6811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39313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12 Genes, 25 Edges 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(dGCR2)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400" b="1" dirty="0" smtClean="0">
                <a:cs typeface="Calibri"/>
              </a:rPr>
              <a:t>12</a:t>
            </a:r>
            <a:r>
              <a:rPr lang="en-US" sz="1400" b="1" dirty="0">
                <a:cs typeface="Calibri"/>
              </a:rPr>
              <a:t>-genes_25-edges_db5_Sigmoid_estimation_missing-values_dGLN3-dZAP1-dGCR2</a:t>
            </a:r>
            <a:endParaRPr lang="en-US" sz="1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2-genes_25-edges_db5_Sigmoid_estimation_missing-values_dGLN3-dZAP1-dGCR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6811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4835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11 Genes, 24 Edges 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(dACE2)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</a:t>
            </a: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400" b="1" dirty="0" smtClean="0">
                <a:cs typeface="Calibri"/>
              </a:rPr>
              <a:t>11</a:t>
            </a:r>
            <a:r>
              <a:rPr lang="en-US" sz="1400" b="1" dirty="0">
                <a:cs typeface="Calibri"/>
              </a:rPr>
              <a:t>-genes_24-edges_db5_Sigmoid_estimation_missing-values_dGLN3-dZAP1-dGCR2-dACE2</a:t>
            </a:r>
            <a:endParaRPr lang="en-US" sz="1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1-genes_24-edges_db5_Sigmoid_estimation_missing-values_dGLN3-dZAP1-dGCR2-dACE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6811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50358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10 Genes, 22 Edges 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(dSWI5)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> </a:t>
            </a:r>
            <a:br>
              <a:rPr lang="en-US" sz="2000" b="1" dirty="0" smtClean="0">
                <a:cs typeface="Calibri"/>
              </a:rPr>
            </a:br>
            <a:r>
              <a:rPr lang="en-US" sz="1400" b="1" dirty="0" smtClean="0">
                <a:cs typeface="Calibri"/>
              </a:rPr>
              <a:t> 10</a:t>
            </a:r>
            <a:r>
              <a:rPr lang="en-US" sz="1400" b="1" dirty="0">
                <a:cs typeface="Calibri"/>
              </a:rPr>
              <a:t>-genes_22-edges_db5_Sigmoid_estimation_missing-values_dGLN3-dZAP1-dGCR2-dACE2-dSWI5</a:t>
            </a:r>
            <a:endParaRPr lang="en-US" sz="1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0-genes_22-edges_db5_Sigmoid_estimation_missing-values_dGLN3-dZAP1-dGCR2-dACE2-dSWI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6811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4835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9 Genes, 20 Edges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(dASH1)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300" b="1" dirty="0" smtClean="0">
                <a:cs typeface="Calibri"/>
              </a:rPr>
              <a:t>9</a:t>
            </a:r>
            <a:r>
              <a:rPr lang="en-US" sz="1300" b="1" dirty="0">
                <a:cs typeface="Calibri"/>
              </a:rPr>
              <a:t>-genes_20-edges_db5_Sigmoid_estimation_missing-values_dGLN3-dZAP1-dGCR2-dACE2-dSWI5-dASH1</a:t>
            </a:r>
            <a:endParaRPr lang="en-US" sz="13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9-genes_20-edges_db5_Sigmoid_estimation_missing-values_dGLN3-dZAP1-dGCR2-dACE2-dSWI5-dASH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44000" cy="147596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8 Genes, 17 Edges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(dYOX1)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400" b="1" dirty="0" smtClean="0">
                <a:cs typeface="Calibri"/>
              </a:rPr>
              <a:t>8</a:t>
            </a:r>
            <a:r>
              <a:rPr lang="en-US" sz="1400" b="1" dirty="0">
                <a:cs typeface="Calibri"/>
              </a:rPr>
              <a:t>-genes_17-edges_db5_Sigmoid_estimation_missing-values_dGLN3-dZAP1-dGCR2-dACE2-dSWI5-dASH1-dYOX1</a:t>
            </a:r>
            <a:endParaRPr lang="en-US" sz="1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8-genes_17-edges_db5_Sigmoid_estimation_missing-values_dGLN3-dZAP1-dGCR2-dACE2-dSWI5-dASH1-dYOX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Experiment I:</a:t>
            </a:r>
            <a:br>
              <a:rPr lang="en-US" b="1" u="sng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Impact of Missing Values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115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4835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7 Genes, 14 Edges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(dYHP1)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> </a:t>
            </a:r>
            <a:br>
              <a:rPr lang="en-US" sz="2000" b="1" dirty="0" smtClean="0">
                <a:cs typeface="Calibri"/>
              </a:rPr>
            </a:br>
            <a:r>
              <a:rPr lang="en-US" sz="1400" b="1" dirty="0" smtClean="0">
                <a:cs typeface="Calibri"/>
              </a:rPr>
              <a:t>7</a:t>
            </a:r>
            <a:r>
              <a:rPr lang="en-US" sz="1400" b="1" dirty="0">
                <a:cs typeface="Calibri"/>
              </a:rPr>
              <a:t>-genes_14-edges_db5_Sigmoid_estimation_missing-values_dGLN3-dZAP1-dGCR2-dACE2-dSWI5-dASH1-dYOX1-dYHP1</a:t>
            </a:r>
            <a:endParaRPr lang="en-US" sz="1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7-genes_14-edges_db5_Sigmoid_estimation_missing-values_dGLN3-dZAP1-dGCR2-dACE2-dSWI5-dASH1-dYOX1-dYHP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4835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6 Genes, 11 Edges 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(dSFP1) 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200" b="1" dirty="0" smtClean="0">
                <a:cs typeface="Calibri"/>
              </a:rPr>
              <a:t>6</a:t>
            </a:r>
            <a:r>
              <a:rPr lang="en-US" sz="1200" b="1" dirty="0">
                <a:cs typeface="Calibri"/>
              </a:rPr>
              <a:t>-genes_11-edges_db5_Sigmoid_estimation_missing-values_dGLN3-dZAP1-dGCR2-dACE2-dSWI5-dASH1-dYOX1-dYHP1-dSFP1</a:t>
            </a:r>
            <a:endParaRPr lang="en-US" sz="12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6-genes_11-edges_db5_Sigmoid_estimation_missing-values_dGLN3-dZAP1-dGCR2-dACE2-dSWI5-dASH1-dYOX1-dYHP1-dSFP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2074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5 Genes, 9 Edges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(dSWI4)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> </a:t>
            </a:r>
            <a:br>
              <a:rPr lang="en-US" sz="2000" b="1" dirty="0" smtClean="0">
                <a:cs typeface="Calibri"/>
              </a:rPr>
            </a:br>
            <a:r>
              <a:rPr lang="en-US" sz="1200" b="1" dirty="0" smtClean="0">
                <a:cs typeface="Calibri"/>
              </a:rPr>
              <a:t>5</a:t>
            </a:r>
            <a:r>
              <a:rPr lang="en-US" sz="1200" b="1" dirty="0">
                <a:cs typeface="Calibri"/>
              </a:rPr>
              <a:t>-genes_9-edges_db5_Sigmoid_estimation_missing-values_dGLN3-dZAP1-dGCR2-dACE2-dSWI5-dASH1-dYOX1-dYHP1-dSFP1-dSWI4</a:t>
            </a:r>
            <a:endParaRPr lang="en-US" sz="12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5-genes_9-edges_db5_Sigmoid_estimation_missing-values_dGLN3-dZAP1-dGCR2-dACE2-dSWI5-dASH1-dYOX1-dYHP1-dSFP1-dSWI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44000" cy="139313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4 Genes, 7 Edges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 (dSTB5)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200" b="1" dirty="0" smtClean="0">
                <a:cs typeface="Calibri"/>
              </a:rPr>
              <a:t>4</a:t>
            </a:r>
            <a:r>
              <a:rPr lang="en-US" sz="1200" b="1" dirty="0">
                <a:cs typeface="Calibri"/>
              </a:rPr>
              <a:t>-genes_7-edges_db5_Sigmoid_estimation_missing-values_dGLN3-dZAP1-dGCR2-dACE2-dSWI5-dASH1-dYOX1-dYHP1-dSFP1-dSWI4-dSTB5</a:t>
            </a:r>
            <a:endParaRPr lang="en-US" sz="12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4-genes_7-edges_db5_Sigmoid_estimation_missing-values_dGLN3-dZAP1-dGCR2-dACE2-dSWI5-dASH1-dYOX1-dYHP1-dSFP1-dSWI4-dSTB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6216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3 Genes, 4 Edges 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(dMSN2)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150" b="1" dirty="0" smtClean="0">
                <a:cs typeface="Calibri"/>
              </a:rPr>
              <a:t>3</a:t>
            </a:r>
            <a:r>
              <a:rPr lang="en-US" sz="1150" b="1" dirty="0">
                <a:cs typeface="Calibri"/>
              </a:rPr>
              <a:t>-genes_4-edges_db5_Sigmoid_estimation_missing-values_dGLN3-dZAP1-dGCR2-dACE2-dSWI5-dASH1-dYOX1-dYHP1-dSFP1-dSWI4-dSTB5-dMSN2</a:t>
            </a:r>
            <a:endParaRPr lang="en-US" sz="115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3-genes_4-edges_db5_Sigmoid_estimation_missing-values_dGLN3-dZAP1-dGCR2-dACE2-dSWI5-dASH1-dYOX1-dYHP1-dSFP1-dSWI4-dSTB5-dMSN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Varied Network Size Results for db5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paired-down-network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059945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Experiment V:</a:t>
            </a:r>
            <a:br>
              <a:rPr lang="en-US" b="1" u="sng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db5-Derived Random Networks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5821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3 Best Random Networks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9443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db5: Missing Values (Baseline)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68565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44000" cy="139313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db5-Derived Network 15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-genes_28-edges_db5-random15_Sigmoid_estimation_missing-values_L-curve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1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64720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37933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Calibri"/>
                <a:cs typeface="Calibri"/>
              </a:rPr>
              <a:t>db5: No Missing Values</a:t>
            </a:r>
            <a:r>
              <a:rPr lang="en-US" sz="2000" b="1" dirty="0" smtClean="0">
                <a:latin typeface="Calibri"/>
                <a:cs typeface="Calibri"/>
              </a:rPr>
              <a:t/>
            </a:r>
            <a:br>
              <a:rPr lang="en-US" sz="2000" b="1" dirty="0" smtClean="0">
                <a:latin typeface="Calibri"/>
                <a:cs typeface="Calibri"/>
              </a:rPr>
            </a:br>
            <a:r>
              <a:rPr lang="en-US" sz="2000" b="1" dirty="0" smtClean="0">
                <a:latin typeface="Calibri"/>
                <a:cs typeface="Calibri"/>
              </a:rPr>
              <a:t/>
            </a:r>
            <a:br>
              <a:rPr lang="en-US" sz="2000" b="1" dirty="0" smtClean="0">
                <a:latin typeface="Calibri"/>
                <a:cs typeface="Calibri"/>
              </a:rPr>
            </a:br>
            <a:r>
              <a:rPr lang="en-US" sz="2000" b="1" dirty="0" smtClean="0">
                <a:latin typeface="Calibri"/>
                <a:cs typeface="Calibri"/>
              </a:rPr>
              <a:t>15</a:t>
            </a:r>
            <a:r>
              <a:rPr lang="en-US" sz="2000" b="1" dirty="0" smtClean="0">
                <a:latin typeface="Calibri"/>
                <a:cs typeface="Calibri"/>
              </a:rPr>
              <a:t>-genes_28-edges_db5_Sigmoid_estimation_no-missing-values_L-curve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no-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902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44000" cy="140694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</a:t>
            </a:r>
            <a:r>
              <a:rPr lang="en-US" sz="2000" b="1" dirty="0">
                <a:cs typeface="Calibri"/>
              </a:rPr>
              <a:t>db5-Derived Network </a:t>
            </a:r>
            <a:r>
              <a:rPr lang="en-US" sz="2000" b="1" dirty="0" smtClean="0">
                <a:cs typeface="Calibri"/>
              </a:rPr>
              <a:t>16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-genes_28-edges_db5-random16-fam_Sigmoid_estimation_missing-values_L-curve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16-fam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385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56700" cy="140694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</a:t>
            </a:r>
            <a:r>
              <a:rPr lang="en-US" sz="2000" b="1" dirty="0">
                <a:cs typeface="Calibri"/>
              </a:rPr>
              <a:t>db5-Derived Network </a:t>
            </a:r>
            <a:r>
              <a:rPr lang="en-US" sz="2000" b="1" dirty="0" smtClean="0">
                <a:cs typeface="Calibri"/>
              </a:rPr>
              <a:t>24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-genes_28-edges_db5-random24-fam_Sigmoid_estimation_missing-values_L-curve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24-fam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35726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 vs. 3 Best Random Networks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3-best-random-network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22" r="-19722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25629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3 Worst Random Networks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5584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db5: Missing Values (Baseline)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89165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56700" cy="146216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</a:t>
            </a:r>
            <a:r>
              <a:rPr lang="en-US" sz="2000" b="1" dirty="0">
                <a:cs typeface="Calibri"/>
              </a:rPr>
              <a:t>db5-Derived Network 7</a:t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-genes_28-edges_db5-random7-fam_Sigmoid_estimation_missing-values_L-curve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7-fam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95297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3455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</a:t>
            </a:r>
            <a:r>
              <a:rPr lang="en-US" sz="2000" b="1" dirty="0">
                <a:cs typeface="Calibri"/>
              </a:rPr>
              <a:t>db5-Derived Network </a:t>
            </a:r>
            <a:r>
              <a:rPr lang="en-US" sz="2000" b="1" dirty="0" smtClean="0">
                <a:cs typeface="Calibri"/>
              </a:rPr>
              <a:t>12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-genes_28-edges_db5-random12-fam_Sigmoid_estimation_missing-values_L-curve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12-fam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70685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44000" cy="1379329"/>
          </a:xfrm>
        </p:spPr>
        <p:txBody>
          <a:bodyPr>
            <a:noAutofit/>
          </a:bodyPr>
          <a:lstStyle/>
          <a:p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>
                <a:cs typeface="Calibri"/>
              </a:rPr>
              <a:t>Random db5-Derived Network </a:t>
            </a:r>
            <a:r>
              <a:rPr lang="en-US" sz="2000" b="1" dirty="0" smtClean="0">
                <a:cs typeface="Calibri"/>
              </a:rPr>
              <a:t>31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-genes_28-edges_db5-random31_Sigmoid_estimation_missing-values_L-curve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31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74128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>
                <a:cs typeface="Calibri"/>
              </a:rPr>
              <a:t>db5 vs. 3 </a:t>
            </a:r>
            <a:r>
              <a:rPr lang="en-US" sz="2000" b="1" dirty="0" smtClean="0">
                <a:cs typeface="Calibri"/>
              </a:rPr>
              <a:t>Worst Random </a:t>
            </a:r>
            <a:r>
              <a:rPr lang="en-US" sz="2000" b="1" dirty="0">
                <a:cs typeface="Calibri"/>
              </a:rPr>
              <a:t>Networks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Content Placeholder 3" descr="db5_3-worst-random-network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142479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3 Other Random Networks</a:t>
            </a:r>
            <a:br>
              <a:rPr lang="en-US" b="1" u="sng" dirty="0" smtClean="0"/>
            </a:br>
            <a:r>
              <a:rPr lang="en-US" b="1" dirty="0" smtClean="0"/>
              <a:t>(??)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4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db5: Missing Values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-genes_28-edges_db5_Sigmoid_estimation_missing-values_L-curve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56700" cy="142074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</a:t>
            </a:r>
            <a:r>
              <a:rPr lang="en-US" sz="2000" b="1" dirty="0">
                <a:cs typeface="Calibri"/>
              </a:rPr>
              <a:t>db5-Derived Network 2</a:t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-genes_28-edges_db5-random2_Sigmoid_estimation_missing-values_L-curve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2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6"/>
            <a:ext cx="9144000" cy="1434552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</a:t>
            </a:r>
            <a:r>
              <a:rPr lang="en-US" sz="2000" b="1" dirty="0">
                <a:cs typeface="Calibri"/>
              </a:rPr>
              <a:t>db5-Derived Network 3</a:t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-genes_28-edges_db5-random3_Sigmoid_estimation_missing-values_L-curve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3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55"/>
            <a:ext cx="9156700" cy="139313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Random </a:t>
            </a:r>
            <a:r>
              <a:rPr lang="en-US" sz="2000" b="1" dirty="0">
                <a:cs typeface="Calibri"/>
              </a:rPr>
              <a:t>db5-Derived Network 9</a:t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-genes_28-edges_db5-random9_Sigmoid_estimation_missing-values_L</a:t>
            </a:r>
            <a:r>
              <a:rPr lang="en-US" sz="1800" b="1" dirty="0" smtClean="0">
                <a:cs typeface="Calibri"/>
              </a:rPr>
              <a:t>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-random9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97687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Experiment VI:</a:t>
            </a:r>
            <a:br>
              <a:rPr lang="en-US" b="1" u="sng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Comparison of Networks db1-db6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265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6-genes_36-edges_db1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79474"/>
            <a:ext cx="8229600" cy="129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cs typeface="Calibri"/>
              </a:rPr>
              <a:t>db1</a:t>
            </a: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>
                <a:cs typeface="Calibri"/>
              </a:rPr>
              <a:t>16-genes_36-edges_db1_Sigmoid_estimation_missing-values_L-curve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47596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Calibri"/>
              </a:rPr>
              <a:t>db2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14</a:t>
            </a:r>
            <a:r>
              <a:rPr lang="en-US" sz="1800" b="1" dirty="0">
                <a:cs typeface="Calibri"/>
              </a:rPr>
              <a:t>-gene_25-edges_db2_Sigmoid_estimation_missing-values_L-curve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4-gene_25-edges_db2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1473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4835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Calibri"/>
              </a:rPr>
              <a:t>db3</a:t>
            </a:r>
            <a:r>
              <a:rPr lang="en-US" sz="2400" b="1" dirty="0">
                <a:cs typeface="Calibri"/>
              </a:rPr>
              <a:t/>
            </a:r>
            <a:br>
              <a:rPr lang="en-US" sz="24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17</a:t>
            </a:r>
            <a:r>
              <a:rPr lang="en-US" sz="1800" b="1" dirty="0">
                <a:cs typeface="Calibri"/>
              </a:rPr>
              <a:t>-genes_32-edges_db3_Sigmoid_estimation_missing-values_L-curve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7-genes_32-edges_db3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1473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36552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Calibri"/>
              </a:rPr>
              <a:t>db4 </a:t>
            </a:r>
            <a:br>
              <a:rPr lang="en-US" sz="24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14</a:t>
            </a:r>
            <a:r>
              <a:rPr lang="en-US" sz="1800" b="1" dirty="0">
                <a:cs typeface="Calibri"/>
              </a:rPr>
              <a:t>-genes_35-edges_db4_Sigmoid_estimation_missing-values_L-curve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4-genes_35-edges_db4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147368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4835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Calibri"/>
              </a:rPr>
              <a:t>db5</a:t>
            </a: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15</a:t>
            </a:r>
            <a:r>
              <a:rPr lang="en-US" sz="1800" b="1" dirty="0">
                <a:cs typeface="Calibri"/>
              </a:rPr>
              <a:t>-genes_28-edges_db5_Sigmoid_estimation_missing-values_L-curve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10659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144835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Calibri"/>
              </a:rPr>
              <a:t>db6</a:t>
            </a:r>
            <a:r>
              <a:rPr lang="en-US" sz="2400" b="1" dirty="0">
                <a:cs typeface="Calibri"/>
              </a:rPr>
              <a:t/>
            </a:r>
            <a:br>
              <a:rPr lang="en-US" sz="24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1800" b="1" dirty="0" smtClean="0">
                <a:cs typeface="Calibri"/>
              </a:rPr>
              <a:t>16</a:t>
            </a:r>
            <a:r>
              <a:rPr lang="en-US" sz="1800" b="1" dirty="0">
                <a:cs typeface="Calibri"/>
              </a:rPr>
              <a:t>-genes_27-edges_db6_Sigmoid_estimation_missing-values_L-curve</a:t>
            </a:r>
            <a:endParaRPr lang="en-US" sz="18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6-genes_27-edges_db6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106760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3793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Missing Values</a:t>
            </a:r>
            <a:r>
              <a:rPr lang="en-US" sz="2000" b="1" dirty="0" smtClean="0">
                <a:cs typeface="Calibri"/>
              </a:rPr>
              <a:t> Results for db5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missing-values-comparis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10868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Calibri"/>
              </a:rPr>
              <a:t>Comparison of Networks db1-db6</a:t>
            </a: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1-db6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1538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Compiled Results Figures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3641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37932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Missing Values</a:t>
            </a:r>
            <a:r>
              <a:rPr lang="en-US" sz="2000" b="1" dirty="0" smtClean="0">
                <a:cs typeface="Calibri"/>
              </a:rPr>
              <a:t> Results for db5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missing-values-comparis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09195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393135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Varied Optimization Parameters Results for db5</a:t>
            </a:r>
            <a:br>
              <a:rPr lang="en-US" sz="2000" b="1" dirty="0" smtClean="0">
                <a:cs typeface="Calibri"/>
              </a:rPr>
            </a:b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fixing-P-b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373440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Varied Strain Data Results for db</a:t>
            </a:r>
            <a:r>
              <a:rPr lang="en-US" sz="2000" b="1" dirty="0">
                <a:cs typeface="Calibri"/>
              </a:rPr>
              <a:t>5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missing-strain-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033881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Varied Network Size Results for db5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paired-down-network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49789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 vs. 3 Best Random Networks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5_3-best-random-network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22" r="-19722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259908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>
                <a:cs typeface="Calibri"/>
              </a:rPr>
              <a:t>db5 vs. 3 </a:t>
            </a:r>
            <a:r>
              <a:rPr lang="en-US" sz="2000" b="1" dirty="0" smtClean="0">
                <a:cs typeface="Calibri"/>
              </a:rPr>
              <a:t>Worst Random </a:t>
            </a:r>
            <a:r>
              <a:rPr lang="en-US" sz="2000" b="1" dirty="0">
                <a:cs typeface="Calibri"/>
              </a:rPr>
              <a:t>Networks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Content Placeholder 3" descr="db5_3-worst-random-network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14652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Calibri"/>
              </a:rPr>
              <a:t>Comparison of Networks db1-db6</a:t>
            </a:r>
            <a:endParaRPr lang="en-US" sz="24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db1-db6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273778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58001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Experiment II:</a:t>
            </a:r>
            <a:br>
              <a:rPr lang="en-US" b="1" u="sng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Varied Optimization 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075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6"/>
            <a:ext cx="8229600" cy="70849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db5: Missing Values (Baseline)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-genes_28-edges_db5_Sigmoid_estimation_missing-values_L-curve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L-curv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413794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55"/>
            <a:ext cx="8229600" cy="140694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Calibri"/>
              </a:rPr>
              <a:t>db5: fix b</a:t>
            </a:r>
            <a:r>
              <a:rPr lang="en-US" sz="2000" b="1" dirty="0">
                <a:cs typeface="Calibri"/>
              </a:rPr>
              <a:t/>
            </a:r>
            <a:br>
              <a:rPr lang="en-US" sz="2000" b="1" dirty="0">
                <a:cs typeface="Calibri"/>
              </a:rPr>
            </a:br>
            <a:r>
              <a:rPr lang="en-US" sz="2000" b="1" dirty="0" smtClean="0">
                <a:cs typeface="Calibri"/>
              </a:rPr>
              <a:t/>
            </a:r>
            <a:br>
              <a:rPr lang="en-US" sz="2000" b="1" dirty="0" smtClean="0">
                <a:cs typeface="Calibri"/>
              </a:rPr>
            </a:br>
            <a:r>
              <a:rPr lang="en-US" sz="2000" b="1" dirty="0" smtClean="0">
                <a:cs typeface="Calibri"/>
              </a:rPr>
              <a:t>15</a:t>
            </a:r>
            <a:r>
              <a:rPr lang="en-US" sz="2000" b="1" dirty="0">
                <a:cs typeface="Calibri"/>
              </a:rPr>
              <a:t>-genes_28-edges_db5_Sigmoid_estimation_missing-values_fixb</a:t>
            </a:r>
            <a:endParaRPr lang="en-US" sz="2000" b="1" dirty="0">
              <a:latin typeface="Calibri"/>
              <a:cs typeface="Calibri"/>
            </a:endParaRPr>
          </a:p>
        </p:txBody>
      </p:sp>
      <p:pic>
        <p:nvPicPr>
          <p:cNvPr id="4" name="Content Placeholder 3" descr="15-genes_28-edges_db5_Sigmoid_estimation_missing-values_fixb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007" r="-25007"/>
          <a:stretch>
            <a:fillRect/>
          </a:stretch>
        </p:blipFill>
        <p:spPr>
          <a:xfrm>
            <a:off x="0" y="754063"/>
            <a:ext cx="9156700" cy="6103937"/>
          </a:xfrm>
        </p:spPr>
      </p:pic>
    </p:spTree>
    <p:extLst>
      <p:ext uri="{BB962C8B-B14F-4D97-AF65-F5344CB8AC3E}">
        <p14:creationId xmlns:p14="http://schemas.microsoft.com/office/powerpoint/2010/main" val="72131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451</Words>
  <Application>Microsoft Macintosh PowerPoint</Application>
  <PresentationFormat>On-screen Show (4:3)</PresentationFormat>
  <Paragraphs>81</Paragraphs>
  <Slides>68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L-Curve Analysis with Varied Network Sizes,  Optimization Parameters, and Data</vt:lpstr>
      <vt:lpstr>L-Curve Graphing Methodology</vt:lpstr>
      <vt:lpstr>Experiment I:  Impact of Missing Values</vt:lpstr>
      <vt:lpstr>db5: No Missing Values  15-genes_28-edges_db5_Sigmoid_estimation_no-missing-values_L-curve</vt:lpstr>
      <vt:lpstr>  db5: Missing Values  15-genes_28-edges_db5_Sigmoid_estimation_missing-values_L-curve</vt:lpstr>
      <vt:lpstr>Missing Values Results for db5  </vt:lpstr>
      <vt:lpstr>Experiment II:  Varied Optimization Parameters</vt:lpstr>
      <vt:lpstr>  db5: Missing Values (Baseline)  15-genes_28-edges_db5_Sigmoid_estimation_missing-values_L-curve</vt:lpstr>
      <vt:lpstr>db5: fix b  15-genes_28-edges_db5_Sigmoid_estimation_missing-values_fixb</vt:lpstr>
      <vt:lpstr>db5: fix P  15-genes_28-edges_db5_Sigmoid_estimation_missing-values_fixP</vt:lpstr>
      <vt:lpstr>db5: Fix b and P  15-genes_28-edges_db5_Sigmoid_estimation_missing-values_fixP-fixb</vt:lpstr>
      <vt:lpstr>Varied Optimization Parameters Results for db5  </vt:lpstr>
      <vt:lpstr>Experiment III:  Varied Strain Data</vt:lpstr>
      <vt:lpstr>  db5: All Strain Data (Baseline)  15-genes_28-edges_db5_Sigmoid_estimation_missing-values_L-curve</vt:lpstr>
      <vt:lpstr>db5: No GLN3 Data  15-genes_28-edges_db5_Sigmoid_estimation_missing-values_L-curve_no-GLN3-data</vt:lpstr>
      <vt:lpstr>db5: No GLN3, ZAP1 Data  15-genes_28-edges_db5_Sigmoid_estimation_missing-values_L-curve_no-GLN3-ZAP1-data</vt:lpstr>
      <vt:lpstr>db5: No GLN3, ZAP1, HAP4 Data  15-genes_28-edges_db5_Sigmoid_estimation_missing-values_L-curve_no-GLN3-ZAP1-HAP4-data</vt:lpstr>
      <vt:lpstr>db5: No GLN3, ZAP1, HAP4, HMO1 Data  15-genes_28-edges_db5_Sigmoid_estimation_missing-values_L-curve_no-GLN3-ZAP1-HAP4-HMO1-data</vt:lpstr>
      <vt:lpstr>db5: No GLN3, ZAP1, HAP4, HMO1, CIN5 Data   15-genes_28-edges_db5_Sigmoid_estimation_missing-values_L-curve_no-GLN3-ZAP1-HAP4-HMO1-CIN5-data</vt:lpstr>
      <vt:lpstr>Varied Strain Data Results for db5</vt:lpstr>
      <vt:lpstr>Experiment IV:  Varied Network Size</vt:lpstr>
      <vt:lpstr>  db5: 15 Genes, 28 Edges  (Baseline)  15-genes_28-edges_db5_Sigmoid_estimation_missing-values_L-curve</vt:lpstr>
      <vt:lpstr>db5: 14 Genes, 27 Edges  (dGLN3)  14-genes_27-edges_db5_Sigmoid_estimation_missing-values_dGLN3</vt:lpstr>
      <vt:lpstr>db5: 13 Genes, 26 Edges  (dZAP1)  13-genes_26-edges_db5_Sigmoid_estimation_missing-values_dGLN3-dZAP1</vt:lpstr>
      <vt:lpstr>db5: 12 Genes, 25 Edges  (dGCR2)  12-genes_25-edges_db5_Sigmoid_estimation_missing-values_dGLN3-dZAP1-dGCR2</vt:lpstr>
      <vt:lpstr>db5: 11 Genes, 24 Edges  (dACE2)   11-genes_24-edges_db5_Sigmoid_estimation_missing-values_dGLN3-dZAP1-dGCR2-dACE2</vt:lpstr>
      <vt:lpstr>db5: 10 Genes, 22 Edges  (dSWI5)    10-genes_22-edges_db5_Sigmoid_estimation_missing-values_dGLN3-dZAP1-dGCR2-dACE2-dSWI5</vt:lpstr>
      <vt:lpstr>db5: 9 Genes, 20 Edges  (dASH1)  9-genes_20-edges_db5_Sigmoid_estimation_missing-values_dGLN3-dZAP1-dGCR2-dACE2-dSWI5-dASH1</vt:lpstr>
      <vt:lpstr>db5: 8 Genes, 17 Edges  (dYOX1)  8-genes_17-edges_db5_Sigmoid_estimation_missing-values_dGLN3-dZAP1-dGCR2-dACE2-dSWI5-dASH1-dYOX1</vt:lpstr>
      <vt:lpstr>db5: 7 Genes, 14 Edges  (dYHP1)   7-genes_14-edges_db5_Sigmoid_estimation_missing-values_dGLN3-dZAP1-dGCR2-dACE2-dSWI5-dASH1-dYOX1-dYHP1</vt:lpstr>
      <vt:lpstr>db5: 6 Genes, 11 Edges  (dSFP1)   6-genes_11-edges_db5_Sigmoid_estimation_missing-values_dGLN3-dZAP1-dGCR2-dACE2-dSWI5-dASH1-dYOX1-dYHP1-dSFP1</vt:lpstr>
      <vt:lpstr>db5: 5 Genes, 9 Edges  (dSWI4)   5-genes_9-edges_db5_Sigmoid_estimation_missing-values_dGLN3-dZAP1-dGCR2-dACE2-dSWI5-dASH1-dYOX1-dYHP1-dSFP1-dSWI4</vt:lpstr>
      <vt:lpstr>db5: 4 Genes, 7 Edges  (dSTB5)  4-genes_7-edges_db5_Sigmoid_estimation_missing-values_dGLN3-dZAP1-dGCR2-dACE2-dSWI5-dASH1-dYOX1-dYHP1-dSFP1-dSWI4-dSTB5</vt:lpstr>
      <vt:lpstr>db5: 3 Genes, 4 Edges  (dMSN2)  3-genes_4-edges_db5_Sigmoid_estimation_missing-values_dGLN3-dZAP1-dGCR2-dACE2-dSWI5-dASH1-dYOX1-dYHP1-dSFP1-dSWI4-dSTB5-dMSN2</vt:lpstr>
      <vt:lpstr>Varied Network Size Results for db5</vt:lpstr>
      <vt:lpstr>Experiment V:  db5-Derived Random Networks</vt:lpstr>
      <vt:lpstr>3 Best Random Networks</vt:lpstr>
      <vt:lpstr>  db5: Missing Values (Baseline)  15-genes_28-edges_db5_Sigmoid_estimation_missing-values_L-curve</vt:lpstr>
      <vt:lpstr>Random db5-Derived Network 15  15-genes_28-edges_db5-random15_Sigmoid_estimation_missing-values_L-curve</vt:lpstr>
      <vt:lpstr>Random db5-Derived Network 16  15-genes_28-edges_db5-random16-fam_Sigmoid_estimation_missing-values_L-curve</vt:lpstr>
      <vt:lpstr>Random db5-Derived Network 24  15-genes_28-edges_db5-random24-fam_Sigmoid_estimation_missing-values_L-curve</vt:lpstr>
      <vt:lpstr>db5 vs. 3 Best Random Networks</vt:lpstr>
      <vt:lpstr>3 Worst Random Networks</vt:lpstr>
      <vt:lpstr>  db5: Missing Values (Baseline)  15-genes_28-edges_db5_Sigmoid_estimation_missing-values_L-curve</vt:lpstr>
      <vt:lpstr>Random db5-Derived Network 7  15-genes_28-edges_db5-random7-fam_Sigmoid_estimation_missing-values_L-curve</vt:lpstr>
      <vt:lpstr>Random db5-Derived Network 12  15-genes_28-edges_db5-random12-fam_Sigmoid_estimation_missing-values_L-curve</vt:lpstr>
      <vt:lpstr> Random db5-Derived Network 31  15-genes_28-edges_db5-random31_Sigmoid_estimation_missing-values_L-curve</vt:lpstr>
      <vt:lpstr>db5 vs. 3 Worst Random Networks</vt:lpstr>
      <vt:lpstr>3 Other Random Networks (??)</vt:lpstr>
      <vt:lpstr>Random db5-Derived Network 2  15-genes_28-edges_db5-random2_Sigmoid_estimation_missing-values_L-curve</vt:lpstr>
      <vt:lpstr>Random db5-Derived Network 3  15-genes_28-edges_db5-random3_Sigmoid_estimation_missing-values_L-curve</vt:lpstr>
      <vt:lpstr>Random db5-Derived Network 9  15-genes_28-edges_db5-random9_Sigmoid_estimation_missing-values_L-curve</vt:lpstr>
      <vt:lpstr>Experiment VI:  Comparison of Networks db1-db6</vt:lpstr>
      <vt:lpstr>PowerPoint Presentation</vt:lpstr>
      <vt:lpstr>db2  14-gene_25-edges_db2_Sigmoid_estimation_missing-values_L-curve</vt:lpstr>
      <vt:lpstr>db3  17-genes_32-edges_db3_Sigmoid_estimation_missing-values_L-curve</vt:lpstr>
      <vt:lpstr>db4   14-genes_35-edges_db4_Sigmoid_estimation_missing-values_L-curve</vt:lpstr>
      <vt:lpstr>db5  15-genes_28-edges_db5_Sigmoid_estimation_missing-values_L-curve</vt:lpstr>
      <vt:lpstr>db6  16-genes_27-edges_db6_Sigmoid_estimation_missing-values_L-curve</vt:lpstr>
      <vt:lpstr>Comparison of Networks db1-db6</vt:lpstr>
      <vt:lpstr>Compiled Results Figures</vt:lpstr>
      <vt:lpstr>Missing Values Results for db5  </vt:lpstr>
      <vt:lpstr>Varied Optimization Parameters Results for db5  </vt:lpstr>
      <vt:lpstr>Varied Strain Data Results for db5</vt:lpstr>
      <vt:lpstr>Varied Network Size Results for db5</vt:lpstr>
      <vt:lpstr>db5 vs. 3 Best Random Networks</vt:lpstr>
      <vt:lpstr>db5 vs. 3 Worst Random Networks</vt:lpstr>
      <vt:lpstr>Comparison of Networks db1-db6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GRNmap</dc:title>
  <dc:creator>Brandon Klein</dc:creator>
  <cp:lastModifiedBy>Brandon Klein</cp:lastModifiedBy>
  <cp:revision>15</cp:revision>
  <dcterms:created xsi:type="dcterms:W3CDTF">2017-09-09T22:20:14Z</dcterms:created>
  <dcterms:modified xsi:type="dcterms:W3CDTF">2017-09-13T19:58:46Z</dcterms:modified>
</cp:coreProperties>
</file>