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74" r:id="rId5"/>
    <p:sldId id="270" r:id="rId6"/>
    <p:sldId id="271" r:id="rId7"/>
    <p:sldId id="272" r:id="rId8"/>
    <p:sldId id="273" r:id="rId9"/>
    <p:sldId id="276" r:id="rId10"/>
    <p:sldId id="275" r:id="rId11"/>
    <p:sldId id="277" r:id="rId12"/>
    <p:sldId id="261" r:id="rId13"/>
    <p:sldId id="266" r:id="rId14"/>
    <p:sldId id="259" r:id="rId15"/>
    <p:sldId id="264" r:id="rId16"/>
    <p:sldId id="263" r:id="rId17"/>
    <p:sldId id="265" r:id="rId18"/>
    <p:sldId id="267" r:id="rId19"/>
    <p:sldId id="269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willi31\Documents\GRNmap\matlab_wt\16-genes_36-edges_NW-wt-fam_Sigmoid_estimation_outpu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130" b="1" dirty="0">
                <a:latin typeface="Arial" panose="020B0604020202020204" pitchFamily="34" charset="0"/>
                <a:cs typeface="Arial" panose="020B0604020202020204" pitchFamily="34" charset="0"/>
              </a:rPr>
              <a:t>Degree Distribution for </a:t>
            </a:r>
            <a:r>
              <a:rPr lang="en-US" sz="213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wt</a:t>
            </a:r>
            <a:r>
              <a:rPr lang="en-US" sz="2130" b="1" dirty="0" smtClean="0">
                <a:latin typeface="Arial" panose="020B0604020202020204" pitchFamily="34" charset="0"/>
                <a:cs typeface="Arial" panose="020B0604020202020204" pitchFamily="34" charset="0"/>
              </a:rPr>
              <a:t> Network </a:t>
            </a:r>
            <a:endParaRPr lang="en-US" sz="2130" b="1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'[16-genes_36-edges_NW-wt-fam_Sigmoid_estimation_output.xlsx]degree_distribution'!$U$1</c:f>
              <c:strCache>
                <c:ptCount val="1"/>
                <c:pt idx="0">
                  <c:v>In Degree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'[16-genes_36-edges_NW-wt-fam_Sigmoid_estimation_output.xlsx]degree_distribution'!$T$2:$T$11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'[16-genes_36-edges_NW-wt-fam_Sigmoid_estimation_output.xlsx]degree_distribution'!$U$2:$U$11</c:f>
              <c:numCache>
                <c:formatCode>General</c:formatCode>
                <c:ptCount val="10"/>
                <c:pt idx="0">
                  <c:v>4</c:v>
                </c:pt>
                <c:pt idx="1">
                  <c:v>6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1</c:v>
                </c:pt>
              </c:numCache>
            </c:numRef>
          </c:val>
        </c:ser>
        <c:ser>
          <c:idx val="1"/>
          <c:order val="1"/>
          <c:tx>
            <c:strRef>
              <c:f>'[16-genes_36-edges_NW-wt-fam_Sigmoid_estimation_output.xlsx]degree_distribution'!$V$1</c:f>
              <c:strCache>
                <c:ptCount val="1"/>
                <c:pt idx="0">
                  <c:v>Out Degree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'[16-genes_36-edges_NW-wt-fam_Sigmoid_estimation_output.xlsx]degree_distribution'!$T$2:$T$11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'[16-genes_36-edges_NW-wt-fam_Sigmoid_estimation_output.xlsx]degree_distribution'!$V$2:$V$11</c:f>
              <c:numCache>
                <c:formatCode>General</c:formatCode>
                <c:ptCount val="10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4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811440"/>
        <c:axId val="161812000"/>
      </c:barChart>
      <c:catAx>
        <c:axId val="161811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812000"/>
        <c:crosses val="autoZero"/>
        <c:auto val="1"/>
        <c:lblAlgn val="ctr"/>
        <c:lblOffset val="100"/>
        <c:noMultiLvlLbl val="0"/>
      </c:catAx>
      <c:valAx>
        <c:axId val="161812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 dirty="0">
                    <a:latin typeface="Arial" panose="020B0604020202020204" pitchFamily="34" charset="0"/>
                    <a:cs typeface="Arial" panose="020B0604020202020204" pitchFamily="34" charset="0"/>
                  </a:rPr>
                  <a:t>Frequency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811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Degree Distribution for dCIN5 Network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440693801996127"/>
          <c:y val="0.11491420316743819"/>
          <c:w val="0.7850973651039862"/>
          <c:h val="0.7611617478542375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degree_distribution!$T$2</c:f>
              <c:strCache>
                <c:ptCount val="1"/>
                <c:pt idx="0">
                  <c:v>In Degree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85000"/>
                    <a:satMod val="100000"/>
                    <a:lumMod val="100000"/>
                  </a:schemeClr>
                </a:gs>
                <a:gs pos="100000">
                  <a:schemeClr val="accent1">
                    <a:tint val="90000"/>
                    <a:shade val="100000"/>
                    <a:satMod val="150000"/>
                    <a:lumMod val="10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cat>
            <c:numRef>
              <c:f>degree_distribution!$S$3:$S$9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degree_distribution!$T$3:$T$9</c:f>
              <c:numCache>
                <c:formatCode>General</c:formatCode>
                <c:ptCount val="7"/>
                <c:pt idx="0">
                  <c:v>6</c:v>
                </c:pt>
                <c:pt idx="1">
                  <c:v>5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</c:ser>
        <c:ser>
          <c:idx val="1"/>
          <c:order val="1"/>
          <c:tx>
            <c:strRef>
              <c:f>degree_distribution!$U$2</c:f>
              <c:strCache>
                <c:ptCount val="1"/>
                <c:pt idx="0">
                  <c:v>Out Degree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85000"/>
                    <a:satMod val="100000"/>
                    <a:lumMod val="100000"/>
                  </a:schemeClr>
                </a:gs>
                <a:gs pos="100000">
                  <a:schemeClr val="accent2">
                    <a:tint val="90000"/>
                    <a:shade val="100000"/>
                    <a:satMod val="150000"/>
                    <a:lumMod val="10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76200" dist="25400" dir="5400000" algn="ct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flat" dir="t">
                <a:rot lat="0" lon="0" rev="3600000"/>
              </a:lightRig>
            </a:scene3d>
            <a:sp3d contourW="12700" prstMaterial="flat">
              <a:bevelT w="38100" h="44450" prst="angle"/>
              <a:contourClr>
                <a:scrgbClr r="0" g="0" b="0">
                  <a:shade val="35000"/>
                  <a:satMod val="160000"/>
                </a:scrgbClr>
              </a:contourClr>
            </a:sp3d>
          </c:spPr>
          <c:invertIfNegative val="0"/>
          <c:cat>
            <c:numRef>
              <c:f>degree_distribution!$S$3:$S$9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</c:numCache>
            </c:numRef>
          </c:cat>
          <c:val>
            <c:numRef>
              <c:f>degree_distribution!$U$3:$U$9</c:f>
              <c:numCache>
                <c:formatCode>General</c:formatCode>
                <c:ptCount val="7"/>
                <c:pt idx="0">
                  <c:v>2</c:v>
                </c:pt>
                <c:pt idx="1">
                  <c:v>9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68097216"/>
        <c:axId val="168097776"/>
      </c:barChart>
      <c:catAx>
        <c:axId val="16809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97776"/>
        <c:crosses val="autoZero"/>
        <c:auto val="1"/>
        <c:lblAlgn val="ctr"/>
        <c:lblOffset val="100"/>
        <c:noMultiLvlLbl val="0"/>
      </c:catAx>
      <c:valAx>
        <c:axId val="16809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0972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10/30/2016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10/30/2016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Testing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Natalie Williams</a:t>
            </a:r>
          </a:p>
          <a:p>
            <a:r>
              <a:rPr lang="en-US" dirty="0" smtClean="0"/>
              <a:t>Brandon Klein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219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192080"/>
              </p:ext>
            </p:extLst>
          </p:nvPr>
        </p:nvGraphicFramePr>
        <p:xfrm>
          <a:off x="2135065" y="1260047"/>
          <a:ext cx="7407519" cy="46718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4549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895" y="513347"/>
            <a:ext cx="994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Optimized Threshold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 for </a:t>
            </a:r>
            <a:r>
              <a:rPr lang="en-US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2685"/>
              </p:ext>
            </p:extLst>
          </p:nvPr>
        </p:nvGraphicFramePr>
        <p:xfrm>
          <a:off x="4744992" y="975012"/>
          <a:ext cx="2261288" cy="5520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644"/>
                <a:gridCol w="1130644"/>
              </a:tblGrid>
              <a:tr h="324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threshold_b</a:t>
                      </a:r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24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ABF1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0.057591</a:t>
                      </a:r>
                    </a:p>
                  </a:txBody>
                  <a:tcPr marL="9525" marR="9525" marT="9525" marB="0" anchor="b"/>
                </a:tc>
              </a:tr>
              <a:tr h="324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ACE2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0.262124</a:t>
                      </a:r>
                    </a:p>
                  </a:txBody>
                  <a:tcPr marL="9525" marR="9525" marT="9525" marB="0" anchor="b"/>
                </a:tc>
              </a:tr>
              <a:tr h="324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AFT2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4.516856</a:t>
                      </a:r>
                    </a:p>
                  </a:txBody>
                  <a:tcPr marL="9525" marR="9525" marT="9525" marB="0" anchor="b"/>
                </a:tc>
              </a:tr>
              <a:tr h="324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ASF1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1.358124</a:t>
                      </a:r>
                    </a:p>
                  </a:txBody>
                  <a:tcPr marL="9525" marR="9525" marT="9525" marB="0" anchor="b"/>
                </a:tc>
              </a:tr>
              <a:tr h="324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ASH1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0.764114</a:t>
                      </a:r>
                    </a:p>
                  </a:txBody>
                  <a:tcPr marL="9525" marR="9525" marT="9525" marB="0" anchor="b"/>
                </a:tc>
              </a:tr>
              <a:tr h="324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CIN5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2.697564</a:t>
                      </a:r>
                    </a:p>
                  </a:txBody>
                  <a:tcPr marL="9525" marR="9525" marT="9525" marB="0" anchor="b"/>
                </a:tc>
              </a:tr>
              <a:tr h="324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GCN4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2.422825</a:t>
                      </a:r>
                    </a:p>
                  </a:txBody>
                  <a:tcPr marL="9525" marR="9525" marT="9525" marB="0" anchor="b"/>
                </a:tc>
              </a:tr>
              <a:tr h="324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GLN3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1.344126</a:t>
                      </a:r>
                    </a:p>
                  </a:txBody>
                  <a:tcPr marL="9525" marR="9525" marT="9525" marB="0" anchor="b"/>
                </a:tc>
              </a:tr>
              <a:tr h="324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HAP4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-1.74514</a:t>
                      </a:r>
                    </a:p>
                  </a:txBody>
                  <a:tcPr marL="9525" marR="9525" marT="9525" marB="0" anchor="b"/>
                </a:tc>
              </a:tr>
              <a:tr h="324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HMO1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1.312883</a:t>
                      </a:r>
                    </a:p>
                  </a:txBody>
                  <a:tcPr marL="9525" marR="9525" marT="9525" marB="0" anchor="b"/>
                </a:tc>
              </a:tr>
              <a:tr h="324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MSN2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0.89613</a:t>
                      </a:r>
                    </a:p>
                  </a:txBody>
                  <a:tcPr marL="9525" marR="9525" marT="9525" marB="0" anchor="b"/>
                </a:tc>
              </a:tr>
              <a:tr h="324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SFP1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1.243381</a:t>
                      </a:r>
                    </a:p>
                  </a:txBody>
                  <a:tcPr marL="9525" marR="9525" marT="9525" marB="0" anchor="b"/>
                </a:tc>
              </a:tr>
              <a:tr h="324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SWI4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-3.39406</a:t>
                      </a:r>
                    </a:p>
                  </a:txBody>
                  <a:tcPr marL="9525" marR="9525" marT="9525" marB="0" anchor="b"/>
                </a:tc>
              </a:tr>
              <a:tr h="324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YHP1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0.312824</a:t>
                      </a:r>
                    </a:p>
                  </a:txBody>
                  <a:tcPr marL="9525" marR="9525" marT="9525" marB="0" anchor="b"/>
                </a:tc>
              </a:tr>
              <a:tr h="324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YOX1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2.981617</a:t>
                      </a:r>
                    </a:p>
                  </a:txBody>
                  <a:tcPr marL="9525" marR="9525" marT="9525" marB="0" anchor="b"/>
                </a:tc>
              </a:tr>
              <a:tr h="324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ZAP1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0.126533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091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dCIN5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Testing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 of: 2016 Oct. 26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5642" y="192505"/>
            <a:ext cx="2406316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Network Composed of the following genes:</a:t>
            </a:r>
          </a:p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ACE2</a:t>
            </a:r>
          </a:p>
          <a:p>
            <a:pPr algn="ctr"/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CIN5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GCR2</a:t>
            </a:r>
          </a:p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GLN3</a:t>
            </a:r>
          </a:p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HAP4</a:t>
            </a:r>
          </a:p>
          <a:p>
            <a:pPr algn="ctr"/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MGA2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MSN2</a:t>
            </a:r>
          </a:p>
          <a:p>
            <a:pPr algn="ctr"/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PDR1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RDS3</a:t>
            </a:r>
          </a:p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SFP1</a:t>
            </a:r>
          </a:p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STB5</a:t>
            </a:r>
          </a:p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SWI5</a:t>
            </a:r>
          </a:p>
          <a:p>
            <a:pPr algn="ctr"/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YHP1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YOX1</a:t>
            </a:r>
          </a:p>
          <a:p>
            <a:pPr algn="ctr"/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ZAP1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19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 Outputs – dCIN5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Penalty Term:					0.72001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Least Squares Error (LSE): 			1.939594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Minimum LSE: 				0.488311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Iteration Count: 				32,595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86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748" y="786061"/>
            <a:ext cx="3791712" cy="28437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636" y="786061"/>
            <a:ext cx="3785939" cy="28394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748" y="3753852"/>
            <a:ext cx="3791712" cy="2843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636" y="3753852"/>
            <a:ext cx="3791711" cy="28437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884" y="192505"/>
            <a:ext cx="1100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Output Estimation of ACE2, CIN5, GCR2 AND GLN3	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34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5" y="802106"/>
            <a:ext cx="3791712" cy="28437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169" y="802106"/>
            <a:ext cx="3791712" cy="28437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5" y="3834063"/>
            <a:ext cx="3791712" cy="2843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169" y="3834061"/>
            <a:ext cx="3791712" cy="28437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884" y="192505"/>
            <a:ext cx="1100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Output Estimation of HAP4, MGA2, MSN2, AND PDR1	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87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7" y="866274"/>
            <a:ext cx="3791712" cy="28437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074" y="866274"/>
            <a:ext cx="3791712" cy="28437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47" y="3898231"/>
            <a:ext cx="3791712" cy="2843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074" y="3898231"/>
            <a:ext cx="3791712" cy="28437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884" y="192505"/>
            <a:ext cx="1100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Output Estimation of RDS3, SFP1, STB5, AND SWI5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3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115" y="885945"/>
            <a:ext cx="3791712" cy="28437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411" y="885945"/>
            <a:ext cx="3791712" cy="28437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284" y="3838394"/>
            <a:ext cx="3791712" cy="28437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6884" y="192505"/>
            <a:ext cx="1100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Output Estimation of YHP1, YOX1 AND ZAP1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09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3768" y="401053"/>
            <a:ext cx="10619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Weighted dCIN5 Network from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GRNSight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appears to have an equal distribution of high activation and repression.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://openwetware.org/images/thumb/5/5e/NEW_Weighted_dCIN5_network_20161026.png/400px-NEW_Weighted_dCIN5_network_201610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977" y="1469939"/>
            <a:ext cx="7448382" cy="454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566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5028590"/>
              </p:ext>
            </p:extLst>
          </p:nvPr>
        </p:nvGraphicFramePr>
        <p:xfrm>
          <a:off x="1788695" y="1335504"/>
          <a:ext cx="9007642" cy="5049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2531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24600"/>
          </a:xfrm>
        </p:spPr>
        <p:txBody>
          <a:bodyPr>
            <a:noAutofit/>
          </a:bodyPr>
          <a:lstStyle/>
          <a:p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Testing with 5 Networks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33384"/>
            <a:ext cx="9720073" cy="4875976"/>
          </a:xfrm>
        </p:spPr>
        <p:txBody>
          <a:bodyPr/>
          <a:lstStyle/>
          <a:p>
            <a:r>
              <a:rPr lang="en-US" dirty="0" smtClean="0"/>
              <a:t>After making the 5 input sheets for the various strains,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21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1895" y="513347"/>
            <a:ext cx="9946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Optimized Threshold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B for dCIN5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93967"/>
              </p:ext>
            </p:extLst>
          </p:nvPr>
        </p:nvGraphicFramePr>
        <p:xfrm>
          <a:off x="4449010" y="1180355"/>
          <a:ext cx="2631412" cy="5272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937"/>
                <a:gridCol w="1385475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threshold_b</a:t>
                      </a:r>
                    </a:p>
                  </a:txBody>
                  <a:tcPr marL="9525" marR="9525" marT="9525" marB="0" anchor="b"/>
                </a:tc>
              </a:tr>
              <a:tr h="332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ACE2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1.140363</a:t>
                      </a:r>
                    </a:p>
                  </a:txBody>
                  <a:tcPr marL="9525" marR="9525" marT="9525" marB="0" anchor="b"/>
                </a:tc>
              </a:tr>
              <a:tr h="332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CIN5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-1.59358</a:t>
                      </a:r>
                    </a:p>
                  </a:txBody>
                  <a:tcPr marL="9525" marR="9525" marT="9525" marB="0" anchor="b"/>
                </a:tc>
              </a:tr>
              <a:tr h="332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GCR2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0.238369</a:t>
                      </a:r>
                    </a:p>
                  </a:txBody>
                  <a:tcPr marL="9525" marR="9525" marT="9525" marB="0" anchor="b"/>
                </a:tc>
              </a:tr>
              <a:tr h="332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GLN3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0.373651</a:t>
                      </a:r>
                    </a:p>
                  </a:txBody>
                  <a:tcPr marL="9525" marR="9525" marT="9525" marB="0" anchor="b"/>
                </a:tc>
              </a:tr>
              <a:tr h="332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HAP4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3.900532</a:t>
                      </a:r>
                    </a:p>
                  </a:txBody>
                  <a:tcPr marL="9525" marR="9525" marT="9525" marB="0" anchor="b"/>
                </a:tc>
              </a:tr>
              <a:tr h="332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MGA2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-0.02688</a:t>
                      </a:r>
                    </a:p>
                  </a:txBody>
                  <a:tcPr marL="9525" marR="9525" marT="9525" marB="0" anchor="b"/>
                </a:tc>
              </a:tr>
              <a:tr h="332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MSN2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-1.78041</a:t>
                      </a:r>
                    </a:p>
                  </a:txBody>
                  <a:tcPr marL="9525" marR="9525" marT="9525" marB="0" anchor="b"/>
                </a:tc>
              </a:tr>
              <a:tr h="332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PDR1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-0.42142</a:t>
                      </a:r>
                    </a:p>
                  </a:txBody>
                  <a:tcPr marL="9525" marR="9525" marT="9525" marB="0" anchor="b"/>
                </a:tc>
              </a:tr>
              <a:tr h="332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RDS3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0.567369</a:t>
                      </a:r>
                    </a:p>
                  </a:txBody>
                  <a:tcPr marL="9525" marR="9525" marT="9525" marB="0" anchor="b"/>
                </a:tc>
              </a:tr>
              <a:tr h="332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SFP1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2.315616</a:t>
                      </a:r>
                    </a:p>
                  </a:txBody>
                  <a:tcPr marL="9525" marR="9525" marT="9525" marB="0" anchor="b"/>
                </a:tc>
              </a:tr>
              <a:tr h="332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STB5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0.857352</a:t>
                      </a:r>
                    </a:p>
                  </a:txBody>
                  <a:tcPr marL="9525" marR="9525" marT="9525" marB="0" anchor="b"/>
                </a:tc>
              </a:tr>
              <a:tr h="332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SWI5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-1.10279</a:t>
                      </a:r>
                    </a:p>
                  </a:txBody>
                  <a:tcPr marL="9525" marR="9525" marT="9525" marB="0" anchor="b"/>
                </a:tc>
              </a:tr>
              <a:tr h="332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YHP1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-1.26956</a:t>
                      </a:r>
                    </a:p>
                  </a:txBody>
                  <a:tcPr marL="9525" marR="9525" marT="9525" marB="0" anchor="b"/>
                </a:tc>
              </a:tr>
              <a:tr h="332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YOX1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-0.97951</a:t>
                      </a:r>
                    </a:p>
                  </a:txBody>
                  <a:tcPr marL="9525" marR="9525" marT="9525" marB="0" anchor="b"/>
                </a:tc>
              </a:tr>
              <a:tr h="3326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ZAP1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0.142221</a:t>
                      </a: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54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testing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As of: 2016 Oct. 30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0"/>
            <a:ext cx="244642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Network composed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following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genes:</a:t>
            </a:r>
          </a:p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ABF1</a:t>
            </a:r>
          </a:p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ACE2</a:t>
            </a:r>
          </a:p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AFT2</a:t>
            </a:r>
          </a:p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ASF1</a:t>
            </a:r>
          </a:p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ASH1</a:t>
            </a:r>
          </a:p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CIN5</a:t>
            </a:r>
          </a:p>
          <a:p>
            <a:pPr algn="ctr"/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GCN4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GLN3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HAP4</a:t>
            </a:r>
          </a:p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HMO1</a:t>
            </a:r>
          </a:p>
          <a:p>
            <a:pPr algn="ctr"/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MSN2</a:t>
            </a:r>
          </a:p>
          <a:p>
            <a:pPr algn="ctr"/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SFP1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SWI4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YHP1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YOX1</a:t>
            </a:r>
          </a:p>
          <a:p>
            <a:pPr algn="ctr"/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ZAP1</a:t>
            </a:r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0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Parameter Outputs - WT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28800"/>
            <a:ext cx="9720073" cy="4480560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Penalty Term:				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0.819447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Least Squares Error (LSE): 		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2.592287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Minimum LSE: 			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0.576818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Iteration Count: 			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109,718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43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435" y="818147"/>
            <a:ext cx="3791712" cy="28437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021" y="818147"/>
            <a:ext cx="3791712" cy="28437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63" y="3796123"/>
            <a:ext cx="3791712" cy="2843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6021" y="3796123"/>
            <a:ext cx="3791712" cy="28437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884" y="192505"/>
            <a:ext cx="1100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Output Estimation of ABF1, ACE2, AFT2, AND ASF1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30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5" y="818148"/>
            <a:ext cx="3791712" cy="28437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90" y="818148"/>
            <a:ext cx="3791712" cy="28437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6295" y="3838394"/>
            <a:ext cx="3791712" cy="2843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90" y="3838394"/>
            <a:ext cx="3791712" cy="28437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884" y="192505"/>
            <a:ext cx="1100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Output Estimation of ASH1, CIN5, GCN4, AND GLN3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30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90" y="898358"/>
            <a:ext cx="3791712" cy="28437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62" y="898358"/>
            <a:ext cx="3791712" cy="28437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90" y="3866147"/>
            <a:ext cx="3791712" cy="2843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262" y="3866147"/>
            <a:ext cx="3791712" cy="28437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884" y="192505"/>
            <a:ext cx="1100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Output Estimation of HAP4, HMO1, MSN2, AND SFP1	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6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3" y="850232"/>
            <a:ext cx="3791712" cy="284378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558" y="850232"/>
            <a:ext cx="3791712" cy="28437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3" y="3838394"/>
            <a:ext cx="3791712" cy="28437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558" y="3838394"/>
            <a:ext cx="3791712" cy="28437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6884" y="192505"/>
            <a:ext cx="11004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GRNmap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Output Estimation of SWI4, YHP1, YOX1, AND ZAP1	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3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37" y="1567544"/>
            <a:ext cx="6612514" cy="421615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3768" y="401053"/>
            <a:ext cx="10619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Weighted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Network appears to have more activation than repression of genes within the network.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4968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156</TotalTime>
  <Words>323</Words>
  <Application>Microsoft Office PowerPoint</Application>
  <PresentationFormat>Widescreen</PresentationFormat>
  <Paragraphs>134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Tw Cen MT</vt:lpstr>
      <vt:lpstr>Tw Cen MT Condensed</vt:lpstr>
      <vt:lpstr>Wingdings 3</vt:lpstr>
      <vt:lpstr>Integral</vt:lpstr>
      <vt:lpstr>GRNmap Testing </vt:lpstr>
      <vt:lpstr>GRNmap Testing with 5 Networks</vt:lpstr>
      <vt:lpstr>Wt GRNMap testing</vt:lpstr>
      <vt:lpstr>Parameter Outputs - WT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dCIN5 Grnmap Testing</vt:lpstr>
      <vt:lpstr>Parameter Outputs – dCIN5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LMU-ITS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GRNmaP Testing</dc:title>
  <dc:creator>Williams, Natalie</dc:creator>
  <cp:lastModifiedBy>Williams, Natalie</cp:lastModifiedBy>
  <cp:revision>10</cp:revision>
  <dcterms:created xsi:type="dcterms:W3CDTF">2016-10-30T23:21:05Z</dcterms:created>
  <dcterms:modified xsi:type="dcterms:W3CDTF">2016-10-31T02:01:36Z</dcterms:modified>
</cp:coreProperties>
</file>