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7" r:id="rId4"/>
    <p:sldId id="261" r:id="rId5"/>
    <p:sldId id="260" r:id="rId6"/>
    <p:sldId id="265" r:id="rId7"/>
    <p:sldId id="264" r:id="rId8"/>
    <p:sldId id="266" r:id="rId9"/>
    <p:sldId id="267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12" autoAdjust="0"/>
  </p:normalViewPr>
  <p:slideViewPr>
    <p:cSldViewPr snapToGrid="0" snapToObjects="1">
      <p:cViewPr varScale="1">
        <p:scale>
          <a:sx n="88" d="100"/>
          <a:sy n="88" d="100"/>
        </p:scale>
        <p:origin x="-14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randonklein:Desktop:GRNmap:2017-S2/PRESENT:db5%20Random%20Network%20Analysis:db5-random-network_edge-analysis_BK20171018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randonklein:Desktop:GRNmap:2017-S2/PRESENT:db5%20Random%20Network%20Analysis:db5-random-network_edge-analysis_BK20171018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randonklein:Desktop:GRNmap:2017-S2/PRESENT:db5%20Random%20Network%20Analysis:db5-random-network_edge-analysis_BK20171018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brandonklein:Desktop:GRNmap:2017-S2/PRESENT:db5%20Random%20Network%20Analysis:db5-random-network_edge-analysis_BK20171018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Summary!#REF!</c:f>
              <c:strCache>
                <c:ptCount val="1"/>
                <c:pt idx="0">
                  <c:v>#REF!</c:v>
                </c:pt>
              </c:strCache>
            </c:strRef>
          </c:tx>
          <c:spPr>
            <a:ln w="47625">
              <a:noFill/>
            </a:ln>
          </c:spPr>
          <c:marker>
            <c:symbol val="circle"/>
            <c:size val="6"/>
            <c:spPr>
              <a:noFill/>
              <a:ln>
                <a:solidFill>
                  <a:schemeClr val="bg1">
                    <a:lumMod val="50000"/>
                  </a:schemeClr>
                </a:solidFill>
              </a:ln>
            </c:spPr>
          </c:marker>
          <c:xVal>
            <c:numRef>
              <c:f>Summary!$F$2:$F$32</c:f>
              <c:numCache>
                <c:formatCode>General</c:formatCode>
                <c:ptCount val="31"/>
                <c:pt idx="0">
                  <c:v>1.0</c:v>
                </c:pt>
                <c:pt idx="1">
                  <c:v>0.0</c:v>
                </c:pt>
                <c:pt idx="2">
                  <c:v>2.0</c:v>
                </c:pt>
                <c:pt idx="3">
                  <c:v>7.0</c:v>
                </c:pt>
                <c:pt idx="4">
                  <c:v>1.0</c:v>
                </c:pt>
                <c:pt idx="6">
                  <c:v>0.0</c:v>
                </c:pt>
                <c:pt idx="7">
                  <c:v>0.0</c:v>
                </c:pt>
                <c:pt idx="8">
                  <c:v>3.0</c:v>
                </c:pt>
                <c:pt idx="9">
                  <c:v>3.0</c:v>
                </c:pt>
                <c:pt idx="10">
                  <c:v>3.0</c:v>
                </c:pt>
                <c:pt idx="11">
                  <c:v>5.0</c:v>
                </c:pt>
                <c:pt idx="12">
                  <c:v>6.0</c:v>
                </c:pt>
                <c:pt idx="13">
                  <c:v>2.0</c:v>
                </c:pt>
                <c:pt idx="14">
                  <c:v>5.0</c:v>
                </c:pt>
                <c:pt idx="15">
                  <c:v>3.0</c:v>
                </c:pt>
                <c:pt idx="16">
                  <c:v>3.0</c:v>
                </c:pt>
                <c:pt idx="17">
                  <c:v>5.0</c:v>
                </c:pt>
                <c:pt idx="18">
                  <c:v>2.0</c:v>
                </c:pt>
                <c:pt idx="19">
                  <c:v>2.0</c:v>
                </c:pt>
                <c:pt idx="20">
                  <c:v>4.0</c:v>
                </c:pt>
                <c:pt idx="21">
                  <c:v>5.0</c:v>
                </c:pt>
                <c:pt idx="22">
                  <c:v>3.0</c:v>
                </c:pt>
                <c:pt idx="23">
                  <c:v>1.0</c:v>
                </c:pt>
                <c:pt idx="24">
                  <c:v>0.0</c:v>
                </c:pt>
                <c:pt idx="25">
                  <c:v>1.0</c:v>
                </c:pt>
                <c:pt idx="26">
                  <c:v>1.0</c:v>
                </c:pt>
                <c:pt idx="27">
                  <c:v>3.0</c:v>
                </c:pt>
                <c:pt idx="28">
                  <c:v>0.0</c:v>
                </c:pt>
                <c:pt idx="29">
                  <c:v>1.0</c:v>
                </c:pt>
                <c:pt idx="30">
                  <c:v>0.0</c:v>
                </c:pt>
              </c:numCache>
            </c:numRef>
          </c:xVal>
          <c:yVal>
            <c:numRef>
              <c:f>Summary!$B$2:$B$32</c:f>
              <c:numCache>
                <c:formatCode>General</c:formatCode>
                <c:ptCount val="31"/>
                <c:pt idx="0">
                  <c:v>1.388008562476062</c:v>
                </c:pt>
                <c:pt idx="1">
                  <c:v>1.406274907536079</c:v>
                </c:pt>
                <c:pt idx="2">
                  <c:v>1.416466166703218</c:v>
                </c:pt>
                <c:pt idx="3">
                  <c:v>1.420561799242408</c:v>
                </c:pt>
                <c:pt idx="4">
                  <c:v>1.424704767359427</c:v>
                </c:pt>
                <c:pt idx="5">
                  <c:v>1.426289944756906</c:v>
                </c:pt>
                <c:pt idx="6">
                  <c:v>1.427750444446558</c:v>
                </c:pt>
                <c:pt idx="7">
                  <c:v>1.43020517907254</c:v>
                </c:pt>
                <c:pt idx="8">
                  <c:v>1.430550446590096</c:v>
                </c:pt>
                <c:pt idx="9">
                  <c:v>1.431296312104374</c:v>
                </c:pt>
                <c:pt idx="10">
                  <c:v>1.431848149370314</c:v>
                </c:pt>
                <c:pt idx="11">
                  <c:v>1.431848521648662</c:v>
                </c:pt>
                <c:pt idx="12">
                  <c:v>1.433218457267525</c:v>
                </c:pt>
                <c:pt idx="13">
                  <c:v>1.437326432858917</c:v>
                </c:pt>
                <c:pt idx="14">
                  <c:v>1.44330919874429</c:v>
                </c:pt>
                <c:pt idx="15">
                  <c:v>1.443442644833023</c:v>
                </c:pt>
                <c:pt idx="16">
                  <c:v>1.451985022002058</c:v>
                </c:pt>
                <c:pt idx="17">
                  <c:v>1.452774561394551</c:v>
                </c:pt>
                <c:pt idx="18">
                  <c:v>1.452977249603011</c:v>
                </c:pt>
                <c:pt idx="19">
                  <c:v>1.458560319150398</c:v>
                </c:pt>
                <c:pt idx="20">
                  <c:v>1.474130370296498</c:v>
                </c:pt>
                <c:pt idx="21">
                  <c:v>1.476084423114706</c:v>
                </c:pt>
                <c:pt idx="22">
                  <c:v>1.477279394810426</c:v>
                </c:pt>
                <c:pt idx="23">
                  <c:v>1.481745890405671</c:v>
                </c:pt>
                <c:pt idx="24">
                  <c:v>1.48394002901374</c:v>
                </c:pt>
                <c:pt idx="25">
                  <c:v>1.49207231679314</c:v>
                </c:pt>
                <c:pt idx="26">
                  <c:v>1.492966168449169</c:v>
                </c:pt>
                <c:pt idx="27">
                  <c:v>1.493268683665407</c:v>
                </c:pt>
                <c:pt idx="28">
                  <c:v>1.500948370377672</c:v>
                </c:pt>
                <c:pt idx="29">
                  <c:v>1.508024899788045</c:v>
                </c:pt>
                <c:pt idx="30">
                  <c:v>1.520212753072462</c:v>
                </c:pt>
              </c:numCache>
            </c:numRef>
          </c:yVal>
          <c:smooth val="0"/>
        </c:ser>
        <c:ser>
          <c:idx val="1"/>
          <c:order val="1"/>
          <c:tx>
            <c:v>Line: X=2</c:v>
          </c:tx>
          <c:spPr>
            <a:ln w="190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Summary!$J$6:$J$7</c:f>
              <c:numCache>
                <c:formatCode>General</c:formatCode>
                <c:ptCount val="2"/>
                <c:pt idx="0">
                  <c:v>2.0</c:v>
                </c:pt>
                <c:pt idx="1">
                  <c:v>2.0</c:v>
                </c:pt>
              </c:numCache>
            </c:numRef>
          </c:xVal>
          <c:yVal>
            <c:numRef>
              <c:f>Summary!$K$6:$K$7</c:f>
              <c:numCache>
                <c:formatCode>General</c:formatCode>
                <c:ptCount val="2"/>
                <c:pt idx="0">
                  <c:v>0.0</c:v>
                </c:pt>
                <c:pt idx="1">
                  <c:v>1.6</c:v>
                </c:pt>
              </c:numCache>
            </c:numRef>
          </c:yVal>
          <c:smooth val="0"/>
        </c:ser>
        <c:ser>
          <c:idx val="2"/>
          <c:order val="2"/>
          <c:tx>
            <c:v>Line: Y=1.4263</c:v>
          </c:tx>
          <c:spPr>
            <a:ln w="190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Summary!$L$6:$L$7</c:f>
              <c:numCache>
                <c:formatCode>General</c:formatCode>
                <c:ptCount val="2"/>
                <c:pt idx="0">
                  <c:v>0.0</c:v>
                </c:pt>
                <c:pt idx="1">
                  <c:v>8.0</c:v>
                </c:pt>
              </c:numCache>
            </c:numRef>
          </c:xVal>
          <c:yVal>
            <c:numRef>
              <c:f>Summary!$M$6:$M$7</c:f>
              <c:numCache>
                <c:formatCode>General</c:formatCode>
                <c:ptCount val="2"/>
                <c:pt idx="0">
                  <c:v>1.426289944756906</c:v>
                </c:pt>
                <c:pt idx="1">
                  <c:v>1.426289944756906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9113464"/>
        <c:axId val="2129105496"/>
      </c:scatterChart>
      <c:valAx>
        <c:axId val="2129113464"/>
        <c:scaling>
          <c:orientation val="minMax"/>
          <c:max val="7.0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Number of Regulatory</a:t>
                </a:r>
                <a:r>
                  <a:rPr lang="en-US" sz="1200" baseline="0"/>
                  <a:t> Relationships Shared with db5</a:t>
                </a:r>
                <a:endParaRPr lang="en-US" sz="1200"/>
              </a:p>
            </c:rich>
          </c:tx>
          <c:layout>
            <c:manualLayout>
              <c:xMode val="edge"/>
              <c:yMode val="edge"/>
              <c:x val="0.293313843631292"/>
              <c:y val="0.90706319702602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129105496"/>
        <c:crosses val="autoZero"/>
        <c:crossBetween val="midCat"/>
      </c:valAx>
      <c:valAx>
        <c:axId val="2129105496"/>
        <c:scaling>
          <c:orientation val="minMax"/>
          <c:max val="1.53"/>
          <c:min val="1.35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LSE : minLSE</a:t>
                </a:r>
                <a:r>
                  <a:rPr lang="en-US" sz="1200" baseline="0"/>
                  <a:t> Ratio</a:t>
                </a:r>
                <a:endParaRPr lang="en-US" sz="1200"/>
              </a:p>
            </c:rich>
          </c:tx>
          <c:layout>
            <c:manualLayout>
              <c:xMode val="edge"/>
              <c:yMode val="edge"/>
              <c:x val="0.0156771128436466"/>
              <c:y val="0.28381494599420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12911346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541817804194181"/>
          <c:y val="0.0335917312661499"/>
          <c:w val="0.80479416992969"/>
          <c:h val="0.76257824588267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'Shared Edges'!$AK$1</c:f>
              <c:strCache>
                <c:ptCount val="1"/>
                <c:pt idx="0">
                  <c:v>Both Activation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'Shared Edges'!$AJ$2:$AJ$29</c:f>
              <c:strCache>
                <c:ptCount val="28"/>
                <c:pt idx="0">
                  <c:v>ACE2-&gt;ASH1</c:v>
                </c:pt>
                <c:pt idx="1">
                  <c:v>ASH1-&gt;YHP1</c:v>
                </c:pt>
                <c:pt idx="2">
                  <c:v>CIN5-&gt;HAP4</c:v>
                </c:pt>
                <c:pt idx="3">
                  <c:v>CIN5-&gt;SFP1</c:v>
                </c:pt>
                <c:pt idx="4">
                  <c:v>CIN5-&gt;STB5</c:v>
                </c:pt>
                <c:pt idx="5">
                  <c:v>CIN5-&gt;YHP1</c:v>
                </c:pt>
                <c:pt idx="6">
                  <c:v>GCR2-&gt;MSN2</c:v>
                </c:pt>
                <c:pt idx="7">
                  <c:v>HMO1-&gt;CIN5</c:v>
                </c:pt>
                <c:pt idx="8">
                  <c:v>HMO1-&gt;HAP4</c:v>
                </c:pt>
                <c:pt idx="9">
                  <c:v>HMO1-&gt;HMO1</c:v>
                </c:pt>
                <c:pt idx="10">
                  <c:v>HMO1-&gt;MSN2</c:v>
                </c:pt>
                <c:pt idx="11">
                  <c:v>HMO1-&gt;YOX1</c:v>
                </c:pt>
                <c:pt idx="12">
                  <c:v>MSN2-&gt;ASH1</c:v>
                </c:pt>
                <c:pt idx="13">
                  <c:v>MSN2-&gt;CIN5</c:v>
                </c:pt>
                <c:pt idx="14">
                  <c:v>MSN2-&gt;HAP4</c:v>
                </c:pt>
                <c:pt idx="15">
                  <c:v>MSN2-&gt;SFP1</c:v>
                </c:pt>
                <c:pt idx="16">
                  <c:v>MSN2-&gt;SWI4</c:v>
                </c:pt>
                <c:pt idx="17">
                  <c:v>MSN2-&gt;YHP1</c:v>
                </c:pt>
                <c:pt idx="18">
                  <c:v>MSN2-&gt;YOX1</c:v>
                </c:pt>
                <c:pt idx="19">
                  <c:v>SFP1-&gt;SWI5</c:v>
                </c:pt>
                <c:pt idx="20">
                  <c:v>STB5-&gt;HAP4</c:v>
                </c:pt>
                <c:pt idx="21">
                  <c:v>STB5-&gt;SFP1</c:v>
                </c:pt>
                <c:pt idx="22">
                  <c:v>SWI4-&gt;HAP4</c:v>
                </c:pt>
                <c:pt idx="23">
                  <c:v>SWI4-&gt;YHP1</c:v>
                </c:pt>
                <c:pt idx="24">
                  <c:v>SWI4-&gt;YOX1</c:v>
                </c:pt>
                <c:pt idx="25">
                  <c:v>SWI5-&gt;ASH1</c:v>
                </c:pt>
                <c:pt idx="26">
                  <c:v>YHP1-&gt;GLN3</c:v>
                </c:pt>
                <c:pt idx="27">
                  <c:v>ZAP1-&gt;ACE2</c:v>
                </c:pt>
              </c:strCache>
            </c:strRef>
          </c:cat>
          <c:val>
            <c:numRef>
              <c:f>'Shared Edges'!$AK$2:$AK$29</c:f>
              <c:numCache>
                <c:formatCode>General</c:formatCode>
                <c:ptCount val="28"/>
                <c:pt idx="0">
                  <c:v>0.0</c:v>
                </c:pt>
                <c:pt idx="1">
                  <c:v>0.0</c:v>
                </c:pt>
                <c:pt idx="2">
                  <c:v>2.0</c:v>
                </c:pt>
                <c:pt idx="3">
                  <c:v>0.0</c:v>
                </c:pt>
                <c:pt idx="4">
                  <c:v>0.0</c:v>
                </c:pt>
                <c:pt idx="5">
                  <c:v>3.0</c:v>
                </c:pt>
                <c:pt idx="6">
                  <c:v>2.0</c:v>
                </c:pt>
                <c:pt idx="7">
                  <c:v>4.0</c:v>
                </c:pt>
                <c:pt idx="8">
                  <c:v>5.0</c:v>
                </c:pt>
                <c:pt idx="9">
                  <c:v>4.0</c:v>
                </c:pt>
                <c:pt idx="10">
                  <c:v>3.0</c:v>
                </c:pt>
                <c:pt idx="11">
                  <c:v>3.0</c:v>
                </c:pt>
                <c:pt idx="12">
                  <c:v>0.0</c:v>
                </c:pt>
                <c:pt idx="13">
                  <c:v>3.0</c:v>
                </c:pt>
                <c:pt idx="14">
                  <c:v>0.0</c:v>
                </c:pt>
                <c:pt idx="15">
                  <c:v>0.0</c:v>
                </c:pt>
                <c:pt idx="16">
                  <c:v>2.0</c:v>
                </c:pt>
                <c:pt idx="17">
                  <c:v>1.0</c:v>
                </c:pt>
                <c:pt idx="18">
                  <c:v>2.0</c:v>
                </c:pt>
                <c:pt idx="19">
                  <c:v>0.0</c:v>
                </c:pt>
                <c:pt idx="20">
                  <c:v>0.0</c:v>
                </c:pt>
                <c:pt idx="21">
                  <c:v>3.0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3.0</c:v>
                </c:pt>
                <c:pt idx="27">
                  <c:v>4.0</c:v>
                </c:pt>
              </c:numCache>
            </c:numRef>
          </c:val>
        </c:ser>
        <c:ser>
          <c:idx val="1"/>
          <c:order val="1"/>
          <c:tx>
            <c:strRef>
              <c:f>'Shared Edges'!$AL$1</c:f>
              <c:strCache>
                <c:ptCount val="1"/>
                <c:pt idx="0">
                  <c:v>Mixed Regulation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cat>
            <c:strRef>
              <c:f>'Shared Edges'!$AJ$2:$AJ$29</c:f>
              <c:strCache>
                <c:ptCount val="28"/>
                <c:pt idx="0">
                  <c:v>ACE2-&gt;ASH1</c:v>
                </c:pt>
                <c:pt idx="1">
                  <c:v>ASH1-&gt;YHP1</c:v>
                </c:pt>
                <c:pt idx="2">
                  <c:v>CIN5-&gt;HAP4</c:v>
                </c:pt>
                <c:pt idx="3">
                  <c:v>CIN5-&gt;SFP1</c:v>
                </c:pt>
                <c:pt idx="4">
                  <c:v>CIN5-&gt;STB5</c:v>
                </c:pt>
                <c:pt idx="5">
                  <c:v>CIN5-&gt;YHP1</c:v>
                </c:pt>
                <c:pt idx="6">
                  <c:v>GCR2-&gt;MSN2</c:v>
                </c:pt>
                <c:pt idx="7">
                  <c:v>HMO1-&gt;CIN5</c:v>
                </c:pt>
                <c:pt idx="8">
                  <c:v>HMO1-&gt;HAP4</c:v>
                </c:pt>
                <c:pt idx="9">
                  <c:v>HMO1-&gt;HMO1</c:v>
                </c:pt>
                <c:pt idx="10">
                  <c:v>HMO1-&gt;MSN2</c:v>
                </c:pt>
                <c:pt idx="11">
                  <c:v>HMO1-&gt;YOX1</c:v>
                </c:pt>
                <c:pt idx="12">
                  <c:v>MSN2-&gt;ASH1</c:v>
                </c:pt>
                <c:pt idx="13">
                  <c:v>MSN2-&gt;CIN5</c:v>
                </c:pt>
                <c:pt idx="14">
                  <c:v>MSN2-&gt;HAP4</c:v>
                </c:pt>
                <c:pt idx="15">
                  <c:v>MSN2-&gt;SFP1</c:v>
                </c:pt>
                <c:pt idx="16">
                  <c:v>MSN2-&gt;SWI4</c:v>
                </c:pt>
                <c:pt idx="17">
                  <c:v>MSN2-&gt;YHP1</c:v>
                </c:pt>
                <c:pt idx="18">
                  <c:v>MSN2-&gt;YOX1</c:v>
                </c:pt>
                <c:pt idx="19">
                  <c:v>SFP1-&gt;SWI5</c:v>
                </c:pt>
                <c:pt idx="20">
                  <c:v>STB5-&gt;HAP4</c:v>
                </c:pt>
                <c:pt idx="21">
                  <c:v>STB5-&gt;SFP1</c:v>
                </c:pt>
                <c:pt idx="22">
                  <c:v>SWI4-&gt;HAP4</c:v>
                </c:pt>
                <c:pt idx="23">
                  <c:v>SWI4-&gt;YHP1</c:v>
                </c:pt>
                <c:pt idx="24">
                  <c:v>SWI4-&gt;YOX1</c:v>
                </c:pt>
                <c:pt idx="25">
                  <c:v>SWI5-&gt;ASH1</c:v>
                </c:pt>
                <c:pt idx="26">
                  <c:v>YHP1-&gt;GLN3</c:v>
                </c:pt>
                <c:pt idx="27">
                  <c:v>ZAP1-&gt;ACE2</c:v>
                </c:pt>
              </c:strCache>
            </c:strRef>
          </c:cat>
          <c:val>
            <c:numRef>
              <c:f>'Shared Edges'!$AL$2:$AL$29</c:f>
              <c:numCache>
                <c:formatCode>General</c:formatCode>
                <c:ptCount val="28"/>
                <c:pt idx="0">
                  <c:v>2.0</c:v>
                </c:pt>
                <c:pt idx="1">
                  <c:v>3.0</c:v>
                </c:pt>
                <c:pt idx="2">
                  <c:v>0.0</c:v>
                </c:pt>
                <c:pt idx="3">
                  <c:v>2.0</c:v>
                </c:pt>
                <c:pt idx="4">
                  <c:v>1.0</c:v>
                </c:pt>
                <c:pt idx="5">
                  <c:v>0.0</c:v>
                </c:pt>
                <c:pt idx="6">
                  <c:v>3.0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1.0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1.0</c:v>
                </c:pt>
                <c:pt idx="16">
                  <c:v>2.0</c:v>
                </c:pt>
                <c:pt idx="17">
                  <c:v>2.0</c:v>
                </c:pt>
                <c:pt idx="18">
                  <c:v>2.0</c:v>
                </c:pt>
                <c:pt idx="19">
                  <c:v>1.0</c:v>
                </c:pt>
                <c:pt idx="20">
                  <c:v>0.0</c:v>
                </c:pt>
                <c:pt idx="21">
                  <c:v>3.0</c:v>
                </c:pt>
                <c:pt idx="22">
                  <c:v>1.0</c:v>
                </c:pt>
                <c:pt idx="23">
                  <c:v>2.0</c:v>
                </c:pt>
                <c:pt idx="24">
                  <c:v>2.0</c:v>
                </c:pt>
                <c:pt idx="25">
                  <c:v>1.0</c:v>
                </c:pt>
                <c:pt idx="26">
                  <c:v>0.0</c:v>
                </c:pt>
                <c:pt idx="27">
                  <c:v>0.0</c:v>
                </c:pt>
              </c:numCache>
            </c:numRef>
          </c:val>
        </c:ser>
        <c:ser>
          <c:idx val="2"/>
          <c:order val="2"/>
          <c:tx>
            <c:strRef>
              <c:f>'Shared Edges'!$AM$1</c:f>
              <c:strCache>
                <c:ptCount val="1"/>
                <c:pt idx="0">
                  <c:v>Both Repression</c:v>
                </c:pt>
              </c:strCache>
            </c:strRef>
          </c:tx>
          <c:spPr>
            <a:solidFill>
              <a:srgbClr val="3366FF"/>
            </a:solidFill>
          </c:spPr>
          <c:invertIfNegative val="0"/>
          <c:cat>
            <c:strRef>
              <c:f>'Shared Edges'!$AJ$2:$AJ$29</c:f>
              <c:strCache>
                <c:ptCount val="28"/>
                <c:pt idx="0">
                  <c:v>ACE2-&gt;ASH1</c:v>
                </c:pt>
                <c:pt idx="1">
                  <c:v>ASH1-&gt;YHP1</c:v>
                </c:pt>
                <c:pt idx="2">
                  <c:v>CIN5-&gt;HAP4</c:v>
                </c:pt>
                <c:pt idx="3">
                  <c:v>CIN5-&gt;SFP1</c:v>
                </c:pt>
                <c:pt idx="4">
                  <c:v>CIN5-&gt;STB5</c:v>
                </c:pt>
                <c:pt idx="5">
                  <c:v>CIN5-&gt;YHP1</c:v>
                </c:pt>
                <c:pt idx="6">
                  <c:v>GCR2-&gt;MSN2</c:v>
                </c:pt>
                <c:pt idx="7">
                  <c:v>HMO1-&gt;CIN5</c:v>
                </c:pt>
                <c:pt idx="8">
                  <c:v>HMO1-&gt;HAP4</c:v>
                </c:pt>
                <c:pt idx="9">
                  <c:v>HMO1-&gt;HMO1</c:v>
                </c:pt>
                <c:pt idx="10">
                  <c:v>HMO1-&gt;MSN2</c:v>
                </c:pt>
                <c:pt idx="11">
                  <c:v>HMO1-&gt;YOX1</c:v>
                </c:pt>
                <c:pt idx="12">
                  <c:v>MSN2-&gt;ASH1</c:v>
                </c:pt>
                <c:pt idx="13">
                  <c:v>MSN2-&gt;CIN5</c:v>
                </c:pt>
                <c:pt idx="14">
                  <c:v>MSN2-&gt;HAP4</c:v>
                </c:pt>
                <c:pt idx="15">
                  <c:v>MSN2-&gt;SFP1</c:v>
                </c:pt>
                <c:pt idx="16">
                  <c:v>MSN2-&gt;SWI4</c:v>
                </c:pt>
                <c:pt idx="17">
                  <c:v>MSN2-&gt;YHP1</c:v>
                </c:pt>
                <c:pt idx="18">
                  <c:v>MSN2-&gt;YOX1</c:v>
                </c:pt>
                <c:pt idx="19">
                  <c:v>SFP1-&gt;SWI5</c:v>
                </c:pt>
                <c:pt idx="20">
                  <c:v>STB5-&gt;HAP4</c:v>
                </c:pt>
                <c:pt idx="21">
                  <c:v>STB5-&gt;SFP1</c:v>
                </c:pt>
                <c:pt idx="22">
                  <c:v>SWI4-&gt;HAP4</c:v>
                </c:pt>
                <c:pt idx="23">
                  <c:v>SWI4-&gt;YHP1</c:v>
                </c:pt>
                <c:pt idx="24">
                  <c:v>SWI4-&gt;YOX1</c:v>
                </c:pt>
                <c:pt idx="25">
                  <c:v>SWI5-&gt;ASH1</c:v>
                </c:pt>
                <c:pt idx="26">
                  <c:v>YHP1-&gt;GLN3</c:v>
                </c:pt>
                <c:pt idx="27">
                  <c:v>ZAP1-&gt;ACE2</c:v>
                </c:pt>
              </c:strCache>
            </c:strRef>
          </c:cat>
          <c:val>
            <c:numRef>
              <c:f>'Shared Edges'!$AM$2:$AM$29</c:f>
              <c:numCache>
                <c:formatCode>General</c:formatCode>
                <c:ptCount val="28"/>
                <c:pt idx="0">
                  <c:v>1.0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8.0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3.0</c:v>
                </c:pt>
                <c:pt idx="13">
                  <c:v>0.0</c:v>
                </c:pt>
                <c:pt idx="14">
                  <c:v>5.0</c:v>
                </c:pt>
                <c:pt idx="15">
                  <c:v>2.0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2.0</c:v>
                </c:pt>
                <c:pt idx="20">
                  <c:v>0.0</c:v>
                </c:pt>
                <c:pt idx="21">
                  <c:v>0.0</c:v>
                </c:pt>
                <c:pt idx="22">
                  <c:v>1.0</c:v>
                </c:pt>
                <c:pt idx="23">
                  <c:v>1.0</c:v>
                </c:pt>
                <c:pt idx="24">
                  <c:v>2.0</c:v>
                </c:pt>
                <c:pt idx="25">
                  <c:v>3.0</c:v>
                </c:pt>
                <c:pt idx="26">
                  <c:v>0.0</c:v>
                </c:pt>
                <c:pt idx="27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35292056"/>
        <c:axId val="2135297672"/>
      </c:barChart>
      <c:catAx>
        <c:axId val="21352920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 dirty="0" smtClean="0"/>
                  <a:t>Regulatory Relationship</a:t>
                </a:r>
                <a:endParaRPr lang="en-US" sz="1200" dirty="0"/>
              </a:p>
            </c:rich>
          </c:tx>
          <c:layout/>
          <c:overlay val="0"/>
        </c:title>
        <c:majorTickMark val="out"/>
        <c:minorTickMark val="none"/>
        <c:tickLblPos val="nextTo"/>
        <c:crossAx val="2135297672"/>
        <c:crosses val="autoZero"/>
        <c:auto val="1"/>
        <c:lblAlgn val="ctr"/>
        <c:lblOffset val="100"/>
        <c:noMultiLvlLbl val="0"/>
      </c:catAx>
      <c:valAx>
        <c:axId val="213529767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 dirty="0" smtClean="0"/>
                  <a:t>Frequency</a:t>
                </a:r>
                <a:endParaRPr lang="en-US" sz="12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52920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60802104598036"/>
          <c:y val="0.415470033670182"/>
          <c:w val="0.139197895401964"/>
          <c:h val="0.16905993265963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541817804194181"/>
          <c:y val="0.0335917312661499"/>
          <c:w val="0.80479416992969"/>
          <c:h val="0.76257824588267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'Shared Edges'!$AK$1</c:f>
              <c:strCache>
                <c:ptCount val="1"/>
                <c:pt idx="0">
                  <c:v>Both Activation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'Shared Edges'!$AJ$2:$AJ$29</c:f>
              <c:strCache>
                <c:ptCount val="28"/>
                <c:pt idx="0">
                  <c:v>ACE2-&gt;ASH1</c:v>
                </c:pt>
                <c:pt idx="1">
                  <c:v>ASH1-&gt;YHP1</c:v>
                </c:pt>
                <c:pt idx="2">
                  <c:v>CIN5-&gt;HAP4</c:v>
                </c:pt>
                <c:pt idx="3">
                  <c:v>CIN5-&gt;SFP1</c:v>
                </c:pt>
                <c:pt idx="4">
                  <c:v>CIN5-&gt;STB5</c:v>
                </c:pt>
                <c:pt idx="5">
                  <c:v>CIN5-&gt;YHP1</c:v>
                </c:pt>
                <c:pt idx="6">
                  <c:v>GCR2-&gt;MSN2</c:v>
                </c:pt>
                <c:pt idx="7">
                  <c:v>HMO1-&gt;CIN5</c:v>
                </c:pt>
                <c:pt idx="8">
                  <c:v>HMO1-&gt;HAP4</c:v>
                </c:pt>
                <c:pt idx="9">
                  <c:v>HMO1-&gt;HMO1</c:v>
                </c:pt>
                <c:pt idx="10">
                  <c:v>HMO1-&gt;MSN2</c:v>
                </c:pt>
                <c:pt idx="11">
                  <c:v>HMO1-&gt;YOX1</c:v>
                </c:pt>
                <c:pt idx="12">
                  <c:v>MSN2-&gt;ASH1</c:v>
                </c:pt>
                <c:pt idx="13">
                  <c:v>MSN2-&gt;CIN5</c:v>
                </c:pt>
                <c:pt idx="14">
                  <c:v>MSN2-&gt;HAP4</c:v>
                </c:pt>
                <c:pt idx="15">
                  <c:v>MSN2-&gt;SFP1</c:v>
                </c:pt>
                <c:pt idx="16">
                  <c:v>MSN2-&gt;SWI4</c:v>
                </c:pt>
                <c:pt idx="17">
                  <c:v>MSN2-&gt;YHP1</c:v>
                </c:pt>
                <c:pt idx="18">
                  <c:v>MSN2-&gt;YOX1</c:v>
                </c:pt>
                <c:pt idx="19">
                  <c:v>SFP1-&gt;SWI5</c:v>
                </c:pt>
                <c:pt idx="20">
                  <c:v>STB5-&gt;HAP4</c:v>
                </c:pt>
                <c:pt idx="21">
                  <c:v>STB5-&gt;SFP1</c:v>
                </c:pt>
                <c:pt idx="22">
                  <c:v>SWI4-&gt;HAP4</c:v>
                </c:pt>
                <c:pt idx="23">
                  <c:v>SWI4-&gt;YHP1</c:v>
                </c:pt>
                <c:pt idx="24">
                  <c:v>SWI4-&gt;YOX1</c:v>
                </c:pt>
                <c:pt idx="25">
                  <c:v>SWI5-&gt;ASH1</c:v>
                </c:pt>
                <c:pt idx="26">
                  <c:v>YHP1-&gt;GLN3</c:v>
                </c:pt>
                <c:pt idx="27">
                  <c:v>ZAP1-&gt;ACE2</c:v>
                </c:pt>
              </c:strCache>
            </c:strRef>
          </c:cat>
          <c:val>
            <c:numRef>
              <c:f>'Shared Edges'!$AK$2:$AK$29</c:f>
              <c:numCache>
                <c:formatCode>General</c:formatCode>
                <c:ptCount val="28"/>
                <c:pt idx="0">
                  <c:v>0.0</c:v>
                </c:pt>
                <c:pt idx="1">
                  <c:v>0.0</c:v>
                </c:pt>
                <c:pt idx="2">
                  <c:v>2.0</c:v>
                </c:pt>
                <c:pt idx="3">
                  <c:v>0.0</c:v>
                </c:pt>
                <c:pt idx="4">
                  <c:v>0.0</c:v>
                </c:pt>
                <c:pt idx="5">
                  <c:v>3.0</c:v>
                </c:pt>
                <c:pt idx="6">
                  <c:v>2.0</c:v>
                </c:pt>
                <c:pt idx="7">
                  <c:v>4.0</c:v>
                </c:pt>
                <c:pt idx="8">
                  <c:v>5.0</c:v>
                </c:pt>
                <c:pt idx="9">
                  <c:v>4.0</c:v>
                </c:pt>
                <c:pt idx="10">
                  <c:v>3.0</c:v>
                </c:pt>
                <c:pt idx="11">
                  <c:v>3.0</c:v>
                </c:pt>
                <c:pt idx="12">
                  <c:v>0.0</c:v>
                </c:pt>
                <c:pt idx="13">
                  <c:v>3.0</c:v>
                </c:pt>
                <c:pt idx="14">
                  <c:v>0.0</c:v>
                </c:pt>
                <c:pt idx="15">
                  <c:v>0.0</c:v>
                </c:pt>
                <c:pt idx="16">
                  <c:v>2.0</c:v>
                </c:pt>
                <c:pt idx="17">
                  <c:v>1.0</c:v>
                </c:pt>
                <c:pt idx="18">
                  <c:v>2.0</c:v>
                </c:pt>
                <c:pt idx="19">
                  <c:v>0.0</c:v>
                </c:pt>
                <c:pt idx="20">
                  <c:v>0.0</c:v>
                </c:pt>
                <c:pt idx="21">
                  <c:v>3.0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3.0</c:v>
                </c:pt>
                <c:pt idx="27">
                  <c:v>4.0</c:v>
                </c:pt>
              </c:numCache>
            </c:numRef>
          </c:val>
        </c:ser>
        <c:ser>
          <c:idx val="1"/>
          <c:order val="1"/>
          <c:tx>
            <c:strRef>
              <c:f>'Shared Edges'!$AL$1</c:f>
              <c:strCache>
                <c:ptCount val="1"/>
                <c:pt idx="0">
                  <c:v>Mixed Regulation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cat>
            <c:strRef>
              <c:f>'Shared Edges'!$AJ$2:$AJ$29</c:f>
              <c:strCache>
                <c:ptCount val="28"/>
                <c:pt idx="0">
                  <c:v>ACE2-&gt;ASH1</c:v>
                </c:pt>
                <c:pt idx="1">
                  <c:v>ASH1-&gt;YHP1</c:v>
                </c:pt>
                <c:pt idx="2">
                  <c:v>CIN5-&gt;HAP4</c:v>
                </c:pt>
                <c:pt idx="3">
                  <c:v>CIN5-&gt;SFP1</c:v>
                </c:pt>
                <c:pt idx="4">
                  <c:v>CIN5-&gt;STB5</c:v>
                </c:pt>
                <c:pt idx="5">
                  <c:v>CIN5-&gt;YHP1</c:v>
                </c:pt>
                <c:pt idx="6">
                  <c:v>GCR2-&gt;MSN2</c:v>
                </c:pt>
                <c:pt idx="7">
                  <c:v>HMO1-&gt;CIN5</c:v>
                </c:pt>
                <c:pt idx="8">
                  <c:v>HMO1-&gt;HAP4</c:v>
                </c:pt>
                <c:pt idx="9">
                  <c:v>HMO1-&gt;HMO1</c:v>
                </c:pt>
                <c:pt idx="10">
                  <c:v>HMO1-&gt;MSN2</c:v>
                </c:pt>
                <c:pt idx="11">
                  <c:v>HMO1-&gt;YOX1</c:v>
                </c:pt>
                <c:pt idx="12">
                  <c:v>MSN2-&gt;ASH1</c:v>
                </c:pt>
                <c:pt idx="13">
                  <c:v>MSN2-&gt;CIN5</c:v>
                </c:pt>
                <c:pt idx="14">
                  <c:v>MSN2-&gt;HAP4</c:v>
                </c:pt>
                <c:pt idx="15">
                  <c:v>MSN2-&gt;SFP1</c:v>
                </c:pt>
                <c:pt idx="16">
                  <c:v>MSN2-&gt;SWI4</c:v>
                </c:pt>
                <c:pt idx="17">
                  <c:v>MSN2-&gt;YHP1</c:v>
                </c:pt>
                <c:pt idx="18">
                  <c:v>MSN2-&gt;YOX1</c:v>
                </c:pt>
                <c:pt idx="19">
                  <c:v>SFP1-&gt;SWI5</c:v>
                </c:pt>
                <c:pt idx="20">
                  <c:v>STB5-&gt;HAP4</c:v>
                </c:pt>
                <c:pt idx="21">
                  <c:v>STB5-&gt;SFP1</c:v>
                </c:pt>
                <c:pt idx="22">
                  <c:v>SWI4-&gt;HAP4</c:v>
                </c:pt>
                <c:pt idx="23">
                  <c:v>SWI4-&gt;YHP1</c:v>
                </c:pt>
                <c:pt idx="24">
                  <c:v>SWI4-&gt;YOX1</c:v>
                </c:pt>
                <c:pt idx="25">
                  <c:v>SWI5-&gt;ASH1</c:v>
                </c:pt>
                <c:pt idx="26">
                  <c:v>YHP1-&gt;GLN3</c:v>
                </c:pt>
                <c:pt idx="27">
                  <c:v>ZAP1-&gt;ACE2</c:v>
                </c:pt>
              </c:strCache>
            </c:strRef>
          </c:cat>
          <c:val>
            <c:numRef>
              <c:f>'Shared Edges'!$AL$2:$AL$29</c:f>
              <c:numCache>
                <c:formatCode>General</c:formatCode>
                <c:ptCount val="28"/>
                <c:pt idx="0">
                  <c:v>2.0</c:v>
                </c:pt>
                <c:pt idx="1">
                  <c:v>3.0</c:v>
                </c:pt>
                <c:pt idx="2">
                  <c:v>0.0</c:v>
                </c:pt>
                <c:pt idx="3">
                  <c:v>2.0</c:v>
                </c:pt>
                <c:pt idx="4">
                  <c:v>1.0</c:v>
                </c:pt>
                <c:pt idx="5">
                  <c:v>0.0</c:v>
                </c:pt>
                <c:pt idx="6">
                  <c:v>3.0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1.0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1.0</c:v>
                </c:pt>
                <c:pt idx="16">
                  <c:v>2.0</c:v>
                </c:pt>
                <c:pt idx="17">
                  <c:v>2.0</c:v>
                </c:pt>
                <c:pt idx="18">
                  <c:v>2.0</c:v>
                </c:pt>
                <c:pt idx="19">
                  <c:v>1.0</c:v>
                </c:pt>
                <c:pt idx="20">
                  <c:v>0.0</c:v>
                </c:pt>
                <c:pt idx="21">
                  <c:v>3.0</c:v>
                </c:pt>
                <c:pt idx="22">
                  <c:v>1.0</c:v>
                </c:pt>
                <c:pt idx="23">
                  <c:v>2.0</c:v>
                </c:pt>
                <c:pt idx="24">
                  <c:v>2.0</c:v>
                </c:pt>
                <c:pt idx="25">
                  <c:v>1.0</c:v>
                </c:pt>
                <c:pt idx="26">
                  <c:v>0.0</c:v>
                </c:pt>
                <c:pt idx="27">
                  <c:v>0.0</c:v>
                </c:pt>
              </c:numCache>
            </c:numRef>
          </c:val>
        </c:ser>
        <c:ser>
          <c:idx val="2"/>
          <c:order val="2"/>
          <c:tx>
            <c:strRef>
              <c:f>'Shared Edges'!$AM$1</c:f>
              <c:strCache>
                <c:ptCount val="1"/>
                <c:pt idx="0">
                  <c:v>Both Repression</c:v>
                </c:pt>
              </c:strCache>
            </c:strRef>
          </c:tx>
          <c:spPr>
            <a:solidFill>
              <a:srgbClr val="3366FF"/>
            </a:solidFill>
          </c:spPr>
          <c:invertIfNegative val="0"/>
          <c:cat>
            <c:strRef>
              <c:f>'Shared Edges'!$AJ$2:$AJ$29</c:f>
              <c:strCache>
                <c:ptCount val="28"/>
                <c:pt idx="0">
                  <c:v>ACE2-&gt;ASH1</c:v>
                </c:pt>
                <c:pt idx="1">
                  <c:v>ASH1-&gt;YHP1</c:v>
                </c:pt>
                <c:pt idx="2">
                  <c:v>CIN5-&gt;HAP4</c:v>
                </c:pt>
                <c:pt idx="3">
                  <c:v>CIN5-&gt;SFP1</c:v>
                </c:pt>
                <c:pt idx="4">
                  <c:v>CIN5-&gt;STB5</c:v>
                </c:pt>
                <c:pt idx="5">
                  <c:v>CIN5-&gt;YHP1</c:v>
                </c:pt>
                <c:pt idx="6">
                  <c:v>GCR2-&gt;MSN2</c:v>
                </c:pt>
                <c:pt idx="7">
                  <c:v>HMO1-&gt;CIN5</c:v>
                </c:pt>
                <c:pt idx="8">
                  <c:v>HMO1-&gt;HAP4</c:v>
                </c:pt>
                <c:pt idx="9">
                  <c:v>HMO1-&gt;HMO1</c:v>
                </c:pt>
                <c:pt idx="10">
                  <c:v>HMO1-&gt;MSN2</c:v>
                </c:pt>
                <c:pt idx="11">
                  <c:v>HMO1-&gt;YOX1</c:v>
                </c:pt>
                <c:pt idx="12">
                  <c:v>MSN2-&gt;ASH1</c:v>
                </c:pt>
                <c:pt idx="13">
                  <c:v>MSN2-&gt;CIN5</c:v>
                </c:pt>
                <c:pt idx="14">
                  <c:v>MSN2-&gt;HAP4</c:v>
                </c:pt>
                <c:pt idx="15">
                  <c:v>MSN2-&gt;SFP1</c:v>
                </c:pt>
                <c:pt idx="16">
                  <c:v>MSN2-&gt;SWI4</c:v>
                </c:pt>
                <c:pt idx="17">
                  <c:v>MSN2-&gt;YHP1</c:v>
                </c:pt>
                <c:pt idx="18">
                  <c:v>MSN2-&gt;YOX1</c:v>
                </c:pt>
                <c:pt idx="19">
                  <c:v>SFP1-&gt;SWI5</c:v>
                </c:pt>
                <c:pt idx="20">
                  <c:v>STB5-&gt;HAP4</c:v>
                </c:pt>
                <c:pt idx="21">
                  <c:v>STB5-&gt;SFP1</c:v>
                </c:pt>
                <c:pt idx="22">
                  <c:v>SWI4-&gt;HAP4</c:v>
                </c:pt>
                <c:pt idx="23">
                  <c:v>SWI4-&gt;YHP1</c:v>
                </c:pt>
                <c:pt idx="24">
                  <c:v>SWI4-&gt;YOX1</c:v>
                </c:pt>
                <c:pt idx="25">
                  <c:v>SWI5-&gt;ASH1</c:v>
                </c:pt>
                <c:pt idx="26">
                  <c:v>YHP1-&gt;GLN3</c:v>
                </c:pt>
                <c:pt idx="27">
                  <c:v>ZAP1-&gt;ACE2</c:v>
                </c:pt>
              </c:strCache>
            </c:strRef>
          </c:cat>
          <c:val>
            <c:numRef>
              <c:f>'Shared Edges'!$AM$2:$AM$29</c:f>
              <c:numCache>
                <c:formatCode>General</c:formatCode>
                <c:ptCount val="28"/>
                <c:pt idx="0">
                  <c:v>1.0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8.0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3.0</c:v>
                </c:pt>
                <c:pt idx="13">
                  <c:v>0.0</c:v>
                </c:pt>
                <c:pt idx="14">
                  <c:v>5.0</c:v>
                </c:pt>
                <c:pt idx="15">
                  <c:v>2.0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2.0</c:v>
                </c:pt>
                <c:pt idx="20">
                  <c:v>0.0</c:v>
                </c:pt>
                <c:pt idx="21">
                  <c:v>0.0</c:v>
                </c:pt>
                <c:pt idx="22">
                  <c:v>1.0</c:v>
                </c:pt>
                <c:pt idx="23">
                  <c:v>1.0</c:v>
                </c:pt>
                <c:pt idx="24">
                  <c:v>2.0</c:v>
                </c:pt>
                <c:pt idx="25">
                  <c:v>3.0</c:v>
                </c:pt>
                <c:pt idx="26">
                  <c:v>0.0</c:v>
                </c:pt>
                <c:pt idx="27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37796200"/>
        <c:axId val="2137801816"/>
      </c:barChart>
      <c:catAx>
        <c:axId val="21377962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 dirty="0" smtClean="0"/>
                  <a:t>Regulatory Relationship</a:t>
                </a:r>
                <a:endParaRPr lang="en-US" sz="1200" dirty="0"/>
              </a:p>
            </c:rich>
          </c:tx>
          <c:layout/>
          <c:overlay val="0"/>
        </c:title>
        <c:majorTickMark val="out"/>
        <c:minorTickMark val="none"/>
        <c:tickLblPos val="nextTo"/>
        <c:crossAx val="2137801816"/>
        <c:crosses val="autoZero"/>
        <c:auto val="1"/>
        <c:lblAlgn val="ctr"/>
        <c:lblOffset val="100"/>
        <c:noMultiLvlLbl val="0"/>
      </c:catAx>
      <c:valAx>
        <c:axId val="21378018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 dirty="0" smtClean="0"/>
                  <a:t>Frequency</a:t>
                </a:r>
                <a:endParaRPr lang="en-US" sz="12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779620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60802104598036"/>
          <c:y val="0.415470033670182"/>
          <c:w val="0.139197895401964"/>
          <c:h val="0.16905993265963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541817804194181"/>
          <c:y val="0.0335917312661499"/>
          <c:w val="0.80479416992969"/>
          <c:h val="0.76257824588267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'Shared Edges'!$AK$1</c:f>
              <c:strCache>
                <c:ptCount val="1"/>
                <c:pt idx="0">
                  <c:v>Both Activation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'Shared Edges'!$AJ$2:$AJ$29</c:f>
              <c:strCache>
                <c:ptCount val="28"/>
                <c:pt idx="0">
                  <c:v>ACE2-&gt;ASH1</c:v>
                </c:pt>
                <c:pt idx="1">
                  <c:v>ASH1-&gt;YHP1</c:v>
                </c:pt>
                <c:pt idx="2">
                  <c:v>CIN5-&gt;HAP4</c:v>
                </c:pt>
                <c:pt idx="3">
                  <c:v>CIN5-&gt;SFP1</c:v>
                </c:pt>
                <c:pt idx="4">
                  <c:v>CIN5-&gt;STB5</c:v>
                </c:pt>
                <c:pt idx="5">
                  <c:v>CIN5-&gt;YHP1</c:v>
                </c:pt>
                <c:pt idx="6">
                  <c:v>GCR2-&gt;MSN2</c:v>
                </c:pt>
                <c:pt idx="7">
                  <c:v>HMO1-&gt;CIN5</c:v>
                </c:pt>
                <c:pt idx="8">
                  <c:v>HMO1-&gt;HAP4</c:v>
                </c:pt>
                <c:pt idx="9">
                  <c:v>HMO1-&gt;HMO1</c:v>
                </c:pt>
                <c:pt idx="10">
                  <c:v>HMO1-&gt;MSN2</c:v>
                </c:pt>
                <c:pt idx="11">
                  <c:v>HMO1-&gt;YOX1</c:v>
                </c:pt>
                <c:pt idx="12">
                  <c:v>MSN2-&gt;ASH1</c:v>
                </c:pt>
                <c:pt idx="13">
                  <c:v>MSN2-&gt;CIN5</c:v>
                </c:pt>
                <c:pt idx="14">
                  <c:v>MSN2-&gt;HAP4</c:v>
                </c:pt>
                <c:pt idx="15">
                  <c:v>MSN2-&gt;SFP1</c:v>
                </c:pt>
                <c:pt idx="16">
                  <c:v>MSN2-&gt;SWI4</c:v>
                </c:pt>
                <c:pt idx="17">
                  <c:v>MSN2-&gt;YHP1</c:v>
                </c:pt>
                <c:pt idx="18">
                  <c:v>MSN2-&gt;YOX1</c:v>
                </c:pt>
                <c:pt idx="19">
                  <c:v>SFP1-&gt;SWI5</c:v>
                </c:pt>
                <c:pt idx="20">
                  <c:v>STB5-&gt;HAP4</c:v>
                </c:pt>
                <c:pt idx="21">
                  <c:v>STB5-&gt;SFP1</c:v>
                </c:pt>
                <c:pt idx="22">
                  <c:v>SWI4-&gt;HAP4</c:v>
                </c:pt>
                <c:pt idx="23">
                  <c:v>SWI4-&gt;YHP1</c:v>
                </c:pt>
                <c:pt idx="24">
                  <c:v>SWI4-&gt;YOX1</c:v>
                </c:pt>
                <c:pt idx="25">
                  <c:v>SWI5-&gt;ASH1</c:v>
                </c:pt>
                <c:pt idx="26">
                  <c:v>YHP1-&gt;GLN3</c:v>
                </c:pt>
                <c:pt idx="27">
                  <c:v>ZAP1-&gt;ACE2</c:v>
                </c:pt>
              </c:strCache>
            </c:strRef>
          </c:cat>
          <c:val>
            <c:numRef>
              <c:f>'Shared Edges'!$AK$2:$AK$29</c:f>
              <c:numCache>
                <c:formatCode>General</c:formatCode>
                <c:ptCount val="28"/>
                <c:pt idx="0">
                  <c:v>0.0</c:v>
                </c:pt>
                <c:pt idx="1">
                  <c:v>0.0</c:v>
                </c:pt>
                <c:pt idx="2">
                  <c:v>2.0</c:v>
                </c:pt>
                <c:pt idx="3">
                  <c:v>0.0</c:v>
                </c:pt>
                <c:pt idx="4">
                  <c:v>0.0</c:v>
                </c:pt>
                <c:pt idx="5">
                  <c:v>3.0</c:v>
                </c:pt>
                <c:pt idx="6">
                  <c:v>2.0</c:v>
                </c:pt>
                <c:pt idx="7">
                  <c:v>4.0</c:v>
                </c:pt>
                <c:pt idx="8">
                  <c:v>5.0</c:v>
                </c:pt>
                <c:pt idx="9">
                  <c:v>4.0</c:v>
                </c:pt>
                <c:pt idx="10">
                  <c:v>3.0</c:v>
                </c:pt>
                <c:pt idx="11">
                  <c:v>3.0</c:v>
                </c:pt>
                <c:pt idx="12">
                  <c:v>0.0</c:v>
                </c:pt>
                <c:pt idx="13">
                  <c:v>3.0</c:v>
                </c:pt>
                <c:pt idx="14">
                  <c:v>0.0</c:v>
                </c:pt>
                <c:pt idx="15">
                  <c:v>0.0</c:v>
                </c:pt>
                <c:pt idx="16">
                  <c:v>2.0</c:v>
                </c:pt>
                <c:pt idx="17">
                  <c:v>1.0</c:v>
                </c:pt>
                <c:pt idx="18">
                  <c:v>2.0</c:v>
                </c:pt>
                <c:pt idx="19">
                  <c:v>0.0</c:v>
                </c:pt>
                <c:pt idx="20">
                  <c:v>0.0</c:v>
                </c:pt>
                <c:pt idx="21">
                  <c:v>3.0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3.0</c:v>
                </c:pt>
                <c:pt idx="27">
                  <c:v>4.0</c:v>
                </c:pt>
              </c:numCache>
            </c:numRef>
          </c:val>
        </c:ser>
        <c:ser>
          <c:idx val="1"/>
          <c:order val="1"/>
          <c:tx>
            <c:strRef>
              <c:f>'Shared Edges'!$AL$1</c:f>
              <c:strCache>
                <c:ptCount val="1"/>
                <c:pt idx="0">
                  <c:v>Mixed Regulation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cat>
            <c:strRef>
              <c:f>'Shared Edges'!$AJ$2:$AJ$29</c:f>
              <c:strCache>
                <c:ptCount val="28"/>
                <c:pt idx="0">
                  <c:v>ACE2-&gt;ASH1</c:v>
                </c:pt>
                <c:pt idx="1">
                  <c:v>ASH1-&gt;YHP1</c:v>
                </c:pt>
                <c:pt idx="2">
                  <c:v>CIN5-&gt;HAP4</c:v>
                </c:pt>
                <c:pt idx="3">
                  <c:v>CIN5-&gt;SFP1</c:v>
                </c:pt>
                <c:pt idx="4">
                  <c:v>CIN5-&gt;STB5</c:v>
                </c:pt>
                <c:pt idx="5">
                  <c:v>CIN5-&gt;YHP1</c:v>
                </c:pt>
                <c:pt idx="6">
                  <c:v>GCR2-&gt;MSN2</c:v>
                </c:pt>
                <c:pt idx="7">
                  <c:v>HMO1-&gt;CIN5</c:v>
                </c:pt>
                <c:pt idx="8">
                  <c:v>HMO1-&gt;HAP4</c:v>
                </c:pt>
                <c:pt idx="9">
                  <c:v>HMO1-&gt;HMO1</c:v>
                </c:pt>
                <c:pt idx="10">
                  <c:v>HMO1-&gt;MSN2</c:v>
                </c:pt>
                <c:pt idx="11">
                  <c:v>HMO1-&gt;YOX1</c:v>
                </c:pt>
                <c:pt idx="12">
                  <c:v>MSN2-&gt;ASH1</c:v>
                </c:pt>
                <c:pt idx="13">
                  <c:v>MSN2-&gt;CIN5</c:v>
                </c:pt>
                <c:pt idx="14">
                  <c:v>MSN2-&gt;HAP4</c:v>
                </c:pt>
                <c:pt idx="15">
                  <c:v>MSN2-&gt;SFP1</c:v>
                </c:pt>
                <c:pt idx="16">
                  <c:v>MSN2-&gt;SWI4</c:v>
                </c:pt>
                <c:pt idx="17">
                  <c:v>MSN2-&gt;YHP1</c:v>
                </c:pt>
                <c:pt idx="18">
                  <c:v>MSN2-&gt;YOX1</c:v>
                </c:pt>
                <c:pt idx="19">
                  <c:v>SFP1-&gt;SWI5</c:v>
                </c:pt>
                <c:pt idx="20">
                  <c:v>STB5-&gt;HAP4</c:v>
                </c:pt>
                <c:pt idx="21">
                  <c:v>STB5-&gt;SFP1</c:v>
                </c:pt>
                <c:pt idx="22">
                  <c:v>SWI4-&gt;HAP4</c:v>
                </c:pt>
                <c:pt idx="23">
                  <c:v>SWI4-&gt;YHP1</c:v>
                </c:pt>
                <c:pt idx="24">
                  <c:v>SWI4-&gt;YOX1</c:v>
                </c:pt>
                <c:pt idx="25">
                  <c:v>SWI5-&gt;ASH1</c:v>
                </c:pt>
                <c:pt idx="26">
                  <c:v>YHP1-&gt;GLN3</c:v>
                </c:pt>
                <c:pt idx="27">
                  <c:v>ZAP1-&gt;ACE2</c:v>
                </c:pt>
              </c:strCache>
            </c:strRef>
          </c:cat>
          <c:val>
            <c:numRef>
              <c:f>'Shared Edges'!$AL$2:$AL$29</c:f>
              <c:numCache>
                <c:formatCode>General</c:formatCode>
                <c:ptCount val="28"/>
                <c:pt idx="0">
                  <c:v>2.0</c:v>
                </c:pt>
                <c:pt idx="1">
                  <c:v>3.0</c:v>
                </c:pt>
                <c:pt idx="2">
                  <c:v>0.0</c:v>
                </c:pt>
                <c:pt idx="3">
                  <c:v>2.0</c:v>
                </c:pt>
                <c:pt idx="4">
                  <c:v>1.0</c:v>
                </c:pt>
                <c:pt idx="5">
                  <c:v>0.0</c:v>
                </c:pt>
                <c:pt idx="6">
                  <c:v>3.0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1.0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1.0</c:v>
                </c:pt>
                <c:pt idx="16">
                  <c:v>2.0</c:v>
                </c:pt>
                <c:pt idx="17">
                  <c:v>2.0</c:v>
                </c:pt>
                <c:pt idx="18">
                  <c:v>2.0</c:v>
                </c:pt>
                <c:pt idx="19">
                  <c:v>1.0</c:v>
                </c:pt>
                <c:pt idx="20">
                  <c:v>0.0</c:v>
                </c:pt>
                <c:pt idx="21">
                  <c:v>3.0</c:v>
                </c:pt>
                <c:pt idx="22">
                  <c:v>1.0</c:v>
                </c:pt>
                <c:pt idx="23">
                  <c:v>2.0</c:v>
                </c:pt>
                <c:pt idx="24">
                  <c:v>2.0</c:v>
                </c:pt>
                <c:pt idx="25">
                  <c:v>1.0</c:v>
                </c:pt>
                <c:pt idx="26">
                  <c:v>0.0</c:v>
                </c:pt>
                <c:pt idx="27">
                  <c:v>0.0</c:v>
                </c:pt>
              </c:numCache>
            </c:numRef>
          </c:val>
        </c:ser>
        <c:ser>
          <c:idx val="2"/>
          <c:order val="2"/>
          <c:tx>
            <c:strRef>
              <c:f>'Shared Edges'!$AM$1</c:f>
              <c:strCache>
                <c:ptCount val="1"/>
                <c:pt idx="0">
                  <c:v>Both Repression</c:v>
                </c:pt>
              </c:strCache>
            </c:strRef>
          </c:tx>
          <c:spPr>
            <a:solidFill>
              <a:srgbClr val="3366FF"/>
            </a:solidFill>
          </c:spPr>
          <c:invertIfNegative val="0"/>
          <c:cat>
            <c:strRef>
              <c:f>'Shared Edges'!$AJ$2:$AJ$29</c:f>
              <c:strCache>
                <c:ptCount val="28"/>
                <c:pt idx="0">
                  <c:v>ACE2-&gt;ASH1</c:v>
                </c:pt>
                <c:pt idx="1">
                  <c:v>ASH1-&gt;YHP1</c:v>
                </c:pt>
                <c:pt idx="2">
                  <c:v>CIN5-&gt;HAP4</c:v>
                </c:pt>
                <c:pt idx="3">
                  <c:v>CIN5-&gt;SFP1</c:v>
                </c:pt>
                <c:pt idx="4">
                  <c:v>CIN5-&gt;STB5</c:v>
                </c:pt>
                <c:pt idx="5">
                  <c:v>CIN5-&gt;YHP1</c:v>
                </c:pt>
                <c:pt idx="6">
                  <c:v>GCR2-&gt;MSN2</c:v>
                </c:pt>
                <c:pt idx="7">
                  <c:v>HMO1-&gt;CIN5</c:v>
                </c:pt>
                <c:pt idx="8">
                  <c:v>HMO1-&gt;HAP4</c:v>
                </c:pt>
                <c:pt idx="9">
                  <c:v>HMO1-&gt;HMO1</c:v>
                </c:pt>
                <c:pt idx="10">
                  <c:v>HMO1-&gt;MSN2</c:v>
                </c:pt>
                <c:pt idx="11">
                  <c:v>HMO1-&gt;YOX1</c:v>
                </c:pt>
                <c:pt idx="12">
                  <c:v>MSN2-&gt;ASH1</c:v>
                </c:pt>
                <c:pt idx="13">
                  <c:v>MSN2-&gt;CIN5</c:v>
                </c:pt>
                <c:pt idx="14">
                  <c:v>MSN2-&gt;HAP4</c:v>
                </c:pt>
                <c:pt idx="15">
                  <c:v>MSN2-&gt;SFP1</c:v>
                </c:pt>
                <c:pt idx="16">
                  <c:v>MSN2-&gt;SWI4</c:v>
                </c:pt>
                <c:pt idx="17">
                  <c:v>MSN2-&gt;YHP1</c:v>
                </c:pt>
                <c:pt idx="18">
                  <c:v>MSN2-&gt;YOX1</c:v>
                </c:pt>
                <c:pt idx="19">
                  <c:v>SFP1-&gt;SWI5</c:v>
                </c:pt>
                <c:pt idx="20">
                  <c:v>STB5-&gt;HAP4</c:v>
                </c:pt>
                <c:pt idx="21">
                  <c:v>STB5-&gt;SFP1</c:v>
                </c:pt>
                <c:pt idx="22">
                  <c:v>SWI4-&gt;HAP4</c:v>
                </c:pt>
                <c:pt idx="23">
                  <c:v>SWI4-&gt;YHP1</c:v>
                </c:pt>
                <c:pt idx="24">
                  <c:v>SWI4-&gt;YOX1</c:v>
                </c:pt>
                <c:pt idx="25">
                  <c:v>SWI5-&gt;ASH1</c:v>
                </c:pt>
                <c:pt idx="26">
                  <c:v>YHP1-&gt;GLN3</c:v>
                </c:pt>
                <c:pt idx="27">
                  <c:v>ZAP1-&gt;ACE2</c:v>
                </c:pt>
              </c:strCache>
            </c:strRef>
          </c:cat>
          <c:val>
            <c:numRef>
              <c:f>'Shared Edges'!$AM$2:$AM$29</c:f>
              <c:numCache>
                <c:formatCode>General</c:formatCode>
                <c:ptCount val="28"/>
                <c:pt idx="0">
                  <c:v>1.0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8.0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3.0</c:v>
                </c:pt>
                <c:pt idx="13">
                  <c:v>0.0</c:v>
                </c:pt>
                <c:pt idx="14">
                  <c:v>5.0</c:v>
                </c:pt>
                <c:pt idx="15">
                  <c:v>2.0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2.0</c:v>
                </c:pt>
                <c:pt idx="20">
                  <c:v>0.0</c:v>
                </c:pt>
                <c:pt idx="21">
                  <c:v>0.0</c:v>
                </c:pt>
                <c:pt idx="22">
                  <c:v>1.0</c:v>
                </c:pt>
                <c:pt idx="23">
                  <c:v>1.0</c:v>
                </c:pt>
                <c:pt idx="24">
                  <c:v>2.0</c:v>
                </c:pt>
                <c:pt idx="25">
                  <c:v>3.0</c:v>
                </c:pt>
                <c:pt idx="26">
                  <c:v>0.0</c:v>
                </c:pt>
                <c:pt idx="27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38693928"/>
        <c:axId val="2138699544"/>
      </c:barChart>
      <c:catAx>
        <c:axId val="21386939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 dirty="0" smtClean="0"/>
                  <a:t>Regulatory Relationship</a:t>
                </a:r>
                <a:endParaRPr lang="en-US" sz="1200" dirty="0"/>
              </a:p>
            </c:rich>
          </c:tx>
          <c:layout/>
          <c:overlay val="0"/>
        </c:title>
        <c:majorTickMark val="out"/>
        <c:minorTickMark val="none"/>
        <c:tickLblPos val="nextTo"/>
        <c:crossAx val="2138699544"/>
        <c:crosses val="autoZero"/>
        <c:auto val="1"/>
        <c:lblAlgn val="ctr"/>
        <c:lblOffset val="100"/>
        <c:noMultiLvlLbl val="0"/>
      </c:catAx>
      <c:valAx>
        <c:axId val="21386995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 dirty="0" smtClean="0"/>
                  <a:t>Frequency</a:t>
                </a:r>
                <a:endParaRPr lang="en-US" sz="12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86939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60802104598036"/>
          <c:y val="0.415470033670182"/>
          <c:w val="0.139197895401964"/>
          <c:h val="0.169059932659635"/>
        </c:manualLayout>
      </c:layout>
      <c:overlay val="0"/>
    </c:legend>
    <c:plotVisOnly val="1"/>
    <c:dispBlanksAs val="gap"/>
    <c:showDLblsOverMax val="0"/>
  </c:chart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78D44-F70B-4A43-8F7B-295506316D4C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0592B-9232-D043-A1B0-D02B424E9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0592B-9232-D043-A1B0-D02B424E91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7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Q4</a:t>
            </a:r>
            <a:r>
              <a:rPr lang="en-US" baseline="0" dirty="0" smtClean="0"/>
              <a:t> is conspicuously empty (except for point where x=7), whereas Q3 contains several points. However, in Q1 &amp; Q2, points appear to slope downwards.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Suggests that for networks that performed worse than db5, having common edges tended to boost performance. However, to exceed db5, rewiring of the network was required.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Key: </a:t>
            </a:r>
            <a:r>
              <a:rPr lang="en-US" b="0" baseline="0" dirty="0" smtClean="0"/>
              <a:t>Q4 empty indicates that the best performing networks are NOT more likely to have common edges with db5.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0592B-9232-D043-A1B0-D02B424E91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31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but one edge in db5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(28 total) represented.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ASH1-&gt;YHP1 - weak activation in db5. Strong repression in 3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CIN5-&gt;SFP1 - weak activation in db5. Weak repression in both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0592B-9232-D043-A1B0-D02B424E91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60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but one edge in db5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(28 total) represented.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ASH1-&gt;YHP1 - weak activation in db5. Strong repression in 3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CIN5-&gt;SFP1 - weak activation in db5. Weak repression in both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0592B-9232-D043-A1B0-D02B424E91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60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but one edge in db5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(28 total) represented.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ASH1-&gt;YHP1 - weak activation in db5. Strong repression in 3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CIN5-&gt;SFP1 - weak activation in db5. Weak repression in both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0592B-9232-D043-A1B0-D02B424E91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60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triple repression of ASH1 (direct through MSN2;</a:t>
            </a:r>
            <a:r>
              <a:rPr lang="en-US" baseline="0" dirty="0" smtClean="0"/>
              <a:t> </a:t>
            </a:r>
            <a:r>
              <a:rPr lang="en-US" dirty="0" smtClean="0"/>
              <a:t>direct through ACE2; indirect through SFP1, which increases SWI5,</a:t>
            </a:r>
            <a:r>
              <a:rPr lang="en-US" baseline="0" dirty="0" smtClean="0"/>
              <a:t> a repressor of ASH1).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Note: triple activation of YHP1 &amp;, in turn, GLN3 (ASH1, a repressor of YHP1, is repressed; direct through CIN5, direct through MSN2).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0592B-9232-D043-A1B0-D02B424E91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56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5F68-7386-D543-9A4F-0B5DF2896325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84BE-5E80-8149-8777-EBF910208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0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5F68-7386-D543-9A4F-0B5DF2896325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84BE-5E80-8149-8777-EBF910208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3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5F68-7386-D543-9A4F-0B5DF2896325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84BE-5E80-8149-8777-EBF910208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3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5F68-7386-D543-9A4F-0B5DF2896325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84BE-5E80-8149-8777-EBF910208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0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5F68-7386-D543-9A4F-0B5DF2896325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84BE-5E80-8149-8777-EBF910208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5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5F68-7386-D543-9A4F-0B5DF2896325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84BE-5E80-8149-8777-EBF910208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9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5F68-7386-D543-9A4F-0B5DF2896325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84BE-5E80-8149-8777-EBF910208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4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5F68-7386-D543-9A4F-0B5DF2896325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84BE-5E80-8149-8777-EBF910208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5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5F68-7386-D543-9A4F-0B5DF2896325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84BE-5E80-8149-8777-EBF910208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2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5F68-7386-D543-9A4F-0B5DF2896325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84BE-5E80-8149-8777-EBF910208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5F68-7386-D543-9A4F-0B5DF2896325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84BE-5E80-8149-8777-EBF910208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35F68-7386-D543-9A4F-0B5DF2896325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084BE-5E80-8149-8777-EBF910208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3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Db5-Derived Random Networks Edge Analysis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Brandon Klein</a:t>
            </a:r>
          </a:p>
          <a:p>
            <a:r>
              <a:rPr lang="en-US" dirty="0" smtClean="0"/>
              <a:t>Last Updated: 10/24/17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531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91123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Final GRN — 14 Nodes, 23 Edges</a:t>
            </a:r>
            <a:endParaRPr lang="en-US" sz="3600" b="1" dirty="0"/>
          </a:p>
        </p:txBody>
      </p:sp>
      <p:pic>
        <p:nvPicPr>
          <p:cNvPr id="4" name="Content Placeholder 3" descr="Screen Shot 2017-10-24 at 8.58.00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8" b="-5507"/>
          <a:stretch/>
        </p:blipFill>
        <p:spPr>
          <a:xfrm>
            <a:off x="0" y="931868"/>
            <a:ext cx="9144000" cy="4467413"/>
          </a:xfrm>
        </p:spPr>
      </p:pic>
      <p:sp>
        <p:nvSpPr>
          <p:cNvPr id="7" name="Rectangle 6"/>
          <p:cNvSpPr/>
          <p:nvPr/>
        </p:nvSpPr>
        <p:spPr>
          <a:xfrm>
            <a:off x="3730035" y="3024236"/>
            <a:ext cx="87837" cy="7984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97038" y="3001415"/>
            <a:ext cx="65994" cy="7984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49993" y="2949893"/>
            <a:ext cx="87837" cy="8783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70250" y="2941168"/>
            <a:ext cx="492782" cy="3122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3646192" y="3024237"/>
            <a:ext cx="87836" cy="79848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3590377" y="3026132"/>
            <a:ext cx="87836" cy="79848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5211674"/>
            <a:ext cx="887521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Comparison to db5:</a:t>
            </a:r>
          </a:p>
          <a:p>
            <a:endParaRPr lang="en-US" sz="600" u="sng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CIN5</a:t>
            </a:r>
            <a:r>
              <a:rPr lang="en-US" dirty="0" smtClean="0"/>
              <a:t>-&gt;</a:t>
            </a:r>
            <a:r>
              <a:rPr lang="en-US" dirty="0" smtClean="0"/>
              <a:t>SFP1 &amp; ASH1</a:t>
            </a:r>
            <a:r>
              <a:rPr lang="en-US" dirty="0"/>
              <a:t>-&gt;YHP1 changed to repression </a:t>
            </a:r>
            <a:r>
              <a:rPr lang="en-US" dirty="0" smtClean="0"/>
              <a:t>relationships.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1 Node Excluded: GCR2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5 Edges Excluded: GCR2-&gt;MSN2, MSN2-&gt;SWI4, </a:t>
            </a:r>
            <a:r>
              <a:rPr lang="en-US" dirty="0" smtClean="0">
                <a:solidFill>
                  <a:schemeClr val="accent1"/>
                </a:solidFill>
              </a:rPr>
              <a:t>STB5-&gt;SFP1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4F81BD"/>
                </a:solidFill>
              </a:rPr>
              <a:t>SWI4-&gt;HAP4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4F81BD"/>
                </a:solidFill>
              </a:rPr>
              <a:t>SWI4-&gt;YHP1.</a:t>
            </a:r>
          </a:p>
          <a:p>
            <a:endParaRPr lang="en-US" sz="600" dirty="0" smtClean="0">
              <a:solidFill>
                <a:srgbClr val="4F81BD"/>
              </a:solidFill>
            </a:endParaRPr>
          </a:p>
          <a:p>
            <a:r>
              <a:rPr lang="en-US" dirty="0" smtClean="0"/>
              <a:t>Next step would be to add remaining edges with same regulation type as in db5.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8716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23"/>
            <a:ext cx="8229600" cy="850925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Counts of Common Edges Between </a:t>
            </a:r>
            <a:br>
              <a:rPr lang="en-US" sz="3200" b="1" dirty="0" smtClean="0"/>
            </a:br>
            <a:r>
              <a:rPr lang="en-US" sz="3200" b="1" dirty="0" smtClean="0"/>
              <a:t>30 Random Networks and db5</a:t>
            </a:r>
            <a:endParaRPr lang="en-US" sz="32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1667493"/>
              </p:ext>
            </p:extLst>
          </p:nvPr>
        </p:nvGraphicFramePr>
        <p:xfrm>
          <a:off x="1688636" y="1126966"/>
          <a:ext cx="5856312" cy="5685112"/>
        </p:xfrm>
        <a:graphic>
          <a:graphicData uri="http://schemas.openxmlformats.org/drawingml/2006/table">
            <a:tbl>
              <a:tblPr/>
              <a:tblGrid>
                <a:gridCol w="609056"/>
                <a:gridCol w="968244"/>
                <a:gridCol w="702757"/>
                <a:gridCol w="858926"/>
                <a:gridCol w="1124412"/>
                <a:gridCol w="858926"/>
                <a:gridCol w="733991"/>
              </a:tblGrid>
              <a:tr h="4686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Network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LSE:minLSE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Shared; Activation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Shared; Repression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Shared; Opposite Weights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Total Shared Activation / Repression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Total Common Edges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rand24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1.388008562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6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rand15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1.406274908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6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rand16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1.416466167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6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rand26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1.420561799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6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rand9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1.424704767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6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db5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1.426289945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6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rand2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1.427750444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rand3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1.430205179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rand19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1.430550447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rand6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1.431296312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rand18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1.431848149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rand28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1.431848522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rand23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1.433218457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rand13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1.437326433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rand25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1.443309199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rand29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1.443442645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rand27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1.451985022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7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rand21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1.452774561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rand1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1.45297725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rand14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1.458560319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rand11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1.47413037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rand30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1.476084423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rand8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1.477279395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rand20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1.48174589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rand22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1.483940029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rand10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1.492072317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rand17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1.492966168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rand4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1.493268684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rand31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1.50094837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rand12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1.5080249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rand7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1.520212753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5617" marR="15617" marT="1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45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 err="1" smtClean="0"/>
              <a:t>LSE:minLSE</a:t>
            </a:r>
            <a:r>
              <a:rPr lang="en-US" sz="3200" b="1" dirty="0" smtClean="0"/>
              <a:t> Ratio of Random Networks vs.</a:t>
            </a:r>
            <a:br>
              <a:rPr lang="en-US" sz="3200" b="1" dirty="0" smtClean="0"/>
            </a:br>
            <a:r>
              <a:rPr lang="en-US" sz="3200" b="1" dirty="0" smtClean="0"/>
              <a:t> # of Regulatory Relationships Shared with db5</a:t>
            </a:r>
            <a:endParaRPr lang="en-US" sz="32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605361"/>
              </p:ext>
            </p:extLst>
          </p:nvPr>
        </p:nvGraphicFramePr>
        <p:xfrm>
          <a:off x="0" y="1170297"/>
          <a:ext cx="9144000" cy="5028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606927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Median # of regulatory relationships shared with db5 = 2 (vertical line).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LSE:minLSE</a:t>
            </a:r>
            <a:r>
              <a:rPr lang="en-US" dirty="0" smtClean="0"/>
              <a:t> ratio of db5 = 1.4263 (horizontal line).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66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All But One of the Regulatory Relationships Seen in db5 Appeared in the Random Networks</a:t>
            </a:r>
            <a:endParaRPr lang="en-US" sz="32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328896"/>
              </p:ext>
            </p:extLst>
          </p:nvPr>
        </p:nvGraphicFramePr>
        <p:xfrm>
          <a:off x="0" y="1963855"/>
          <a:ext cx="9144004" cy="3360936"/>
        </p:xfrm>
        <a:graphic>
          <a:graphicData uri="http://schemas.openxmlformats.org/drawingml/2006/table">
            <a:tbl>
              <a:tblPr/>
              <a:tblGrid>
                <a:gridCol w="547384"/>
                <a:gridCol w="260231"/>
                <a:gridCol w="260231"/>
                <a:gridCol w="260231"/>
                <a:gridCol w="260231"/>
                <a:gridCol w="260231"/>
                <a:gridCol w="260231"/>
                <a:gridCol w="260231"/>
                <a:gridCol w="260231"/>
                <a:gridCol w="296126"/>
                <a:gridCol w="296126"/>
                <a:gridCol w="296126"/>
                <a:gridCol w="296126"/>
                <a:gridCol w="296126"/>
                <a:gridCol w="296126"/>
                <a:gridCol w="296126"/>
                <a:gridCol w="296126"/>
                <a:gridCol w="296126"/>
                <a:gridCol w="296126"/>
                <a:gridCol w="296126"/>
                <a:gridCol w="296126"/>
                <a:gridCol w="296126"/>
                <a:gridCol w="296126"/>
                <a:gridCol w="296126"/>
                <a:gridCol w="296126"/>
                <a:gridCol w="296126"/>
                <a:gridCol w="296126"/>
                <a:gridCol w="296126"/>
                <a:gridCol w="296126"/>
                <a:gridCol w="296126"/>
                <a:gridCol w="296126"/>
              </a:tblGrid>
              <a:tr h="18881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rand1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rand2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rand3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rand4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rand6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rand7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rand8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rand9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rand10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rand11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rand12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rand13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rand14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rand15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rand16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rand17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rand18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rand19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rand20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rand21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rand22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rand23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rand24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rand25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rand26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rand27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rand28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rand29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rand30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rand31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2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ACE2-&gt;ASH1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2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ASH1-&gt;YHP1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2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CIN5-&gt;HAP4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2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CIN5-&gt;SFP1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2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CIN5-&gt;STB5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2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CIN5-&gt;YHP1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2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GCR2-&gt;MSN2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2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HMO1-&gt;CIN5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2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HMO1-&gt;HAP4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2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HMO1-&gt;HMO1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2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HMO1-&gt;MSN2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2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HMO1-&gt;YOX1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2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MSN2-&gt;ASH1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2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MSN2-&gt;CIN5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2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MSN2-&gt;HAP4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2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MSN2-&gt;SFP1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2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MSN2-&gt;SWI4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2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MSN2-&gt;YHP1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2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MSN2-&gt;YOX1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2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SFP1-&gt;SWI5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2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STB5-&gt;HAP4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2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STB5-&gt;SFP1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2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SWI4-&gt;HAP4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2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SWI4-&gt;YHP1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2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SWI4-&gt;YOX1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2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SWI5-&gt;ASH1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2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YHP1-&gt;GLN3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2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ZAP1-&gt;ACE2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076" marR="8076" marT="8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5555665"/>
            <a:ext cx="8875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6 = shared activation; 4 = mixed regulation; 2 = shared repression.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regulatory relationship highlighted in yellow did not appear in any of the random networks.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random networks highlighted in blue outperformed db5 (i.e. lower </a:t>
            </a:r>
            <a:r>
              <a:rPr lang="en-US" dirty="0" err="1" smtClean="0"/>
              <a:t>LSE:minLSE</a:t>
            </a:r>
            <a:r>
              <a:rPr lang="en-US" dirty="0" smtClean="0"/>
              <a:t> ratio).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3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93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Counts of Common Edges Between </a:t>
            </a:r>
            <a:br>
              <a:rPr lang="en-US" sz="3200" b="1" dirty="0" smtClean="0"/>
            </a:br>
            <a:r>
              <a:rPr lang="en-US" sz="3200" b="1" dirty="0" smtClean="0"/>
              <a:t>30 Random Networks and db5</a:t>
            </a:r>
            <a:endParaRPr lang="en-US" sz="32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633843"/>
              </p:ext>
            </p:extLst>
          </p:nvPr>
        </p:nvGraphicFramePr>
        <p:xfrm>
          <a:off x="0" y="1417638"/>
          <a:ext cx="9144000" cy="5292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12987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All the Shared Regulatory Relationships Appearing in Random Networks that Outperformed db5 Were Used to Build the Foundation of a GRN</a:t>
            </a:r>
            <a:endParaRPr lang="en-US" sz="32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655022"/>
              </p:ext>
            </p:extLst>
          </p:nvPr>
        </p:nvGraphicFramePr>
        <p:xfrm>
          <a:off x="0" y="1920563"/>
          <a:ext cx="9124493" cy="3187771"/>
        </p:xfrm>
        <a:graphic>
          <a:graphicData uri="http://schemas.openxmlformats.org/drawingml/2006/table">
            <a:tbl>
              <a:tblPr/>
              <a:tblGrid>
                <a:gridCol w="546217"/>
                <a:gridCol w="259676"/>
                <a:gridCol w="259676"/>
                <a:gridCol w="259676"/>
                <a:gridCol w="259676"/>
                <a:gridCol w="259676"/>
                <a:gridCol w="259676"/>
                <a:gridCol w="259676"/>
                <a:gridCol w="259676"/>
                <a:gridCol w="295494"/>
                <a:gridCol w="295494"/>
                <a:gridCol w="295494"/>
                <a:gridCol w="295494"/>
                <a:gridCol w="295494"/>
                <a:gridCol w="295494"/>
                <a:gridCol w="295494"/>
                <a:gridCol w="295494"/>
                <a:gridCol w="295494"/>
                <a:gridCol w="295494"/>
                <a:gridCol w="295494"/>
                <a:gridCol w="295494"/>
                <a:gridCol w="295494"/>
                <a:gridCol w="295494"/>
                <a:gridCol w="295494"/>
                <a:gridCol w="295494"/>
                <a:gridCol w="295494"/>
                <a:gridCol w="295494"/>
                <a:gridCol w="295494"/>
                <a:gridCol w="295494"/>
                <a:gridCol w="295494"/>
                <a:gridCol w="295494"/>
              </a:tblGrid>
              <a:tr h="179087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rand1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rand2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rand3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rand4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rand6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rand7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rand8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rand9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rand10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rand11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rand12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rand13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rand14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rand15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rand16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rand17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rand18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rand19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rand20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rand21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rand22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rand23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rand24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rand25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rand26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rand27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rand28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rand29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rand30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rand31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4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ACE2-&gt;ASH1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4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ASH1-&gt;YHP1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4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CIN5-&gt;HAP4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4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CIN5-&gt;SFP1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4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CIN5-&gt;STB5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4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CIN5-&gt;YHP1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4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GCR2-&gt;MSN2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4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HMO1-&gt;CIN5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4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HMO1-&gt;HAP4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4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HMO1-&gt;HMO1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4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HMO1-&gt;MSN2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4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HMO1-&gt;YOX1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4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MSN2-&gt;ASH1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4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MSN2-&gt;CIN5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4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MSN2-&gt;HAP4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4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MSN2-&gt;SFP1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4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MSN2-&gt;SWI4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4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MSN2-&gt;YHP1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4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MSN2-&gt;YOX1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4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SFP1-&gt;SWI5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4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STB5-&gt;HAP4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4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STB5-&gt;SFP1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4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SWI4-&gt;HAP4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4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SWI4-&gt;YHP1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4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SWI4-&gt;YOX1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4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SWI5-&gt;ASH1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4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YHP1-&gt;GLN3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4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ZAP1-&gt;ACE2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54" marR="8954" marT="89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5238198"/>
            <a:ext cx="8875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Weights were taken into consideration.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All common edges shared exhibited the same type of regulation as in db5, with the exception of </a:t>
            </a:r>
            <a:r>
              <a:rPr lang="en-US" b="1" dirty="0" smtClean="0"/>
              <a:t>CIN5-&gt;SFP1</a:t>
            </a:r>
            <a:r>
              <a:rPr lang="en-US" dirty="0"/>
              <a:t> </a:t>
            </a:r>
            <a:r>
              <a:rPr lang="en-US" b="1" dirty="0" smtClean="0"/>
              <a:t>(changed to repression relationship).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Weak activation in db5.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Weak repression in rand16 &amp; rand24.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40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7-10-24 at 9.39.4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59" b="-5359"/>
          <a:stretch>
            <a:fillRect/>
          </a:stretch>
        </p:blipFill>
        <p:spPr>
          <a:xfrm>
            <a:off x="0" y="1829153"/>
            <a:ext cx="9144000" cy="5028848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All the Shared Regulatory Relationships Appearing in Random Networks that Outperformed db5 Were Used to Build the Foundation of a GRN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9259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58184"/>
            <a:ext cx="9144001" cy="69219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Edges in Which</a:t>
            </a:r>
            <a:r>
              <a:rPr lang="en-US" sz="2400" b="1" dirty="0" smtClean="0">
                <a:solidFill>
                  <a:srgbClr val="008000"/>
                </a:solidFill>
              </a:rPr>
              <a:t> ≥75% of Networks Shared the Same Regulation Type </a:t>
            </a:r>
            <a:r>
              <a:rPr lang="en-US" sz="2400" b="1" dirty="0" smtClean="0"/>
              <a:t>were Added to the GRN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(if not already present)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6025830"/>
              </p:ext>
            </p:extLst>
          </p:nvPr>
        </p:nvGraphicFramePr>
        <p:xfrm>
          <a:off x="0" y="1576364"/>
          <a:ext cx="9144000" cy="5292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Oval 2"/>
          <p:cNvSpPr/>
          <p:nvPr/>
        </p:nvSpPr>
        <p:spPr>
          <a:xfrm rot="18798126">
            <a:off x="233811" y="6047047"/>
            <a:ext cx="865875" cy="213955"/>
          </a:xfrm>
          <a:prstGeom prst="ellipse">
            <a:avLst/>
          </a:prstGeom>
          <a:noFill/>
          <a:ln w="1905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8798126">
            <a:off x="493144" y="6084008"/>
            <a:ext cx="865875" cy="213955"/>
          </a:xfrm>
          <a:prstGeom prst="ellipse">
            <a:avLst/>
          </a:prstGeom>
          <a:noFill/>
          <a:ln w="1905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18798126">
            <a:off x="1286001" y="6047048"/>
            <a:ext cx="865875" cy="213955"/>
          </a:xfrm>
          <a:prstGeom prst="ellipse">
            <a:avLst/>
          </a:prstGeom>
          <a:noFill/>
          <a:ln w="1905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8798126">
            <a:off x="1799176" y="6069578"/>
            <a:ext cx="865875" cy="213955"/>
          </a:xfrm>
          <a:prstGeom prst="ellipse">
            <a:avLst/>
          </a:prstGeom>
          <a:noFill/>
          <a:ln w="1905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8798126">
            <a:off x="2297920" y="6106538"/>
            <a:ext cx="865875" cy="213955"/>
          </a:xfrm>
          <a:prstGeom prst="ellipse">
            <a:avLst/>
          </a:prstGeom>
          <a:noFill/>
          <a:ln w="1905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8798126">
            <a:off x="2565768" y="6100208"/>
            <a:ext cx="865875" cy="213955"/>
          </a:xfrm>
          <a:prstGeom prst="ellipse">
            <a:avLst/>
          </a:prstGeom>
          <a:noFill/>
          <a:ln w="1905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8798126">
            <a:off x="3107805" y="6079448"/>
            <a:ext cx="865875" cy="213955"/>
          </a:xfrm>
          <a:prstGeom prst="ellipse">
            <a:avLst/>
          </a:prstGeom>
          <a:noFill/>
          <a:ln w="1905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18798126">
            <a:off x="3900660" y="6063248"/>
            <a:ext cx="865875" cy="213955"/>
          </a:xfrm>
          <a:prstGeom prst="ellipse">
            <a:avLst/>
          </a:prstGeom>
          <a:noFill/>
          <a:ln w="1905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18798126">
            <a:off x="6549648" y="6055149"/>
            <a:ext cx="865875" cy="213955"/>
          </a:xfrm>
          <a:prstGeom prst="ellipse">
            <a:avLst/>
          </a:prstGeom>
          <a:noFill/>
          <a:ln w="1905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1967" y="991588"/>
            <a:ext cx="8640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Added 10 edges &amp; 2 nodes (ASH1, GLN3).</a:t>
            </a:r>
          </a:p>
          <a:p>
            <a:pPr marL="285750" indent="-285750">
              <a:buFont typeface="Arial"/>
              <a:buChar char="•"/>
            </a:pPr>
            <a:r>
              <a:rPr lang="en-US" sz="1400" b="1" dirty="0" smtClean="0"/>
              <a:t>ASH1-&gt;YHP1 changed to repression relationship </a:t>
            </a:r>
            <a:r>
              <a:rPr lang="en-US" sz="1400" dirty="0" smtClean="0"/>
              <a:t>(strong repression in all random networks).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ACE2 &amp; ZAP1 still disconnected from GRN*.</a:t>
            </a:r>
          </a:p>
        </p:txBody>
      </p:sp>
      <p:sp>
        <p:nvSpPr>
          <p:cNvPr id="15" name="Oval 14"/>
          <p:cNvSpPr/>
          <p:nvPr/>
        </p:nvSpPr>
        <p:spPr>
          <a:xfrm rot="18798126">
            <a:off x="6803065" y="6077679"/>
            <a:ext cx="865875" cy="213955"/>
          </a:xfrm>
          <a:prstGeom prst="ellipse">
            <a:avLst/>
          </a:prstGeom>
          <a:noFill/>
          <a:ln w="1905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03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58184"/>
            <a:ext cx="9144001" cy="69219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Edges in Which </a:t>
            </a:r>
            <a:r>
              <a:rPr lang="en-US" sz="2400" b="1" dirty="0" smtClean="0">
                <a:solidFill>
                  <a:schemeClr val="accent6"/>
                </a:solidFill>
              </a:rPr>
              <a:t>Only One Regulation Type was Present in the 2+ Best Performing Networks </a:t>
            </a:r>
            <a:r>
              <a:rPr lang="en-US" sz="2400" b="1" dirty="0" smtClean="0"/>
              <a:t>Containing that Edge were</a:t>
            </a:r>
            <a:r>
              <a:rPr lang="en-US" sz="2400" b="1" dirty="0" smtClean="0">
                <a:solidFill>
                  <a:srgbClr val="008000"/>
                </a:solidFill>
              </a:rPr>
              <a:t> </a:t>
            </a:r>
            <a:r>
              <a:rPr lang="en-US" sz="2400" b="1" dirty="0" smtClean="0"/>
              <a:t>Added to the GRN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6574533"/>
              </p:ext>
            </p:extLst>
          </p:nvPr>
        </p:nvGraphicFramePr>
        <p:xfrm>
          <a:off x="0" y="1576364"/>
          <a:ext cx="9144000" cy="5292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Oval 12"/>
          <p:cNvSpPr/>
          <p:nvPr/>
        </p:nvSpPr>
        <p:spPr>
          <a:xfrm rot="18798126">
            <a:off x="-29294" y="6055148"/>
            <a:ext cx="865875" cy="213955"/>
          </a:xfrm>
          <a:prstGeom prst="ellipse">
            <a:avLst/>
          </a:prstGeom>
          <a:noFill/>
          <a:ln w="19050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1967" y="915335"/>
            <a:ext cx="86405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Added 2 edges.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ACE2-&gt;ASH1 &amp; SWI4-&gt;YOX1 retained as a repression relationships (same as in db5).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ACE2 &amp; ZAP1 now connected to network.</a:t>
            </a:r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</p:txBody>
      </p:sp>
      <p:sp>
        <p:nvSpPr>
          <p:cNvPr id="15" name="Oval 14"/>
          <p:cNvSpPr/>
          <p:nvPr/>
        </p:nvSpPr>
        <p:spPr>
          <a:xfrm rot="18798126">
            <a:off x="6270818" y="6055148"/>
            <a:ext cx="865875" cy="213955"/>
          </a:xfrm>
          <a:prstGeom prst="ellipse">
            <a:avLst/>
          </a:prstGeom>
          <a:noFill/>
          <a:ln w="19050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3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1428</Words>
  <Application>Microsoft Macintosh PowerPoint</Application>
  <PresentationFormat>On-screen Show (4:3)</PresentationFormat>
  <Paragraphs>2087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Db5-Derived Random Networks Edge Analysis </vt:lpstr>
      <vt:lpstr>Counts of Common Edges Between  30 Random Networks and db5</vt:lpstr>
      <vt:lpstr>LSE:minLSE Ratio of Random Networks vs.  # of Regulatory Relationships Shared with db5</vt:lpstr>
      <vt:lpstr>All But One of the Regulatory Relationships Seen in db5 Appeared in the Random Networks</vt:lpstr>
      <vt:lpstr>Counts of Common Edges Between  30 Random Networks and db5</vt:lpstr>
      <vt:lpstr>All the Shared Regulatory Relationships Appearing in Random Networks that Outperformed db5 Were Used to Build the Foundation of a GRN</vt:lpstr>
      <vt:lpstr>All the Shared Regulatory Relationships Appearing in Random Networks that Outperformed db5 Were Used to Build the Foundation of a GRN</vt:lpstr>
      <vt:lpstr>Edges in Which ≥75% of Networks Shared the Same Regulation Type were Added to the GRN (if not already present)</vt:lpstr>
      <vt:lpstr>Edges in Which Only One Regulation Type was Present in the 2+ Best Performing Networks Containing that Edge were Added to the GRN</vt:lpstr>
      <vt:lpstr>Final GRN — 14 Nodes, 23 Edges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Db5-Derived Random Networks Edge Analysis </dc:title>
  <dc:creator>Brandon Klein</dc:creator>
  <cp:lastModifiedBy>Brandon Klein</cp:lastModifiedBy>
  <cp:revision>19</cp:revision>
  <dcterms:created xsi:type="dcterms:W3CDTF">2017-10-25T04:17:59Z</dcterms:created>
  <dcterms:modified xsi:type="dcterms:W3CDTF">2017-10-25T05:56:30Z</dcterms:modified>
</cp:coreProperties>
</file>