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43891200" cy="32918400"/>
  <p:notesSz cx="7010400" cy="92964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0071"/>
    <a:srgbClr val="27CACC"/>
    <a:srgbClr val="A2BCE6"/>
    <a:srgbClr val="A2C2E6"/>
    <a:srgbClr val="91A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945" autoAdjust="0"/>
    <p:restoredTop sz="95246" autoAdjust="0"/>
  </p:normalViewPr>
  <p:slideViewPr>
    <p:cSldViewPr snapToGrid="0" snapToObjects="1">
      <p:cViewPr>
        <p:scale>
          <a:sx n="64" d="100"/>
          <a:sy n="64" d="100"/>
        </p:scale>
        <p:origin x="-6008" y="-747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ggieoneil:Desktop:fitzpatrick's%20graphs%20-%20come%20up%20with%20better%20nam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ggieoneil:Desktop:fitzpatrick's%20graphs%20-%20come%20up%20with%20better%20name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cintosh%20HD:Users:maggieoneil:Downloads:Edge%20Analysis%20Master%20File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Optimized</a:t>
            </a:r>
            <a:r>
              <a:rPr lang="en-US" baseline="0"/>
              <a:t> Expression of </a:t>
            </a:r>
            <a:r>
              <a:rPr lang="en-US"/>
              <a:t>CIN5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db5</c:v>
          </c:tx>
          <c:marker>
            <c:symbol val="none"/>
          </c:marker>
          <c:cat>
            <c:numRef>
              <c:f>'db5 model data'!$R$1:$AD$1</c:f>
              <c:numCache>
                <c:formatCode>General</c:formatCode>
                <c:ptCount val="1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</c:numCache>
            </c:numRef>
          </c:cat>
          <c:val>
            <c:numRef>
              <c:f>'db5 model data'!$C$4:$O$4</c:f>
              <c:numCache>
                <c:formatCode>General</c:formatCode>
                <c:ptCount val="13"/>
                <c:pt idx="0">
                  <c:v>0</c:v>
                </c:pt>
                <c:pt idx="1">
                  <c:v>0.62250738500000002</c:v>
                </c:pt>
                <c:pt idx="2">
                  <c:v>0.84650392399999996</c:v>
                </c:pt>
                <c:pt idx="3">
                  <c:v>1.04908001</c:v>
                </c:pt>
                <c:pt idx="4">
                  <c:v>1.245993637</c:v>
                </c:pt>
                <c:pt idx="5">
                  <c:v>1.42027536</c:v>
                </c:pt>
                <c:pt idx="6">
                  <c:v>1.565170043</c:v>
                </c:pt>
                <c:pt idx="7">
                  <c:v>1.682468241</c:v>
                </c:pt>
                <c:pt idx="8">
                  <c:v>1.7771584819999999</c:v>
                </c:pt>
                <c:pt idx="9">
                  <c:v>1.8544313210000001</c:v>
                </c:pt>
                <c:pt idx="10">
                  <c:v>1.9186393909999999</c:v>
                </c:pt>
                <c:pt idx="11">
                  <c:v>1.973099642</c:v>
                </c:pt>
                <c:pt idx="12">
                  <c:v>2.0202085790000002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F3-A643-82D5-2C4B17CE92D5}"/>
            </c:ext>
          </c:extLst>
        </c:ser>
        <c:ser>
          <c:idx val="1"/>
          <c:order val="1"/>
          <c:tx>
            <c:v>HMO1--&gt;CIN5</c:v>
          </c:tx>
          <c:marker>
            <c:symbol val="none"/>
          </c:marker>
          <c:val>
            <c:numRef>
              <c:f>'dhmo1-cin5 model data'!$C$4:$O$4</c:f>
              <c:numCache>
                <c:formatCode>General</c:formatCode>
                <c:ptCount val="13"/>
                <c:pt idx="0">
                  <c:v>0</c:v>
                </c:pt>
                <c:pt idx="1">
                  <c:v>0.42256765299999999</c:v>
                </c:pt>
                <c:pt idx="2">
                  <c:v>0.686171753</c:v>
                </c:pt>
                <c:pt idx="3">
                  <c:v>0.934842689</c:v>
                </c:pt>
                <c:pt idx="4">
                  <c:v>1.166472704</c:v>
                </c:pt>
                <c:pt idx="5">
                  <c:v>1.3675629010000001</c:v>
                </c:pt>
                <c:pt idx="6">
                  <c:v>1.5342147690000001</c:v>
                </c:pt>
                <c:pt idx="7">
                  <c:v>1.669551518</c:v>
                </c:pt>
                <c:pt idx="8">
                  <c:v>1.7790987869999999</c:v>
                </c:pt>
                <c:pt idx="9">
                  <c:v>1.868428878</c:v>
                </c:pt>
                <c:pt idx="10">
                  <c:v>1.9422579120000001</c:v>
                </c:pt>
                <c:pt idx="11">
                  <c:v>2.0042660290000001</c:v>
                </c:pt>
                <c:pt idx="12">
                  <c:v>2.0572046899999998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F3-A643-82D5-2C4B17CE92D5}"/>
            </c:ext>
          </c:extLst>
        </c:ser>
        <c:ser>
          <c:idx val="2"/>
          <c:order val="2"/>
          <c:tx>
            <c:v>MSN2--&gt;CIN5</c:v>
          </c:tx>
          <c:marker>
            <c:symbol val="none"/>
          </c:marker>
          <c:val>
            <c:numRef>
              <c:f>'figures!'!$O$3:$AA$3</c:f>
              <c:numCache>
                <c:formatCode>General</c:formatCode>
                <c:ptCount val="13"/>
                <c:pt idx="0">
                  <c:v>0</c:v>
                </c:pt>
                <c:pt idx="1">
                  <c:v>0.63998125494518998</c:v>
                </c:pt>
                <c:pt idx="2">
                  <c:v>0.96988568708667999</c:v>
                </c:pt>
                <c:pt idx="3">
                  <c:v>1.1792618602303551</c:v>
                </c:pt>
                <c:pt idx="4">
                  <c:v>1.3303171685261359</c:v>
                </c:pt>
                <c:pt idx="5">
                  <c:v>1.4498932621271801</c:v>
                </c:pt>
                <c:pt idx="6">
                  <c:v>1.5511302463719101</c:v>
                </c:pt>
                <c:pt idx="7">
                  <c:v>1.640876214476231</c:v>
                </c:pt>
                <c:pt idx="8">
                  <c:v>1.72279659161628</c:v>
                </c:pt>
                <c:pt idx="9">
                  <c:v>1.7988497084018129</c:v>
                </c:pt>
                <c:pt idx="10">
                  <c:v>1.8700526670423541</c:v>
                </c:pt>
                <c:pt idx="11">
                  <c:v>1.9369019583585529</c:v>
                </c:pt>
                <c:pt idx="12">
                  <c:v>1.9996152840431289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F3-A643-82D5-2C4B17CE92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798432"/>
        <c:axId val="200798992"/>
      </c:lineChart>
      <c:catAx>
        <c:axId val="2007984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after coldshock (min)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0798992"/>
        <c:crosses val="autoZero"/>
        <c:auto val="1"/>
        <c:lblAlgn val="ctr"/>
        <c:lblOffset val="100"/>
        <c:noMultiLvlLbl val="0"/>
      </c:catAx>
      <c:valAx>
        <c:axId val="2007989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log2</a:t>
                </a:r>
                <a:r>
                  <a:rPr lang="en-US" baseline="0"/>
                  <a:t> fold change </a:t>
                </a: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07984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536903176655701"/>
          <c:y val="0.105186666113633"/>
          <c:w val="0.18140237145923899"/>
          <c:h val="0.1385891226342179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Optimized Expression of MSN2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db5</c:v>
          </c:tx>
          <c:marker>
            <c:symbol val="none"/>
          </c:marker>
          <c:cat>
            <c:numRef>
              <c:f>'db5 model data'!$R$1:$AD$1</c:f>
              <c:numCache>
                <c:formatCode>General</c:formatCode>
                <c:ptCount val="13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</c:numCache>
            </c:numRef>
          </c:cat>
          <c:val>
            <c:numRef>
              <c:f>'db5 model data'!$C$8:$O$8</c:f>
              <c:numCache>
                <c:formatCode>General</c:formatCode>
                <c:ptCount val="13"/>
                <c:pt idx="0">
                  <c:v>0</c:v>
                </c:pt>
                <c:pt idx="1">
                  <c:v>0.22504995799999999</c:v>
                </c:pt>
                <c:pt idx="2">
                  <c:v>0.41373788</c:v>
                </c:pt>
                <c:pt idx="3">
                  <c:v>0.57684572700000003</c:v>
                </c:pt>
                <c:pt idx="4">
                  <c:v>0.72119278399999998</c:v>
                </c:pt>
                <c:pt idx="5">
                  <c:v>0.85132684999999997</c:v>
                </c:pt>
                <c:pt idx="6">
                  <c:v>0.97039533499999997</c:v>
                </c:pt>
                <c:pt idx="7">
                  <c:v>1.0806294359999999</c:v>
                </c:pt>
                <c:pt idx="8">
                  <c:v>1.183629566</c:v>
                </c:pt>
                <c:pt idx="9">
                  <c:v>1.280542077</c:v>
                </c:pt>
                <c:pt idx="10">
                  <c:v>1.372174029</c:v>
                </c:pt>
                <c:pt idx="11">
                  <c:v>1.459071934</c:v>
                </c:pt>
                <c:pt idx="12">
                  <c:v>1.541579764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A9-9740-8E7B-DA0A668250CE}"/>
            </c:ext>
          </c:extLst>
        </c:ser>
        <c:ser>
          <c:idx val="1"/>
          <c:order val="1"/>
          <c:tx>
            <c:v>HMO1--&gt;MSN2</c:v>
          </c:tx>
          <c:marker>
            <c:symbol val="none"/>
          </c:marker>
          <c:val>
            <c:numRef>
              <c:f>'dhmo1-msn2 data'!$C$8:$O$8</c:f>
              <c:numCache>
                <c:formatCode>General</c:formatCode>
                <c:ptCount val="13"/>
                <c:pt idx="0">
                  <c:v>0</c:v>
                </c:pt>
                <c:pt idx="1">
                  <c:v>0.28085801100000002</c:v>
                </c:pt>
                <c:pt idx="2">
                  <c:v>0.49657760499999998</c:v>
                </c:pt>
                <c:pt idx="3">
                  <c:v>0.66904177099999995</c:v>
                </c:pt>
                <c:pt idx="4">
                  <c:v>0.81076073400000004</c:v>
                </c:pt>
                <c:pt idx="5">
                  <c:v>0.92953797400000004</c:v>
                </c:pt>
                <c:pt idx="6">
                  <c:v>1.030560216</c:v>
                </c:pt>
                <c:pt idx="7">
                  <c:v>1.1174475779999999</c:v>
                </c:pt>
                <c:pt idx="8">
                  <c:v>1.1928275859999999</c:v>
                </c:pt>
                <c:pt idx="9">
                  <c:v>1.2586698430000001</c:v>
                </c:pt>
                <c:pt idx="10">
                  <c:v>1.316491321</c:v>
                </c:pt>
                <c:pt idx="11">
                  <c:v>1.367487643</c:v>
                </c:pt>
                <c:pt idx="12">
                  <c:v>1.4126199669999999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A9-9740-8E7B-DA0A668250CE}"/>
            </c:ext>
          </c:extLst>
        </c:ser>
        <c:ser>
          <c:idx val="2"/>
          <c:order val="2"/>
          <c:tx>
            <c:v>GCR2--&gt;MSN2</c:v>
          </c:tx>
          <c:marker>
            <c:symbol val="none"/>
          </c:marker>
          <c:val>
            <c:numRef>
              <c:f>'figures!'!$N$12:$Z$12</c:f>
              <c:numCache>
                <c:formatCode>General</c:formatCode>
                <c:ptCount val="13"/>
                <c:pt idx="0">
                  <c:v>0</c:v>
                </c:pt>
                <c:pt idx="1">
                  <c:v>0.29225823869866002</c:v>
                </c:pt>
                <c:pt idx="2">
                  <c:v>0.39005707201515599</c:v>
                </c:pt>
                <c:pt idx="3">
                  <c:v>0.42862717948646301</c:v>
                </c:pt>
                <c:pt idx="4">
                  <c:v>0.44676220127584898</c:v>
                </c:pt>
                <c:pt idx="5">
                  <c:v>0.45738334511134598</c:v>
                </c:pt>
                <c:pt idx="6">
                  <c:v>0.46502548281058598</c:v>
                </c:pt>
                <c:pt idx="7">
                  <c:v>0.47132290310942898</c:v>
                </c:pt>
                <c:pt idx="8">
                  <c:v>0.47687864338813502</c:v>
                </c:pt>
                <c:pt idx="9">
                  <c:v>0.48192096472468399</c:v>
                </c:pt>
                <c:pt idx="10">
                  <c:v>0.48654668455565098</c:v>
                </c:pt>
                <c:pt idx="11">
                  <c:v>0.49080331398639698</c:v>
                </c:pt>
                <c:pt idx="12">
                  <c:v>0.49472002081264399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EA9-9740-8E7B-DA0A668250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998752"/>
        <c:axId val="200999312"/>
      </c:lineChart>
      <c:catAx>
        <c:axId val="200998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after coldshock (min)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0999312"/>
        <c:crosses val="autoZero"/>
        <c:auto val="1"/>
        <c:lblAlgn val="ctr"/>
        <c:lblOffset val="100"/>
        <c:noMultiLvlLbl val="0"/>
      </c:catAx>
      <c:valAx>
        <c:axId val="20099931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>
                    <a:effectLst/>
                  </a:rPr>
                  <a:t>log2 fold change </a:t>
                </a:r>
                <a:endParaRPr lang="en-US" sz="1000">
                  <a:effectLst/>
                </a:endParaRP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 sz="10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09987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5494098012864099"/>
          <c:y val="0.101642714528561"/>
          <c:w val="0.249713270515213"/>
          <c:h val="0.1398816119196920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Comparing LSE:minLSE</a:t>
            </a:r>
            <a:r>
              <a:rPr lang="en-US" baseline="0"/>
              <a:t> ratios of each edge deletion network</a:t>
            </a:r>
            <a:endParaRPr lang="en-US"/>
          </a:p>
        </c:rich>
      </c:tx>
      <c:layout>
        <c:manualLayout>
          <c:xMode val="edge"/>
          <c:yMode val="edge"/>
          <c:x val="0.34637646821794599"/>
          <c:y val="4.643250767449250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9145576675680095E-2"/>
          <c:y val="0.121173769507741"/>
          <c:w val="0.92922144566857501"/>
          <c:h val="0.665430633265874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'LSE|minLSE Ratios'!$A$1</c:f>
              <c:strCache>
                <c:ptCount val="1"/>
                <c:pt idx="0">
                  <c:v>Network</c:v>
                </c:pt>
              </c:strCache>
            </c:strRef>
          </c:tx>
          <c:invertIfNegative val="0"/>
          <c:dPt>
            <c:idx val="6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5D85-384C-91B1-837BC08AE3B2}"/>
              </c:ext>
            </c:extLst>
          </c:dPt>
          <c:cat>
            <c:strRef>
              <c:f>'LSE|minLSE Ratios'!$AF$2:$AF$30</c:f>
              <c:strCache>
                <c:ptCount val="29"/>
                <c:pt idx="0">
                  <c:v>ZAP1--&gt;ACE2</c:v>
                </c:pt>
                <c:pt idx="1">
                  <c:v>HMO1--&gt;YOX1</c:v>
                </c:pt>
                <c:pt idx="2">
                  <c:v>MSN2--&gt;CIN5</c:v>
                </c:pt>
                <c:pt idx="3">
                  <c:v>HMO1--&gt;CIN5</c:v>
                </c:pt>
                <c:pt idx="4">
                  <c:v>MSN2--&gt;YOX1</c:v>
                </c:pt>
                <c:pt idx="5">
                  <c:v>MSN2--&gt;HAP4</c:v>
                </c:pt>
                <c:pt idx="6">
                  <c:v>db5</c:v>
                </c:pt>
                <c:pt idx="7">
                  <c:v>SWI4--&gt;YHP1</c:v>
                </c:pt>
                <c:pt idx="8">
                  <c:v>MSN2--&gt;YHP1</c:v>
                </c:pt>
                <c:pt idx="9">
                  <c:v>dSWI4--&gt;YOX1</c:v>
                </c:pt>
                <c:pt idx="10">
                  <c:v>SWI4--&gt;HAP4</c:v>
                </c:pt>
                <c:pt idx="11">
                  <c:v>STB5--&gt;HAP4</c:v>
                </c:pt>
                <c:pt idx="12">
                  <c:v>MSN2--&gt;SWI4</c:v>
                </c:pt>
                <c:pt idx="13">
                  <c:v>CIN5--&gt;HAP4</c:v>
                </c:pt>
                <c:pt idx="14">
                  <c:v>CIN5--&gt;YHP1</c:v>
                </c:pt>
                <c:pt idx="15">
                  <c:v>ACE2--&gt;ASH1</c:v>
                </c:pt>
                <c:pt idx="16">
                  <c:v>GCR2--&gt;MSN2</c:v>
                </c:pt>
                <c:pt idx="17">
                  <c:v>MSN2--&gt;ASH1</c:v>
                </c:pt>
                <c:pt idx="18">
                  <c:v>YHP1--&gt;GLN3</c:v>
                </c:pt>
                <c:pt idx="19">
                  <c:v>STB5--&gt;SFP1</c:v>
                </c:pt>
                <c:pt idx="20">
                  <c:v>HMO1--&gt;HMO1</c:v>
                </c:pt>
                <c:pt idx="21">
                  <c:v>MSN2--&gt;SFP1</c:v>
                </c:pt>
                <c:pt idx="22">
                  <c:v>HMO1--&gt;HAP4</c:v>
                </c:pt>
                <c:pt idx="23">
                  <c:v>CIN5-&gt;-STB5</c:v>
                </c:pt>
                <c:pt idx="24">
                  <c:v>SFP1--&gt;SWI5</c:v>
                </c:pt>
                <c:pt idx="25">
                  <c:v>CIN5--&gt;SFP1</c:v>
                </c:pt>
                <c:pt idx="26">
                  <c:v>ASH1-&gt;-YHP1</c:v>
                </c:pt>
                <c:pt idx="27">
                  <c:v>HMO1--&gt;MSN2</c:v>
                </c:pt>
                <c:pt idx="28">
                  <c:v>SWI5--&gt;ASH1</c:v>
                </c:pt>
              </c:strCache>
            </c:strRef>
          </c:cat>
          <c:val>
            <c:numRef>
              <c:f>'LSE|minLSE Ratios'!$AI$2:$AI$30</c:f>
              <c:numCache>
                <c:formatCode>General</c:formatCode>
                <c:ptCount val="29"/>
                <c:pt idx="0">
                  <c:v>1.3742067140144141</c:v>
                </c:pt>
                <c:pt idx="1">
                  <c:v>1.39896735361836</c:v>
                </c:pt>
                <c:pt idx="2">
                  <c:v>1.400224779314331</c:v>
                </c:pt>
                <c:pt idx="3">
                  <c:v>1.4002984052134959</c:v>
                </c:pt>
                <c:pt idx="4">
                  <c:v>1.4023305640707211</c:v>
                </c:pt>
                <c:pt idx="5">
                  <c:v>1.407994888156463</c:v>
                </c:pt>
                <c:pt idx="6">
                  <c:v>1.408181681129441</c:v>
                </c:pt>
                <c:pt idx="7">
                  <c:v>1.408251548288973</c:v>
                </c:pt>
                <c:pt idx="8">
                  <c:v>1.408264427909617</c:v>
                </c:pt>
                <c:pt idx="9">
                  <c:v>1.408299409768798</c:v>
                </c:pt>
                <c:pt idx="10">
                  <c:v>1.4088041764522079</c:v>
                </c:pt>
                <c:pt idx="11">
                  <c:v>1.409022779758575</c:v>
                </c:pt>
                <c:pt idx="12">
                  <c:v>1.409250466100193</c:v>
                </c:pt>
                <c:pt idx="13">
                  <c:v>1.4113818950549291</c:v>
                </c:pt>
                <c:pt idx="14">
                  <c:v>1.4118329336431359</c:v>
                </c:pt>
                <c:pt idx="15">
                  <c:v>1.4127972217530409</c:v>
                </c:pt>
                <c:pt idx="16">
                  <c:v>1.41291049432879</c:v>
                </c:pt>
                <c:pt idx="17">
                  <c:v>1.4134604414848959</c:v>
                </c:pt>
                <c:pt idx="18">
                  <c:v>1.414520451885724</c:v>
                </c:pt>
                <c:pt idx="19">
                  <c:v>1.4158532662603609</c:v>
                </c:pt>
                <c:pt idx="20">
                  <c:v>1.416647418997411</c:v>
                </c:pt>
                <c:pt idx="21">
                  <c:v>1.4187655293444259</c:v>
                </c:pt>
                <c:pt idx="22">
                  <c:v>1.419506693998452</c:v>
                </c:pt>
                <c:pt idx="23">
                  <c:v>1.4202897378012751</c:v>
                </c:pt>
                <c:pt idx="24">
                  <c:v>1.4220025894516051</c:v>
                </c:pt>
                <c:pt idx="25">
                  <c:v>1.422774674146819</c:v>
                </c:pt>
                <c:pt idx="26">
                  <c:v>1.4252044925466569</c:v>
                </c:pt>
                <c:pt idx="27">
                  <c:v>1.431246769714579</c:v>
                </c:pt>
                <c:pt idx="28">
                  <c:v>1.4416027225504171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85-384C-91B1-837BC08AE3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1039296"/>
        <c:axId val="201039856"/>
      </c:barChart>
      <c:catAx>
        <c:axId val="2010392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1400"/>
            </a:pPr>
            <a:endParaRPr lang="en-US"/>
          </a:p>
        </c:txPr>
        <c:crossAx val="201039856"/>
        <c:crosses val="autoZero"/>
        <c:auto val="1"/>
        <c:lblAlgn val="ctr"/>
        <c:lblOffset val="100"/>
        <c:noMultiLvlLbl val="0"/>
      </c:catAx>
      <c:valAx>
        <c:axId val="20103985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LSE:minLSE ratio</a:t>
                </a:r>
              </a:p>
            </c:rich>
          </c:tx>
          <c:layout>
            <c:manualLayout>
              <c:xMode val="edge"/>
              <c:yMode val="edge"/>
              <c:x val="1.25794628555794E-2"/>
              <c:y val="0.3103121014198210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0103929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0.05674</cdr:x>
      <cdr:y>0.40585</cdr:y>
    </cdr:from>
    <cdr:to>
      <cdr:x>1</cdr:x>
      <cdr:y>0.40585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74C5B70B-AB7C-9E4F-9F22-6DA3560C1A5C}"/>
            </a:ext>
          </a:extLst>
        </cdr:cNvPr>
        <cdr:cNvCxnSpPr/>
      </cdr:nvCxnSpPr>
      <cdr:spPr>
        <a:xfrm xmlns:a="http://schemas.openxmlformats.org/drawingml/2006/main">
          <a:off x="596148" y="1971512"/>
          <a:ext cx="850392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24D955C-CF08-9B45-A7CD-E40881BBA60E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582930A-45A3-E84E-8C02-6EA48FA6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3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Overall:</a:t>
            </a:r>
          </a:p>
          <a:p>
            <a:r>
              <a:rPr lang="en-US" dirty="0"/>
              <a:t>Colored networks</a:t>
            </a:r>
          </a:p>
          <a:p>
            <a:r>
              <a:rPr lang="en-US" dirty="0"/>
              <a:t>Intact</a:t>
            </a:r>
            <a:r>
              <a:rPr lang="en-US" baseline="0" dirty="0"/>
              <a:t> network, and other networks to be referred to throughout the paper </a:t>
            </a:r>
          </a:p>
          <a:p>
            <a:r>
              <a:rPr lang="en-US" baseline="0" dirty="0"/>
              <a:t>the</a:t>
            </a:r>
            <a:endParaRPr lang="en-US" dirty="0"/>
          </a:p>
          <a:p>
            <a:r>
              <a:rPr lang="en-US" dirty="0"/>
              <a:t>Top area:</a:t>
            </a:r>
          </a:p>
          <a:p>
            <a:r>
              <a:rPr lang="en-US" dirty="0"/>
              <a:t>Make then</a:t>
            </a:r>
            <a:r>
              <a:rPr lang="en-US" baseline="0" dirty="0"/>
              <a:t> all </a:t>
            </a:r>
            <a:r>
              <a:rPr lang="en-US" baseline="0" dirty="0" err="1"/>
              <a:t>GRNmap</a:t>
            </a:r>
            <a:r>
              <a:rPr lang="en-US" baseline="0" dirty="0"/>
              <a:t> colored networks.</a:t>
            </a:r>
          </a:p>
          <a:p>
            <a:r>
              <a:rPr lang="en-US" baseline="0" dirty="0"/>
              <a:t>Put all networks I want to refer to in this area, refer to them throughout poster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Heat</a:t>
            </a:r>
            <a:r>
              <a:rPr lang="en-US" baseline="0" dirty="0"/>
              <a:t> map:</a:t>
            </a:r>
          </a:p>
          <a:p>
            <a:r>
              <a:rPr lang="en-US" baseline="0" dirty="0"/>
              <a:t>Steal title from above intact network</a:t>
            </a:r>
          </a:p>
          <a:p>
            <a:r>
              <a:rPr lang="en-US" baseline="0" dirty="0"/>
              <a:t>Explain what colors mean</a:t>
            </a:r>
          </a:p>
          <a:p>
            <a:r>
              <a:rPr lang="en-US" baseline="0" dirty="0"/>
              <a:t>Switch places with LSE </a:t>
            </a:r>
          </a:p>
          <a:p>
            <a:r>
              <a:rPr lang="en-US" baseline="0" dirty="0"/>
              <a:t>The networks in which (edges) were deleted show a lot of changes across the networks.  This could be because they are both involved in long regulatory chains</a:t>
            </a:r>
          </a:p>
          <a:p>
            <a:endParaRPr lang="en-US" baseline="0" dirty="0"/>
          </a:p>
          <a:p>
            <a:r>
              <a:rPr lang="en-US" baseline="0" dirty="0"/>
              <a:t>Conclusions:</a:t>
            </a:r>
          </a:p>
          <a:p>
            <a:pPr marL="174708" indent="-174708">
              <a:buFont typeface="Arial" charset="0"/>
              <a:buChar char="•"/>
            </a:pPr>
            <a:r>
              <a:rPr lang="en-US" baseline="0" dirty="0"/>
              <a:t>Examined 29 networks</a:t>
            </a:r>
          </a:p>
          <a:p>
            <a:pPr marL="174708" indent="-174708">
              <a:buFont typeface="Arial" charset="0"/>
              <a:buChar char="•"/>
            </a:pPr>
            <a:r>
              <a:rPr lang="en-US" baseline="0" dirty="0"/>
              <a:t>Upon examination, overall 5 of the networks had better </a:t>
            </a:r>
            <a:r>
              <a:rPr lang="en-US" baseline="0" dirty="0" err="1"/>
              <a:t>LSE:minLSE</a:t>
            </a:r>
            <a:r>
              <a:rPr lang="en-US" baseline="0" dirty="0"/>
              <a:t>, such and such had worse. How do we explain this</a:t>
            </a:r>
          </a:p>
          <a:p>
            <a:pPr marL="174708" indent="-174708">
              <a:buFont typeface="Arial" charset="0"/>
              <a:buChar char="•"/>
            </a:pPr>
            <a:r>
              <a:rPr lang="en-US" baseline="0" dirty="0"/>
              <a:t>Looked at changes in production rates. This particular network, change in production rates compensated for edge deletion</a:t>
            </a:r>
          </a:p>
          <a:p>
            <a:pPr marL="174708" indent="-174708">
              <a:buFont typeface="Arial" charset="0"/>
              <a:buChar char="•"/>
            </a:pPr>
            <a:r>
              <a:rPr lang="en-US" baseline="0" dirty="0"/>
              <a:t>Significant difference in production rate allows it to have similar LSE ratio as intact network</a:t>
            </a:r>
          </a:p>
          <a:p>
            <a:pPr marL="174708" indent="-174708">
              <a:buFont typeface="Arial" charset="0"/>
              <a:buChar char="•"/>
            </a:pPr>
            <a:r>
              <a:rPr lang="en-US" baseline="0" dirty="0"/>
              <a:t>Differences in optimized rates result in different LSE</a:t>
            </a:r>
          </a:p>
          <a:p>
            <a:pPr marL="174708" indent="-174708">
              <a:buFont typeface="Arial" charset="0"/>
              <a:buChar char="•"/>
            </a:pPr>
            <a:r>
              <a:rPr lang="en-US" baseline="0" dirty="0"/>
              <a:t>Edge weights with high variability </a:t>
            </a:r>
            <a:r>
              <a:rPr lang="en-US" baseline="0" dirty="0" err="1"/>
              <a:t>corressponds</a:t>
            </a:r>
            <a:r>
              <a:rPr lang="en-US" baseline="0" dirty="0"/>
              <a:t> to </a:t>
            </a:r>
            <a:r>
              <a:rPr lang="en-US" baseline="0" dirty="0" err="1"/>
              <a:t>LSE:minLSE</a:t>
            </a:r>
            <a:endParaRPr lang="en-US" baseline="0" dirty="0"/>
          </a:p>
          <a:p>
            <a:pPr marL="174708" indent="-174708">
              <a:buFont typeface="Arial" charset="0"/>
              <a:buChar char="•"/>
            </a:pPr>
            <a:r>
              <a:rPr lang="en-US" baseline="0" dirty="0"/>
              <a:t>Grand conclusion: nuke ZAP1-ACE2, these 5 edges are important, these 5 edges are not important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930A-45A3-E84E-8C02-6EA48FA68A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6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4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3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6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5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0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5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1/29/19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5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6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1/29/19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0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4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B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15565-EC65-794A-8BBD-C71D0CCFD15D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8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chart" Target="../charts/chart1.xml"/><Relationship Id="rId18" Type="http://schemas.openxmlformats.org/officeDocument/2006/relationships/image" Target="../media/image10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3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4.jpg"/><Relationship Id="rId15" Type="http://schemas.openxmlformats.org/officeDocument/2006/relationships/chart" Target="../charts/chart3.xml"/><Relationship Id="rId10" Type="http://schemas.openxmlformats.org/officeDocument/2006/relationships/image" Target="../media/image2.wmf"/><Relationship Id="rId19" Type="http://schemas.openxmlformats.org/officeDocument/2006/relationships/image" Target="../media/image11.png"/><Relationship Id="rId4" Type="http://schemas.openxmlformats.org/officeDocument/2006/relationships/image" Target="../media/image3.jpeg"/><Relationship Id="rId9" Type="http://schemas.openxmlformats.org/officeDocument/2006/relationships/oleObject" Target="../embeddings/oleObject2.bin"/><Relationship Id="rId1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3004169" y="5115017"/>
            <a:ext cx="30311481" cy="15520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707408" y="13581246"/>
            <a:ext cx="16627906" cy="954107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Deletions of individual edges cause downstream regulatory 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changes </a:t>
            </a:r>
          </a:p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other edges in the network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674030" y="5867474"/>
            <a:ext cx="3845054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u="sng">
                <a:latin typeface="Arial"/>
                <a:cs typeface="Arial"/>
              </a:rPr>
              <a:t>1. Intact </a:t>
            </a:r>
            <a:r>
              <a:rPr lang="en-US" sz="2600" b="1" u="sng" dirty="0">
                <a:latin typeface="Arial"/>
                <a:cs typeface="Arial"/>
              </a:rPr>
              <a:t>network</a:t>
            </a:r>
            <a:br>
              <a:rPr lang="en-US" sz="2600" b="1" dirty="0">
                <a:latin typeface="Arial"/>
                <a:cs typeface="Arial"/>
              </a:rPr>
            </a:br>
            <a:r>
              <a:rPr lang="en-US" sz="2600" b="1" dirty="0">
                <a:latin typeface="Arial"/>
                <a:cs typeface="Arial"/>
              </a:rPr>
              <a:t>15 nodes, 28 edges</a:t>
            </a:r>
            <a:endParaRPr lang="en-US" sz="2600" b="1" u="sng" dirty="0"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361736" y="14658812"/>
            <a:ext cx="57276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Arial"/>
                <a:cs typeface="Arial"/>
              </a:rPr>
              <a:t>6. ZAP1</a:t>
            </a:r>
            <a:r>
              <a:rPr lang="en-US" sz="2400" b="1" u="sng" dirty="0">
                <a:latin typeface="Arial"/>
                <a:cs typeface="Arial"/>
                <a:sym typeface="Wingdings"/>
              </a:rPr>
              <a:t></a:t>
            </a:r>
            <a:r>
              <a:rPr lang="en-US" sz="2400" b="1" u="sng">
                <a:latin typeface="Arial"/>
                <a:cs typeface="Arial"/>
                <a:sym typeface="Wingdings"/>
              </a:rPr>
              <a:t>ACE2 edge deletion network</a:t>
            </a:r>
          </a:p>
          <a:p>
            <a:pPr algn="ctr"/>
            <a:r>
              <a:rPr lang="en-US" sz="2400" b="1">
                <a:latin typeface="Arial"/>
                <a:cs typeface="Arial"/>
                <a:sym typeface="Wingdings"/>
              </a:rPr>
              <a:t>14 nodes, 27 edges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080973" y="5867474"/>
            <a:ext cx="628913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Arial"/>
                <a:cs typeface="Arial"/>
              </a:rPr>
              <a:t>2. HMO1</a:t>
            </a:r>
            <a:r>
              <a:rPr lang="en-US" sz="2400" b="1" u="sng" dirty="0">
                <a:latin typeface="Arial"/>
                <a:cs typeface="Arial"/>
                <a:sym typeface="Wingdings"/>
              </a:rPr>
              <a:t></a:t>
            </a:r>
            <a:r>
              <a:rPr lang="en-US" sz="2400" b="1" u="sng">
                <a:latin typeface="Arial"/>
                <a:cs typeface="Arial"/>
              </a:rPr>
              <a:t>CIN5 edge deletion network</a:t>
            </a:r>
          </a:p>
          <a:p>
            <a:pPr algn="ctr"/>
            <a:r>
              <a:rPr lang="en-US" sz="2400" b="1">
                <a:latin typeface="Arial"/>
                <a:cs typeface="Arial"/>
              </a:rPr>
              <a:t>15 nodes, 27 edges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126154" y="10281212"/>
            <a:ext cx="619877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Arial"/>
                <a:cs typeface="Arial"/>
              </a:rPr>
              <a:t>4. HMO1</a:t>
            </a:r>
            <a:r>
              <a:rPr lang="en-US" sz="2400" b="1" u="sng" dirty="0">
                <a:latin typeface="Arial"/>
                <a:cs typeface="Arial"/>
                <a:sym typeface="Wingdings"/>
              </a:rPr>
              <a:t></a:t>
            </a:r>
            <a:r>
              <a:rPr lang="en-US" sz="2400" b="1" u="sng">
                <a:latin typeface="Arial"/>
                <a:cs typeface="Arial"/>
              </a:rPr>
              <a:t>YOX1 edge deletion network</a:t>
            </a:r>
          </a:p>
          <a:p>
            <a:pPr algn="ctr"/>
            <a:r>
              <a:rPr lang="en-US" sz="2400" b="1">
                <a:latin typeface="Arial"/>
                <a:cs typeface="Arial"/>
              </a:rPr>
              <a:t>15 nodes, 27 edges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663630" y="10269540"/>
            <a:ext cx="586585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Arial"/>
                <a:cs typeface="Arial"/>
              </a:rPr>
              <a:t>3. MSN2</a:t>
            </a:r>
            <a:r>
              <a:rPr lang="en-US" sz="2400" b="1" u="sng" dirty="0">
                <a:latin typeface="Arial"/>
                <a:cs typeface="Arial"/>
                <a:sym typeface="Wingdings"/>
              </a:rPr>
              <a:t></a:t>
            </a:r>
            <a:r>
              <a:rPr lang="en-US" sz="2400" b="1" u="sng">
                <a:latin typeface="Arial"/>
                <a:cs typeface="Arial"/>
              </a:rPr>
              <a:t>CIN5 edge deletion network</a:t>
            </a:r>
          </a:p>
          <a:p>
            <a:pPr algn="ctr"/>
            <a:r>
              <a:rPr lang="en-US" sz="2400" b="1">
                <a:latin typeface="Arial"/>
                <a:cs typeface="Arial"/>
              </a:rPr>
              <a:t>15 nodes, 27 edges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942961" y="15582356"/>
            <a:ext cx="53205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This heat map visualizes the changes in regulation that occurred as a result of the edge deletions, as also seen in networks 2, 3, 4, and 6 to the left.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The edge deletions that cause a lot of changes in regulation seem to be associated with central genes, like CIN5, HMO1, and MSN2.  These genes have high in- and out-degrees, making them central hubs in the network.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The networks in which HMO1</a:t>
            </a:r>
            <a:r>
              <a:rPr lang="en-US" sz="1800" b="1" dirty="0">
                <a:latin typeface="Arial"/>
                <a:cs typeface="Arial"/>
                <a:sym typeface="Wingdings"/>
              </a:rPr>
              <a:t>CIN5, MSN2CIN5, HMO1YOX1, and ZAP1ACE2 were deleted show a lot of changes across the networks.  This could be because they are all involved in long regulatory chains.</a:t>
            </a:r>
            <a:endParaRPr lang="en-US" sz="1800" b="1" dirty="0">
              <a:latin typeface="Arial"/>
              <a:cs typeface="Arial"/>
            </a:endParaRPr>
          </a:p>
          <a:p>
            <a:br>
              <a:rPr lang="en-US" sz="1800" dirty="0"/>
            </a:br>
            <a:endParaRPr lang="en-US" sz="1800" b="1" dirty="0">
              <a:latin typeface="Arial"/>
              <a:cs typeface="Arial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693473" y="5157400"/>
            <a:ext cx="16626893" cy="520516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Certain edge deletions caused 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changes in the LSE:minLSE ratio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26672822" y="13569426"/>
            <a:ext cx="1668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977586" y="11541527"/>
            <a:ext cx="162970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The </a:t>
            </a:r>
            <a:r>
              <a:rPr lang="en-US" sz="1800" b="1" dirty="0" err="1">
                <a:latin typeface="Arial"/>
                <a:cs typeface="Arial"/>
              </a:rPr>
              <a:t>LSE:minLSE</a:t>
            </a:r>
            <a:r>
              <a:rPr lang="en-US" sz="1800" b="1" dirty="0">
                <a:latin typeface="Arial"/>
                <a:cs typeface="Arial"/>
              </a:rPr>
              <a:t> ratio describes how well the GRN was modeled by </a:t>
            </a:r>
            <a:r>
              <a:rPr lang="en-US" sz="1800" b="1" dirty="0" err="1">
                <a:latin typeface="Arial"/>
                <a:cs typeface="Arial"/>
              </a:rPr>
              <a:t>GRNmap</a:t>
            </a:r>
            <a:r>
              <a:rPr lang="en-US" sz="1800" b="1" dirty="0">
                <a:latin typeface="Arial"/>
                <a:cs typeface="Arial"/>
              </a:rPr>
              <a:t> and allows for the comparison of the intact network to each of </a:t>
            </a:r>
            <a:r>
              <a:rPr lang="en-US" sz="1800" b="1">
                <a:latin typeface="Arial"/>
                <a:cs typeface="Arial"/>
              </a:rPr>
              <a:t>the edge deletion </a:t>
            </a:r>
            <a:r>
              <a:rPr lang="en-US" sz="1800" b="1" dirty="0">
                <a:latin typeface="Arial"/>
                <a:cs typeface="Arial"/>
              </a:rPr>
              <a:t>networks.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A lower </a:t>
            </a:r>
            <a:r>
              <a:rPr lang="en-US" sz="1800" b="1" err="1">
                <a:latin typeface="Arial"/>
                <a:cs typeface="Arial"/>
              </a:rPr>
              <a:t>LSE:minLSE</a:t>
            </a:r>
            <a:r>
              <a:rPr lang="en-US" sz="1800" b="1">
                <a:latin typeface="Arial"/>
                <a:cs typeface="Arial"/>
              </a:rPr>
              <a:t> ratio (a </a:t>
            </a:r>
            <a:r>
              <a:rPr lang="en-US" sz="1800" b="1" dirty="0">
                <a:latin typeface="Arial"/>
                <a:cs typeface="Arial"/>
              </a:rPr>
              <a:t>ratio closer </a:t>
            </a:r>
            <a:r>
              <a:rPr lang="en-US" sz="1800" b="1">
                <a:latin typeface="Arial"/>
                <a:cs typeface="Arial"/>
              </a:rPr>
              <a:t>to 1) </a:t>
            </a:r>
            <a:r>
              <a:rPr lang="en-US" sz="1800" b="1" dirty="0">
                <a:latin typeface="Arial"/>
                <a:cs typeface="Arial"/>
              </a:rPr>
              <a:t>means that the GRN that resulted from </a:t>
            </a:r>
            <a:r>
              <a:rPr lang="en-US" sz="1800" b="1">
                <a:latin typeface="Arial"/>
                <a:cs typeface="Arial"/>
              </a:rPr>
              <a:t>the edge deletion </a:t>
            </a:r>
            <a:r>
              <a:rPr lang="en-US" sz="1800" b="1" dirty="0">
                <a:latin typeface="Arial"/>
                <a:cs typeface="Arial"/>
              </a:rPr>
              <a:t>is a </a:t>
            </a:r>
            <a:r>
              <a:rPr lang="en-US" sz="1800" b="1">
                <a:latin typeface="Arial"/>
                <a:cs typeface="Arial"/>
              </a:rPr>
              <a:t>better fit to the experimental data. </a:t>
            </a:r>
            <a:r>
              <a:rPr lang="en-US" sz="1800" b="1" dirty="0">
                <a:latin typeface="Arial"/>
                <a:cs typeface="Arial"/>
              </a:rPr>
              <a:t> 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There were 5 edge deletions that improved the fit of the model: HMO1</a:t>
            </a:r>
            <a:r>
              <a:rPr lang="en-US" sz="1800" b="1" dirty="0">
                <a:latin typeface="Arial"/>
                <a:cs typeface="Arial"/>
                <a:sym typeface="Wingdings"/>
              </a:rPr>
              <a:t></a:t>
            </a:r>
            <a:r>
              <a:rPr lang="en-US" sz="1800" b="1" dirty="0">
                <a:latin typeface="Arial"/>
                <a:cs typeface="Arial"/>
              </a:rPr>
              <a:t>CIN5, HMO1</a:t>
            </a:r>
            <a:r>
              <a:rPr lang="en-US" sz="1800" b="1" dirty="0">
                <a:latin typeface="Arial"/>
                <a:cs typeface="Arial"/>
                <a:sym typeface="Wingdings"/>
              </a:rPr>
              <a:t></a:t>
            </a:r>
            <a:r>
              <a:rPr lang="en-US" sz="1800" b="1" dirty="0">
                <a:latin typeface="Arial"/>
                <a:cs typeface="Arial"/>
              </a:rPr>
              <a:t>YOX1, MSN2</a:t>
            </a:r>
            <a:r>
              <a:rPr lang="en-US" sz="1800" b="1" dirty="0">
                <a:latin typeface="Arial"/>
                <a:cs typeface="Arial"/>
                <a:sym typeface="Wingdings"/>
              </a:rPr>
              <a:t></a:t>
            </a:r>
            <a:r>
              <a:rPr lang="en-US" sz="1800" b="1" dirty="0">
                <a:latin typeface="Arial"/>
                <a:cs typeface="Arial"/>
              </a:rPr>
              <a:t>CIN5, MSN2</a:t>
            </a:r>
            <a:r>
              <a:rPr lang="en-US" sz="1800" b="1" dirty="0">
                <a:latin typeface="Arial"/>
                <a:cs typeface="Arial"/>
                <a:sym typeface="Wingdings"/>
              </a:rPr>
              <a:t></a:t>
            </a:r>
            <a:r>
              <a:rPr lang="en-US" sz="1800" b="1" dirty="0">
                <a:latin typeface="Arial"/>
                <a:cs typeface="Arial"/>
              </a:rPr>
              <a:t>YOX1, and ZAP1</a:t>
            </a:r>
            <a:r>
              <a:rPr lang="en-US" sz="1800" b="1" dirty="0">
                <a:latin typeface="Arial"/>
                <a:cs typeface="Arial"/>
                <a:sym typeface="Wingdings"/>
              </a:rPr>
              <a:t></a:t>
            </a:r>
            <a:r>
              <a:rPr lang="en-US" sz="1800" b="1" dirty="0">
                <a:latin typeface="Arial"/>
                <a:cs typeface="Arial"/>
              </a:rPr>
              <a:t>ACE2.  The deletion of ZAP1</a:t>
            </a:r>
            <a:r>
              <a:rPr lang="en-US" sz="1800" b="1" dirty="0">
                <a:latin typeface="Arial"/>
                <a:cs typeface="Arial"/>
                <a:sym typeface="Wingdings"/>
              </a:rPr>
              <a:t></a:t>
            </a:r>
            <a:r>
              <a:rPr lang="en-US" sz="1800" b="1" dirty="0">
                <a:latin typeface="Arial"/>
                <a:cs typeface="Arial"/>
              </a:rPr>
              <a:t>ACE2 resulted in the largest drop in </a:t>
            </a:r>
            <a:r>
              <a:rPr lang="en-US" sz="1800" b="1" dirty="0" err="1">
                <a:latin typeface="Arial"/>
                <a:cs typeface="Arial"/>
              </a:rPr>
              <a:t>LSE:minLSE</a:t>
            </a:r>
            <a:r>
              <a:rPr lang="en-US" sz="1800" b="1" dirty="0">
                <a:latin typeface="Arial"/>
                <a:cs typeface="Arial"/>
              </a:rPr>
              <a:t> ratio, therefore it is likely not a crucial edge in the network.  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The deletions of SWI5</a:t>
            </a:r>
            <a:r>
              <a:rPr lang="en-US" sz="1800" b="1" dirty="0">
                <a:latin typeface="Arial"/>
                <a:cs typeface="Arial"/>
                <a:sym typeface="Wingdings"/>
              </a:rPr>
              <a:t></a:t>
            </a:r>
            <a:r>
              <a:rPr lang="en-US" sz="1800" b="1" dirty="0">
                <a:latin typeface="Arial"/>
                <a:cs typeface="Arial"/>
              </a:rPr>
              <a:t>ASH1, HMO1</a:t>
            </a:r>
            <a:r>
              <a:rPr lang="en-US" sz="1800" b="1" dirty="0">
                <a:latin typeface="Arial"/>
                <a:cs typeface="Arial"/>
                <a:sym typeface="Wingdings"/>
              </a:rPr>
              <a:t></a:t>
            </a:r>
            <a:r>
              <a:rPr lang="en-US" sz="1800" b="1" dirty="0">
                <a:latin typeface="Arial"/>
                <a:cs typeface="Arial"/>
              </a:rPr>
              <a:t>MSN2, and ASH1</a:t>
            </a:r>
            <a:r>
              <a:rPr lang="en-US" sz="1800" b="1" dirty="0">
                <a:latin typeface="Arial"/>
                <a:cs typeface="Arial"/>
                <a:sym typeface="Wingdings"/>
              </a:rPr>
              <a:t></a:t>
            </a:r>
            <a:r>
              <a:rPr lang="en-US" sz="1800" b="1" dirty="0">
                <a:latin typeface="Arial"/>
                <a:cs typeface="Arial"/>
              </a:rPr>
              <a:t>YHP1 all result in a </a:t>
            </a:r>
            <a:r>
              <a:rPr lang="en-US" sz="1800" b="1">
                <a:latin typeface="Arial"/>
                <a:cs typeface="Arial"/>
              </a:rPr>
              <a:t>larger LSE:minLSE than the intact network, </a:t>
            </a:r>
            <a:r>
              <a:rPr lang="en-US" sz="1800" b="1" dirty="0">
                <a:latin typeface="Arial"/>
                <a:cs typeface="Arial"/>
              </a:rPr>
              <a:t>which suggest </a:t>
            </a:r>
            <a:r>
              <a:rPr lang="en-US" sz="1800" b="1">
                <a:latin typeface="Arial"/>
                <a:cs typeface="Arial"/>
              </a:rPr>
              <a:t>that those edges </a:t>
            </a:r>
            <a:r>
              <a:rPr lang="en-US" sz="1800" b="1" dirty="0">
                <a:latin typeface="Arial"/>
                <a:cs typeface="Arial"/>
              </a:rPr>
              <a:t>are important to the </a:t>
            </a:r>
            <a:r>
              <a:rPr lang="en-US" sz="1800" b="1">
                <a:latin typeface="Arial"/>
                <a:cs typeface="Arial"/>
              </a:rPr>
              <a:t>network.</a:t>
            </a:r>
            <a:endParaRPr lang="en-US" sz="1800" b="1" dirty="0">
              <a:latin typeface="Arial"/>
              <a:cs typeface="Arial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58647"/>
              </p:ext>
            </p:extLst>
          </p:nvPr>
        </p:nvGraphicFramePr>
        <p:xfrm>
          <a:off x="26779257" y="14572706"/>
          <a:ext cx="11163704" cy="5877955"/>
        </p:xfrm>
        <a:graphic>
          <a:graphicData uri="http://schemas.openxmlformats.org/drawingml/2006/table">
            <a:tbl>
              <a:tblPr/>
              <a:tblGrid>
                <a:gridCol w="1140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6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6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6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6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6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56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56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56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56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56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56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563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563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4563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4563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4563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4563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4563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4563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4563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4563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4563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4563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106587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db5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ACE2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ASH1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ASH1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YHP1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CIN5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HAP4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CIN5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SFP1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CIN5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STB5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CIN5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YHP1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GCR2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HMO1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CIN5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HMO1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HAP4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HMO1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HMO1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HMO1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HMO1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YOX1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ASH1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CIN5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HAP4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SFP1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SWI4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YHP1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YOX1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SFP1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SWI5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STB5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HAP4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STB5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SFP1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SWI4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HAP4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SWI4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YHP1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SWI4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YOX1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SWI5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ASH1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YHP1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GLN3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ZAP1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sym typeface="Wingdings"/>
                        </a:rPr>
                        <a:t>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ACE2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ACE2-ASH1</a:t>
                      </a: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ASH1-YHP1</a:t>
                      </a: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CIN5-HAP4</a:t>
                      </a: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CIN5-SFP1</a:t>
                      </a: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CIN5-STB5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CIN5-YHP1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GCR2-MSN2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HMO1-CIN5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HMO1-HAP4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HMO1-HMO1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HMO1-MSN2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HMO1-YOX1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MSN2-ASH1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MSN2-CIN5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MSN2-HAP4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MSN2-SFP1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MSN2-SWI4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MSN2-YHP1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MSN2-YOX1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SFP1-SWI5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STB5-HAP4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STB5-SFP1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SWI4-HAP4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SWI4-YHP1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SWI4-YOX1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SWI5-ASH1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4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5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5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5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5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4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5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5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YHP1-GLN3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653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ZAP1-ACE2</a:t>
                      </a: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3511699" y="18579777"/>
            <a:ext cx="13067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Network 1, the intact network, was the </a:t>
            </a:r>
            <a:r>
              <a:rPr lang="en-US" sz="1800" b="1">
                <a:latin typeface="Arial"/>
                <a:cs typeface="Arial"/>
              </a:rPr>
              <a:t>starting point. </a:t>
            </a:r>
            <a:endParaRPr lang="en-US" sz="1800" b="1" dirty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Edges were deleted one </a:t>
            </a:r>
            <a:r>
              <a:rPr lang="en-US" sz="1800" b="1">
                <a:latin typeface="Arial"/>
                <a:cs typeface="Arial"/>
              </a:rPr>
              <a:t>by one to generate 28 edge deletion networks.</a:t>
            </a:r>
            <a:endParaRPr lang="en-US" sz="1800" b="1" dirty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The networks generated from each edge deletion were compared to the intact network in order to determine which edges were important to the network. 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>
                <a:latin typeface="Arial"/>
                <a:cs typeface="Arial"/>
              </a:rPr>
              <a:t>We found </a:t>
            </a:r>
            <a:r>
              <a:rPr lang="en-US" sz="1800" b="1" dirty="0">
                <a:latin typeface="Arial"/>
                <a:cs typeface="Arial"/>
              </a:rPr>
              <a:t>that certain edge deletions resulted in downstream changes in regulation, indicated by the asterisks above. Certain edges changed from activation to repression, and vice versa.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err="1">
                <a:latin typeface="Arial"/>
                <a:cs typeface="Arial"/>
              </a:rPr>
              <a:t>LSE:minLSE</a:t>
            </a:r>
            <a:r>
              <a:rPr lang="en-US" sz="1800" b="1" dirty="0">
                <a:latin typeface="Arial"/>
                <a:cs typeface="Arial"/>
              </a:rPr>
              <a:t> ratio, production rates, and optimized expression were also altered as a result of deletions.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031097" y="5156428"/>
            <a:ext cx="13663251" cy="523220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28 deletion networks were generated from the intact network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6672822" y="5115017"/>
            <a:ext cx="12899" cy="1554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93919" y="574767"/>
            <a:ext cx="42075917" cy="371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5853" y="303858"/>
            <a:ext cx="42662833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Modeling of Gene Regulatory Network Dynamics Predicts which Regulatory Relationships </a:t>
            </a:r>
          </a:p>
          <a:p>
            <a:pPr algn="ctr"/>
            <a:r>
              <a:rPr lang="en-US" sz="66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are Important for Controlling the Cold Shock Response in </a:t>
            </a:r>
            <a:r>
              <a:rPr lang="en-US" sz="6600" b="1" i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Saccharomyces cerevisiae</a:t>
            </a:r>
          </a:p>
          <a:p>
            <a:r>
              <a:rPr lang="en-US" sz="6000" i="1" dirty="0">
                <a:latin typeface="Arial" charset="0"/>
                <a:ea typeface="Arial" charset="0"/>
                <a:cs typeface="Arial" charset="0"/>
              </a:rPr>
              <a:t> </a:t>
            </a:r>
            <a:r>
              <a:rPr lang="en-US" sz="6000" dirty="0">
                <a:latin typeface="Arial" charset="0"/>
                <a:ea typeface="Arial" charset="0"/>
                <a:cs typeface="Arial" charset="0"/>
              </a:rPr>
              <a:t>					</a:t>
            </a:r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 Lauren M. Kelly</a:t>
            </a:r>
            <a:r>
              <a:rPr lang="en-US" sz="4400" b="1" baseline="30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,</a:t>
            </a:r>
            <a:r>
              <a:rPr lang="en-US" sz="4400" b="1" baseline="30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Margaret J. O’Neil</a:t>
            </a:r>
            <a:r>
              <a:rPr lang="en-US" sz="4400" b="1" baseline="30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, Ben G. Fitzpatrick</a:t>
            </a:r>
            <a:r>
              <a:rPr lang="en-US" sz="4400" b="1" baseline="30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, and </a:t>
            </a:r>
            <a:r>
              <a:rPr lang="en-US" sz="4400" b="1" dirty="0" err="1">
                <a:latin typeface="Arial" charset="0"/>
                <a:ea typeface="Arial" charset="0"/>
                <a:cs typeface="Arial" charset="0"/>
              </a:rPr>
              <a:t>Kam</a:t>
            </a:r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 D. Dahlquist</a:t>
            </a:r>
            <a:r>
              <a:rPr lang="en-US" sz="4400" b="1" baseline="30000" dirty="0">
                <a:latin typeface="Arial" charset="0"/>
                <a:ea typeface="Arial" charset="0"/>
                <a:cs typeface="Arial" charset="0"/>
              </a:rPr>
              <a:t>1</a:t>
            </a:r>
          </a:p>
          <a:p>
            <a:pPr algn="ctr"/>
            <a:r>
              <a:rPr lang="en-US" sz="3200" b="1" baseline="30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Department of Biology, </a:t>
            </a:r>
            <a:r>
              <a:rPr lang="en-US" sz="3200" b="1" baseline="30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Department of Mathematics</a:t>
            </a:r>
          </a:p>
          <a:p>
            <a:pPr algn="ctr"/>
            <a:r>
              <a:rPr lang="en-US" sz="3200" b="1" dirty="0">
                <a:latin typeface="Arial" charset="0"/>
                <a:ea typeface="Arial" charset="0"/>
                <a:cs typeface="Arial" charset="0"/>
              </a:rPr>
              <a:t>Loyola Marymount University, 1 LMU Drive, Los Angeles, CA 90045 USA</a:t>
            </a:r>
          </a:p>
        </p:txBody>
      </p:sp>
      <p:sp>
        <p:nvSpPr>
          <p:cNvPr id="2" name="Rectangle 1"/>
          <p:cNvSpPr/>
          <p:nvPr/>
        </p:nvSpPr>
        <p:spPr>
          <a:xfrm>
            <a:off x="689828" y="5071965"/>
            <a:ext cx="11628074" cy="27478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0866" y="5071965"/>
            <a:ext cx="11592774" cy="892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Transcription factors control gene expression by binding </a:t>
            </a:r>
          </a:p>
          <a:p>
            <a:pPr algn="ctr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to regulatory DNA sequences upstream of genes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049" y="14401754"/>
            <a:ext cx="11591177" cy="892552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Arial"/>
                <a:cs typeface="Arial"/>
              </a:rPr>
              <a:t>Microarray data from the </a:t>
            </a:r>
            <a:r>
              <a:rPr lang="en-US" sz="2600" b="1" dirty="0" err="1">
                <a:latin typeface="Arial"/>
                <a:cs typeface="Arial"/>
              </a:rPr>
              <a:t>Dahlquist</a:t>
            </a:r>
            <a:r>
              <a:rPr lang="en-US" sz="2600" b="1" dirty="0">
                <a:latin typeface="Arial"/>
                <a:cs typeface="Arial"/>
              </a:rPr>
              <a:t> Lab was used to derive a family of related GRNs from the YEASTRACT database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5852" y="20007300"/>
            <a:ext cx="11593373" cy="892552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Dynamical systems modeling was used to estimate                          weight parameters for each regulatory relationship</a:t>
            </a:r>
          </a:p>
        </p:txBody>
      </p:sp>
      <p:pic>
        <p:nvPicPr>
          <p:cNvPr id="42" name="Picture 2" descr="Transcription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4"/>
          <a:stretch>
            <a:fillRect/>
          </a:stretch>
        </p:blipFill>
        <p:spPr>
          <a:xfrm>
            <a:off x="993919" y="6293685"/>
            <a:ext cx="4953152" cy="3221137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5938741" y="6079172"/>
            <a:ext cx="634818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Activators increase gene expression.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Repressors decrease gene expression.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Transcription factors are themselves proteins that are encoded by genes.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A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gene regulatory network (GRN) consists of a set of transcription factors that regulate the level of expression of a set of target genes, which can include other transcription factors.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The dynamics of a GRN is how the expression of genes in the network change over time.</a:t>
            </a:r>
            <a:endParaRPr lang="en-US" sz="1800" b="1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8365" y="10269540"/>
            <a:ext cx="69570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Little is known about which transcription factors regulate this response.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The </a:t>
            </a:r>
            <a:r>
              <a:rPr lang="en-US" sz="1800" b="1" dirty="0" err="1">
                <a:latin typeface="Arial"/>
                <a:cs typeface="Arial"/>
              </a:rPr>
              <a:t>Dahlquist</a:t>
            </a:r>
            <a:r>
              <a:rPr lang="en-US" sz="1800" b="1" dirty="0">
                <a:latin typeface="Arial"/>
                <a:cs typeface="Arial"/>
              </a:rPr>
              <a:t> Lab studies the global transcriptional response to cold shock using DNA microarrays, which measure the level of mRNA expression for all 6000 yeast genes. 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We have collected expression data from the wild type strain and five transcription factor deletion strains (</a:t>
            </a:r>
            <a:r>
              <a:rPr lang="en-US" sz="1800" b="1" i="1" dirty="0">
                <a:latin typeface="Arial"/>
                <a:cs typeface="Arial"/>
              </a:rPr>
              <a:t>Δcin5, Δgln3, Δhmo1, Δzap1, Δhap4 </a:t>
            </a:r>
            <a:r>
              <a:rPr lang="en-US" sz="1800" b="1" dirty="0">
                <a:latin typeface="Arial"/>
                <a:cs typeface="Arial"/>
              </a:rPr>
              <a:t>) before cold shock at 30°C and after 15, 30, and 60 minutes of cold shock at 13°C.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We use mathematical modeling to determine the relative influence of each transcription factor in the GRN that controls the cold shock response.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05853" y="9014128"/>
            <a:ext cx="11593373" cy="892552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Yeast respond to the environmental stress of cold shock </a:t>
            </a:r>
          </a:p>
          <a:p>
            <a:pPr algn="ctr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by changing gene expression</a:t>
            </a:r>
          </a:p>
        </p:txBody>
      </p:sp>
      <p:pic>
        <p:nvPicPr>
          <p:cNvPr id="32" name="Picture 31" descr="Microarra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670" y="10150472"/>
            <a:ext cx="4154851" cy="340423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978289" y="13507015"/>
            <a:ext cx="4636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Microarray at 60 minutes after cold shock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8298" y="15444894"/>
            <a:ext cx="108989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DNA microarray data for each of the six strains was analyzed to show which genes exhibited significant changes in expression during cold shock. The criteria for significance was a corrected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Benjamini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&amp; Hochberg  ANOVA </a:t>
            </a:r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value &lt; 0.05.</a:t>
            </a:r>
          </a:p>
          <a:p>
            <a:pPr marL="341313" indent="-341313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1313" indent="-341313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1313" indent="-341313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1313" indent="-341313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The genes with significant expression changes were submitted to the YEASTRACT database, which returned a list of transcription factors that could regulate those targets.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Transcription factors for which we had deletion strain microarray data were added to the list of the most significant regulators for each strain to generate six GRNs.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Transcription factors and edges were removed from each GRN in a stepwise fashion in order of least to most significant until the network was pared down to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have fewer than 15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genes.</a:t>
            </a:r>
          </a:p>
          <a:p>
            <a:pPr marL="342900" indent="-342900">
              <a:buFont typeface="Arial"/>
              <a:buChar char="•"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This study focuses one network (db5) with 15 genes and 28 edges, which was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input into the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Dahlquist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Lab’s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program to model the dynamics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of expression for each gene in the network.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Screen Shot 2016-03-15 at 7.16.16 P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9"/>
          <a:stretch/>
        </p:blipFill>
        <p:spPr>
          <a:xfrm>
            <a:off x="1170945" y="2362374"/>
            <a:ext cx="4776126" cy="1871318"/>
          </a:xfrm>
          <a:prstGeom prst="rect">
            <a:avLst/>
          </a:prstGeom>
        </p:spPr>
      </p:pic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835054"/>
              </p:ext>
            </p:extLst>
          </p:nvPr>
        </p:nvGraphicFramePr>
        <p:xfrm>
          <a:off x="1488454" y="16463684"/>
          <a:ext cx="9703487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0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39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Wild</a:t>
                      </a:r>
                      <a:r>
                        <a:rPr lang="en-US" sz="14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∆cin5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∆gln3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∆hap4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∆zap1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r>
                        <a:rPr lang="en-US" sz="14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% of Genes with p &lt; 0.05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1936 (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1683 (28%)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1683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(28%)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1794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(29%)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1859 (30%)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999683"/>
              </p:ext>
            </p:extLst>
          </p:nvPr>
        </p:nvGraphicFramePr>
        <p:xfrm>
          <a:off x="2434043" y="29091594"/>
          <a:ext cx="3508801" cy="788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0" name="Equation" r:id="rId7" imgW="2108160" imgH="444240" progId="Equation.3">
                  <p:embed/>
                </p:oleObj>
              </mc:Choice>
              <mc:Fallback>
                <p:oleObj name="Equation" r:id="rId7" imgW="2108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043" y="29091594"/>
                        <a:ext cx="3508801" cy="7880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159586"/>
              </p:ext>
            </p:extLst>
          </p:nvPr>
        </p:nvGraphicFramePr>
        <p:xfrm>
          <a:off x="6907935" y="22609389"/>
          <a:ext cx="4766742" cy="1191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1" name="Equation" r:id="rId9" imgW="2743200" imgH="685800" progId="Equation.3">
                  <p:embed/>
                </p:oleObj>
              </mc:Choice>
              <mc:Fallback>
                <p:oleObj name="Equation" r:id="rId9" imgW="27432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7935" y="22609389"/>
                        <a:ext cx="4766742" cy="1191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5" name="Picture 154" descr="Screen Shot 2015-03-07 at 12.55.56 P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936" y="24369362"/>
            <a:ext cx="2533576" cy="2226268"/>
          </a:xfrm>
          <a:prstGeom prst="rect">
            <a:avLst/>
          </a:prstGeom>
        </p:spPr>
      </p:pic>
      <p:grpSp>
        <p:nvGrpSpPr>
          <p:cNvPr id="156" name="Group 1184"/>
          <p:cNvGrpSpPr>
            <a:grpSpLocks/>
          </p:cNvGrpSpPr>
          <p:nvPr/>
        </p:nvGrpSpPr>
        <p:grpSpPr bwMode="auto">
          <a:xfrm>
            <a:off x="9576266" y="26386677"/>
            <a:ext cx="2407300" cy="1913891"/>
            <a:chOff x="666" y="21558"/>
            <a:chExt cx="2496" cy="2112"/>
          </a:xfrm>
        </p:grpSpPr>
        <p:pic>
          <p:nvPicPr>
            <p:cNvPr id="157" name="Picture 46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51" t="23000" r="28125" b="20000"/>
            <a:stretch>
              <a:fillRect/>
            </a:stretch>
          </p:blipFill>
          <p:spPr bwMode="auto">
            <a:xfrm>
              <a:off x="810" y="21558"/>
              <a:ext cx="2352" cy="1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8" name="Rectangle 47"/>
            <p:cNvSpPr>
              <a:spLocks noChangeArrowheads="1"/>
            </p:cNvSpPr>
            <p:nvPr/>
          </p:nvSpPr>
          <p:spPr bwMode="auto">
            <a:xfrm>
              <a:off x="666" y="23334"/>
              <a:ext cx="288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 sz="1800">
                <a:ea typeface="MS PGothic" pitchFamily="34" charset="-128"/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897249" y="23013376"/>
            <a:ext cx="59665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Each </a:t>
            </a:r>
            <a:r>
              <a:rPr lang="en-US" sz="1800" b="1">
                <a:latin typeface="Arial"/>
                <a:cs typeface="Arial"/>
              </a:rPr>
              <a:t>gene in the network has </a:t>
            </a:r>
            <a:r>
              <a:rPr lang="en-US" sz="1800" b="1" dirty="0">
                <a:latin typeface="Arial"/>
                <a:cs typeface="Arial"/>
              </a:rPr>
              <a:t>a differential equation that models the change in expression over time </a:t>
            </a:r>
            <a:r>
              <a:rPr lang="en-US" sz="1800" b="1">
                <a:latin typeface="Arial"/>
                <a:cs typeface="Arial"/>
              </a:rPr>
              <a:t>as </a:t>
            </a:r>
            <a:r>
              <a:rPr lang="en-US" sz="1800" b="1" i="1">
                <a:latin typeface="Arial"/>
                <a:cs typeface="Arial"/>
              </a:rPr>
              <a:t>production</a:t>
            </a:r>
            <a:r>
              <a:rPr lang="en-US" sz="1800" b="1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– </a:t>
            </a:r>
            <a:r>
              <a:rPr lang="en-US" sz="1800" b="1" i="1" dirty="0">
                <a:latin typeface="Arial"/>
                <a:cs typeface="Arial"/>
              </a:rPr>
              <a:t>degradation</a:t>
            </a:r>
            <a:r>
              <a:rPr lang="en-US" sz="1800" b="1" dirty="0">
                <a:latin typeface="Arial"/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Degradation rates for each gene were taken from mRNA half life data from </a:t>
            </a:r>
            <a:r>
              <a:rPr lang="en-US" sz="1800" b="1" dirty="0" err="1">
                <a:latin typeface="Arial"/>
                <a:cs typeface="Arial"/>
              </a:rPr>
              <a:t>Neymotin</a:t>
            </a:r>
            <a:r>
              <a:rPr lang="en-US" sz="1800" b="1" dirty="0">
                <a:latin typeface="Arial"/>
                <a:cs typeface="Arial"/>
              </a:rPr>
              <a:t> et al. (2014).</a:t>
            </a: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We use a sigmoidal production function where:</a:t>
            </a:r>
          </a:p>
          <a:p>
            <a:pPr marL="806450" lvl="1" indent="-280988">
              <a:buFont typeface="Arial"/>
              <a:buChar char="•"/>
            </a:pPr>
            <a:r>
              <a:rPr lang="en-US" sz="1800" i="1" dirty="0">
                <a:latin typeface="Times New Roman"/>
                <a:cs typeface="Times New Roman"/>
              </a:rPr>
              <a:t>P</a:t>
            </a:r>
            <a:r>
              <a:rPr lang="en-US" sz="1800" i="1" baseline="-25000" dirty="0">
                <a:latin typeface="Times New Roman"/>
                <a:cs typeface="Times New Roman"/>
              </a:rPr>
              <a:t>i</a:t>
            </a:r>
            <a:r>
              <a:rPr lang="en-US" sz="1800" b="1" dirty="0">
                <a:latin typeface="Arial"/>
                <a:cs typeface="Arial"/>
              </a:rPr>
              <a:t> is mRNA production rate for gene </a:t>
            </a:r>
            <a:r>
              <a:rPr lang="en-US" sz="1800" i="1" dirty="0">
                <a:latin typeface="Times New Roman"/>
                <a:cs typeface="Times New Roman"/>
              </a:rPr>
              <a:t>i</a:t>
            </a:r>
            <a:endParaRPr lang="en-US" sz="1800" dirty="0">
              <a:latin typeface="Times New Roman"/>
              <a:cs typeface="Times New Roman"/>
            </a:endParaRPr>
          </a:p>
          <a:p>
            <a:pPr marL="806450" lvl="1" indent="-280988">
              <a:buFont typeface="Arial"/>
              <a:buChar char="•"/>
            </a:pPr>
            <a:r>
              <a:rPr lang="en-US" sz="1800" i="1" dirty="0">
                <a:latin typeface="Times New Roman"/>
                <a:cs typeface="Times New Roman"/>
              </a:rPr>
              <a:t>d</a:t>
            </a:r>
            <a:r>
              <a:rPr lang="en-US" sz="1800" i="1" baseline="-25000" dirty="0">
                <a:latin typeface="Times New Roman"/>
                <a:cs typeface="Times New Roman"/>
              </a:rPr>
              <a:t>i</a:t>
            </a:r>
            <a:r>
              <a:rPr lang="en-US" sz="1800" b="1" dirty="0">
                <a:latin typeface="Arial"/>
                <a:cs typeface="Arial"/>
              </a:rPr>
              <a:t> is the mRNA degradation rate for gene </a:t>
            </a:r>
            <a:r>
              <a:rPr lang="en-US" sz="1800" i="1" dirty="0" err="1">
                <a:latin typeface="Times New Roman"/>
                <a:cs typeface="Times New Roman"/>
              </a:rPr>
              <a:t>i</a:t>
            </a:r>
            <a:r>
              <a:rPr lang="en-US" sz="1800" i="1" dirty="0">
                <a:latin typeface="Times New Roman"/>
                <a:cs typeface="Times New Roman"/>
              </a:rPr>
              <a:t> </a:t>
            </a:r>
          </a:p>
          <a:p>
            <a:pPr marL="806450" lvl="1" indent="-280988">
              <a:buFont typeface="Arial"/>
              <a:buChar char="•"/>
            </a:pPr>
            <a:r>
              <a:rPr lang="en-US" sz="1800" i="1" dirty="0">
                <a:latin typeface="Times New Roman"/>
                <a:cs typeface="Times New Roman"/>
              </a:rPr>
              <a:t>w</a:t>
            </a:r>
            <a:r>
              <a:rPr lang="en-US" sz="1800" b="1" dirty="0">
                <a:latin typeface="Arial"/>
                <a:cs typeface="Arial"/>
              </a:rPr>
              <a:t> is the weight term, determining the level of activation or repression of </a:t>
            </a:r>
            <a:r>
              <a:rPr lang="en-US" sz="1800" i="1" dirty="0">
                <a:latin typeface="Times New Roman"/>
                <a:cs typeface="Times New Roman"/>
              </a:rPr>
              <a:t>j</a:t>
            </a:r>
            <a:r>
              <a:rPr lang="en-US" sz="1800" b="1" dirty="0">
                <a:latin typeface="Arial"/>
                <a:cs typeface="Arial"/>
              </a:rPr>
              <a:t> on </a:t>
            </a:r>
            <a:r>
              <a:rPr lang="en-US" sz="1800" i="1" dirty="0">
                <a:latin typeface="Times New Roman"/>
                <a:cs typeface="Times New Roman"/>
              </a:rPr>
              <a:t>i</a:t>
            </a:r>
          </a:p>
          <a:p>
            <a:pPr marL="806450" lvl="1" indent="-280988">
              <a:buFont typeface="Arial"/>
              <a:buChar char="•"/>
            </a:pPr>
            <a:r>
              <a:rPr lang="en-US" sz="1800" i="1" dirty="0">
                <a:latin typeface="Times New Roman"/>
                <a:cs typeface="Times New Roman"/>
              </a:rPr>
              <a:t>b</a:t>
            </a:r>
            <a:r>
              <a:rPr lang="en-US" sz="1800" b="1" dirty="0">
                <a:latin typeface="Arial"/>
                <a:cs typeface="Arial"/>
              </a:rPr>
              <a:t> is a threshold of expression for each gene</a:t>
            </a:r>
          </a:p>
          <a:p>
            <a:pPr marL="285750" indent="-285750">
              <a:buFont typeface="Arial"/>
              <a:buChar char="•"/>
            </a:pPr>
            <a:r>
              <a:rPr lang="en-US" sz="1800" b="1">
                <a:latin typeface="Arial"/>
                <a:cs typeface="Arial"/>
              </a:rPr>
              <a:t>Positive weights to the edges represent activation, negative weights to edges represent repression. </a:t>
            </a:r>
          </a:p>
          <a:p>
            <a:pPr marL="285750" indent="-285750">
              <a:buFont typeface="Arial"/>
              <a:buChar char="•"/>
            </a:pPr>
            <a:r>
              <a:rPr lang="en-US" sz="1800" b="1">
                <a:latin typeface="Arial"/>
                <a:cs typeface="Arial"/>
              </a:rPr>
              <a:t>The magnitude of the weight parameter represents the strength of the regulatory relationship.</a:t>
            </a:r>
          </a:p>
          <a:p>
            <a:pPr marL="285750" indent="-285750">
              <a:buFont typeface="Arial"/>
              <a:buChar char="•"/>
            </a:pPr>
            <a:r>
              <a:rPr lang="en-US" sz="1800" b="1">
                <a:latin typeface="Arial"/>
                <a:cs typeface="Arial"/>
              </a:rPr>
              <a:t>The </a:t>
            </a:r>
            <a:r>
              <a:rPr lang="en-US" sz="1800" b="1" dirty="0">
                <a:latin typeface="Arial"/>
                <a:cs typeface="Arial"/>
              </a:rPr>
              <a:t>production rate (</a:t>
            </a:r>
            <a:r>
              <a:rPr lang="en-US" sz="1800" i="1" dirty="0">
                <a:latin typeface="Times New Roman"/>
                <a:cs typeface="Times New Roman"/>
              </a:rPr>
              <a:t>P</a:t>
            </a:r>
            <a:r>
              <a:rPr lang="en-US" sz="1800" i="1" baseline="-25000" dirty="0">
                <a:latin typeface="Times New Roman"/>
                <a:cs typeface="Times New Roman"/>
              </a:rPr>
              <a:t>i</a:t>
            </a:r>
            <a:r>
              <a:rPr lang="en-US" sz="1800" b="1" dirty="0">
                <a:latin typeface="Arial"/>
                <a:cs typeface="Arial"/>
              </a:rPr>
              <a:t> ), weight (</a:t>
            </a:r>
            <a:r>
              <a:rPr lang="en-US" sz="1800" i="1" dirty="0">
                <a:latin typeface="Times New Roman"/>
                <a:cs typeface="Times New Roman"/>
              </a:rPr>
              <a:t>w</a:t>
            </a:r>
            <a:r>
              <a:rPr lang="en-US" sz="1800" b="1" dirty="0">
                <a:latin typeface="Arial"/>
                <a:cs typeface="Arial"/>
              </a:rPr>
              <a:t> ), and threshold (</a:t>
            </a:r>
            <a:r>
              <a:rPr lang="en-US" sz="1800" i="1" dirty="0">
                <a:latin typeface="Times New Roman"/>
                <a:cs typeface="Times New Roman"/>
              </a:rPr>
              <a:t>b</a:t>
            </a:r>
            <a:r>
              <a:rPr lang="en-US" sz="1800" b="1" dirty="0">
                <a:latin typeface="Arial"/>
                <a:cs typeface="Arial"/>
              </a:rPr>
              <a:t>) values were estimated from DNA microarray data using a penalized least squares approach. 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841971" y="21545043"/>
            <a:ext cx="11344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The model, called GRNmap (Gene Regulatory Network modeling and parameter estimation) was implemented in MATLAB (</a:t>
            </a:r>
            <a:r>
              <a:rPr lang="en-US" sz="1800" b="1" dirty="0" err="1">
                <a:latin typeface="Arial"/>
                <a:cs typeface="Arial"/>
              </a:rPr>
              <a:t>Dahlquist</a:t>
            </a:r>
            <a:r>
              <a:rPr lang="en-US" sz="1800" b="1" dirty="0">
                <a:latin typeface="Arial"/>
                <a:cs typeface="Arial"/>
              </a:rPr>
              <a:t> et al. 2015).</a:t>
            </a: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The MATLAB code and executable are available under an open source license at </a:t>
            </a:r>
            <a:r>
              <a:rPr lang="de-DE" sz="1800" b="1" dirty="0">
                <a:latin typeface="Arial"/>
                <a:cs typeface="Arial"/>
              </a:rPr>
              <a:t>https://</a:t>
            </a:r>
            <a:r>
              <a:rPr lang="de-DE" sz="1800" b="1" dirty="0" err="1">
                <a:latin typeface="Arial"/>
                <a:cs typeface="Arial"/>
              </a:rPr>
              <a:t>github.com</a:t>
            </a:r>
            <a:r>
              <a:rPr lang="de-DE" sz="1800" b="1" dirty="0">
                <a:latin typeface="Arial"/>
                <a:cs typeface="Arial"/>
              </a:rPr>
              <a:t>/</a:t>
            </a:r>
            <a:r>
              <a:rPr lang="de-DE" sz="1800" b="1" dirty="0" err="1">
                <a:latin typeface="Arial"/>
                <a:cs typeface="Arial"/>
              </a:rPr>
              <a:t>kdahlquist</a:t>
            </a:r>
            <a:r>
              <a:rPr lang="de-DE" sz="1800" b="1" dirty="0">
                <a:latin typeface="Arial"/>
                <a:cs typeface="Arial"/>
              </a:rPr>
              <a:t>/</a:t>
            </a:r>
            <a:r>
              <a:rPr lang="de-DE" sz="1800" b="1" dirty="0" err="1">
                <a:latin typeface="Arial"/>
                <a:cs typeface="Arial"/>
              </a:rPr>
              <a:t>GRNmap</a:t>
            </a:r>
            <a:r>
              <a:rPr lang="de-DE" sz="1800" b="1" dirty="0">
                <a:latin typeface="Arial"/>
                <a:cs typeface="Arial"/>
              </a:rPr>
              <a:t>/.</a:t>
            </a:r>
            <a:endParaRPr lang="en-US" sz="1800" b="1" dirty="0">
              <a:latin typeface="Arial"/>
              <a:cs typeface="Arial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93922" y="30201670"/>
            <a:ext cx="8415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E represents the Least Squares Error (LSE) and is the difference between the microarray data (experimental) values and simulated values derived from solving the </a:t>
            </a:r>
            <a:r>
              <a:rPr lang="en-US" sz="1800" b="1" dirty="0" err="1">
                <a:latin typeface="Arial"/>
                <a:cs typeface="Arial"/>
              </a:rPr>
              <a:t>differentical</a:t>
            </a:r>
            <a:r>
              <a:rPr lang="en-US" sz="1800" b="1" dirty="0">
                <a:latin typeface="Arial"/>
                <a:cs typeface="Arial"/>
              </a:rPr>
              <a:t> equation with the estimated parameters.</a:t>
            </a: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The LSE can be compared to the minimum theoretical LSE (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minLSE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) achievable given the experimental data to compare the goodness of fit of different network models.</a:t>
            </a:r>
            <a:b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0479537" y="28246824"/>
            <a:ext cx="1742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(Freeman, 2002)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2986381" y="20960199"/>
            <a:ext cx="17886906" cy="11754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  <p:sp>
        <p:nvSpPr>
          <p:cNvPr id="46" name="TextBox 45"/>
          <p:cNvSpPr txBox="1"/>
          <p:nvPr/>
        </p:nvSpPr>
        <p:spPr>
          <a:xfrm>
            <a:off x="13018541" y="20935099"/>
            <a:ext cx="17842728" cy="523220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Certain edge deletions caused changes in production rates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1443683" y="20849469"/>
            <a:ext cx="11930575" cy="11779313"/>
          </a:xfrm>
          <a:prstGeom prst="rect">
            <a:avLst/>
          </a:prstGeom>
          <a:ln w="254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1462047" y="20855176"/>
            <a:ext cx="11893845" cy="492443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Conclusions </a:t>
            </a:r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and Future Directions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462047" y="28229650"/>
            <a:ext cx="11893845" cy="492443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Acknowledgments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469985" y="29789581"/>
            <a:ext cx="11898701" cy="492443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000178" y="21691155"/>
            <a:ext cx="65849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Production rates for each deletion network were compared to the intact network using a paired T-test.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The SWI4</a:t>
            </a:r>
            <a:r>
              <a:rPr lang="en-US" sz="1800" b="1" dirty="0">
                <a:latin typeface="Arial"/>
                <a:cs typeface="Arial"/>
                <a:sym typeface="Wingdings"/>
              </a:rPr>
              <a:t>YHP1 edge deletion and the MSN2YHP1 edge deletion both caused significant changes to the </a:t>
            </a:r>
            <a:r>
              <a:rPr lang="en-US" sz="1800" b="1">
                <a:latin typeface="Arial"/>
                <a:cs typeface="Arial"/>
                <a:sym typeface="Wingdings"/>
              </a:rPr>
              <a:t>production rates. </a:t>
            </a:r>
            <a:endParaRPr lang="en-US" sz="1800" b="1" dirty="0">
              <a:latin typeface="Arial"/>
              <a:cs typeface="Arial"/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  <a:sym typeface="Wingdings"/>
              </a:rPr>
              <a:t>As shown above and in the heat map, none of the edge weights in the MSN2YHP1 deletion network or the SWI1YHP1 deletion network changed.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  <a:sym typeface="Wingdings"/>
              </a:rPr>
              <a:t>This suggests that the networks could compensate for each of these edge deletions by altering production rates.</a:t>
            </a:r>
            <a:endParaRPr lang="en-US" sz="1800" b="1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55701" y="21378508"/>
            <a:ext cx="1180776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latin typeface="Arial"/>
                <a:cs typeface="Arial"/>
              </a:rPr>
              <a:t>In total, 29 networks were examined.  </a:t>
            </a:r>
            <a:r>
              <a:rPr lang="en-US" sz="1600" b="1">
                <a:latin typeface="Arial"/>
                <a:cs typeface="Arial"/>
              </a:rPr>
              <a:t>These were comprised </a:t>
            </a:r>
            <a:r>
              <a:rPr lang="en-US" sz="1600" b="1" dirty="0">
                <a:latin typeface="Arial"/>
                <a:cs typeface="Arial"/>
              </a:rPr>
              <a:t>of the intact network and the 28 networks generated from each individual edge deletion. 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latin typeface="Arial"/>
                <a:cs typeface="Arial"/>
              </a:rPr>
              <a:t>Upon examination, five of the networks overall had better </a:t>
            </a:r>
            <a:r>
              <a:rPr lang="en-US" sz="1600" b="1" dirty="0" err="1">
                <a:latin typeface="Arial"/>
                <a:cs typeface="Arial"/>
              </a:rPr>
              <a:t>LSE:minLSE</a:t>
            </a:r>
            <a:r>
              <a:rPr lang="en-US" sz="1600" b="1" dirty="0">
                <a:latin typeface="Arial"/>
                <a:cs typeface="Arial"/>
              </a:rPr>
              <a:t> ratios.  These five resulted from the HMO1</a:t>
            </a:r>
            <a:r>
              <a:rPr lang="en-US" sz="1600" b="1" dirty="0">
                <a:latin typeface="Arial"/>
                <a:cs typeface="Arial"/>
                <a:sym typeface="Wingdings"/>
              </a:rPr>
              <a:t></a:t>
            </a:r>
            <a:r>
              <a:rPr lang="en-US" sz="1600" b="1" dirty="0">
                <a:latin typeface="Arial"/>
                <a:cs typeface="Arial"/>
              </a:rPr>
              <a:t>CIN5, HMO1</a:t>
            </a:r>
            <a:r>
              <a:rPr lang="en-US" sz="1600" b="1" dirty="0">
                <a:latin typeface="Arial"/>
                <a:cs typeface="Arial"/>
                <a:sym typeface="Wingdings"/>
              </a:rPr>
              <a:t></a:t>
            </a:r>
            <a:r>
              <a:rPr lang="en-US" sz="1600" b="1" dirty="0">
                <a:latin typeface="Arial"/>
                <a:cs typeface="Arial"/>
              </a:rPr>
              <a:t>YOX1, MSN2</a:t>
            </a:r>
            <a:r>
              <a:rPr lang="en-US" sz="1600" b="1" dirty="0">
                <a:latin typeface="Arial"/>
                <a:cs typeface="Arial"/>
                <a:sym typeface="Wingdings"/>
              </a:rPr>
              <a:t></a:t>
            </a:r>
            <a:r>
              <a:rPr lang="en-US" sz="1600" b="1" dirty="0">
                <a:latin typeface="Arial"/>
                <a:cs typeface="Arial"/>
              </a:rPr>
              <a:t>CIN5, MSN2</a:t>
            </a:r>
            <a:r>
              <a:rPr lang="en-US" sz="1600" b="1" dirty="0">
                <a:latin typeface="Arial"/>
                <a:cs typeface="Arial"/>
                <a:sym typeface="Wingdings"/>
              </a:rPr>
              <a:t></a:t>
            </a:r>
            <a:r>
              <a:rPr lang="en-US" sz="1600" b="1" dirty="0">
                <a:latin typeface="Arial"/>
                <a:cs typeface="Arial"/>
              </a:rPr>
              <a:t>YOX1, and ZAP1</a:t>
            </a:r>
            <a:r>
              <a:rPr lang="en-US" sz="1600" b="1" dirty="0">
                <a:latin typeface="Arial"/>
                <a:cs typeface="Arial"/>
                <a:sym typeface="Wingdings"/>
              </a:rPr>
              <a:t></a:t>
            </a:r>
            <a:r>
              <a:rPr lang="en-US" sz="1600" b="1" dirty="0">
                <a:latin typeface="Arial"/>
                <a:cs typeface="Arial"/>
              </a:rPr>
              <a:t>ACE2 edge deletions. In the case of sixteen of the edge deletions, the </a:t>
            </a:r>
            <a:r>
              <a:rPr lang="en-US" sz="1600" b="1" dirty="0" err="1">
                <a:latin typeface="Arial"/>
                <a:cs typeface="Arial"/>
              </a:rPr>
              <a:t>LSE:minLSE</a:t>
            </a:r>
            <a:r>
              <a:rPr lang="en-US" sz="1600" b="1" dirty="0">
                <a:latin typeface="Arial"/>
                <a:cs typeface="Arial"/>
              </a:rPr>
              <a:t> ratio was worse than the intact network.  These deletions included ASH1</a:t>
            </a:r>
            <a:r>
              <a:rPr lang="en-US" sz="1600" b="1" dirty="0">
                <a:latin typeface="Arial"/>
                <a:cs typeface="Arial"/>
                <a:sym typeface="Wingdings"/>
              </a:rPr>
              <a:t>YHP1, HMO1MSN2, and SWI5ASH1.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latin typeface="Arial"/>
                <a:cs typeface="Arial"/>
                <a:sym typeface="Wingdings"/>
              </a:rPr>
              <a:t>The edge deletions that resulted in a higher </a:t>
            </a:r>
            <a:r>
              <a:rPr lang="en-US" sz="1600" b="1" dirty="0" err="1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>
                <a:latin typeface="Arial"/>
                <a:cs typeface="Arial"/>
                <a:sym typeface="Wingdings"/>
              </a:rPr>
              <a:t> ratio suggest that those particular edges are important to to the network, while the edge deletions that resulted in a lower </a:t>
            </a:r>
            <a:r>
              <a:rPr lang="en-US" sz="1600" b="1" dirty="0" err="1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>
                <a:latin typeface="Arial"/>
                <a:cs typeface="Arial"/>
                <a:sym typeface="Wingdings"/>
              </a:rPr>
              <a:t> ratio are likely not needed in the network.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latin typeface="Arial"/>
                <a:cs typeface="Arial"/>
                <a:sym typeface="Wingdings"/>
              </a:rPr>
              <a:t>The deletions of HMO1MSN2 and GCR2MSN2 both increased the </a:t>
            </a:r>
            <a:r>
              <a:rPr lang="en-US" sz="1600" b="1" dirty="0" err="1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>
                <a:latin typeface="Arial"/>
                <a:cs typeface="Arial"/>
                <a:sym typeface="Wingdings"/>
              </a:rPr>
              <a:t> ratio and also resulted in changes in the optimized expression of MSN2, suggesting that they are </a:t>
            </a:r>
            <a:r>
              <a:rPr lang="en-US" sz="1600" b="1" dirty="0" err="1">
                <a:latin typeface="Arial"/>
                <a:cs typeface="Arial"/>
                <a:sym typeface="Wingdings"/>
              </a:rPr>
              <a:t>imporant</a:t>
            </a:r>
            <a:r>
              <a:rPr lang="en-US" sz="1600" b="1" dirty="0">
                <a:latin typeface="Arial"/>
                <a:cs typeface="Arial"/>
                <a:sym typeface="Wingdings"/>
              </a:rPr>
              <a:t> edges.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latin typeface="Arial"/>
                <a:cs typeface="Arial"/>
                <a:sym typeface="Wingdings"/>
              </a:rPr>
              <a:t>The changes in production rates as a result of the edge deletions was also assessed.  In this particular network, the changes in production rates compensated for certain edge deletions, like MSN2YHP1.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latin typeface="Arial"/>
                <a:cs typeface="Arial"/>
                <a:sym typeface="Wingdings"/>
              </a:rPr>
              <a:t>The significant differences in production rate as a result of the deletions of SWI4YHP1 and MSN2YHP1 allow the resulting network to have an </a:t>
            </a:r>
            <a:r>
              <a:rPr lang="en-US" sz="1600" b="1" dirty="0" err="1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>
                <a:latin typeface="Arial"/>
                <a:cs typeface="Arial"/>
                <a:sym typeface="Wingdings"/>
              </a:rPr>
              <a:t> ratio that is similar to the intact network.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latin typeface="Arial"/>
                <a:cs typeface="Arial"/>
                <a:sym typeface="Wingdings"/>
              </a:rPr>
              <a:t>Differences in the optimized expression of genes result in different </a:t>
            </a:r>
            <a:r>
              <a:rPr lang="en-US" sz="1600" b="1" dirty="0" err="1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>
                <a:latin typeface="Arial"/>
                <a:cs typeface="Arial"/>
                <a:sym typeface="Wingdings"/>
              </a:rPr>
              <a:t> ratios. The individual deletions of HMO1CIN5 and MSN2CIN5 did not change the optimized expression of CIN5, but they both lowered the </a:t>
            </a:r>
            <a:r>
              <a:rPr lang="en-US" sz="1600" b="1" dirty="0" err="1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>
                <a:latin typeface="Arial"/>
                <a:cs typeface="Arial"/>
                <a:sym typeface="Wingdings"/>
              </a:rPr>
              <a:t> ratio.  The deletions of HMO1MSN2 and GCR2MSN2 each altered the optimized expression of MSN2 and increased the </a:t>
            </a:r>
            <a:r>
              <a:rPr lang="en-US" sz="1600" b="1" dirty="0" err="1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>
                <a:latin typeface="Arial"/>
                <a:cs typeface="Arial"/>
                <a:sym typeface="Wingdings"/>
              </a:rPr>
              <a:t> ratio.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latin typeface="Arial"/>
                <a:cs typeface="Arial"/>
                <a:sym typeface="Wingdings"/>
              </a:rPr>
              <a:t>This suggests that deleted edges that cause changes in optimized expression are important to the intact network.  </a:t>
            </a:r>
            <a:r>
              <a:rPr lang="en-US" sz="1600" b="1" dirty="0">
                <a:solidFill>
                  <a:srgbClr val="FF0000"/>
                </a:solidFill>
                <a:latin typeface="Arial"/>
                <a:cs typeface="Arial"/>
                <a:sym typeface="Wingdings"/>
              </a:rPr>
              <a:t> </a:t>
            </a:r>
            <a:endParaRPr lang="en-US" sz="1600" b="1" dirty="0">
              <a:latin typeface="Arial"/>
              <a:cs typeface="Arial"/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latin typeface="Arial"/>
                <a:cs typeface="Arial"/>
                <a:sym typeface="Wingdings"/>
              </a:rPr>
              <a:t>The edge weights with high variability also correspond to the </a:t>
            </a:r>
            <a:r>
              <a:rPr lang="en-US" sz="1600" b="1" dirty="0" err="1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>
                <a:latin typeface="Arial"/>
                <a:cs typeface="Arial"/>
                <a:sym typeface="Wingdings"/>
              </a:rPr>
              <a:t> ratios.  Deletion networks 2,3,4 and 6 all have </a:t>
            </a:r>
            <a:r>
              <a:rPr lang="en-US" sz="1600" b="1">
                <a:latin typeface="Arial"/>
                <a:cs typeface="Arial"/>
                <a:sym typeface="Wingdings"/>
              </a:rPr>
              <a:t>various edge weights </a:t>
            </a:r>
            <a:r>
              <a:rPr lang="en-US" sz="1600" b="1" dirty="0">
                <a:latin typeface="Arial"/>
                <a:cs typeface="Arial"/>
                <a:sym typeface="Wingdings"/>
              </a:rPr>
              <a:t>that changed as a result of the deletion and resulted in a lower </a:t>
            </a:r>
            <a:r>
              <a:rPr lang="en-US" sz="1600" b="1" dirty="0" err="1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>
                <a:latin typeface="Arial"/>
                <a:cs typeface="Arial"/>
                <a:sym typeface="Wingdings"/>
              </a:rPr>
              <a:t> ratio.  Deletion network 5 did not have any edge weight variability and the </a:t>
            </a:r>
            <a:r>
              <a:rPr lang="en-US" sz="1600" b="1" dirty="0" err="1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>
                <a:latin typeface="Arial"/>
                <a:cs typeface="Arial"/>
                <a:sym typeface="Wingdings"/>
              </a:rPr>
              <a:t> ratio did not change.  </a:t>
            </a:r>
            <a:endParaRPr lang="en-US" sz="16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latin typeface="Arial"/>
                <a:cs typeface="Arial"/>
              </a:rPr>
              <a:t>Overall, the systematic deletions of each of the 28 edges in the intact network revealed that ZAP1</a:t>
            </a:r>
            <a:r>
              <a:rPr lang="en-US" sz="1600" b="1" dirty="0">
                <a:latin typeface="Arial"/>
                <a:cs typeface="Arial"/>
                <a:sym typeface="Wingdings"/>
              </a:rPr>
              <a:t>ACE2 is most likely not important to the network and can be removed.  The edges that cause changes in optimized expression and increase the </a:t>
            </a:r>
            <a:r>
              <a:rPr lang="en-US" sz="1600" b="1" dirty="0" err="1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>
                <a:latin typeface="Arial"/>
                <a:cs typeface="Arial"/>
                <a:sym typeface="Wingdings"/>
              </a:rPr>
              <a:t> ratio when they are deleted are likely important to the network.  The edges that cause variability in other edges and decrease the </a:t>
            </a:r>
            <a:r>
              <a:rPr lang="en-US" sz="1600" b="1" dirty="0" err="1">
                <a:latin typeface="Arial"/>
                <a:cs typeface="Arial"/>
                <a:sym typeface="Wingdings"/>
              </a:rPr>
              <a:t>LSE:minLSE</a:t>
            </a:r>
            <a:r>
              <a:rPr lang="en-US" sz="1600" b="1" dirty="0">
                <a:latin typeface="Arial"/>
                <a:cs typeface="Arial"/>
                <a:sym typeface="Wingdings"/>
              </a:rPr>
              <a:t> ratio when they are deleted are likely not important to the network.  </a:t>
            </a:r>
            <a:endParaRPr lang="en-US" sz="16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469985" y="28754288"/>
            <a:ext cx="11840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We would like to thank the GRNmap coding team, Justin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 Kyle </a:t>
            </a:r>
            <a:r>
              <a:rPr lang="en-US" sz="1200" b="1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. Torres and John L. Lopez. We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thank Mihir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Samdarshi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, Yeon-soo (Jen)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Shin,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and Eileen J.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Choe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 for their work on the 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GRNsight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 visualization software. Microarray data were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collected by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Cybele Arsan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, Wesley Citti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 Kevin 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Entzminger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 Andrew Herman, Monica Hong, Heather King, Lauren 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Kubeck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 Stephanie 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Kuelbs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 Elizabeth Liu, Matthew Mejia, Kevin McGee, 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Kenny Rodriguez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 Olivia 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Sakhon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 Alondra Vega, and Kevin Wyllie. Further,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 we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 would like to 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thank Brandon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J. Klein 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for his contributions to the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 data analysis </a:t>
            </a:r>
            <a:r>
              <a:rPr lang="en-US" sz="1200" b="1" err="1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. This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work is partially supported by NSF award 0921038 (K.D.D., B.G.F.) and a 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Kadner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-Pitts Research Grant (K.D.D.).</a:t>
            </a:r>
            <a:endParaRPr 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622248" y="30317256"/>
            <a:ext cx="11573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Dahlquist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K. D., Dionisio, J. D. N., Fitzpatrick, B. G., Anguiano, N. A.,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Varshneya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A., Southwick, B. J., &amp;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Samdarshi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M. (2016).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GRNsight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: a web application and service for visualizing models of small-to medium-scale gene regulatory networks.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PeerJ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Computer Science, 2, e85.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: 10.7717/peerj-cs.85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Dahlquist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K., Fitzpatrick, B., Camacho, E.,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Entzminger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S., &amp;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Wanner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N. (2015). Parameter Estimation for Gene Regulatory Networks from Microarray Data: Cold Shock Response in Saccharomyces cerevisiae. 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Bulletin of Mathematical Biology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77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(8), 1457-1492.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: 10.1007/s11538-015-0092-6.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Freeman, S. (2002).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Biological science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(First ed.). Prentice Hall.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Neymotin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B.,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Athanasiadou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R., &amp; Gresham, D. (2014). Determination of in vivo RNA kinetics using RATE-seq.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20(10), 1645-1652.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: 10.1261/rna.045104.114 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2986381" y="25092262"/>
            <a:ext cx="17842728" cy="523220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Certain edge deletions caused changes in optimized expression over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4571323" y="26088096"/>
            <a:ext cx="60419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These graphs compare the optimized expression of genes as modeled </a:t>
            </a:r>
            <a:r>
              <a:rPr lang="en-US" sz="1800" b="1">
                <a:latin typeface="Arial"/>
                <a:cs typeface="Arial"/>
              </a:rPr>
              <a:t>by GRNmap </a:t>
            </a:r>
            <a:r>
              <a:rPr lang="en-US" sz="1800" b="1" dirty="0">
                <a:latin typeface="Arial"/>
                <a:cs typeface="Arial"/>
              </a:rPr>
              <a:t>as a result of certain edge deletions compared to the intact network.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The HMO1</a:t>
            </a:r>
            <a:r>
              <a:rPr lang="en-US" sz="1800" b="1" dirty="0">
                <a:latin typeface="Arial"/>
                <a:cs typeface="Arial"/>
                <a:sym typeface="Wingdings"/>
              </a:rPr>
              <a:t>CIN5 and MSN2CIN5</a:t>
            </a:r>
            <a:r>
              <a:rPr lang="en-US" sz="1800" b="1" dirty="0">
                <a:latin typeface="Arial"/>
                <a:cs typeface="Arial"/>
              </a:rPr>
              <a:t> edge </a:t>
            </a:r>
            <a:r>
              <a:rPr lang="en-US" sz="1800" b="1">
                <a:latin typeface="Arial"/>
                <a:cs typeface="Arial"/>
              </a:rPr>
              <a:t>deletions are displayed because </a:t>
            </a:r>
            <a:r>
              <a:rPr lang="en-US" sz="1800" b="1" dirty="0">
                <a:latin typeface="Arial"/>
                <a:cs typeface="Arial"/>
              </a:rPr>
              <a:t>they each caused a </a:t>
            </a:r>
            <a:r>
              <a:rPr lang="en-US" sz="1800" b="1">
                <a:latin typeface="Arial"/>
                <a:cs typeface="Arial"/>
              </a:rPr>
              <a:t>decrease in the LSE:minLSE ratio.</a:t>
            </a:r>
            <a:endParaRPr lang="en-US" sz="1800" b="1" dirty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The optimized expression of CIN5 does not change when either HMO1</a:t>
            </a:r>
            <a:r>
              <a:rPr lang="en-US" sz="1800" b="1" dirty="0">
                <a:latin typeface="Arial"/>
                <a:cs typeface="Arial"/>
                <a:sym typeface="Wingdings"/>
              </a:rPr>
              <a:t>CIN5 or MSN2CIN5 are deleted, while both deletion networks above show changes in regulation.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The optimized expression of MSN2 changes drastically when the GCR2</a:t>
            </a:r>
            <a:r>
              <a:rPr lang="en-US" sz="1800" b="1" dirty="0">
                <a:latin typeface="Arial"/>
                <a:cs typeface="Arial"/>
                <a:sym typeface="Wingdings"/>
              </a:rPr>
              <a:t>MSN2</a:t>
            </a:r>
            <a:r>
              <a:rPr lang="en-US" sz="1800" b="1" dirty="0">
                <a:latin typeface="Arial"/>
                <a:cs typeface="Arial"/>
              </a:rPr>
              <a:t> edge is deleted.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Both the HMO1</a:t>
            </a:r>
            <a:r>
              <a:rPr lang="en-US" sz="1800" b="1" dirty="0">
                <a:latin typeface="Arial"/>
                <a:cs typeface="Arial"/>
                <a:sym typeface="Wingdings"/>
              </a:rPr>
              <a:t>MSN2 and the GCR2MSN2 edge deletions caused an increase </a:t>
            </a:r>
            <a:r>
              <a:rPr lang="en-US" sz="1800" b="1">
                <a:latin typeface="Arial"/>
                <a:cs typeface="Arial"/>
                <a:sym typeface="Wingdings"/>
              </a:rPr>
              <a:t>in the LSE:minLSE ratio.</a:t>
            </a:r>
            <a:endParaRPr lang="en-US" sz="1800" b="1" dirty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This may be a result of the importance of MSN2 to the network. The changes in optimized </a:t>
            </a:r>
            <a:r>
              <a:rPr lang="en-US" sz="1800" b="1">
                <a:latin typeface="Arial"/>
                <a:cs typeface="Arial"/>
              </a:rPr>
              <a:t>expression compensates </a:t>
            </a:r>
            <a:r>
              <a:rPr lang="en-US" sz="1800" b="1" dirty="0">
                <a:latin typeface="Arial"/>
                <a:cs typeface="Arial"/>
              </a:rPr>
              <a:t>for the loss of an important edge. </a:t>
            </a:r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365733"/>
              </p:ext>
            </p:extLst>
          </p:nvPr>
        </p:nvGraphicFramePr>
        <p:xfrm>
          <a:off x="14046477" y="22442155"/>
          <a:ext cx="8127999" cy="2204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31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charset="0"/>
                          <a:ea typeface="Arial" charset="0"/>
                          <a:cs typeface="Arial" charset="0"/>
                        </a:rPr>
                        <a:t>Edge Deletion</a:t>
                      </a:r>
                      <a:endParaRPr lang="en-US" sz="18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ea typeface="Arial" charset="0"/>
                          <a:cs typeface="Arial" charset="0"/>
                        </a:rPr>
                        <a:t>SWI4</a:t>
                      </a:r>
                      <a:r>
                        <a:rPr lang="en-US" sz="1800" baseline="0" dirty="0">
                          <a:latin typeface="Arial" charset="0"/>
                          <a:ea typeface="Arial" charset="0"/>
                          <a:cs typeface="Arial" charset="0"/>
                          <a:sym typeface="Wingdings"/>
                        </a:rPr>
                        <a:t></a:t>
                      </a:r>
                      <a:r>
                        <a:rPr lang="en-US" sz="1800" dirty="0">
                          <a:latin typeface="Arial" charset="0"/>
                          <a:ea typeface="Arial" charset="0"/>
                          <a:cs typeface="Arial" charset="0"/>
                        </a:rPr>
                        <a:t>YHP1</a:t>
                      </a:r>
                      <a:endParaRPr lang="en-US" sz="18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charset="0"/>
                          <a:ea typeface="Arial" charset="0"/>
                          <a:cs typeface="Arial" charset="0"/>
                        </a:rPr>
                        <a:t>MSN2</a:t>
                      </a:r>
                      <a:r>
                        <a:rPr lang="en-US" sz="1800" baseline="0" dirty="0">
                          <a:latin typeface="Arial" charset="0"/>
                          <a:ea typeface="Arial" charset="0"/>
                          <a:cs typeface="Arial" charset="0"/>
                          <a:sym typeface="Wingdings"/>
                        </a:rPr>
                        <a:t></a:t>
                      </a:r>
                      <a:r>
                        <a:rPr lang="en-US" sz="1800" dirty="0">
                          <a:latin typeface="Arial" charset="0"/>
                          <a:ea typeface="Arial" charset="0"/>
                          <a:cs typeface="Arial" charset="0"/>
                        </a:rPr>
                        <a:t>YHP1</a:t>
                      </a:r>
                      <a:endParaRPr lang="en-US" sz="18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>
                          <a:latin typeface="Arial" charset="0"/>
                          <a:ea typeface="Arial" charset="0"/>
                          <a:cs typeface="Arial" charset="0"/>
                        </a:rPr>
                        <a:t>p</a:t>
                      </a:r>
                      <a:r>
                        <a:rPr lang="en-US" sz="1800" b="0" baseline="0">
                          <a:latin typeface="Arial" charset="0"/>
                          <a:ea typeface="Arial" charset="0"/>
                          <a:cs typeface="Arial" charset="0"/>
                        </a:rPr>
                        <a:t> value for collective production rate differences between this network and the intact network</a:t>
                      </a:r>
                      <a:endParaRPr lang="en-US" sz="18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0.00406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0.01205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8" name="Chart 6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422435"/>
              </p:ext>
            </p:extLst>
          </p:nvPr>
        </p:nvGraphicFramePr>
        <p:xfrm>
          <a:off x="12907701" y="26018747"/>
          <a:ext cx="6882934" cy="5986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70" name="Chart 6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779335"/>
              </p:ext>
            </p:extLst>
          </p:nvPr>
        </p:nvGraphicFramePr>
        <p:xfrm>
          <a:off x="18937891" y="26018747"/>
          <a:ext cx="6819400" cy="5986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72" name="Chart 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302486"/>
              </p:ext>
            </p:extLst>
          </p:nvPr>
        </p:nvGraphicFramePr>
        <p:xfrm>
          <a:off x="26672822" y="5539820"/>
          <a:ext cx="15992091" cy="6017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345691" y="6894134"/>
            <a:ext cx="6444944" cy="313195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20032" y="11119385"/>
            <a:ext cx="6480297" cy="333090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066779" y="11328775"/>
            <a:ext cx="6205528" cy="332346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048228" y="15438684"/>
            <a:ext cx="6296267" cy="3057695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2758082" y="14693747"/>
            <a:ext cx="767695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Arial"/>
                <a:cs typeface="Arial"/>
              </a:rPr>
              <a:t>5. MSN2</a:t>
            </a:r>
            <a:r>
              <a:rPr lang="en-US" sz="2400" b="1" u="sng" dirty="0">
                <a:latin typeface="Arial"/>
                <a:cs typeface="Arial"/>
                <a:sym typeface="Wingdings"/>
              </a:rPr>
              <a:t></a:t>
            </a:r>
            <a:r>
              <a:rPr lang="en-US" sz="2400" b="1" u="sng">
                <a:latin typeface="Arial"/>
                <a:cs typeface="Arial"/>
                <a:sym typeface="Wingdings"/>
              </a:rPr>
              <a:t>YHP1 edge deletion network</a:t>
            </a:r>
          </a:p>
          <a:p>
            <a:pPr algn="ctr"/>
            <a:r>
              <a:rPr lang="en-US" sz="2400" b="1">
                <a:latin typeface="Arial"/>
                <a:cs typeface="Arial"/>
                <a:sym typeface="Wingdings"/>
              </a:rPr>
              <a:t>15 nodes, 27 edges</a:t>
            </a:r>
            <a:endParaRPr lang="en-US" sz="2000" b="1" dirty="0">
              <a:latin typeface="Arial"/>
              <a:cs typeface="Arial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617389" y="15597644"/>
            <a:ext cx="5958877" cy="30657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424444" y="11959340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960404" y="12575237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2910276" y="11941910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2028916" y="12379075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3619121" y="13086961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822" y="6917622"/>
            <a:ext cx="6132874" cy="3038894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23616355" y="7531496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1199925" y="7926791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3040621" y="7460378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2055868" y="7743148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3787563" y="8465214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1054467" y="15564091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2740720" y="16319510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5111570" y="17157756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0345653" y="17360581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1903137" y="16069094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3469029" y="13072787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4659545" y="12076953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6757746" y="11894936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175768" y="12392085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6976340" y="12861540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4696112" y="13693868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4135770" y="13227303"/>
            <a:ext cx="383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753035" y="25925929"/>
            <a:ext cx="18473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6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25383</TotalTime>
  <Words>2348</Words>
  <Application>Microsoft Macintosh PowerPoint</Application>
  <PresentationFormat>Custom</PresentationFormat>
  <Paragraphs>231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Equation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Williams</dc:creator>
  <cp:lastModifiedBy>Kelly, Lauren</cp:lastModifiedBy>
  <cp:revision>652</cp:revision>
  <cp:lastPrinted>2018-03-15T18:12:14Z</cp:lastPrinted>
  <dcterms:created xsi:type="dcterms:W3CDTF">2015-02-26T23:10:39Z</dcterms:created>
  <dcterms:modified xsi:type="dcterms:W3CDTF">2019-01-31T04:21:36Z</dcterms:modified>
</cp:coreProperties>
</file>