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omments/comment15.xml" ContentType="application/vnd.openxmlformats-officedocument.presentationml.comment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omments/comment16.xml" ContentType="application/vnd.openxmlformats-officedocument.presentationml.comment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omments/comment17.xml" ContentType="application/vnd.openxmlformats-officedocument.presentationml.comments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omments/comment18.xml" ContentType="application/vnd.openxmlformats-officedocument.presentationml.comments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omments/comment19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24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2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9" r:id="rId3"/>
    <p:sldId id="301" r:id="rId4"/>
    <p:sldId id="257" r:id="rId5"/>
    <p:sldId id="302" r:id="rId6"/>
    <p:sldId id="259" r:id="rId7"/>
    <p:sldId id="262" r:id="rId8"/>
    <p:sldId id="263" r:id="rId9"/>
    <p:sldId id="258" r:id="rId10"/>
    <p:sldId id="303" r:id="rId11"/>
    <p:sldId id="264" r:id="rId12"/>
    <p:sldId id="269" r:id="rId13"/>
    <p:sldId id="297" r:id="rId14"/>
    <p:sldId id="304" r:id="rId15"/>
    <p:sldId id="265" r:id="rId16"/>
    <p:sldId id="270" r:id="rId17"/>
    <p:sldId id="307" r:id="rId18"/>
    <p:sldId id="308" r:id="rId19"/>
    <p:sldId id="309" r:id="rId20"/>
    <p:sldId id="310" r:id="rId21"/>
    <p:sldId id="298" r:id="rId22"/>
    <p:sldId id="272" r:id="rId23"/>
    <p:sldId id="276" r:id="rId24"/>
    <p:sldId id="305" r:id="rId25"/>
    <p:sldId id="299" r:id="rId26"/>
    <p:sldId id="300" r:id="rId27"/>
    <p:sldId id="306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, Lauren" initials="KL" lastIdx="53" clrIdx="0">
    <p:extLst>
      <p:ext uri="{19B8F6BF-5375-455C-9EA6-DF929625EA0E}">
        <p15:presenceInfo xmlns:p15="http://schemas.microsoft.com/office/powerpoint/2012/main" userId="S::lkelly9@lion.lmu.edu::4028fd01-6ffc-44f7-9bee-a1c8108f274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/>
    <p:restoredTop sz="80098"/>
  </p:normalViewPr>
  <p:slideViewPr>
    <p:cSldViewPr snapToGrid="0" snapToObjects="1">
      <p:cViewPr>
        <p:scale>
          <a:sx n="68" d="100"/>
          <a:sy n="68" d="100"/>
        </p:scale>
        <p:origin x="29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/Users/laurenkelly/Downloads/Edge%20Analysis%20Master%20File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/Users/laurenkelly/Downloads/Edge%20Analysis%20Master%20File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/Users/laurenkelly/Downloads/Edge%20Analysis%20Master%20File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/Users/laurenkelly/Downloads/Edge%20Analysis%20Master%20File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/Users/laurenkelly/Downloads/Edge%20Analysis%20Master%20Fil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enkelly/Desktop/Senior%20Thesis/Edge_deletion_consolidated_data_L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LSE:minLSE Ratios</a:t>
            </a:r>
            <a:r>
              <a:rPr lang="en-US" baseline="0"/>
              <a:t> </a:t>
            </a:r>
            <a:r>
              <a:rPr lang="en-US"/>
              <a:t>Arranged from Smallest to Largest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6.9145576675680095E-2"/>
          <c:y val="0.121173769507741"/>
          <c:w val="0.92922144566857501"/>
          <c:h val="0.66543063326587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1-39B1-E649-97E7-93912E6ABDC9}"/>
              </c:ext>
            </c:extLst>
          </c:dPt>
          <c:cat>
            <c:strRef>
              <c:f>'LSE|minLSE Ratios'!$AF$2:$AF$30</c:f>
              <c:strCache>
                <c:ptCount val="29"/>
                <c:pt idx="0">
                  <c:v>dZAP1-ACE2</c:v>
                </c:pt>
                <c:pt idx="1">
                  <c:v>dHMO1-YOX1</c:v>
                </c:pt>
                <c:pt idx="2">
                  <c:v>dMSN2-CIN5</c:v>
                </c:pt>
                <c:pt idx="3">
                  <c:v>dHMO1-CIN5</c:v>
                </c:pt>
                <c:pt idx="4">
                  <c:v>dMSN2-YOX1</c:v>
                </c:pt>
                <c:pt idx="5">
                  <c:v>dMSN2-HAP4</c:v>
                </c:pt>
                <c:pt idx="6">
                  <c:v>db5</c:v>
                </c:pt>
                <c:pt idx="7">
                  <c:v>dSWI4-YHP1</c:v>
                </c:pt>
                <c:pt idx="8">
                  <c:v>dMSN2-YHP1</c:v>
                </c:pt>
                <c:pt idx="9">
                  <c:v>dSWI4-YOX1</c:v>
                </c:pt>
                <c:pt idx="10">
                  <c:v>dSWI4-HAP4</c:v>
                </c:pt>
                <c:pt idx="11">
                  <c:v>dSTB5-HAP4</c:v>
                </c:pt>
                <c:pt idx="12">
                  <c:v>dMSN2-SWI4</c:v>
                </c:pt>
                <c:pt idx="13">
                  <c:v>dCIN5-HAP4</c:v>
                </c:pt>
                <c:pt idx="14">
                  <c:v>dCIN5-YHP1</c:v>
                </c:pt>
                <c:pt idx="15">
                  <c:v>dACE2-ASH1</c:v>
                </c:pt>
                <c:pt idx="16">
                  <c:v>dGCR2-MSN2</c:v>
                </c:pt>
                <c:pt idx="17">
                  <c:v>dMSN2-ASH1</c:v>
                </c:pt>
                <c:pt idx="18">
                  <c:v>dYHP1-GLN3</c:v>
                </c:pt>
                <c:pt idx="19">
                  <c:v>dSTB5-SFP1</c:v>
                </c:pt>
                <c:pt idx="20">
                  <c:v>dHMO1-HMO1</c:v>
                </c:pt>
                <c:pt idx="21">
                  <c:v>dMSN2-SFP1</c:v>
                </c:pt>
                <c:pt idx="22">
                  <c:v>dHMO1-HAP4</c:v>
                </c:pt>
                <c:pt idx="23">
                  <c:v>dCIN5-STB5</c:v>
                </c:pt>
                <c:pt idx="24">
                  <c:v>dSFP1-SWI5</c:v>
                </c:pt>
                <c:pt idx="25">
                  <c:v>dCIN5-SFP1</c:v>
                </c:pt>
                <c:pt idx="26">
                  <c:v>dASH1-YHP1</c:v>
                </c:pt>
                <c:pt idx="27">
                  <c:v>dHMO1-MSN2</c:v>
                </c:pt>
                <c:pt idx="28">
                  <c:v>dSWI5-ASH1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1.3742067140144141</c:v>
                </c:pt>
                <c:pt idx="1">
                  <c:v>1.3989673536183598</c:v>
                </c:pt>
                <c:pt idx="2">
                  <c:v>1.400224779314331</c:v>
                </c:pt>
                <c:pt idx="3">
                  <c:v>1.4002984052134957</c:v>
                </c:pt>
                <c:pt idx="4">
                  <c:v>1.4023305640707213</c:v>
                </c:pt>
                <c:pt idx="5">
                  <c:v>1.4079948881564637</c:v>
                </c:pt>
                <c:pt idx="6">
                  <c:v>1.4081816811294412</c:v>
                </c:pt>
                <c:pt idx="7">
                  <c:v>1.4082515482889733</c:v>
                </c:pt>
                <c:pt idx="8">
                  <c:v>1.4082644279096166</c:v>
                </c:pt>
                <c:pt idx="9">
                  <c:v>1.4082994097687975</c:v>
                </c:pt>
                <c:pt idx="10">
                  <c:v>1.4088041764522077</c:v>
                </c:pt>
                <c:pt idx="11">
                  <c:v>1.4090227797585746</c:v>
                </c:pt>
                <c:pt idx="12">
                  <c:v>1.4092504661001926</c:v>
                </c:pt>
                <c:pt idx="13">
                  <c:v>1.4113818950549304</c:v>
                </c:pt>
                <c:pt idx="14">
                  <c:v>1.4118329336431361</c:v>
                </c:pt>
                <c:pt idx="15">
                  <c:v>1.4127972217530411</c:v>
                </c:pt>
                <c:pt idx="16">
                  <c:v>1.4129104943287887</c:v>
                </c:pt>
                <c:pt idx="17">
                  <c:v>1.4134604414848957</c:v>
                </c:pt>
                <c:pt idx="18">
                  <c:v>1.4145204518857237</c:v>
                </c:pt>
                <c:pt idx="19">
                  <c:v>1.4158532662603609</c:v>
                </c:pt>
                <c:pt idx="20">
                  <c:v>1.4166474189974112</c:v>
                </c:pt>
                <c:pt idx="21">
                  <c:v>1.4187655293444257</c:v>
                </c:pt>
                <c:pt idx="22">
                  <c:v>1.4195066939984522</c:v>
                </c:pt>
                <c:pt idx="23">
                  <c:v>1.4202897378012751</c:v>
                </c:pt>
                <c:pt idx="24">
                  <c:v>1.4220025894516051</c:v>
                </c:pt>
                <c:pt idx="25">
                  <c:v>1.422774674146819</c:v>
                </c:pt>
                <c:pt idx="26">
                  <c:v>1.4252044925466569</c:v>
                </c:pt>
                <c:pt idx="27">
                  <c:v>1.431246769714579</c:v>
                </c:pt>
                <c:pt idx="28">
                  <c:v>1.4416027225504167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B1-E649-97E7-93912E6AB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224360"/>
        <c:axId val="-2131472312"/>
      </c:barChart>
      <c:catAx>
        <c:axId val="-2131224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-2131472312"/>
        <c:crosses val="autoZero"/>
        <c:auto val="1"/>
        <c:lblAlgn val="ctr"/>
        <c:lblOffset val="100"/>
        <c:noMultiLvlLbl val="0"/>
      </c:catAx>
      <c:valAx>
        <c:axId val="-21314723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LSE:minLSE ratio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3122436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LSE:minLSE Ratios</a:t>
            </a:r>
            <a:r>
              <a:rPr lang="en-US" baseline="0"/>
              <a:t> </a:t>
            </a:r>
            <a:r>
              <a:rPr lang="en-US"/>
              <a:t>Arranged from Smallest to Largest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6.9145576675680095E-2"/>
          <c:y val="0.121173769507741"/>
          <c:w val="0.92922144566857501"/>
          <c:h val="0.66543063326587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1-39B1-E649-97E7-93912E6ABDC9}"/>
              </c:ext>
            </c:extLst>
          </c:dPt>
          <c:cat>
            <c:strRef>
              <c:f>'LSE|minLSE Ratios'!$AF$2:$AF$30</c:f>
              <c:strCache>
                <c:ptCount val="29"/>
                <c:pt idx="0">
                  <c:v>dZAP1-ACE2</c:v>
                </c:pt>
                <c:pt idx="1">
                  <c:v>dHMO1-YOX1</c:v>
                </c:pt>
                <c:pt idx="2">
                  <c:v>dMSN2-CIN5</c:v>
                </c:pt>
                <c:pt idx="3">
                  <c:v>dHMO1-CIN5</c:v>
                </c:pt>
                <c:pt idx="4">
                  <c:v>dMSN2-YOX1</c:v>
                </c:pt>
                <c:pt idx="5">
                  <c:v>dMSN2-HAP4</c:v>
                </c:pt>
                <c:pt idx="6">
                  <c:v>db5</c:v>
                </c:pt>
                <c:pt idx="7">
                  <c:v>dSWI4-YHP1</c:v>
                </c:pt>
                <c:pt idx="8">
                  <c:v>dMSN2-YHP1</c:v>
                </c:pt>
                <c:pt idx="9">
                  <c:v>dSWI4-YOX1</c:v>
                </c:pt>
                <c:pt idx="10">
                  <c:v>dSWI4-HAP4</c:v>
                </c:pt>
                <c:pt idx="11">
                  <c:v>dSTB5-HAP4</c:v>
                </c:pt>
                <c:pt idx="12">
                  <c:v>dMSN2-SWI4</c:v>
                </c:pt>
                <c:pt idx="13">
                  <c:v>dCIN5-HAP4</c:v>
                </c:pt>
                <c:pt idx="14">
                  <c:v>dCIN5-YHP1</c:v>
                </c:pt>
                <c:pt idx="15">
                  <c:v>dACE2-ASH1</c:v>
                </c:pt>
                <c:pt idx="16">
                  <c:v>dGCR2-MSN2</c:v>
                </c:pt>
                <c:pt idx="17">
                  <c:v>dMSN2-ASH1</c:v>
                </c:pt>
                <c:pt idx="18">
                  <c:v>dYHP1-GLN3</c:v>
                </c:pt>
                <c:pt idx="19">
                  <c:v>dSTB5-SFP1</c:v>
                </c:pt>
                <c:pt idx="20">
                  <c:v>dHMO1-HMO1</c:v>
                </c:pt>
                <c:pt idx="21">
                  <c:v>dMSN2-SFP1</c:v>
                </c:pt>
                <c:pt idx="22">
                  <c:v>dHMO1-HAP4</c:v>
                </c:pt>
                <c:pt idx="23">
                  <c:v>dCIN5-STB5</c:v>
                </c:pt>
                <c:pt idx="24">
                  <c:v>dSFP1-SWI5</c:v>
                </c:pt>
                <c:pt idx="25">
                  <c:v>dCIN5-SFP1</c:v>
                </c:pt>
                <c:pt idx="26">
                  <c:v>dASH1-YHP1</c:v>
                </c:pt>
                <c:pt idx="27">
                  <c:v>dHMO1-MSN2</c:v>
                </c:pt>
                <c:pt idx="28">
                  <c:v>dSWI5-ASH1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1.3742067140144141</c:v>
                </c:pt>
                <c:pt idx="1">
                  <c:v>1.3989673536183598</c:v>
                </c:pt>
                <c:pt idx="2">
                  <c:v>1.400224779314331</c:v>
                </c:pt>
                <c:pt idx="3">
                  <c:v>1.4002984052134957</c:v>
                </c:pt>
                <c:pt idx="4">
                  <c:v>1.4023305640707213</c:v>
                </c:pt>
                <c:pt idx="5">
                  <c:v>1.4079948881564637</c:v>
                </c:pt>
                <c:pt idx="6">
                  <c:v>1.4081816811294412</c:v>
                </c:pt>
                <c:pt idx="7">
                  <c:v>1.4082515482889733</c:v>
                </c:pt>
                <c:pt idx="8">
                  <c:v>1.4082644279096166</c:v>
                </c:pt>
                <c:pt idx="9">
                  <c:v>1.4082994097687975</c:v>
                </c:pt>
                <c:pt idx="10">
                  <c:v>1.4088041764522077</c:v>
                </c:pt>
                <c:pt idx="11">
                  <c:v>1.4090227797585746</c:v>
                </c:pt>
                <c:pt idx="12">
                  <c:v>1.4092504661001926</c:v>
                </c:pt>
                <c:pt idx="13">
                  <c:v>1.4113818950549304</c:v>
                </c:pt>
                <c:pt idx="14">
                  <c:v>1.4118329336431361</c:v>
                </c:pt>
                <c:pt idx="15">
                  <c:v>1.4127972217530411</c:v>
                </c:pt>
                <c:pt idx="16">
                  <c:v>1.4129104943287887</c:v>
                </c:pt>
                <c:pt idx="17">
                  <c:v>1.4134604414848957</c:v>
                </c:pt>
                <c:pt idx="18">
                  <c:v>1.4145204518857237</c:v>
                </c:pt>
                <c:pt idx="19">
                  <c:v>1.4158532662603609</c:v>
                </c:pt>
                <c:pt idx="20">
                  <c:v>1.4166474189974112</c:v>
                </c:pt>
                <c:pt idx="21">
                  <c:v>1.4187655293444257</c:v>
                </c:pt>
                <c:pt idx="22">
                  <c:v>1.4195066939984522</c:v>
                </c:pt>
                <c:pt idx="23">
                  <c:v>1.4202897378012751</c:v>
                </c:pt>
                <c:pt idx="24">
                  <c:v>1.4220025894516051</c:v>
                </c:pt>
                <c:pt idx="25">
                  <c:v>1.422774674146819</c:v>
                </c:pt>
                <c:pt idx="26">
                  <c:v>1.4252044925466569</c:v>
                </c:pt>
                <c:pt idx="27">
                  <c:v>1.431246769714579</c:v>
                </c:pt>
                <c:pt idx="28">
                  <c:v>1.4416027225504167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B1-E649-97E7-93912E6AB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224360"/>
        <c:axId val="-2131472312"/>
      </c:barChart>
      <c:catAx>
        <c:axId val="-2131224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-2131472312"/>
        <c:crosses val="autoZero"/>
        <c:auto val="1"/>
        <c:lblAlgn val="ctr"/>
        <c:lblOffset val="100"/>
        <c:noMultiLvlLbl val="0"/>
      </c:catAx>
      <c:valAx>
        <c:axId val="-21314723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LSE:minLSE ratio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3122436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LSE:minLSE Ratios</a:t>
            </a:r>
            <a:r>
              <a:rPr lang="en-US" baseline="0"/>
              <a:t> </a:t>
            </a:r>
            <a:r>
              <a:rPr lang="en-US"/>
              <a:t>Arranged from Smallest to Largest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6.9145576675680095E-2"/>
          <c:y val="0.121173769507741"/>
          <c:w val="0.92922144566857501"/>
          <c:h val="0.66543063326587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1-39B1-E649-97E7-93912E6ABDC9}"/>
              </c:ext>
            </c:extLst>
          </c:dPt>
          <c:cat>
            <c:strRef>
              <c:f>'LSE|minLSE Ratios'!$AF$2:$AF$30</c:f>
              <c:strCache>
                <c:ptCount val="29"/>
                <c:pt idx="0">
                  <c:v>dZAP1-ACE2</c:v>
                </c:pt>
                <c:pt idx="1">
                  <c:v>dHMO1-YOX1</c:v>
                </c:pt>
                <c:pt idx="2">
                  <c:v>dMSN2-CIN5</c:v>
                </c:pt>
                <c:pt idx="3">
                  <c:v>dHMO1-CIN5</c:v>
                </c:pt>
                <c:pt idx="4">
                  <c:v>dMSN2-YOX1</c:v>
                </c:pt>
                <c:pt idx="5">
                  <c:v>dMSN2-HAP4</c:v>
                </c:pt>
                <c:pt idx="6">
                  <c:v>db5</c:v>
                </c:pt>
                <c:pt idx="7">
                  <c:v>dSWI4-YHP1</c:v>
                </c:pt>
                <c:pt idx="8">
                  <c:v>dMSN2-YHP1</c:v>
                </c:pt>
                <c:pt idx="9">
                  <c:v>dSWI4-YOX1</c:v>
                </c:pt>
                <c:pt idx="10">
                  <c:v>dSWI4-HAP4</c:v>
                </c:pt>
                <c:pt idx="11">
                  <c:v>dSTB5-HAP4</c:v>
                </c:pt>
                <c:pt idx="12">
                  <c:v>dMSN2-SWI4</c:v>
                </c:pt>
                <c:pt idx="13">
                  <c:v>dCIN5-HAP4</c:v>
                </c:pt>
                <c:pt idx="14">
                  <c:v>dCIN5-YHP1</c:v>
                </c:pt>
                <c:pt idx="15">
                  <c:v>dACE2-ASH1</c:v>
                </c:pt>
                <c:pt idx="16">
                  <c:v>dGCR2-MSN2</c:v>
                </c:pt>
                <c:pt idx="17">
                  <c:v>dMSN2-ASH1</c:v>
                </c:pt>
                <c:pt idx="18">
                  <c:v>dYHP1-GLN3</c:v>
                </c:pt>
                <c:pt idx="19">
                  <c:v>dSTB5-SFP1</c:v>
                </c:pt>
                <c:pt idx="20">
                  <c:v>dHMO1-HMO1</c:v>
                </c:pt>
                <c:pt idx="21">
                  <c:v>dMSN2-SFP1</c:v>
                </c:pt>
                <c:pt idx="22">
                  <c:v>dHMO1-HAP4</c:v>
                </c:pt>
                <c:pt idx="23">
                  <c:v>dCIN5-STB5</c:v>
                </c:pt>
                <c:pt idx="24">
                  <c:v>dSFP1-SWI5</c:v>
                </c:pt>
                <c:pt idx="25">
                  <c:v>dCIN5-SFP1</c:v>
                </c:pt>
                <c:pt idx="26">
                  <c:v>dASH1-YHP1</c:v>
                </c:pt>
                <c:pt idx="27">
                  <c:v>dHMO1-MSN2</c:v>
                </c:pt>
                <c:pt idx="28">
                  <c:v>dSWI5-ASH1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1.3742067140144141</c:v>
                </c:pt>
                <c:pt idx="1">
                  <c:v>1.3989673536183598</c:v>
                </c:pt>
                <c:pt idx="2">
                  <c:v>1.400224779314331</c:v>
                </c:pt>
                <c:pt idx="3">
                  <c:v>1.4002984052134957</c:v>
                </c:pt>
                <c:pt idx="4">
                  <c:v>1.4023305640707213</c:v>
                </c:pt>
                <c:pt idx="5">
                  <c:v>1.4079948881564637</c:v>
                </c:pt>
                <c:pt idx="6">
                  <c:v>1.4081816811294412</c:v>
                </c:pt>
                <c:pt idx="7">
                  <c:v>1.4082515482889733</c:v>
                </c:pt>
                <c:pt idx="8">
                  <c:v>1.4082644279096166</c:v>
                </c:pt>
                <c:pt idx="9">
                  <c:v>1.4082994097687975</c:v>
                </c:pt>
                <c:pt idx="10">
                  <c:v>1.4088041764522077</c:v>
                </c:pt>
                <c:pt idx="11">
                  <c:v>1.4090227797585746</c:v>
                </c:pt>
                <c:pt idx="12">
                  <c:v>1.4092504661001926</c:v>
                </c:pt>
                <c:pt idx="13">
                  <c:v>1.4113818950549304</c:v>
                </c:pt>
                <c:pt idx="14">
                  <c:v>1.4118329336431361</c:v>
                </c:pt>
                <c:pt idx="15">
                  <c:v>1.4127972217530411</c:v>
                </c:pt>
                <c:pt idx="16">
                  <c:v>1.4129104943287887</c:v>
                </c:pt>
                <c:pt idx="17">
                  <c:v>1.4134604414848957</c:v>
                </c:pt>
                <c:pt idx="18">
                  <c:v>1.4145204518857237</c:v>
                </c:pt>
                <c:pt idx="19">
                  <c:v>1.4158532662603609</c:v>
                </c:pt>
                <c:pt idx="20">
                  <c:v>1.4166474189974112</c:v>
                </c:pt>
                <c:pt idx="21">
                  <c:v>1.4187655293444257</c:v>
                </c:pt>
                <c:pt idx="22">
                  <c:v>1.4195066939984522</c:v>
                </c:pt>
                <c:pt idx="23">
                  <c:v>1.4202897378012751</c:v>
                </c:pt>
                <c:pt idx="24">
                  <c:v>1.4220025894516051</c:v>
                </c:pt>
                <c:pt idx="25">
                  <c:v>1.422774674146819</c:v>
                </c:pt>
                <c:pt idx="26">
                  <c:v>1.4252044925466569</c:v>
                </c:pt>
                <c:pt idx="27">
                  <c:v>1.431246769714579</c:v>
                </c:pt>
                <c:pt idx="28">
                  <c:v>1.4416027225504167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B1-E649-97E7-93912E6AB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224360"/>
        <c:axId val="-2131472312"/>
      </c:barChart>
      <c:catAx>
        <c:axId val="-2131224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-2131472312"/>
        <c:crosses val="autoZero"/>
        <c:auto val="1"/>
        <c:lblAlgn val="ctr"/>
        <c:lblOffset val="100"/>
        <c:noMultiLvlLbl val="0"/>
      </c:catAx>
      <c:valAx>
        <c:axId val="-21314723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LSE:minLSE ratio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3122436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LSE:minLSE Ratios</a:t>
            </a:r>
            <a:r>
              <a:rPr lang="en-US" baseline="0"/>
              <a:t> </a:t>
            </a:r>
            <a:r>
              <a:rPr lang="en-US"/>
              <a:t>Arranged from Smallest to Largest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6.9145576675680095E-2"/>
          <c:y val="0.121173769507741"/>
          <c:w val="0.92922144566857501"/>
          <c:h val="0.66543063326587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1-39B1-E649-97E7-93912E6ABDC9}"/>
              </c:ext>
            </c:extLst>
          </c:dPt>
          <c:cat>
            <c:strRef>
              <c:f>'LSE|minLSE Ratios'!$AF$2:$AF$30</c:f>
              <c:strCache>
                <c:ptCount val="29"/>
                <c:pt idx="0">
                  <c:v>dZAP1-ACE2</c:v>
                </c:pt>
                <c:pt idx="1">
                  <c:v>dHMO1-YOX1</c:v>
                </c:pt>
                <c:pt idx="2">
                  <c:v>dMSN2-CIN5</c:v>
                </c:pt>
                <c:pt idx="3">
                  <c:v>dHMO1-CIN5</c:v>
                </c:pt>
                <c:pt idx="4">
                  <c:v>dMSN2-YOX1</c:v>
                </c:pt>
                <c:pt idx="5">
                  <c:v>dMSN2-HAP4</c:v>
                </c:pt>
                <c:pt idx="6">
                  <c:v>db5</c:v>
                </c:pt>
                <c:pt idx="7">
                  <c:v>dSWI4-YHP1</c:v>
                </c:pt>
                <c:pt idx="8">
                  <c:v>dMSN2-YHP1</c:v>
                </c:pt>
                <c:pt idx="9">
                  <c:v>dSWI4-YOX1</c:v>
                </c:pt>
                <c:pt idx="10">
                  <c:v>dSWI4-HAP4</c:v>
                </c:pt>
                <c:pt idx="11">
                  <c:v>dSTB5-HAP4</c:v>
                </c:pt>
                <c:pt idx="12">
                  <c:v>dMSN2-SWI4</c:v>
                </c:pt>
                <c:pt idx="13">
                  <c:v>dCIN5-HAP4</c:v>
                </c:pt>
                <c:pt idx="14">
                  <c:v>dCIN5-YHP1</c:v>
                </c:pt>
                <c:pt idx="15">
                  <c:v>dACE2-ASH1</c:v>
                </c:pt>
                <c:pt idx="16">
                  <c:v>dGCR2-MSN2</c:v>
                </c:pt>
                <c:pt idx="17">
                  <c:v>dMSN2-ASH1</c:v>
                </c:pt>
                <c:pt idx="18">
                  <c:v>dYHP1-GLN3</c:v>
                </c:pt>
                <c:pt idx="19">
                  <c:v>dSTB5-SFP1</c:v>
                </c:pt>
                <c:pt idx="20">
                  <c:v>dHMO1-HMO1</c:v>
                </c:pt>
                <c:pt idx="21">
                  <c:v>dMSN2-SFP1</c:v>
                </c:pt>
                <c:pt idx="22">
                  <c:v>dHMO1-HAP4</c:v>
                </c:pt>
                <c:pt idx="23">
                  <c:v>dCIN5-STB5</c:v>
                </c:pt>
                <c:pt idx="24">
                  <c:v>dSFP1-SWI5</c:v>
                </c:pt>
                <c:pt idx="25">
                  <c:v>dCIN5-SFP1</c:v>
                </c:pt>
                <c:pt idx="26">
                  <c:v>dASH1-YHP1</c:v>
                </c:pt>
                <c:pt idx="27">
                  <c:v>dHMO1-MSN2</c:v>
                </c:pt>
                <c:pt idx="28">
                  <c:v>dSWI5-ASH1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1.3742067140144141</c:v>
                </c:pt>
                <c:pt idx="1">
                  <c:v>1.3989673536183598</c:v>
                </c:pt>
                <c:pt idx="2">
                  <c:v>1.400224779314331</c:v>
                </c:pt>
                <c:pt idx="3">
                  <c:v>1.4002984052134957</c:v>
                </c:pt>
                <c:pt idx="4">
                  <c:v>1.4023305640707213</c:v>
                </c:pt>
                <c:pt idx="5">
                  <c:v>1.4079948881564637</c:v>
                </c:pt>
                <c:pt idx="6">
                  <c:v>1.4081816811294412</c:v>
                </c:pt>
                <c:pt idx="7">
                  <c:v>1.4082515482889733</c:v>
                </c:pt>
                <c:pt idx="8">
                  <c:v>1.4082644279096166</c:v>
                </c:pt>
                <c:pt idx="9">
                  <c:v>1.4082994097687975</c:v>
                </c:pt>
                <c:pt idx="10">
                  <c:v>1.4088041764522077</c:v>
                </c:pt>
                <c:pt idx="11">
                  <c:v>1.4090227797585746</c:v>
                </c:pt>
                <c:pt idx="12">
                  <c:v>1.4092504661001926</c:v>
                </c:pt>
                <c:pt idx="13">
                  <c:v>1.4113818950549304</c:v>
                </c:pt>
                <c:pt idx="14">
                  <c:v>1.4118329336431361</c:v>
                </c:pt>
                <c:pt idx="15">
                  <c:v>1.4127972217530411</c:v>
                </c:pt>
                <c:pt idx="16">
                  <c:v>1.4129104943287887</c:v>
                </c:pt>
                <c:pt idx="17">
                  <c:v>1.4134604414848957</c:v>
                </c:pt>
                <c:pt idx="18">
                  <c:v>1.4145204518857237</c:v>
                </c:pt>
                <c:pt idx="19">
                  <c:v>1.4158532662603609</c:v>
                </c:pt>
                <c:pt idx="20">
                  <c:v>1.4166474189974112</c:v>
                </c:pt>
                <c:pt idx="21">
                  <c:v>1.4187655293444257</c:v>
                </c:pt>
                <c:pt idx="22">
                  <c:v>1.4195066939984522</c:v>
                </c:pt>
                <c:pt idx="23">
                  <c:v>1.4202897378012751</c:v>
                </c:pt>
                <c:pt idx="24">
                  <c:v>1.4220025894516051</c:v>
                </c:pt>
                <c:pt idx="25">
                  <c:v>1.422774674146819</c:v>
                </c:pt>
                <c:pt idx="26">
                  <c:v>1.4252044925466569</c:v>
                </c:pt>
                <c:pt idx="27">
                  <c:v>1.431246769714579</c:v>
                </c:pt>
                <c:pt idx="28">
                  <c:v>1.4416027225504167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B1-E649-97E7-93912E6AB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224360"/>
        <c:axId val="-2131472312"/>
      </c:barChart>
      <c:catAx>
        <c:axId val="-2131224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-2131472312"/>
        <c:crosses val="autoZero"/>
        <c:auto val="1"/>
        <c:lblAlgn val="ctr"/>
        <c:lblOffset val="100"/>
        <c:noMultiLvlLbl val="0"/>
      </c:catAx>
      <c:valAx>
        <c:axId val="-21314723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LSE:minLSE ratio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3122436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LSE:minLSE Ratios</a:t>
            </a:r>
            <a:r>
              <a:rPr lang="en-US" baseline="0"/>
              <a:t> </a:t>
            </a:r>
            <a:r>
              <a:rPr lang="en-US"/>
              <a:t>Arranged from Smallest to Largest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6.9145576675680095E-2"/>
          <c:y val="0.121173769507741"/>
          <c:w val="0.92922144566857501"/>
          <c:h val="0.66543063326587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1-39B1-E649-97E7-93912E6ABDC9}"/>
              </c:ext>
            </c:extLst>
          </c:dPt>
          <c:cat>
            <c:strRef>
              <c:f>'LSE|minLSE Ratios'!$AF$2:$AF$30</c:f>
              <c:strCache>
                <c:ptCount val="29"/>
                <c:pt idx="0">
                  <c:v>dZAP1-ACE2</c:v>
                </c:pt>
                <c:pt idx="1">
                  <c:v>dHMO1-YOX1</c:v>
                </c:pt>
                <c:pt idx="2">
                  <c:v>dMSN2-CIN5</c:v>
                </c:pt>
                <c:pt idx="3">
                  <c:v>dHMO1-CIN5</c:v>
                </c:pt>
                <c:pt idx="4">
                  <c:v>dMSN2-YOX1</c:v>
                </c:pt>
                <c:pt idx="5">
                  <c:v>dMSN2-HAP4</c:v>
                </c:pt>
                <c:pt idx="6">
                  <c:v>db5</c:v>
                </c:pt>
                <c:pt idx="7">
                  <c:v>dSWI4-YHP1</c:v>
                </c:pt>
                <c:pt idx="8">
                  <c:v>dMSN2-YHP1</c:v>
                </c:pt>
                <c:pt idx="9">
                  <c:v>dSWI4-YOX1</c:v>
                </c:pt>
                <c:pt idx="10">
                  <c:v>dSWI4-HAP4</c:v>
                </c:pt>
                <c:pt idx="11">
                  <c:v>dSTB5-HAP4</c:v>
                </c:pt>
                <c:pt idx="12">
                  <c:v>dMSN2-SWI4</c:v>
                </c:pt>
                <c:pt idx="13">
                  <c:v>dCIN5-HAP4</c:v>
                </c:pt>
                <c:pt idx="14">
                  <c:v>dCIN5-YHP1</c:v>
                </c:pt>
                <c:pt idx="15">
                  <c:v>dACE2-ASH1</c:v>
                </c:pt>
                <c:pt idx="16">
                  <c:v>dGCR2-MSN2</c:v>
                </c:pt>
                <c:pt idx="17">
                  <c:v>dMSN2-ASH1</c:v>
                </c:pt>
                <c:pt idx="18">
                  <c:v>dYHP1-GLN3</c:v>
                </c:pt>
                <c:pt idx="19">
                  <c:v>dSTB5-SFP1</c:v>
                </c:pt>
                <c:pt idx="20">
                  <c:v>dHMO1-HMO1</c:v>
                </c:pt>
                <c:pt idx="21">
                  <c:v>dMSN2-SFP1</c:v>
                </c:pt>
                <c:pt idx="22">
                  <c:v>dHMO1-HAP4</c:v>
                </c:pt>
                <c:pt idx="23">
                  <c:v>dCIN5-STB5</c:v>
                </c:pt>
                <c:pt idx="24">
                  <c:v>dSFP1-SWI5</c:v>
                </c:pt>
                <c:pt idx="25">
                  <c:v>dCIN5-SFP1</c:v>
                </c:pt>
                <c:pt idx="26">
                  <c:v>dASH1-YHP1</c:v>
                </c:pt>
                <c:pt idx="27">
                  <c:v>dHMO1-MSN2</c:v>
                </c:pt>
                <c:pt idx="28">
                  <c:v>dSWI5-ASH1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1.3742067140144141</c:v>
                </c:pt>
                <c:pt idx="1">
                  <c:v>1.3989673536183598</c:v>
                </c:pt>
                <c:pt idx="2">
                  <c:v>1.400224779314331</c:v>
                </c:pt>
                <c:pt idx="3">
                  <c:v>1.4002984052134957</c:v>
                </c:pt>
                <c:pt idx="4">
                  <c:v>1.4023305640707213</c:v>
                </c:pt>
                <c:pt idx="5">
                  <c:v>1.4079948881564637</c:v>
                </c:pt>
                <c:pt idx="6">
                  <c:v>1.4081816811294412</c:v>
                </c:pt>
                <c:pt idx="7">
                  <c:v>1.4082515482889733</c:v>
                </c:pt>
                <c:pt idx="8">
                  <c:v>1.4082644279096166</c:v>
                </c:pt>
                <c:pt idx="9">
                  <c:v>1.4082994097687975</c:v>
                </c:pt>
                <c:pt idx="10">
                  <c:v>1.4088041764522077</c:v>
                </c:pt>
                <c:pt idx="11">
                  <c:v>1.4090227797585746</c:v>
                </c:pt>
                <c:pt idx="12">
                  <c:v>1.4092504661001926</c:v>
                </c:pt>
                <c:pt idx="13">
                  <c:v>1.4113818950549304</c:v>
                </c:pt>
                <c:pt idx="14">
                  <c:v>1.4118329336431361</c:v>
                </c:pt>
                <c:pt idx="15">
                  <c:v>1.4127972217530411</c:v>
                </c:pt>
                <c:pt idx="16">
                  <c:v>1.4129104943287887</c:v>
                </c:pt>
                <c:pt idx="17">
                  <c:v>1.4134604414848957</c:v>
                </c:pt>
                <c:pt idx="18">
                  <c:v>1.4145204518857237</c:v>
                </c:pt>
                <c:pt idx="19">
                  <c:v>1.4158532662603609</c:v>
                </c:pt>
                <c:pt idx="20">
                  <c:v>1.4166474189974112</c:v>
                </c:pt>
                <c:pt idx="21">
                  <c:v>1.4187655293444257</c:v>
                </c:pt>
                <c:pt idx="22">
                  <c:v>1.4195066939984522</c:v>
                </c:pt>
                <c:pt idx="23">
                  <c:v>1.4202897378012751</c:v>
                </c:pt>
                <c:pt idx="24">
                  <c:v>1.4220025894516051</c:v>
                </c:pt>
                <c:pt idx="25">
                  <c:v>1.422774674146819</c:v>
                </c:pt>
                <c:pt idx="26">
                  <c:v>1.4252044925466569</c:v>
                </c:pt>
                <c:pt idx="27">
                  <c:v>1.431246769714579</c:v>
                </c:pt>
                <c:pt idx="28">
                  <c:v>1.4416027225504167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B1-E649-97E7-93912E6AB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224360"/>
        <c:axId val="-2131472312"/>
      </c:barChart>
      <c:catAx>
        <c:axId val="-2131224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-2131472312"/>
        <c:crosses val="autoZero"/>
        <c:auto val="1"/>
        <c:lblAlgn val="ctr"/>
        <c:lblOffset val="100"/>
        <c:noMultiLvlLbl val="0"/>
      </c:catAx>
      <c:valAx>
        <c:axId val="-21314723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LSE:minLSE ratio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3122436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Log2</a:t>
            </a:r>
            <a:r>
              <a:rPr lang="en-US" baseline="0"/>
              <a:t> Transformed Production Rates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dZAP1-ACE2 (1)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 heatmap'!$A$94:$A$108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'p heatmap'!$AD$94:$AD$108</c:f>
              <c:numCache>
                <c:formatCode>General</c:formatCode>
                <c:ptCount val="15"/>
                <c:pt idx="0">
                  <c:v>2.5260439911790331</c:v>
                </c:pt>
                <c:pt idx="1">
                  <c:v>-0.41167936648562142</c:v>
                </c:pt>
                <c:pt idx="2">
                  <c:v>0.17394804042663445</c:v>
                </c:pt>
                <c:pt idx="3">
                  <c:v>1.4478330849434928E-2</c:v>
                </c:pt>
                <c:pt idx="4">
                  <c:v>-0.84339277305359084</c:v>
                </c:pt>
                <c:pt idx="5">
                  <c:v>-1.2112009119998777</c:v>
                </c:pt>
                <c:pt idx="6">
                  <c:v>0.77576869934424852</c:v>
                </c:pt>
                <c:pt idx="7">
                  <c:v>-3.0667971264574723</c:v>
                </c:pt>
                <c:pt idx="8">
                  <c:v>-2.5568360014355767</c:v>
                </c:pt>
                <c:pt idx="9">
                  <c:v>3.394373946422844</c:v>
                </c:pt>
                <c:pt idx="10">
                  <c:v>-0.3428345785560119</c:v>
                </c:pt>
                <c:pt idx="11">
                  <c:v>-2.7425867925174749</c:v>
                </c:pt>
                <c:pt idx="12">
                  <c:v>1.3630886280393777</c:v>
                </c:pt>
                <c:pt idx="13">
                  <c:v>-1.526538671368411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CC-D847-A559-3CA96FDD4817}"/>
            </c:ext>
          </c:extLst>
        </c:ser>
        <c:ser>
          <c:idx val="1"/>
          <c:order val="1"/>
          <c:tx>
            <c:v>dHMO1-CIN5 (2)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'p heatmap'!$J$94:$J$108</c:f>
              <c:numCache>
                <c:formatCode>General</c:formatCode>
                <c:ptCount val="15"/>
                <c:pt idx="0">
                  <c:v>-0.14950326951206921</c:v>
                </c:pt>
                <c:pt idx="1">
                  <c:v>-0.12701822570536359</c:v>
                </c:pt>
                <c:pt idx="2">
                  <c:v>0.19660392728567555</c:v>
                </c:pt>
                <c:pt idx="3">
                  <c:v>4.2639268627233957E-3</c:v>
                </c:pt>
                <c:pt idx="4">
                  <c:v>5.6841117021263578E-2</c:v>
                </c:pt>
                <c:pt idx="5">
                  <c:v>0.43395030862781681</c:v>
                </c:pt>
                <c:pt idx="6">
                  <c:v>-0.19223261152966692</c:v>
                </c:pt>
                <c:pt idx="7">
                  <c:v>-1.3653542609892959</c:v>
                </c:pt>
                <c:pt idx="8">
                  <c:v>0.3056315380680612</c:v>
                </c:pt>
                <c:pt idx="9">
                  <c:v>1.0145186669973287</c:v>
                </c:pt>
                <c:pt idx="10">
                  <c:v>-0.25550550103886277</c:v>
                </c:pt>
                <c:pt idx="11">
                  <c:v>-0.80552781122506845</c:v>
                </c:pt>
                <c:pt idx="12">
                  <c:v>-0.43364263748681475</c:v>
                </c:pt>
                <c:pt idx="13">
                  <c:v>-0.9306029947959078</c:v>
                </c:pt>
                <c:pt idx="14">
                  <c:v>-3.7874201486759814E-3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CC-D847-A559-3CA96FDD4817}"/>
            </c:ext>
          </c:extLst>
        </c:ser>
        <c:ser>
          <c:idx val="2"/>
          <c:order val="2"/>
          <c:tx>
            <c:v>dMSN2-YHP1 (3)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'p heatmap'!$T$94:$T$108</c:f>
              <c:numCache>
                <c:formatCode>General</c:formatCode>
                <c:ptCount val="15"/>
                <c:pt idx="0">
                  <c:v>-2.9633345858406754E-2</c:v>
                </c:pt>
                <c:pt idx="1">
                  <c:v>-1.0142490001388097E-2</c:v>
                </c:pt>
                <c:pt idx="2">
                  <c:v>-9.3136751097797291E-3</c:v>
                </c:pt>
                <c:pt idx="3">
                  <c:v>5.6056103706459825E-4</c:v>
                </c:pt>
                <c:pt idx="4">
                  <c:v>-1.2338787743212895E-3</c:v>
                </c:pt>
                <c:pt idx="5">
                  <c:v>-1.8841869955743308E-2</c:v>
                </c:pt>
                <c:pt idx="6">
                  <c:v>-2.1075343615988403E-2</c:v>
                </c:pt>
                <c:pt idx="7">
                  <c:v>-7.9434486068103716E-3</c:v>
                </c:pt>
                <c:pt idx="8">
                  <c:v>-1.3958171855912178E-2</c:v>
                </c:pt>
                <c:pt idx="9">
                  <c:v>5.8627300812644804E-3</c:v>
                </c:pt>
                <c:pt idx="10">
                  <c:v>-2.1808095814935999E-3</c:v>
                </c:pt>
                <c:pt idx="11">
                  <c:v>-8.9762406268031631E-3</c:v>
                </c:pt>
                <c:pt idx="12">
                  <c:v>6.2296011345555104E-2</c:v>
                </c:pt>
                <c:pt idx="13">
                  <c:v>-2.4537347352866359E-2</c:v>
                </c:pt>
                <c:pt idx="14">
                  <c:v>9.4572023723833125E-6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CC-D847-A559-3CA96FDD4817}"/>
            </c:ext>
          </c:extLst>
        </c:ser>
        <c:ser>
          <c:idx val="3"/>
          <c:order val="3"/>
          <c:tx>
            <c:v>dGCR2-MSN2 (4)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'p heatmap'!$I$94:$I$108</c:f>
              <c:numCache>
                <c:formatCode>General</c:formatCode>
                <c:ptCount val="15"/>
                <c:pt idx="0">
                  <c:v>-5.2944546178045816E-2</c:v>
                </c:pt>
                <c:pt idx="1">
                  <c:v>0.37813516610206749</c:v>
                </c:pt>
                <c:pt idx="2">
                  <c:v>0.94069093478565236</c:v>
                </c:pt>
                <c:pt idx="4">
                  <c:v>-9.4553233075841014E-2</c:v>
                </c:pt>
                <c:pt idx="5">
                  <c:v>0.53150053849347567</c:v>
                </c:pt>
                <c:pt idx="6">
                  <c:v>-0.36139919165175599</c:v>
                </c:pt>
                <c:pt idx="7">
                  <c:v>-2.2644907971220531</c:v>
                </c:pt>
                <c:pt idx="8">
                  <c:v>0.89970167821729752</c:v>
                </c:pt>
                <c:pt idx="9">
                  <c:v>0.52057716689346667</c:v>
                </c:pt>
                <c:pt idx="10">
                  <c:v>2.1123185801958058</c:v>
                </c:pt>
                <c:pt idx="11">
                  <c:v>-0.63448327688916106</c:v>
                </c:pt>
                <c:pt idx="12">
                  <c:v>1.9850596781669776</c:v>
                </c:pt>
                <c:pt idx="13">
                  <c:v>3.894484051040456E-2</c:v>
                </c:pt>
                <c:pt idx="14">
                  <c:v>-8.2896345962939352E-4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CC-D847-A559-3CA96FDD4817}"/>
            </c:ext>
          </c:extLst>
        </c:ser>
        <c:ser>
          <c:idx val="4"/>
          <c:order val="4"/>
          <c:tx>
            <c:v>dSWI5-ASH1 (5)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'p heatmap'!$AB$94:$AB$108</c:f>
              <c:numCache>
                <c:formatCode>General</c:formatCode>
                <c:ptCount val="15"/>
                <c:pt idx="0">
                  <c:v>0.62292340359364728</c:v>
                </c:pt>
                <c:pt idx="1">
                  <c:v>-1.1611323305411811</c:v>
                </c:pt>
                <c:pt idx="2">
                  <c:v>1.5796641286289346</c:v>
                </c:pt>
                <c:pt idx="3">
                  <c:v>-1.761234059271757E-2</c:v>
                </c:pt>
                <c:pt idx="4">
                  <c:v>0.31175256909626525</c:v>
                </c:pt>
                <c:pt idx="5">
                  <c:v>-0.19412035703911557</c:v>
                </c:pt>
                <c:pt idx="6">
                  <c:v>-0.23502126168420259</c:v>
                </c:pt>
                <c:pt idx="7">
                  <c:v>-1.0881510699603358</c:v>
                </c:pt>
                <c:pt idx="8">
                  <c:v>2.4332519734858615E-2</c:v>
                </c:pt>
                <c:pt idx="9">
                  <c:v>2.4467777108367876</c:v>
                </c:pt>
                <c:pt idx="10">
                  <c:v>-7.7517203338398441E-2</c:v>
                </c:pt>
                <c:pt idx="11">
                  <c:v>-0.53837209340144054</c:v>
                </c:pt>
                <c:pt idx="12">
                  <c:v>3.0617706845630903</c:v>
                </c:pt>
                <c:pt idx="13">
                  <c:v>0.40363293972346043</c:v>
                </c:pt>
                <c:pt idx="14">
                  <c:v>2.6667355066625074E-2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CC-D847-A559-3CA96FDD4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7724000"/>
        <c:axId val="2107725728"/>
      </c:barChart>
      <c:catAx>
        <c:axId val="210772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725728"/>
        <c:crosses val="autoZero"/>
        <c:auto val="1"/>
        <c:lblAlgn val="ctr"/>
        <c:lblOffset val="100"/>
        <c:noMultiLvlLbl val="0"/>
      </c:catAx>
      <c:valAx>
        <c:axId val="21077257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log2</a:t>
                </a:r>
                <a:r>
                  <a:rPr lang="en-US" baseline="0"/>
                  <a:t> production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72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5:35.424" idx="2">
    <p:pos x="4353" y="3113"/>
    <p:text>Title smaller, name bigger; MIDDLE INITIAL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6:02.468" idx="3">
    <p:pos x="1706" y="454"/>
    <p:text>Outline is bad; bullet points need to describe things; def. of GRN, we used dynamilal modeling, we then deleted the edges, this is what we found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24:53.555" idx="18">
    <p:pos x="7067" y="310"/>
    <p:text>Remind what hypothesis is; we what to know the indirect effects, going to do that by modeling. Title: GRNmap uses differential equations to model the expression of each gene in the network</p:text>
    <p:extLst mod="1">
      <p:ext uri="{C676402C-5697-4E1C-873F-D02D1690AC5C}">
        <p15:threadingInfo xmlns:p15="http://schemas.microsoft.com/office/powerpoint/2012/main" timeZoneBias="420"/>
      </p:ext>
    </p:extLst>
  </p:cm>
  <p:cm authorId="1" dt="2019-03-19T15:26:42.999" idx="19">
    <p:pos x="7067" y="406"/>
    <p:text>Version of this slide with the circular DNA--&gt;RNA--&gt;Protein and arrows for deg. Use a visual</p:text>
    <p:extLst>
      <p:ext uri="{C676402C-5697-4E1C-873F-D02D1690AC5C}">
        <p15:threadingInfo xmlns:p15="http://schemas.microsoft.com/office/powerpoint/2012/main" timeZoneBias="420">
          <p15:parentCm authorId="1" idx="18"/>
        </p15:threadingInfo>
      </p:ext>
    </p:extLst>
  </p:cm>
  <p:cm authorId="1" dt="2019-03-19T15:27:53.469" idx="20">
    <p:pos x="7067" y="502"/>
    <p:text>Add: there is one equation per gene, so 15 equations</p:text>
    <p:extLst>
      <p:ext uri="{C676402C-5697-4E1C-873F-D02D1690AC5C}">
        <p15:threadingInfo xmlns:p15="http://schemas.microsoft.com/office/powerpoint/2012/main" timeZoneBias="420">
          <p15:parentCm authorId="1" idx="18"/>
        </p15:threadingInfo>
      </p:ext>
    </p:extLst>
  </p:cm>
  <p:cm authorId="1" dt="2019-03-21T13:55:55.715" idx="42">
    <p:pos x="7067" y="598"/>
    <p:text>We are modeling the mRNA ; transcription is production, and degregation.</p:text>
    <p:extLst>
      <p:ext uri="{C676402C-5697-4E1C-873F-D02D1690AC5C}">
        <p15:threadingInfo xmlns:p15="http://schemas.microsoft.com/office/powerpoint/2012/main" timeZoneBias="420">
          <p15:parentCm authorId="1" idx="18"/>
        </p15:threadingInfo>
      </p:ext>
    </p:extLst>
  </p:cm>
  <p:cm authorId="1" dt="2019-03-21T13:56:37.662" idx="43">
    <p:pos x="7067" y="694"/>
    <p:text>Weight is important; JUST REALLY EXPLAIN THIS A LOT</p:text>
    <p:extLst>
      <p:ext uri="{C676402C-5697-4E1C-873F-D02D1690AC5C}">
        <p15:threadingInfo xmlns:p15="http://schemas.microsoft.com/office/powerpoint/2012/main" timeZoneBias="420">
          <p15:parentCm authorId="1" idx="18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28:01.646" idx="21">
    <p:pos x="3201" y="642"/>
    <p:text>P, b, and w parameters estimated from the microarray data using penalized least squared approach.; 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30:27.033" idx="22">
    <p:pos x="3201" y="738"/>
    <p:text>E is the overall error of the model simulation vs the real data. The minLSE is the minimum theoretical error achievable given the noise in the data. LSE:minLSE then is a measure of the goodness of fit that can be compared between models</p:text>
    <p:extLst>
      <p:ext uri="{C676402C-5697-4E1C-873F-D02D1690AC5C}">
        <p15:threadingInfo xmlns:p15="http://schemas.microsoft.com/office/powerpoint/2012/main" timeZoneBias="420">
          <p15:parentCm authorId="1" idx="21"/>
        </p15:threadingInfo>
      </p:ext>
    </p:extLst>
  </p:cm>
  <p:cm authorId="1" dt="2019-03-21T13:57:35.624" idx="44">
    <p:pos x="3201" y="834"/>
    <p:text>SAY WHAT THE TOTAL NUMBER OF PARAMETERS (58 PARAMETERS ARE BEING ESTIMATED)</p:text>
    <p:extLst>
      <p:ext uri="{C676402C-5697-4E1C-873F-D02D1690AC5C}">
        <p15:threadingInfo xmlns:p15="http://schemas.microsoft.com/office/powerpoint/2012/main" timeZoneBias="420">
          <p15:parentCm authorId="1" idx="21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30:44.054" idx="23">
    <p:pos x="665" y="454"/>
    <p:text>Colored picture of intact Db5 with LSE:minLSE = x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32:23.161" idx="24">
    <p:pos x="665" y="550"/>
    <p:text>Modeling of the intact network shows a balance of activation and repression. Explain what the colors are (arrow, blunt arrow, grey)</p:text>
    <p:extLst>
      <p:ext uri="{C676402C-5697-4E1C-873F-D02D1690AC5C}">
        <p15:threadingInfo xmlns:p15="http://schemas.microsoft.com/office/powerpoint/2012/main" timeZoneBias="420">
          <p15:parentCm authorId="1" idx="23"/>
        </p15:threadingInfo>
      </p:ext>
    </p:extLst>
  </p:cm>
  <p:cm authorId="1" dt="2019-03-19T15:33:19.238" idx="25">
    <p:pos x="665" y="646"/>
    <p:text>Segway to: which relationships are important? We are going to answer this by deleting edges one at a time and re running the model</p:text>
    <p:extLst>
      <p:ext uri="{C676402C-5697-4E1C-873F-D02D1690AC5C}">
        <p15:threadingInfo xmlns:p15="http://schemas.microsoft.com/office/powerpoint/2012/main" timeZoneBias="420">
          <p15:parentCm authorId="1" idx="23"/>
        </p15:threadingInfo>
      </p:ext>
    </p:extLst>
  </p:cm>
  <p:cm authorId="1" dt="2019-03-19T15:36:48.383" idx="27">
    <p:pos x="665" y="742"/>
    <p:text>prediction: model will get better, worse, or stay the same</p:text>
    <p:extLst>
      <p:ext uri="{C676402C-5697-4E1C-873F-D02D1690AC5C}">
        <p15:threadingInfo xmlns:p15="http://schemas.microsoft.com/office/powerpoint/2012/main" timeZoneBias="420">
          <p15:parentCm authorId="1" idx="23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6:02.468" idx="3">
    <p:pos x="1706" y="454"/>
    <p:text>Outline is bad; bullet points need to describe things; def. of GRN, we used dynamilal modeling, we then deleted the edges, this is what we found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2:29.057" idx="1">
    <p:pos x="6287" y="264"/>
    <p:text>5 different "clusters" of networks; when you delete individual edges, LSE:minLSE will get better, stay the same, or get worse; we can make 3 predictions with the model; we also see that the networks fell into 5 different groups that have certain commonalities in between the groups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36:32.728" idx="26">
    <p:pos x="6287" y="360"/>
    <p:text>title: comparison of LSE:minLSE of 29 networks reveals that some got better, some the same, and some were worse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19T15:37:46.867" idx="28">
    <p:pos x="6287" y="456"/>
    <p:text>Better = wasn't; t needed; gets worse = needed; stay the same = ?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19T15:39:35.370" idx="29">
    <p:pos x="6287" y="552"/>
    <p:text>Smoosh this and the heat map together; made a heat map of the weight values; add rectangles to signify 5 groups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21T14:01:40.068" idx="45">
    <p:pos x="6287" y="648"/>
    <p:text>MAKE FIGURE TITLE: LSE:MINLSE ARRANGED FROM SMALLEST TO LARGES; ADD A TRANSITION LAYER WITH THE BOXES AND BETTER,STAY THE SAME, WORSE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2:29.057" idx="1">
    <p:pos x="6287" y="264"/>
    <p:text>5 different "clusters" of networks; when you delete individual edges, LSE:minLSE will get better, stay the same, or get worse; we can make 3 predictions with the model; we also see that the networks fell into 5 different groups that have certain commonalities in between the groups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36:32.728" idx="26">
    <p:pos x="6287" y="360"/>
    <p:text>title: comparison of LSE:minLSE of 29 networks reveals that some got better, some the same, and some were worse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19T15:37:46.867" idx="28">
    <p:pos x="6287" y="456"/>
    <p:text>Better = wasn't; t needed; gets worse = needed; stay the same = ?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19T15:39:35.370" idx="29">
    <p:pos x="6287" y="552"/>
    <p:text>Smoosh this and the heat map together; made a heat map of the weight values; add rectangles to signify 5 groups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21T14:01:40.068" idx="45">
    <p:pos x="6287" y="648"/>
    <p:text>MAKE FIGURE TITLE: LSE:MINLSE ARRANGED FROM SMALLEST TO LARGES; ADD A TRANSITION LAYER WITH THE BOXES AND BETTER,STAY THE SAME, WORSE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2:29.057" idx="1">
    <p:pos x="6287" y="264"/>
    <p:text>5 different "clusters" of networks; when you delete individual edges, LSE:minLSE will get better, stay the same, or get worse; we can make 3 predictions with the model; we also see that the networks fell into 5 different groups that have certain commonalities in between the groups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36:32.728" idx="26">
    <p:pos x="6287" y="360"/>
    <p:text>title: comparison of LSE:minLSE of 29 networks reveals that some got better, some the same, and some were worse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19T15:37:46.867" idx="28">
    <p:pos x="6287" y="456"/>
    <p:text>Better = wasn't; t needed; gets worse = needed; stay the same = ?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19T15:39:35.370" idx="29">
    <p:pos x="6287" y="552"/>
    <p:text>Smoosh this and the heat map together; made a heat map of the weight values; add rectangles to signify 5 groups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21T14:01:40.068" idx="45">
    <p:pos x="6287" y="648"/>
    <p:text>MAKE FIGURE TITLE: LSE:MINLSE ARRANGED FROM SMALLEST TO LARGES; ADD A TRANSITION LAYER WITH THE BOXES AND BETTER,STAY THE SAME, WORSE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2:29.057" idx="1">
    <p:pos x="6287" y="264"/>
    <p:text>5 different "clusters" of networks; when you delete individual edges, LSE:minLSE will get better, stay the same, or get worse; we can make 3 predictions with the model; we also see that the networks fell into 5 different groups that have certain commonalities in between the groups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36:32.728" idx="26">
    <p:pos x="6287" y="360"/>
    <p:text>title: comparison of LSE:minLSE of 29 networks reveals that some got better, some the same, and some were worse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19T15:37:46.867" idx="28">
    <p:pos x="6287" y="456"/>
    <p:text>Better = wasn't; t needed; gets worse = needed; stay the same = ?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19T15:39:35.370" idx="29">
    <p:pos x="6287" y="552"/>
    <p:text>Smoosh this and the heat map together; made a heat map of the weight values; add rectangles to signify 5 groups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21T14:01:40.068" idx="45">
    <p:pos x="6287" y="648"/>
    <p:text>MAKE FIGURE TITLE: LSE:MINLSE ARRANGED FROM SMALLEST TO LARGES; ADD A TRANSITION LAYER WITH THE BOXES AND BETTER,STAY THE SAME, WORSE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2:29.057" idx="1">
    <p:pos x="6287" y="264"/>
    <p:text>5 different "clusters" of networks; when you delete individual edges, LSE:minLSE will get better, stay the same, or get worse; we can make 3 predictions with the model; we also see that the networks fell into 5 different groups that have certain commonalities in between the groups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36:32.728" idx="26">
    <p:pos x="6287" y="360"/>
    <p:text>title: comparison of LSE:minLSE of 29 networks reveals that some got better, some the same, and some were worse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19T15:37:46.867" idx="28">
    <p:pos x="6287" y="456"/>
    <p:text>Better = wasn't; t needed; gets worse = needed; stay the same = ?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19T15:39:35.370" idx="29">
    <p:pos x="6287" y="552"/>
    <p:text>Smoosh this and the heat map together; made a heat map of the weight values; add rectangles to signify 5 groups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9-03-21T14:01:40.068" idx="45">
    <p:pos x="6287" y="648"/>
    <p:text>MAKE FIGURE TITLE: LSE:MINLSE ARRANGED FROM SMALLEST TO LARGES; ADD A TRANSITION LAYER WITH THE BOXES AND BETTER,STAY THE SAME, WORSE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6:02.468" idx="3">
    <p:pos x="1706" y="454"/>
    <p:text>ADD PERIODS TO COMPLETE SENTENCES </p:text>
    <p:extLst mod="1">
      <p:ext uri="{C676402C-5697-4E1C-873F-D02D1690AC5C}">
        <p15:threadingInfo xmlns:p15="http://schemas.microsoft.com/office/powerpoint/2012/main" timeZoneBias="42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4:02:11.997" idx="46">
    <p:pos x="10" y="10"/>
    <p:text>Add title, make the figure smaller.</p:text>
    <p:extLst>
      <p:ext uri="{C676402C-5697-4E1C-873F-D02D1690AC5C}">
        <p15:threadingInfo xmlns:p15="http://schemas.microsoft.com/office/powerpoint/2012/main" timeZoneBias="420"/>
      </p:ext>
    </p:extLst>
  </p:cm>
  <p:cm authorId="1" dt="2019-03-21T14:05:23.608" idx="47">
    <p:pos x="10" y="106"/>
    <p:text>A heat map of the weight parameters reveals 5 major groupings</p:text>
    <p:extLst>
      <p:ext uri="{C676402C-5697-4E1C-873F-D02D1690AC5C}">
        <p15:threadingInfo xmlns:p15="http://schemas.microsoft.com/office/powerpoint/2012/main" timeZoneBias="420">
          <p15:parentCm authorId="1" idx="46"/>
        </p15:threadingInfo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41:15.579" idx="30">
    <p:pos x="10" y="10"/>
    <p:text>Can layer this info into the heat map/LSE graph combo; chose one network from each group for further study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42:13.719" idx="31">
    <p:pos x="10" y="10"/>
    <p:text>Explain normalization: divided everything by the intact network and log2 transformed it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44:24.444" idx="32">
    <p:pos x="10" y="106"/>
    <p:text>Spend a little time explaining this: things above the line are increases, below the line is decreases.</p:text>
    <p:extLst>
      <p:ext uri="{C676402C-5697-4E1C-873F-D02D1690AC5C}">
        <p15:threadingInfo xmlns:p15="http://schemas.microsoft.com/office/powerpoint/2012/main" timeZoneBias="420">
          <p15:parentCm authorId="1" idx="31"/>
        </p15:threadingInfo>
      </p:ext>
    </p:extLst>
  </p:cm>
  <p:cm authorId="1" dt="2019-03-19T15:45:11.236" idx="33">
    <p:pos x="10" y="202"/>
    <p:text>Add b's to this slide, get rid of text, just get rid of text</p:text>
    <p:extLst>
      <p:ext uri="{C676402C-5697-4E1C-873F-D02D1690AC5C}">
        <p15:threadingInfo xmlns:p15="http://schemas.microsoft.com/office/powerpoint/2012/main" timeZoneBias="420">
          <p15:parentCm authorId="1" idx="31"/>
        </p15:threadingInfo>
      </p:ext>
    </p:extLst>
  </p:cm>
  <p:cm authorId="1" dt="2019-03-21T14:11:11.808" idx="48">
    <p:pos x="10" y="298"/>
    <p:text>NUMBER THE LEGEND 1-5. CAN THROW CENTRAL MODEL ON HERE TO SHOW PRODUCTION</p:text>
    <p:extLst>
      <p:ext uri="{C676402C-5697-4E1C-873F-D02D1690AC5C}">
        <p15:threadingInfo xmlns:p15="http://schemas.microsoft.com/office/powerpoint/2012/main" timeZoneBias="420">
          <p15:parentCm authorId="1" idx="31"/>
        </p15:threadingInfo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6:02.468" idx="3">
    <p:pos x="1706" y="454"/>
    <p:text>Outline is bad; bullet points need to describe things; def. of GRN, we used dynamilal modeling, we then deleted the edges, this is what we found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46:42.726" idx="34">
    <p:pos x="10" y="10"/>
    <p:text>Db5 colored network; dHMO1--&gt;CIN5. Pul LSE:minLSE below, do thing with asterisks to highlight changes in weights 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51:26.649" idx="35">
    <p:pos x="10" y="106"/>
    <p:text>Also show GCR2--&gt;MSN2 with asterisks LSE:minLSE etc; summarizing a lot of data, but visually what we are looking at is that CIN5, MSN2, and HMO1 seem to be critical hubs</p:text>
    <p:extLst>
      <p:ext uri="{C676402C-5697-4E1C-873F-D02D1690AC5C}">
        <p15:threadingInfo xmlns:p15="http://schemas.microsoft.com/office/powerpoint/2012/main" timeZoneBias="420">
          <p15:parentCm authorId="1" idx="34"/>
        </p15:threadingInfo>
      </p:ext>
    </p:extLst>
  </p:cm>
  <p:cm authorId="1" dt="2019-03-21T14:12:14.039" idx="49">
    <p:pos x="10" y="202"/>
    <p:text>PUT ASTERICKS ON BOTH SIDES,</p:text>
    <p:extLst>
      <p:ext uri="{C676402C-5697-4E1C-873F-D02D1690AC5C}">
        <p15:threadingInfo xmlns:p15="http://schemas.microsoft.com/office/powerpoint/2012/main" timeZoneBias="420">
          <p15:parentCm authorId="1" idx="34"/>
        </p15:threadingInfo>
      </p:ext>
    </p:extLst>
  </p:cm>
  <p:cm authorId="1" dt="2019-03-21T14:13:31.269" idx="50">
    <p:pos x="10" y="298"/>
    <p:text>7 EDGES CHANGED DIRECTION</p:text>
    <p:extLst>
      <p:ext uri="{C676402C-5697-4E1C-873F-D02D1690AC5C}">
        <p15:threadingInfo xmlns:p15="http://schemas.microsoft.com/office/powerpoint/2012/main" timeZoneBias="420">
          <p15:parentCm authorId="1" idx="34"/>
        </p15:threadingInfo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46:42.726" idx="34">
    <p:pos x="10" y="10"/>
    <p:text>Db5 colored network; dHMO1--&gt;CIN5. Pul LSE:minLSE below, do thing with asterisks to highlight changes in weights 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51:26.649" idx="35">
    <p:pos x="10" y="106"/>
    <p:text>Also show GCR2--&gt;MSN2 with asterisks LSE:minLSE etc; summarizing a lot of data, but visually what we are looking at is that CIN5, MSN2, and HMO1 seem to be critical hubs</p:text>
    <p:extLst>
      <p:ext uri="{C676402C-5697-4E1C-873F-D02D1690AC5C}">
        <p15:threadingInfo xmlns:p15="http://schemas.microsoft.com/office/powerpoint/2012/main" timeZoneBias="420">
          <p15:parentCm authorId="1" idx="34"/>
        </p15:threadingInfo>
      </p:ext>
    </p:extLst>
  </p:cm>
  <p:cm authorId="1" dt="2019-03-21T14:13:54.188" idx="51">
    <p:pos x="10" y="202"/>
    <p:text>9 EDGES CHANGED DIRECTION</p:text>
    <p:extLst>
      <p:ext uri="{C676402C-5697-4E1C-873F-D02D1690AC5C}">
        <p15:threadingInfo xmlns:p15="http://schemas.microsoft.com/office/powerpoint/2012/main" timeZoneBias="420">
          <p15:parentCm authorId="1" idx="34"/>
        </p15:threadingInfo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4:15:08.210" idx="52">
    <p:pos x="4236" y="444"/>
    <p:text>USE OUTLINE; CAN ADD MORE DETAILS TO LAST 2 BULLET POINTS.</p:text>
    <p:extLst>
      <p:ext uri="{C676402C-5697-4E1C-873F-D02D1690AC5C}">
        <p15:threadingInfo xmlns:p15="http://schemas.microsoft.com/office/powerpoint/2012/main" timeZoneBias="420"/>
      </p:ext>
    </p:extLst>
  </p:cm>
  <p:cm authorId="1" dt="2019-03-21T14:16:20.459" idx="53">
    <p:pos x="4236" y="540"/>
    <p:text>28 SYSTEMATIC EDGE DELETIONS PERFORMED. THEY CLUSTERED INTO 5 GROUPS PASED ON THEIR WEIGHTS. AN ANALYSIS OF THE CHANGES IN PARAMETERS SHOWED THAT THESE EDGES ARE IMPORTANT</p:text>
    <p:extLst>
      <p:ext uri="{C676402C-5697-4E1C-873F-D02D1690AC5C}">
        <p15:threadingInfo xmlns:p15="http://schemas.microsoft.com/office/powerpoint/2012/main" timeZoneBias="420">
          <p15:parentCm authorId="1" idx="52"/>
        </p15:threadingInfo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54:27.252" idx="36">
    <p:pos x="6325" y="1174"/>
    <p:text>Micro array data; GRNmap alumni: Justin, Brandon, Maggie; GRNsight: Mihir, John, and Alexia; AND DAHLQUIST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6:02.468" idx="3">
    <p:pos x="1706" y="454"/>
    <p:text>Outline is bad; bullet points need to describe things; def. of GRN, we used dynamilal modeling, we then deleted the edges, this is what we found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7:21.796" idx="4">
    <p:pos x="7089" y="332"/>
    <p:text>Central dogma on left, other figure on the right., "the central model of molecular bio says blah blah"; explain what transcription factors are; transcription factors are encoded by genes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08:49.945" idx="5">
    <p:pos x="7089" y="428"/>
    <p:text>Get the circle shaped figure from poster</p:text>
    <p:extLst>
      <p:ext uri="{C676402C-5697-4E1C-873F-D02D1690AC5C}">
        <p15:threadingInfo xmlns:p15="http://schemas.microsoft.com/office/powerpoint/2012/main" timeZoneBias="420">
          <p15:parentCm authorId="1" idx="4"/>
        </p15:threadingInfo>
      </p:ext>
    </p:extLst>
  </p:cm>
  <p:cm authorId="1" dt="2019-03-19T15:08:51.869" idx="6">
    <p:pos x="1263" y="2060"/>
    <p:text>Move yeast cold shock slide to after this slide</p:text>
    <p:extLst>
      <p:ext uri="{C676402C-5697-4E1C-873F-D02D1690AC5C}">
        <p15:threadingInfo xmlns:p15="http://schemas.microsoft.com/office/powerpoint/2012/main" timeZoneBias="420"/>
      </p:ext>
    </p:extLst>
  </p:cm>
  <p:cm authorId="1" dt="2019-03-21T13:51:37.859" idx="37">
    <p:pos x="1263" y="2156"/>
    <p:text>UNSQUISH CELL DIAGRAM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6:02.468" idx="3">
    <p:pos x="1706" y="454"/>
    <p:text>Outline is bad; bullet points need to describe things; def. of GRN, we used dynamilal modeling, we then deleted the edges, this is what we found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09:48.704" idx="7">
    <p:pos x="7111" y="266"/>
    <p:text>PICTURE OF YEAST from dahlquist's presentation; in the dahlquist lab we are studying changes in gene expression in the context of cold shock; title: Budding yeast is a good model organism to study the regulation of gene expression; in the Dahlquist lab, we study the changes in expression due to cold shock; we have three questions: which TFs control response? What are the indirect effects of other TFs in the GRN? 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14:20.867" idx="8">
    <p:pos x="7111" y="362"/>
    <p:text>Go to array data</p:text>
    <p:extLst>
      <p:ext uri="{C676402C-5697-4E1C-873F-D02D1690AC5C}">
        <p15:threadingInfo xmlns:p15="http://schemas.microsoft.com/office/powerpoint/2012/main" timeZoneBias="420">
          <p15:parentCm authorId="1" idx="7"/>
        </p15:threadingInfo>
      </p:ext>
    </p:extLst>
  </p:cm>
  <p:cm authorId="1" dt="2019-03-21T13:52:07.235" idx="38">
    <p:pos x="7111" y="458"/>
    <p:text>REDUCE SIZE OF TITLE, GET "EXPRESSION ON SECOND LINE:</p:text>
    <p:extLst>
      <p:ext uri="{C676402C-5697-4E1C-873F-D02D1690AC5C}">
        <p15:threadingInfo xmlns:p15="http://schemas.microsoft.com/office/powerpoint/2012/main" timeZoneBias="420">
          <p15:parentCm authorId="1" idx="7"/>
        </p15:threadingInfo>
      </p:ext>
    </p:extLst>
  </p:cm>
  <p:cm authorId="1" dt="2019-03-21T13:52:19.149" idx="39">
    <p:pos x="7111" y="554"/>
    <p:text>DONT LEAVE ONE WORD ON ITS OWN LIE</p:text>
    <p:extLst>
      <p:ext uri="{C676402C-5697-4E1C-873F-D02D1690AC5C}">
        <p15:threadingInfo xmlns:p15="http://schemas.microsoft.com/office/powerpoint/2012/main" timeZoneBias="420">
          <p15:parentCm authorId="1" idx="7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14:33.385" idx="9">
    <p:pos x="6945" y="454"/>
    <p:text>Use panel that shows 4 microarrays b/c shows time factor. Title: microarrays measure changes in gene expression due to cold shock over time. 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17:48.944" idx="10">
    <p:pos x="6945" y="550"/>
    <p:text>Data collected 15, 30, 60 min after cold shock at 13C. Data collected for wt and 5 deletion strains. Data for multiple replicates . Total of x data points for the 6189 genes of yeast</p:text>
    <p:extLst>
      <p:ext uri="{C676402C-5697-4E1C-873F-D02D1690AC5C}">
        <p15:threadingInfo xmlns:p15="http://schemas.microsoft.com/office/powerpoint/2012/main" timeZoneBias="420">
          <p15:parentCm authorId="1" idx="9"/>
        </p15:threadingInfo>
      </p:ext>
    </p:extLst>
  </p:cm>
  <p:cm authorId="1" dt="2019-03-19T15:18:03.559" idx="11">
    <p:pos x="6945" y="646"/>
    <p:text>We've collected all of this data, how do we answer our questions?</p:text>
    <p:extLst>
      <p:ext uri="{C676402C-5697-4E1C-873F-D02D1690AC5C}">
        <p15:threadingInfo xmlns:p15="http://schemas.microsoft.com/office/powerpoint/2012/main" timeZoneBias="420">
          <p15:parentCm authorId="1" idx="9"/>
        </p15:threadingInfo>
      </p:ext>
    </p:extLst>
  </p:cm>
  <p:cm authorId="1" dt="2019-03-21T13:53:47.147" idx="40">
    <p:pos x="6945" y="742"/>
    <p:text>DATA POINTS: GO TO INPUT WB AND COUNT COLUMNS IN EXPRESSION WORKSHEETS (COLUMNS IN EXPRESSION) IT SHOULD BE LIKE 113 OR SOMETHING. FILL IN SAPCE</p:text>
    <p:extLst>
      <p:ext uri="{C676402C-5697-4E1C-873F-D02D1690AC5C}">
        <p15:threadingInfo xmlns:p15="http://schemas.microsoft.com/office/powerpoint/2012/main" timeZoneBias="420">
          <p15:parentCm authorId="1" idx="9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21:30.611" idx="15">
    <p:pos x="6879" y="266"/>
    <p:text>Make a graphic where you take micro array panel --&gt; YEASTRACT --&gt; list of 15 TFs (list them) that potentially regulate response --&gt; Black and white network 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23:20.244" idx="16">
    <p:pos x="6879" y="362"/>
    <p:text>Use graphic instead of paragraph</p:text>
    <p:extLst>
      <p:ext uri="{C676402C-5697-4E1C-873F-D02D1690AC5C}">
        <p15:threadingInfo xmlns:p15="http://schemas.microsoft.com/office/powerpoint/2012/main" timeZoneBias="420">
          <p15:parentCm authorId="1" idx="15"/>
        </p15:threadingInfo>
      </p:ext>
    </p:extLst>
  </p:cm>
  <p:cm authorId="1" dt="2019-03-21T13:54:46.906" idx="41">
    <p:pos x="6879" y="458"/>
    <p:text>Break up orange box next box</p:text>
    <p:extLst>
      <p:ext uri="{C676402C-5697-4E1C-873F-D02D1690AC5C}">
        <p15:threadingInfo xmlns:p15="http://schemas.microsoft.com/office/powerpoint/2012/main" timeZoneBias="420">
          <p15:parentCm authorId="1" idx="15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5:18:16.190" idx="12">
    <p:pos x="5129" y="454"/>
    <p:text>Use B/W version of network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18:29.178" idx="13">
    <p:pos x="3810" y="1174"/>
    <p:text>Make title</p:text>
    <p:extLst>
      <p:ext uri="{C676402C-5697-4E1C-873F-D02D1690AC5C}">
        <p15:threadingInfo xmlns:p15="http://schemas.microsoft.com/office/powerpoint/2012/main" timeZoneBias="420"/>
      </p:ext>
    </p:extLst>
  </p:cm>
  <p:cm authorId="1" dt="2019-03-19T15:19:06.248" idx="14">
    <p:pos x="3906" y="1270"/>
    <p:text>Node = TF; edge = regulatory relationship; just point to one as an example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5A4849C9-BAA4-034E-BE58-4590BE6AD67F}"/>
            </a:ext>
          </a:extLst>
        </cdr:cNvPr>
        <cdr:cNvCxnSpPr/>
      </cdr:nvCxnSpPr>
      <cdr:spPr>
        <a:xfrm xmlns:a="http://schemas.openxmlformats.org/drawingml/2006/main">
          <a:off x="637099" y="1971518"/>
          <a:ext cx="1059129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7030A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5A4849C9-BAA4-034E-BE58-4590BE6AD67F}"/>
            </a:ext>
          </a:extLst>
        </cdr:cNvPr>
        <cdr:cNvCxnSpPr/>
      </cdr:nvCxnSpPr>
      <cdr:spPr>
        <a:xfrm xmlns:a="http://schemas.openxmlformats.org/drawingml/2006/main">
          <a:off x="637099" y="1971518"/>
          <a:ext cx="1059129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7030A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5A4849C9-BAA4-034E-BE58-4590BE6AD67F}"/>
            </a:ext>
          </a:extLst>
        </cdr:cNvPr>
        <cdr:cNvCxnSpPr/>
      </cdr:nvCxnSpPr>
      <cdr:spPr>
        <a:xfrm xmlns:a="http://schemas.openxmlformats.org/drawingml/2006/main">
          <a:off x="637099" y="1971518"/>
          <a:ext cx="1059129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7030A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0.11311</cdr:x>
      <cdr:y>0.17784</cdr:y>
    </cdr:from>
    <cdr:to>
      <cdr:x>0.22847</cdr:x>
      <cdr:y>0.27288</cdr:y>
    </cdr:to>
    <cdr:sp macro="" textlink="">
      <cdr:nvSpPr>
        <cdr:cNvPr id="4" name="TextBox 11">
          <a:extLst xmlns:a="http://schemas.openxmlformats.org/drawingml/2006/main">
            <a:ext uri="{FF2B5EF4-FFF2-40B4-BE49-F238E27FC236}">
              <a16:creationId xmlns:a16="http://schemas.microsoft.com/office/drawing/2014/main" id="{2ECC727F-DAFE-BB4A-BE55-26B1293EE983}"/>
            </a:ext>
          </a:extLst>
        </cdr:cNvPr>
        <cdr:cNvSpPr txBox="1"/>
      </cdr:nvSpPr>
      <cdr:spPr>
        <a:xfrm xmlns:a="http://schemas.openxmlformats.org/drawingml/2006/main">
          <a:off x="1270000" y="863898"/>
          <a:ext cx="129540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>
              <a:solidFill>
                <a:schemeClr val="accent1">
                  <a:lumMod val="75000"/>
                </a:schemeClr>
              </a:solidFill>
            </a:rPr>
            <a:t>Better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5A4849C9-BAA4-034E-BE58-4590BE6AD67F}"/>
            </a:ext>
          </a:extLst>
        </cdr:cNvPr>
        <cdr:cNvCxnSpPr/>
      </cdr:nvCxnSpPr>
      <cdr:spPr>
        <a:xfrm xmlns:a="http://schemas.openxmlformats.org/drawingml/2006/main">
          <a:off x="637099" y="1971518"/>
          <a:ext cx="1059129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7030A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0.733</cdr:x>
      <cdr:y>0.17855</cdr:y>
    </cdr:from>
    <cdr:to>
      <cdr:x>0.84837</cdr:x>
      <cdr:y>0.27359</cdr:y>
    </cdr:to>
    <cdr:sp macro="" textlink="">
      <cdr:nvSpPr>
        <cdr:cNvPr id="4" name="TextBox 11">
          <a:extLst xmlns:a="http://schemas.openxmlformats.org/drawingml/2006/main">
            <a:ext uri="{FF2B5EF4-FFF2-40B4-BE49-F238E27FC236}">
              <a16:creationId xmlns:a16="http://schemas.microsoft.com/office/drawing/2014/main" id="{2ECC727F-DAFE-BB4A-BE55-26B1293EE983}"/>
            </a:ext>
          </a:extLst>
        </cdr:cNvPr>
        <cdr:cNvSpPr txBox="1"/>
      </cdr:nvSpPr>
      <cdr:spPr>
        <a:xfrm xmlns:a="http://schemas.openxmlformats.org/drawingml/2006/main">
          <a:off x="8230393" y="867370"/>
          <a:ext cx="129540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>
              <a:solidFill>
                <a:schemeClr val="accent1">
                  <a:lumMod val="75000"/>
                </a:schemeClr>
              </a:solidFill>
            </a:rPr>
            <a:t>Worse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5A4849C9-BAA4-034E-BE58-4590BE6AD67F}"/>
            </a:ext>
          </a:extLst>
        </cdr:cNvPr>
        <cdr:cNvCxnSpPr/>
      </cdr:nvCxnSpPr>
      <cdr:spPr>
        <a:xfrm xmlns:a="http://schemas.openxmlformats.org/drawingml/2006/main">
          <a:off x="637099" y="1971518"/>
          <a:ext cx="1059129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7030A0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0.733</cdr:x>
      <cdr:y>0.17855</cdr:y>
    </cdr:from>
    <cdr:to>
      <cdr:x>0.84837</cdr:x>
      <cdr:y>0.27359</cdr:y>
    </cdr:to>
    <cdr:sp macro="" textlink="">
      <cdr:nvSpPr>
        <cdr:cNvPr id="4" name="TextBox 11">
          <a:extLst xmlns:a="http://schemas.openxmlformats.org/drawingml/2006/main">
            <a:ext uri="{FF2B5EF4-FFF2-40B4-BE49-F238E27FC236}">
              <a16:creationId xmlns:a16="http://schemas.microsoft.com/office/drawing/2014/main" id="{2ECC727F-DAFE-BB4A-BE55-26B1293EE983}"/>
            </a:ext>
          </a:extLst>
        </cdr:cNvPr>
        <cdr:cNvSpPr txBox="1"/>
      </cdr:nvSpPr>
      <cdr:spPr>
        <a:xfrm xmlns:a="http://schemas.openxmlformats.org/drawingml/2006/main">
          <a:off x="8230393" y="867370"/>
          <a:ext cx="129540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>
              <a:solidFill>
                <a:schemeClr val="accent1">
                  <a:lumMod val="75000"/>
                </a:schemeClr>
              </a:solidFill>
            </a:rPr>
            <a:t>Worse</a:t>
          </a:r>
        </a:p>
      </cdr:txBody>
    </cdr:sp>
  </cdr:relSizeAnchor>
  <cdr:relSizeAnchor xmlns:cdr="http://schemas.openxmlformats.org/drawingml/2006/chartDrawing">
    <cdr:from>
      <cdr:x>0.31846</cdr:x>
      <cdr:y>0.17784</cdr:y>
    </cdr:from>
    <cdr:to>
      <cdr:x>0.54758</cdr:x>
      <cdr:y>0.27288</cdr:y>
    </cdr:to>
    <cdr:sp macro="" textlink="">
      <cdr:nvSpPr>
        <cdr:cNvPr id="5" name="TextBox 11">
          <a:extLst xmlns:a="http://schemas.openxmlformats.org/drawingml/2006/main">
            <a:ext uri="{FF2B5EF4-FFF2-40B4-BE49-F238E27FC236}">
              <a16:creationId xmlns:a16="http://schemas.microsoft.com/office/drawing/2014/main" id="{FE210C60-50FB-4A41-B33F-3CAF4099BE67}"/>
            </a:ext>
          </a:extLst>
        </cdr:cNvPr>
        <cdr:cNvSpPr txBox="1"/>
      </cdr:nvSpPr>
      <cdr:spPr>
        <a:xfrm xmlns:a="http://schemas.openxmlformats.org/drawingml/2006/main">
          <a:off x="3575845" y="863897"/>
          <a:ext cx="2572543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>
              <a:solidFill>
                <a:schemeClr val="accent1">
                  <a:lumMod val="75000"/>
                </a:schemeClr>
              </a:solidFill>
            </a:rPr>
            <a:t>Stayed the same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1430-85F6-5249-9593-3944A7406740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2DFA9-5F42-3B40-BF91-B25EA6EB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0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 describes how well the GRN was modeled by </a:t>
            </a:r>
            <a:r>
              <a:rPr lang="en-US" sz="1200" b="1" dirty="0" err="1">
                <a:latin typeface="Arial"/>
                <a:cs typeface="Arial"/>
              </a:rPr>
              <a:t>GRNmap</a:t>
            </a:r>
            <a:r>
              <a:rPr lang="en-US" sz="1200" b="1" dirty="0">
                <a:latin typeface="Arial"/>
                <a:cs typeface="Arial"/>
              </a:rPr>
              <a:t> and allows for the comparison of the intact network to each of the edge deletion networks.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A lower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 (a ratio closer to 1) means that the GRN that resulted from the edge deletion is a better fit to the experimental data.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deletions of HMO1</a:t>
            </a:r>
            <a:r>
              <a:rPr lang="en-US" sz="1200" b="1" dirty="0">
                <a:latin typeface="Arial"/>
                <a:cs typeface="Arial"/>
                <a:sym typeface="Wingdings" pitchFamily="2" charset="2"/>
              </a:rPr>
              <a:t>CIN5 (C) and ZAP1ACE2 (D) both </a:t>
            </a:r>
            <a:r>
              <a:rPr lang="en-US" sz="1200" b="1" dirty="0">
                <a:latin typeface="Arial"/>
                <a:cs typeface="Arial"/>
              </a:rPr>
              <a:t>improved the fit of the model.  The deletion of ZAP1</a:t>
            </a:r>
            <a:r>
              <a:rPr lang="en-US" sz="12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200" b="1" dirty="0">
                <a:latin typeface="Arial"/>
                <a:cs typeface="Arial"/>
              </a:rPr>
              <a:t>ACE2 resulted in the largest drop in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ratio, therefore it is likely not a crucial edge in the network.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deletions of SWI5</a:t>
            </a:r>
            <a:r>
              <a:rPr lang="en-US" sz="12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200" b="1" dirty="0">
                <a:latin typeface="Arial"/>
                <a:cs typeface="Arial"/>
              </a:rPr>
              <a:t>ASH1 (E) and GCR2</a:t>
            </a:r>
            <a:r>
              <a:rPr lang="en-US" sz="1200" b="1" dirty="0">
                <a:latin typeface="Arial"/>
                <a:cs typeface="Arial"/>
                <a:sym typeface="Wingdings" pitchFamily="2" charset="2"/>
              </a:rPr>
              <a:t>MSN2 (F) both</a:t>
            </a:r>
            <a:r>
              <a:rPr lang="en-US" sz="1200" b="1" dirty="0">
                <a:latin typeface="Arial"/>
                <a:cs typeface="Arial"/>
              </a:rPr>
              <a:t> result in a larger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than the intact network, which suggest that those edges are important to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7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 describes how well the GRN was modeled by </a:t>
            </a:r>
            <a:r>
              <a:rPr lang="en-US" sz="1200" b="1" dirty="0" err="1">
                <a:latin typeface="Arial"/>
                <a:cs typeface="Arial"/>
              </a:rPr>
              <a:t>GRNmap</a:t>
            </a:r>
            <a:r>
              <a:rPr lang="en-US" sz="1200" b="1" dirty="0">
                <a:latin typeface="Arial"/>
                <a:cs typeface="Arial"/>
              </a:rPr>
              <a:t> and allows for the comparison of the intact network to each of the edge deletion networks.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A lower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 (a ratio closer to 1) means that the GRN that resulted from the edge deletion is a better fit to the experimental data.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deletions of HMO1</a:t>
            </a:r>
            <a:r>
              <a:rPr lang="en-US" sz="1200" b="1" dirty="0">
                <a:latin typeface="Arial"/>
                <a:cs typeface="Arial"/>
                <a:sym typeface="Wingdings" pitchFamily="2" charset="2"/>
              </a:rPr>
              <a:t>CIN5 (C) and ZAP1ACE2 (D) both </a:t>
            </a:r>
            <a:r>
              <a:rPr lang="en-US" sz="1200" b="1" dirty="0">
                <a:latin typeface="Arial"/>
                <a:cs typeface="Arial"/>
              </a:rPr>
              <a:t>improved the fit of the model.  The deletion of ZAP1</a:t>
            </a:r>
            <a:r>
              <a:rPr lang="en-US" sz="12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200" b="1" dirty="0">
                <a:latin typeface="Arial"/>
                <a:cs typeface="Arial"/>
              </a:rPr>
              <a:t>ACE2 resulted in the largest drop in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ratio, therefore it is likely not a crucial edge in the network.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deletions of SWI5</a:t>
            </a:r>
            <a:r>
              <a:rPr lang="en-US" sz="12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200" b="1" dirty="0">
                <a:latin typeface="Arial"/>
                <a:cs typeface="Arial"/>
              </a:rPr>
              <a:t>ASH1 (E) and GCR2</a:t>
            </a:r>
            <a:r>
              <a:rPr lang="en-US" sz="1200" b="1" dirty="0">
                <a:latin typeface="Arial"/>
                <a:cs typeface="Arial"/>
                <a:sym typeface="Wingdings" pitchFamily="2" charset="2"/>
              </a:rPr>
              <a:t>MSN2 (F) both</a:t>
            </a:r>
            <a:r>
              <a:rPr lang="en-US" sz="1200" b="1" dirty="0">
                <a:latin typeface="Arial"/>
                <a:cs typeface="Arial"/>
              </a:rPr>
              <a:t> result in a larger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than the intact network, which suggest that those edges are important to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3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 describes how well the GRN was modeled by </a:t>
            </a:r>
            <a:r>
              <a:rPr lang="en-US" sz="1200" b="1" dirty="0" err="1">
                <a:latin typeface="Arial"/>
                <a:cs typeface="Arial"/>
              </a:rPr>
              <a:t>GRNmap</a:t>
            </a:r>
            <a:r>
              <a:rPr lang="en-US" sz="1200" b="1" dirty="0">
                <a:latin typeface="Arial"/>
                <a:cs typeface="Arial"/>
              </a:rPr>
              <a:t> and allows for the comparison of the intact network to each of the edge deletion networks.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A lower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 (a ratio closer to 1) means that the GRN that resulted from the edge deletion is a better fit to the experimental data.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deletions of HMO1</a:t>
            </a:r>
            <a:r>
              <a:rPr lang="en-US" sz="1200" b="1" dirty="0">
                <a:latin typeface="Arial"/>
                <a:cs typeface="Arial"/>
                <a:sym typeface="Wingdings" pitchFamily="2" charset="2"/>
              </a:rPr>
              <a:t>CIN5 (C) and ZAP1ACE2 (D) both </a:t>
            </a:r>
            <a:r>
              <a:rPr lang="en-US" sz="1200" b="1" dirty="0">
                <a:latin typeface="Arial"/>
                <a:cs typeface="Arial"/>
              </a:rPr>
              <a:t>improved the fit of the model.  The deletion of ZAP1</a:t>
            </a:r>
            <a:r>
              <a:rPr lang="en-US" sz="12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200" b="1" dirty="0">
                <a:latin typeface="Arial"/>
                <a:cs typeface="Arial"/>
              </a:rPr>
              <a:t>ACE2 resulted in the largest drop in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ratio, therefore it is likely not a crucial edge in the network.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deletions of SWI5</a:t>
            </a:r>
            <a:r>
              <a:rPr lang="en-US" sz="12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200" b="1" dirty="0">
                <a:latin typeface="Arial"/>
                <a:cs typeface="Arial"/>
              </a:rPr>
              <a:t>ASH1 (E) and GCR2</a:t>
            </a:r>
            <a:r>
              <a:rPr lang="en-US" sz="1200" b="1" dirty="0">
                <a:latin typeface="Arial"/>
                <a:cs typeface="Arial"/>
                <a:sym typeface="Wingdings" pitchFamily="2" charset="2"/>
              </a:rPr>
              <a:t>MSN2 (F) both</a:t>
            </a:r>
            <a:r>
              <a:rPr lang="en-US" sz="1200" b="1" dirty="0">
                <a:latin typeface="Arial"/>
                <a:cs typeface="Arial"/>
              </a:rPr>
              <a:t> result in a larger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than the intact network, which suggest that those edges are important to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3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dZAP1</a:t>
            </a:r>
            <a:r>
              <a:rPr lang="en-US" dirty="0">
                <a:sym typeface="Wingdings" pitchFamily="2" charset="2"/>
              </a:rPr>
              <a:t>ACE2 = lowest </a:t>
            </a:r>
            <a:r>
              <a:rPr lang="en-US" dirty="0" err="1">
                <a:sym typeface="Wingdings" pitchFamily="2" charset="2"/>
              </a:rPr>
              <a:t>LSE:minLSE</a:t>
            </a:r>
            <a:r>
              <a:rPr lang="en-US" dirty="0">
                <a:sym typeface="Wingdings" pitchFamily="2" charset="2"/>
              </a:rPr>
              <a:t> ratio</a:t>
            </a:r>
          </a:p>
          <a:p>
            <a:r>
              <a:rPr lang="en-US" dirty="0">
                <a:sym typeface="Wingdings" pitchFamily="2" charset="2"/>
              </a:rPr>
              <a:t>dHMO1CIN5 = part of a group with similar </a:t>
            </a:r>
            <a:r>
              <a:rPr lang="en-US" dirty="0" err="1">
                <a:sym typeface="Wingdings" pitchFamily="2" charset="2"/>
              </a:rPr>
              <a:t>LSE:minLSE</a:t>
            </a:r>
            <a:r>
              <a:rPr lang="en-US" dirty="0">
                <a:sym typeface="Wingdings" pitchFamily="2" charset="2"/>
              </a:rPr>
              <a:t> ratio/edge weight changes</a:t>
            </a:r>
          </a:p>
          <a:p>
            <a:r>
              <a:rPr lang="en-US" dirty="0">
                <a:sym typeface="Wingdings" pitchFamily="2" charset="2"/>
              </a:rPr>
              <a:t>dMSN2YHP1 = no </a:t>
            </a:r>
            <a:r>
              <a:rPr lang="en-US" dirty="0" err="1">
                <a:sym typeface="Wingdings" pitchFamily="2" charset="2"/>
              </a:rPr>
              <a:t>LSE:minLSE</a:t>
            </a:r>
            <a:r>
              <a:rPr lang="en-US" dirty="0">
                <a:sym typeface="Wingdings" pitchFamily="2" charset="2"/>
              </a:rPr>
              <a:t> ratio change</a:t>
            </a:r>
          </a:p>
          <a:p>
            <a:r>
              <a:rPr lang="en-US" dirty="0">
                <a:sym typeface="Wingdings" pitchFamily="2" charset="2"/>
              </a:rPr>
              <a:t>dGCR2MSN2 = larger </a:t>
            </a:r>
            <a:r>
              <a:rPr lang="en-US" dirty="0" err="1">
                <a:sym typeface="Wingdings" pitchFamily="2" charset="2"/>
              </a:rPr>
              <a:t>LSE:minLSE</a:t>
            </a:r>
            <a:r>
              <a:rPr lang="en-US" dirty="0">
                <a:sym typeface="Wingdings" pitchFamily="2" charset="2"/>
              </a:rPr>
              <a:t>, lots of downstream regulatory changes that stand out</a:t>
            </a:r>
          </a:p>
          <a:p>
            <a:r>
              <a:rPr lang="en-US" dirty="0">
                <a:sym typeface="Wingdings" pitchFamily="2" charset="2"/>
              </a:rPr>
              <a:t>dSWI5ASH1 = highest </a:t>
            </a:r>
            <a:r>
              <a:rPr lang="en-US" dirty="0" err="1">
                <a:sym typeface="Wingdings" pitchFamily="2" charset="2"/>
              </a:rPr>
              <a:t>LSE:minLSE</a:t>
            </a:r>
            <a:r>
              <a:rPr lang="en-US" dirty="0">
                <a:sym typeface="Wingdings" pitchFamily="2" charset="2"/>
              </a:rPr>
              <a:t>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deletions that caused a change in </a:t>
            </a:r>
            <a:r>
              <a:rPr lang="en-US" dirty="0" err="1"/>
              <a:t>LSE:minLSE</a:t>
            </a:r>
            <a:r>
              <a:rPr lang="en-US" dirty="0"/>
              <a:t> ratio were also associated with production rate changes of certain genes. dMSN2</a:t>
            </a:r>
            <a:r>
              <a:rPr lang="en-US" dirty="0">
                <a:sym typeface="Wingdings" pitchFamily="2" charset="2"/>
              </a:rPr>
              <a:t>YHP1 did not result in a change in </a:t>
            </a:r>
            <a:r>
              <a:rPr lang="en-US" dirty="0" err="1">
                <a:sym typeface="Wingdings" pitchFamily="2" charset="2"/>
              </a:rPr>
              <a:t>LSE:minLSE</a:t>
            </a:r>
            <a:r>
              <a:rPr lang="en-US" dirty="0">
                <a:sym typeface="Wingdings" pitchFamily="2" charset="2"/>
              </a:rPr>
              <a:t>, and therefore there are no production rate changes. Large spikes in production rate are associated with ACE2, CIN5, STB5. SWI4, and YHP1.</a:t>
            </a:r>
          </a:p>
          <a:p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intact network production rate values are normalized as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Edge deletions that caused </a:t>
            </a:r>
            <a:r>
              <a:rPr lang="en-US" sz="1200" dirty="0" err="1"/>
              <a:t>LSE:minLSE</a:t>
            </a:r>
            <a:r>
              <a:rPr lang="en-US" sz="1200" dirty="0"/>
              <a:t> changes were also associated with production rate changes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deletion of MSN2</a:t>
            </a:r>
            <a:r>
              <a:rPr lang="en-US" sz="1200" dirty="0">
                <a:sym typeface="Wingdings" pitchFamily="2" charset="2"/>
              </a:rPr>
              <a:t>YHP1 did not change the </a:t>
            </a:r>
            <a:r>
              <a:rPr lang="en-US" sz="1200" dirty="0" err="1">
                <a:sym typeface="Wingdings" pitchFamily="2" charset="2"/>
              </a:rPr>
              <a:t>LSE:minLSE</a:t>
            </a:r>
            <a:r>
              <a:rPr lang="en-US" sz="1200" dirty="0">
                <a:sym typeface="Wingdings" pitchFamily="2" charset="2"/>
              </a:rPr>
              <a:t>, thus there are no production rate changes</a:t>
            </a:r>
            <a:br>
              <a:rPr lang="en-US" sz="1200" dirty="0">
                <a:sym typeface="Wingdings" pitchFamily="2" charset="2"/>
              </a:rPr>
            </a:br>
            <a:endParaRPr lang="en-US" sz="12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Production rate changes are typically large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2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summarizing a lot of data, but visually what we </a:t>
            </a:r>
            <a:r>
              <a:rPr lang="en-US" dirty="0" err="1"/>
              <a:t>arw</a:t>
            </a:r>
            <a:r>
              <a:rPr lang="en-US" dirty="0"/>
              <a:t> looking at is that CIN5, MSN2, and HMO1 seem to be critical hubs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4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summarizing a lot of data, but visually what we </a:t>
            </a:r>
            <a:r>
              <a:rPr lang="en-US" dirty="0" err="1"/>
              <a:t>arw</a:t>
            </a:r>
            <a:r>
              <a:rPr lang="en-US" dirty="0"/>
              <a:t> looking at is that CIN5, MSN2, and HMO1 seem to be critical hubs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4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5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Little is known about which transcription factors regulate the cold shock response</a:t>
            </a:r>
          </a:p>
          <a:p>
            <a:pPr lvl="1"/>
            <a:r>
              <a:rPr lang="en-US" dirty="0"/>
              <a:t>Heat shock induces the expression of various heat shock proteins (HSPs)</a:t>
            </a:r>
          </a:p>
          <a:p>
            <a:pPr lvl="1"/>
            <a:r>
              <a:rPr lang="en-US" dirty="0"/>
              <a:t>Cold shock causes physical and biochemical changes in the cell, but little is known about the mechanisms responsible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The </a:t>
            </a:r>
            <a:r>
              <a:rPr lang="en-US" b="1" dirty="0" err="1"/>
              <a:t>Dahlquist</a:t>
            </a:r>
            <a:r>
              <a:rPr lang="en-US" b="1" dirty="0"/>
              <a:t> Lab studies the global transcriptional response to cold shock using DNA microarrays, which measure the level of mRNA expression for all 6000 yeast genes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 data was previously collected from the wild type strain and five transcription factor deletion strains (𝞓</a:t>
            </a:r>
            <a:r>
              <a:rPr lang="en-US" i="1" dirty="0"/>
              <a:t>cin5, </a:t>
            </a:r>
            <a:r>
              <a:rPr lang="en-US" dirty="0"/>
              <a:t>𝞓</a:t>
            </a:r>
            <a:r>
              <a:rPr lang="en-US" i="1" dirty="0"/>
              <a:t>gln3</a:t>
            </a:r>
            <a:r>
              <a:rPr lang="en-US" dirty="0"/>
              <a:t>, 𝞓</a:t>
            </a:r>
            <a:r>
              <a:rPr lang="en-US" i="1" dirty="0"/>
              <a:t>hmo1</a:t>
            </a:r>
            <a:r>
              <a:rPr lang="en-US" dirty="0"/>
              <a:t>, 𝞓</a:t>
            </a:r>
            <a:r>
              <a:rPr lang="en-US" i="1" dirty="0"/>
              <a:t>zap1</a:t>
            </a:r>
            <a:r>
              <a:rPr lang="en-US" dirty="0"/>
              <a:t>, 𝞓</a:t>
            </a:r>
            <a:r>
              <a:rPr lang="en-US" i="1" dirty="0"/>
              <a:t>hap4</a:t>
            </a:r>
            <a:r>
              <a:rPr lang="en-US" dirty="0"/>
              <a:t>) before cold shock at 30°C and after 15, 30, and 60 minutes of cold shock at 13 °C</a:t>
            </a:r>
          </a:p>
          <a:p>
            <a:r>
              <a:rPr lang="en-US" dirty="0"/>
              <a:t>Mathematical modeling is used to determine the relative influence of each transcription factor in the GRN that controls the cold shock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know the indirect effects of the transcription factors, and we are going to do that my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4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 describes how well the GRN was modeled by </a:t>
            </a:r>
            <a:r>
              <a:rPr lang="en-US" sz="1200" b="1" dirty="0" err="1">
                <a:latin typeface="Arial"/>
                <a:cs typeface="Arial"/>
              </a:rPr>
              <a:t>GRNmap</a:t>
            </a:r>
            <a:r>
              <a:rPr lang="en-US" sz="1200" b="1" dirty="0">
                <a:latin typeface="Arial"/>
                <a:cs typeface="Arial"/>
              </a:rPr>
              <a:t> and allows for the comparison of the intact network to each of the edge deletion networks.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A lower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 (a ratio closer to 1) means that the GRN that resulted from the edge deletion is a better fit to the experimental data.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deletions of HMO1</a:t>
            </a:r>
            <a:r>
              <a:rPr lang="en-US" sz="1200" b="1" dirty="0">
                <a:latin typeface="Arial"/>
                <a:cs typeface="Arial"/>
                <a:sym typeface="Wingdings" pitchFamily="2" charset="2"/>
              </a:rPr>
              <a:t>CIN5 (C) and ZAP1ACE2 (D) both </a:t>
            </a:r>
            <a:r>
              <a:rPr lang="en-US" sz="1200" b="1" dirty="0">
                <a:latin typeface="Arial"/>
                <a:cs typeface="Arial"/>
              </a:rPr>
              <a:t>improved the fit of the model.  The deletion of ZAP1</a:t>
            </a:r>
            <a:r>
              <a:rPr lang="en-US" sz="12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200" b="1" dirty="0">
                <a:latin typeface="Arial"/>
                <a:cs typeface="Arial"/>
              </a:rPr>
              <a:t>ACE2 resulted in the largest drop in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ratio, therefore it is likely not a crucial edge in the network.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deletions of SWI5</a:t>
            </a:r>
            <a:r>
              <a:rPr lang="en-US" sz="12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200" b="1" dirty="0">
                <a:latin typeface="Arial"/>
                <a:cs typeface="Arial"/>
              </a:rPr>
              <a:t>ASH1 (E) and GCR2</a:t>
            </a:r>
            <a:r>
              <a:rPr lang="en-US" sz="1200" b="1" dirty="0">
                <a:latin typeface="Arial"/>
                <a:cs typeface="Arial"/>
                <a:sym typeface="Wingdings" pitchFamily="2" charset="2"/>
              </a:rPr>
              <a:t>MSN2 (F) both</a:t>
            </a:r>
            <a:r>
              <a:rPr lang="en-US" sz="1200" b="1" dirty="0">
                <a:latin typeface="Arial"/>
                <a:cs typeface="Arial"/>
              </a:rPr>
              <a:t> result in a larger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than the intact network, which suggest that those edges are important to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7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 describes how well the GRN was modeled by </a:t>
            </a:r>
            <a:r>
              <a:rPr lang="en-US" sz="1200" b="1" dirty="0" err="1">
                <a:latin typeface="Arial"/>
                <a:cs typeface="Arial"/>
              </a:rPr>
              <a:t>GRNmap</a:t>
            </a:r>
            <a:r>
              <a:rPr lang="en-US" sz="1200" b="1" dirty="0">
                <a:latin typeface="Arial"/>
                <a:cs typeface="Arial"/>
              </a:rPr>
              <a:t> and allows for the comparison of the intact network to each of the edge deletion networks.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A lower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 (a ratio closer to 1) means that the GRN that resulted from the edge deletion is a better fit to the experimental data.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deletions of HMO1</a:t>
            </a:r>
            <a:r>
              <a:rPr lang="en-US" sz="1200" b="1" dirty="0">
                <a:latin typeface="Arial"/>
                <a:cs typeface="Arial"/>
                <a:sym typeface="Wingdings" pitchFamily="2" charset="2"/>
              </a:rPr>
              <a:t>CIN5 (C) and ZAP1ACE2 (D) both </a:t>
            </a:r>
            <a:r>
              <a:rPr lang="en-US" sz="1200" b="1" dirty="0">
                <a:latin typeface="Arial"/>
                <a:cs typeface="Arial"/>
              </a:rPr>
              <a:t>improved the fit of the model.  The deletion of ZAP1</a:t>
            </a:r>
            <a:r>
              <a:rPr lang="en-US" sz="12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200" b="1" dirty="0">
                <a:latin typeface="Arial"/>
                <a:cs typeface="Arial"/>
              </a:rPr>
              <a:t>ACE2 resulted in the largest drop in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ratio, therefore it is likely not a crucial edge in the network.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The deletions of SWI5</a:t>
            </a:r>
            <a:r>
              <a:rPr lang="en-US" sz="12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200" b="1" dirty="0">
                <a:latin typeface="Arial"/>
                <a:cs typeface="Arial"/>
              </a:rPr>
              <a:t>ASH1 (E) and GCR2</a:t>
            </a:r>
            <a:r>
              <a:rPr lang="en-US" sz="1200" b="1" dirty="0">
                <a:latin typeface="Arial"/>
                <a:cs typeface="Arial"/>
                <a:sym typeface="Wingdings" pitchFamily="2" charset="2"/>
              </a:rPr>
              <a:t>MSN2 (F) both</a:t>
            </a:r>
            <a:r>
              <a:rPr lang="en-US" sz="1200" b="1" dirty="0">
                <a:latin typeface="Arial"/>
                <a:cs typeface="Arial"/>
              </a:rPr>
              <a:t> result in a larger </a:t>
            </a:r>
            <a:r>
              <a:rPr lang="en-US" sz="1200" b="1" dirty="0" err="1">
                <a:latin typeface="Arial"/>
                <a:cs typeface="Arial"/>
              </a:rPr>
              <a:t>LSE:minLSE</a:t>
            </a:r>
            <a:r>
              <a:rPr lang="en-US" sz="1200" b="1" dirty="0">
                <a:latin typeface="Arial"/>
                <a:cs typeface="Arial"/>
              </a:rPr>
              <a:t> than the intact network, which suggest that those edges are important to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2DFA9-5F42-3B40-BF91-B25EA6EB91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6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43B7-49DE-414F-B5A6-659FDC484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65711-B8AA-0E46-BF99-7B32BB2E0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7F3D4-D123-8D41-94BD-79FD809B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2ECC-3C56-1643-BE40-28E367BF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7C88-903F-764D-8CED-55EE3760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4F8-17D2-E64D-BACB-C33CFF53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E9131-A52B-D94F-8322-4942C87AA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69E8-F160-3144-AEEE-B392ACF3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632FB-E9BC-3441-A12B-21D64BA8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2518-4AF3-5A4C-ACF1-CAAC2C7E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F56E8-1A46-4F4C-8137-813FEAE16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993BA-CA3F-7F48-AF8C-A46923E29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7EE5-CDB5-5F47-9BF3-0E35109C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21BF-1EAF-8249-A5FA-99AD0A14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E1588-84FF-CF4F-9914-08952D1B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6817-A8EA-2944-8B84-5AE30BDC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759E-D8CD-5C43-914E-A1F4DD29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F816-8287-CF4E-906F-D4E6C456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5D94-2A13-334E-B7C3-ED8EA58D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BB94D-8C88-CE40-8107-50BCF679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3496-338E-A445-9CAC-A9D0891A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825D4-FEE2-9147-9338-75470242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B904-1EE6-BC41-9C26-75EC608C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F919-33E1-004E-8D12-36164EA4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7F62-4298-454A-B209-17540BCB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0AF6-3133-CC41-948F-A37B305E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630F-31FA-B24F-8B3B-FDAD2F724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C6BC8-F723-634D-830A-2086C32DA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610F-AE12-CA44-983C-C55E0065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847EB-4A43-4B47-A941-EB51D4A2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85EF8-D512-1A4B-8128-BE7C79EB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D132-570C-1C45-895F-07C16A0E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0874F-F156-D941-A8CD-5227F3FB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743FE-97F0-C340-A295-FCD145872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15226-A283-5A4A-851A-3C3264C0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43B0C-B9AD-B547-9813-7E1E77B12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2F31E-C71A-4E44-908F-73211B61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C8626-AFD9-2242-8B0F-D31B3E3D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E49F1-8C4E-2A4A-AC31-F674DB63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0677-C44B-E042-BA67-CB08A2D9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61E7-7EDE-CC4D-82C7-D78ACD09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BA4F9-204A-6848-B5BB-1310A861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8CC0A-31EB-1847-8B7E-AA733B31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F9439-31BF-1D43-9106-BE71E2E4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43ABD-DB01-7A48-9CCB-B82AD3F0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F293B-F3F6-BA42-938A-9764CF93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43DD-C1A4-8D42-9634-0C6F387D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9E9F-9888-694D-8C3C-CD2900F6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AEC18-97EF-DE48-9108-83A9A53D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27ABF-C025-FE49-9D15-425070F6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661B2-8584-8045-9F8D-0A30779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D0F03-1CD7-254F-8F99-66F94E30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0FAF-05CD-FE4D-B7EE-4165ED4B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0C2A3-C0CA-2A42-89AF-223D9AAF5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25E05-6450-664A-90CE-807354BFC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A219A-FF62-BC46-8E58-0B336595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04B3D-86ED-9045-973C-E6810840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3B19A-070D-4942-A8EA-5867FDAC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0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31DC7-43D7-9348-A549-35CC7853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6BA35-EF07-954A-80CB-4534E2073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A757-6794-DC4C-A42A-5E3191DAA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93C4-FD2E-BE47-B37A-5303AA1475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D618-29BD-5048-82AF-7B4BD2757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3312-E60B-204D-879D-FFD1A53F4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575-F9AB-0C41-80A8-B358C010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comments" Target="../comments/comment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comments" Target="../comments/comment12.x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2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5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CA77-3461-FF43-B696-8F5B1B0ED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62" y="1427376"/>
            <a:ext cx="11722308" cy="23876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Modeling of Gene Regulatory Network Dynamics Predicts which Regulatory Relationships are Important for Controlling the Cold Shock Response in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</a:rPr>
              <a:t>Saccharomyces cerevisiae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62155-67B1-464F-81E2-69A0C65D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8844"/>
            <a:ext cx="9144000" cy="1655762"/>
          </a:xfrm>
        </p:spPr>
        <p:txBody>
          <a:bodyPr/>
          <a:lstStyle/>
          <a:p>
            <a:r>
              <a:rPr lang="en-US" sz="3600" dirty="0"/>
              <a:t>Lauren M. Kelly</a:t>
            </a:r>
          </a:p>
          <a:p>
            <a:r>
              <a:rPr lang="en-US" dirty="0"/>
              <a:t>March 22</a:t>
            </a:r>
            <a:r>
              <a:rPr lang="en-US" baseline="30000" dirty="0"/>
              <a:t>nd</a:t>
            </a:r>
            <a:r>
              <a:rPr lang="en-US" dirty="0"/>
              <a:t>, 2019</a:t>
            </a:r>
          </a:p>
          <a:p>
            <a:r>
              <a:rPr lang="en-US" dirty="0"/>
              <a:t>LMU Undergraduate Research Symposium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F5D30-0693-F74A-8363-302F2BE0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6114-FF0D-0E42-B282-9CFF876A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F408-8E28-CE44-8BB3-DE9192B2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43051"/>
            <a:ext cx="11087100" cy="531494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Gene regulatory networks (GRNs) are a set of transcription factors that regulate the level of expression of a set of target genes.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GRNs can be used to model the cold shock response in yeast.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b="1" dirty="0"/>
              <a:t>A candidate GRN was modeled using differential equations.</a:t>
            </a:r>
            <a:br>
              <a:rPr lang="en-US" sz="2800" dirty="0"/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Systematic edge deletions were performed in order to assess the importance of each edge in the network.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MSN2, CIN5, and HMO1 are important for regulating the response to cold shock in yeast.</a:t>
            </a:r>
          </a:p>
        </p:txBody>
      </p:sp>
    </p:spTree>
    <p:extLst>
      <p:ext uri="{BB962C8B-B14F-4D97-AF65-F5344CB8AC3E}">
        <p14:creationId xmlns:p14="http://schemas.microsoft.com/office/powerpoint/2010/main" val="269648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350-E93A-6641-829B-B6A59D7E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err="1">
                <a:solidFill>
                  <a:schemeClr val="accent1">
                    <a:lumMod val="75000"/>
                  </a:schemeClr>
                </a:solidFill>
              </a:rPr>
              <a:t>GRNmap</a:t>
            </a: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</a:rPr>
              <a:t> uses differential equations to model the expression of each gene in the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E0479-B127-FA4F-8566-38B364C2F30B}"/>
              </a:ext>
            </a:extLst>
          </p:cNvPr>
          <p:cNvSpPr txBox="1"/>
          <p:nvPr/>
        </p:nvSpPr>
        <p:spPr>
          <a:xfrm>
            <a:off x="10350500" y="6504186"/>
            <a:ext cx="29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Dahlquist</a:t>
            </a:r>
            <a:r>
              <a:rPr lang="en-US" sz="1400" dirty="0"/>
              <a:t> et al., 2015)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C1D0368-BF18-AF4A-8643-C25903D2E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96589"/>
              </p:ext>
            </p:extLst>
          </p:nvPr>
        </p:nvGraphicFramePr>
        <p:xfrm>
          <a:off x="755443" y="3492730"/>
          <a:ext cx="4766742" cy="119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4" imgW="2743200" imgH="685800" progId="Equation.3">
                  <p:embed/>
                </p:oleObj>
              </mc:Choice>
              <mc:Fallback>
                <p:oleObj name="Equation" r:id="rId4" imgW="2743200" imgH="685800" progId="Equation.3">
                  <p:embed/>
                  <p:pic>
                    <p:nvPicPr>
                      <p:cNvPr id="154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43" y="3492730"/>
                        <a:ext cx="4766742" cy="1191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0F702C-EE8F-2846-8C0D-5645FB14FEC7}"/>
              </a:ext>
            </a:extLst>
          </p:cNvPr>
          <p:cNvSpPr txBox="1"/>
          <p:nvPr/>
        </p:nvSpPr>
        <p:spPr>
          <a:xfrm>
            <a:off x="426034" y="1862138"/>
            <a:ext cx="67795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Differential equations model the change in expression as </a:t>
            </a:r>
            <a:r>
              <a:rPr lang="en-US" sz="2600" i="1" dirty="0"/>
              <a:t>production </a:t>
            </a:r>
            <a:r>
              <a:rPr lang="en-US" sz="2600" dirty="0"/>
              <a:t>– </a:t>
            </a:r>
            <a:r>
              <a:rPr lang="en-US" sz="2600" i="1" dirty="0"/>
              <a:t>degradation</a:t>
            </a:r>
            <a:r>
              <a:rPr lang="en-US" sz="2600" dirty="0"/>
              <a:t> for each gene.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One equation per gene – 15 equations</a:t>
            </a: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i="1" dirty="0"/>
              <a:t>P </a:t>
            </a:r>
            <a:r>
              <a:rPr lang="en-US" sz="2600" dirty="0"/>
              <a:t>is the mRNA production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i="1" dirty="0"/>
              <a:t>d </a:t>
            </a:r>
            <a:r>
              <a:rPr lang="en-US" sz="2600" dirty="0"/>
              <a:t>is the mRNA degradation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i="1" dirty="0"/>
              <a:t>w </a:t>
            </a:r>
            <a:r>
              <a:rPr lang="en-US" sz="2600" dirty="0"/>
              <a:t>is the weight term, determining the level of influence of a transcription factor on a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i="1" dirty="0"/>
              <a:t>b </a:t>
            </a:r>
            <a:r>
              <a:rPr lang="en-US" sz="2600" dirty="0"/>
              <a:t>is the threshold expression for each gene.</a:t>
            </a:r>
            <a:endParaRPr lang="en-US" sz="2600" i="1" dirty="0"/>
          </a:p>
          <a:p>
            <a:endParaRPr lang="en-US" dirty="0"/>
          </a:p>
        </p:txBody>
      </p:sp>
      <p:grpSp>
        <p:nvGrpSpPr>
          <p:cNvPr id="7" name="Group 1184">
            <a:extLst>
              <a:ext uri="{FF2B5EF4-FFF2-40B4-BE49-F238E27FC236}">
                <a16:creationId xmlns:a16="http://schemas.microsoft.com/office/drawing/2014/main" id="{B8960561-165C-A74E-B6FA-E4602C2D7FBD}"/>
              </a:ext>
            </a:extLst>
          </p:cNvPr>
          <p:cNvGrpSpPr>
            <a:grpSpLocks/>
          </p:cNvGrpSpPr>
          <p:nvPr/>
        </p:nvGrpSpPr>
        <p:grpSpPr bwMode="auto">
          <a:xfrm>
            <a:off x="6900268" y="1690688"/>
            <a:ext cx="5291732" cy="4565104"/>
            <a:chOff x="666" y="21558"/>
            <a:chExt cx="2496" cy="2112"/>
          </a:xfrm>
        </p:grpSpPr>
        <p:pic>
          <p:nvPicPr>
            <p:cNvPr id="8" name="Picture 46">
              <a:extLst>
                <a:ext uri="{FF2B5EF4-FFF2-40B4-BE49-F238E27FC236}">
                  <a16:creationId xmlns:a16="http://schemas.microsoft.com/office/drawing/2014/main" id="{706495CF-549E-8D47-9B1C-CF3B5CB9B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1" t="23000" r="28125" b="20000"/>
            <a:stretch>
              <a:fillRect/>
            </a:stretch>
          </p:blipFill>
          <p:spPr bwMode="auto">
            <a:xfrm>
              <a:off x="810" y="21558"/>
              <a:ext cx="2352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7">
              <a:extLst>
                <a:ext uri="{FF2B5EF4-FFF2-40B4-BE49-F238E27FC236}">
                  <a16:creationId xmlns:a16="http://schemas.microsoft.com/office/drawing/2014/main" id="{B718F213-E654-F64B-B9DF-18738275E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" y="23334"/>
              <a:ext cx="288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 sz="1800"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71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350-E93A-6641-829B-B6A59D7E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b="1" i="1" dirty="0">
                <a:solidFill>
                  <a:schemeClr val="accent1">
                    <a:lumMod val="75000"/>
                  </a:schemeClr>
                </a:solidFill>
              </a:rPr>
              <a:t>P, b, </a:t>
            </a: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sz="3900" b="1" i="1" dirty="0">
                <a:solidFill>
                  <a:schemeClr val="accent1">
                    <a:lumMod val="75000"/>
                  </a:schemeClr>
                </a:solidFill>
              </a:rPr>
              <a:t>w </a:t>
            </a: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</a:rPr>
              <a:t>parameters estimated from the microarray data using penalized least square approach</a:t>
            </a:r>
            <a:endParaRPr lang="en-US" sz="39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E36A-DCD1-574B-BA67-353015104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10515600" cy="2816669"/>
          </a:xfrm>
        </p:spPr>
        <p:txBody>
          <a:bodyPr>
            <a:normAutofit/>
          </a:bodyPr>
          <a:lstStyle/>
          <a:p>
            <a:r>
              <a:rPr lang="en-US" dirty="0"/>
              <a:t>58 total parameters are estimated.</a:t>
            </a:r>
          </a:p>
          <a:p>
            <a:r>
              <a:rPr lang="en-US" i="1" dirty="0"/>
              <a:t>E</a:t>
            </a:r>
            <a:r>
              <a:rPr lang="en-US" dirty="0"/>
              <a:t> is the overall error of the model simulation vs. the real data.</a:t>
            </a:r>
          </a:p>
          <a:p>
            <a:r>
              <a:rPr lang="en-US" dirty="0"/>
              <a:t>The </a:t>
            </a:r>
            <a:r>
              <a:rPr lang="en-US" dirty="0" err="1"/>
              <a:t>minLSE</a:t>
            </a:r>
            <a:r>
              <a:rPr lang="en-US" dirty="0"/>
              <a:t> is the minimum theoretical error achievable given the noise in the data.</a:t>
            </a:r>
          </a:p>
          <a:p>
            <a:r>
              <a:rPr lang="en-US" dirty="0" err="1"/>
              <a:t>LSE:minLSE</a:t>
            </a:r>
            <a:r>
              <a:rPr lang="en-US" dirty="0"/>
              <a:t>, then, is a measure of the goodness of fit that can be compared between the models.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E0479-B127-FA4F-8566-38B364C2F30B}"/>
              </a:ext>
            </a:extLst>
          </p:cNvPr>
          <p:cNvSpPr txBox="1"/>
          <p:nvPr/>
        </p:nvSpPr>
        <p:spPr>
          <a:xfrm>
            <a:off x="10350500" y="6504186"/>
            <a:ext cx="29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Dahlquist</a:t>
            </a:r>
            <a:r>
              <a:rPr lang="en-US" sz="1400" dirty="0"/>
              <a:t> et al., 2015)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3F3B5DF-AAA0-0D49-9E8F-3EDE4AD5A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347207"/>
              </p:ext>
            </p:extLst>
          </p:nvPr>
        </p:nvGraphicFramePr>
        <p:xfrm>
          <a:off x="3550569" y="1690688"/>
          <a:ext cx="5090861" cy="114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3" imgW="2108160" imgH="444240" progId="Equation.3">
                  <p:embed/>
                </p:oleObj>
              </mc:Choice>
              <mc:Fallback>
                <p:oleObj name="Equation" r:id="rId3" imgW="2108160" imgH="444240" progId="Equation.3">
                  <p:embed/>
                  <p:pic>
                    <p:nvPicPr>
                      <p:cNvPr id="15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569" y="1690688"/>
                        <a:ext cx="5090861" cy="11433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64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5CC6-C5DB-8347-9593-B31FAC45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Modeling of the intact network shows a balance of activation and repression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61F4-3AB9-3644-9763-DCBF59AE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022" y="2467992"/>
            <a:ext cx="2636520" cy="570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= Activation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B3CEA0B-358E-E247-8FE7-1AC087CE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99" y="1911316"/>
            <a:ext cx="7319819" cy="4086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E5B82-A368-CA41-B115-E8284E7A9BEB}"/>
              </a:ext>
            </a:extLst>
          </p:cNvPr>
          <p:cNvSpPr txBox="1"/>
          <p:nvPr/>
        </p:nvSpPr>
        <p:spPr>
          <a:xfrm>
            <a:off x="6803136" y="6104738"/>
            <a:ext cx="411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LSE:minLSE</a:t>
            </a:r>
            <a:r>
              <a:rPr lang="en-US" sz="2400" dirty="0"/>
              <a:t> = 1.41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23A6F-47F4-624D-98D7-BE97FC7B6661}"/>
              </a:ext>
            </a:extLst>
          </p:cNvPr>
          <p:cNvSpPr txBox="1">
            <a:spLocks/>
          </p:cNvSpPr>
          <p:nvPr/>
        </p:nvSpPr>
        <p:spPr>
          <a:xfrm>
            <a:off x="2241022" y="3381311"/>
            <a:ext cx="2636520" cy="57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= Repression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1033A3-8496-B64D-8973-0928709859E5}"/>
              </a:ext>
            </a:extLst>
          </p:cNvPr>
          <p:cNvSpPr txBox="1">
            <a:spLocks/>
          </p:cNvSpPr>
          <p:nvPr/>
        </p:nvSpPr>
        <p:spPr>
          <a:xfrm>
            <a:off x="2241022" y="4402898"/>
            <a:ext cx="2636520" cy="57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= low </a:t>
            </a:r>
            <a:r>
              <a:rPr lang="en-US" sz="2400" i="1" dirty="0"/>
              <a:t>w</a:t>
            </a:r>
            <a:r>
              <a:rPr lang="en-US" sz="2400" dirty="0"/>
              <a:t> value</a:t>
            </a:r>
            <a:endParaRPr lang="en-US" sz="2400" i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591034A-96D3-0244-8384-128CF7C3F5AA}"/>
              </a:ext>
            </a:extLst>
          </p:cNvPr>
          <p:cNvSpPr/>
          <p:nvPr/>
        </p:nvSpPr>
        <p:spPr>
          <a:xfrm>
            <a:off x="751704" y="2532699"/>
            <a:ext cx="1353312" cy="2850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16101-5FBF-8A46-9ADE-0D36689AF2FF}"/>
              </a:ext>
            </a:extLst>
          </p:cNvPr>
          <p:cNvSpPr/>
          <p:nvPr/>
        </p:nvSpPr>
        <p:spPr>
          <a:xfrm>
            <a:off x="751704" y="3529202"/>
            <a:ext cx="1186824" cy="1371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0D4C6D-C1F4-4641-BA66-A637ED22ABD7}"/>
              </a:ext>
            </a:extLst>
          </p:cNvPr>
          <p:cNvSpPr/>
          <p:nvPr/>
        </p:nvSpPr>
        <p:spPr>
          <a:xfrm rot="16200000">
            <a:off x="1705748" y="3561578"/>
            <a:ext cx="554036" cy="884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7631DA8-6EFD-2D4E-A2BB-0B184B58B901}"/>
              </a:ext>
            </a:extLst>
          </p:cNvPr>
          <p:cNvSpPr/>
          <p:nvPr/>
        </p:nvSpPr>
        <p:spPr>
          <a:xfrm>
            <a:off x="751704" y="4451758"/>
            <a:ext cx="1353312" cy="28505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3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6114-FF0D-0E42-B282-9CFF876A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F408-8E28-CE44-8BB3-DE9192B2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43051"/>
            <a:ext cx="11087100" cy="531494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Gene regulatory networks (GRNs) are a set of transcription factors that regulate the level of expression of a set of target genes.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GRNs can be used to model the cold shock response in yeast.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 candidate GRN was modeled using differential equations.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b="1" dirty="0"/>
              <a:t>Systematic edge deletions were performed in order to assess the importance of each edge in the network.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MSN2, CIN5, and HMO1 are important for regulating the response to cold shock in yeast.</a:t>
            </a:r>
          </a:p>
        </p:txBody>
      </p:sp>
    </p:spTree>
    <p:extLst>
      <p:ext uri="{BB962C8B-B14F-4D97-AF65-F5344CB8AC3E}">
        <p14:creationId xmlns:p14="http://schemas.microsoft.com/office/powerpoint/2010/main" val="258684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7EED-25CE-6946-9AB5-15762D13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Which relationships are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50AE-8DFA-924B-A329-FDE21328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44" y="1690688"/>
            <a:ext cx="355931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edge was deleted one at a time.</a:t>
            </a:r>
          </a:p>
          <a:p>
            <a:r>
              <a:rPr lang="en-US" dirty="0"/>
              <a:t>We then re-estimated the parameters using the model.</a:t>
            </a:r>
          </a:p>
          <a:p>
            <a:r>
              <a:rPr lang="en-US" dirty="0"/>
              <a:t>The model will get better, get worse, or stay the same.</a:t>
            </a:r>
          </a:p>
          <a:p>
            <a:pPr lvl="1"/>
            <a:r>
              <a:rPr lang="en-US" dirty="0" err="1"/>
              <a:t>LSE:minLSE</a:t>
            </a:r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BA36501-51A7-CE4C-9512-CDEFFA65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061" y="1690689"/>
            <a:ext cx="779448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0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E20A-2770-634C-B5DC-63530C7A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09561"/>
            <a:ext cx="116078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LSE:minLSE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ratio compared for 29 networks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056033"/>
              </p:ext>
            </p:extLst>
          </p:nvPr>
        </p:nvGraphicFramePr>
        <p:xfrm>
          <a:off x="292100" y="1635124"/>
          <a:ext cx="1122838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299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292100" y="1635124"/>
          <a:ext cx="1122838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E0DF9-F384-0149-A88C-FE94ADCA4600}"/>
              </a:ext>
            </a:extLst>
          </p:cNvPr>
          <p:cNvSpPr/>
          <p:nvPr/>
        </p:nvSpPr>
        <p:spPr>
          <a:xfrm>
            <a:off x="1056811" y="2228850"/>
            <a:ext cx="1800689" cy="46034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78E02-C95E-A044-B209-8064DFC7DD79}"/>
              </a:ext>
            </a:extLst>
          </p:cNvPr>
          <p:cNvSpPr/>
          <p:nvPr/>
        </p:nvSpPr>
        <p:spPr>
          <a:xfrm>
            <a:off x="2857500" y="2228850"/>
            <a:ext cx="3962400" cy="46034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53C66-C738-8B46-8DF3-C73D972750BB}"/>
              </a:ext>
            </a:extLst>
          </p:cNvPr>
          <p:cNvSpPr/>
          <p:nvPr/>
        </p:nvSpPr>
        <p:spPr>
          <a:xfrm>
            <a:off x="6819899" y="2228850"/>
            <a:ext cx="4700589" cy="46291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1A90D6F-F381-584A-B4EC-F719F0DB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09561"/>
            <a:ext cx="116078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LSE:minLSE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ratio compared for 29 networks</a:t>
            </a:r>
          </a:p>
        </p:txBody>
      </p:sp>
    </p:spTree>
    <p:extLst>
      <p:ext uri="{BB962C8B-B14F-4D97-AF65-F5344CB8AC3E}">
        <p14:creationId xmlns:p14="http://schemas.microsoft.com/office/powerpoint/2010/main" val="151227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225427"/>
              </p:ext>
            </p:extLst>
          </p:nvPr>
        </p:nvGraphicFramePr>
        <p:xfrm>
          <a:off x="292100" y="1635124"/>
          <a:ext cx="1122838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E0DF9-F384-0149-A88C-FE94ADCA4600}"/>
              </a:ext>
            </a:extLst>
          </p:cNvPr>
          <p:cNvSpPr/>
          <p:nvPr/>
        </p:nvSpPr>
        <p:spPr>
          <a:xfrm>
            <a:off x="1056811" y="2228850"/>
            <a:ext cx="1800689" cy="46034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78E02-C95E-A044-B209-8064DFC7DD79}"/>
              </a:ext>
            </a:extLst>
          </p:cNvPr>
          <p:cNvSpPr/>
          <p:nvPr/>
        </p:nvSpPr>
        <p:spPr>
          <a:xfrm>
            <a:off x="2857500" y="2228850"/>
            <a:ext cx="3962400" cy="46034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53C66-C738-8B46-8DF3-C73D972750BB}"/>
              </a:ext>
            </a:extLst>
          </p:cNvPr>
          <p:cNvSpPr/>
          <p:nvPr/>
        </p:nvSpPr>
        <p:spPr>
          <a:xfrm>
            <a:off x="6819899" y="2228850"/>
            <a:ext cx="4700589" cy="46291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301FE4-B9F2-5940-8CC2-BB28052F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09561"/>
            <a:ext cx="116078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LSE:minLSE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ratio compared for 29 networks</a:t>
            </a:r>
          </a:p>
        </p:txBody>
      </p:sp>
    </p:spTree>
    <p:extLst>
      <p:ext uri="{BB962C8B-B14F-4D97-AF65-F5344CB8AC3E}">
        <p14:creationId xmlns:p14="http://schemas.microsoft.com/office/powerpoint/2010/main" val="122212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091557"/>
              </p:ext>
            </p:extLst>
          </p:nvPr>
        </p:nvGraphicFramePr>
        <p:xfrm>
          <a:off x="292100" y="1635124"/>
          <a:ext cx="1122838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E0DF9-F384-0149-A88C-FE94ADCA4600}"/>
              </a:ext>
            </a:extLst>
          </p:cNvPr>
          <p:cNvSpPr/>
          <p:nvPr/>
        </p:nvSpPr>
        <p:spPr>
          <a:xfrm>
            <a:off x="1056811" y="2228850"/>
            <a:ext cx="1800689" cy="46034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78E02-C95E-A044-B209-8064DFC7DD79}"/>
              </a:ext>
            </a:extLst>
          </p:cNvPr>
          <p:cNvSpPr/>
          <p:nvPr/>
        </p:nvSpPr>
        <p:spPr>
          <a:xfrm>
            <a:off x="2857500" y="2228850"/>
            <a:ext cx="3962400" cy="46034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53C66-C738-8B46-8DF3-C73D972750BB}"/>
              </a:ext>
            </a:extLst>
          </p:cNvPr>
          <p:cNvSpPr/>
          <p:nvPr/>
        </p:nvSpPr>
        <p:spPr>
          <a:xfrm>
            <a:off x="6819899" y="2228850"/>
            <a:ext cx="4700589" cy="46291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205C912B-09A6-3647-9055-E70A5B45D09A}"/>
              </a:ext>
            </a:extLst>
          </p:cNvPr>
          <p:cNvSpPr txBox="1"/>
          <p:nvPr/>
        </p:nvSpPr>
        <p:spPr>
          <a:xfrm>
            <a:off x="1562099" y="249902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Better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FAED31-939D-054E-B8AA-A86F660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09561"/>
            <a:ext cx="116078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LSE:minLSE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ratio compared for 29 networks</a:t>
            </a:r>
          </a:p>
        </p:txBody>
      </p:sp>
    </p:spTree>
    <p:extLst>
      <p:ext uri="{BB962C8B-B14F-4D97-AF65-F5344CB8AC3E}">
        <p14:creationId xmlns:p14="http://schemas.microsoft.com/office/powerpoint/2010/main" val="64498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6114-FF0D-0E42-B282-9CFF876A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F408-8E28-CE44-8BB3-DE9192B2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43051"/>
            <a:ext cx="11087100" cy="53149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Gene regulatory networks (GRNs) are a set of transcription factors that regulate the level of expression of a set of target genes.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/>
              <a:t>GRNs can be used to model the cold shock response in yeast.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/>
              <a:t>A candidate GRN was modeled using differential equations.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/>
              <a:t>Systematic edge deletions were performed in order to assess the importance of each edge in the network.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/>
              <a:t>MSN2, CIN5, and HMO1 are important for regulating the response to cold shock in yeast.</a:t>
            </a:r>
          </a:p>
        </p:txBody>
      </p:sp>
    </p:spTree>
    <p:extLst>
      <p:ext uri="{BB962C8B-B14F-4D97-AF65-F5344CB8AC3E}">
        <p14:creationId xmlns:p14="http://schemas.microsoft.com/office/powerpoint/2010/main" val="425561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292100" y="1635124"/>
          <a:ext cx="1122838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E0DF9-F384-0149-A88C-FE94ADCA4600}"/>
              </a:ext>
            </a:extLst>
          </p:cNvPr>
          <p:cNvSpPr/>
          <p:nvPr/>
        </p:nvSpPr>
        <p:spPr>
          <a:xfrm>
            <a:off x="1056811" y="2228850"/>
            <a:ext cx="1800689" cy="46034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78E02-C95E-A044-B209-8064DFC7DD79}"/>
              </a:ext>
            </a:extLst>
          </p:cNvPr>
          <p:cNvSpPr/>
          <p:nvPr/>
        </p:nvSpPr>
        <p:spPr>
          <a:xfrm>
            <a:off x="2857500" y="2228850"/>
            <a:ext cx="3962400" cy="46034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53C66-C738-8B46-8DF3-C73D972750BB}"/>
              </a:ext>
            </a:extLst>
          </p:cNvPr>
          <p:cNvSpPr/>
          <p:nvPr/>
        </p:nvSpPr>
        <p:spPr>
          <a:xfrm>
            <a:off x="6819899" y="2228850"/>
            <a:ext cx="4700589" cy="46291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205C912B-09A6-3647-9055-E70A5B45D09A}"/>
              </a:ext>
            </a:extLst>
          </p:cNvPr>
          <p:cNvSpPr txBox="1"/>
          <p:nvPr/>
        </p:nvSpPr>
        <p:spPr>
          <a:xfrm>
            <a:off x="1562099" y="249902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Better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61AEC8-590D-A040-831E-98C6C37A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09561"/>
            <a:ext cx="116078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LSE:minLSE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ratio compared for 29 networks</a:t>
            </a:r>
          </a:p>
        </p:txBody>
      </p:sp>
    </p:spTree>
    <p:extLst>
      <p:ext uri="{BB962C8B-B14F-4D97-AF65-F5344CB8AC3E}">
        <p14:creationId xmlns:p14="http://schemas.microsoft.com/office/powerpoint/2010/main" val="367205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F0A8A0-44AA-3E4D-B9A9-A0C880C29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8" t="18023" r="2450" b="22674"/>
          <a:stretch/>
        </p:blipFill>
        <p:spPr>
          <a:xfrm>
            <a:off x="543206" y="1485660"/>
            <a:ext cx="11211388" cy="12956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4BF9E-36A2-964D-8471-4683A30BB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5858" t="15082" b="6319"/>
          <a:stretch/>
        </p:blipFill>
        <p:spPr>
          <a:xfrm>
            <a:off x="599612" y="2781300"/>
            <a:ext cx="11049182" cy="40386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F22E3C-8327-9641-B68D-E0C2A2B40B59}"/>
              </a:ext>
            </a:extLst>
          </p:cNvPr>
          <p:cNvSpPr/>
          <p:nvPr/>
        </p:nvSpPr>
        <p:spPr>
          <a:xfrm>
            <a:off x="618661" y="1505250"/>
            <a:ext cx="390987" cy="53146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6902F-39F8-AE48-AAFB-7B54F9A306B2}"/>
              </a:ext>
            </a:extLst>
          </p:cNvPr>
          <p:cNvSpPr/>
          <p:nvPr/>
        </p:nvSpPr>
        <p:spPr>
          <a:xfrm>
            <a:off x="1009650" y="1505250"/>
            <a:ext cx="1504950" cy="53146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F7B06-0084-A247-819E-2037ED9BD280}"/>
              </a:ext>
            </a:extLst>
          </p:cNvPr>
          <p:cNvSpPr/>
          <p:nvPr/>
        </p:nvSpPr>
        <p:spPr>
          <a:xfrm>
            <a:off x="2533650" y="1505250"/>
            <a:ext cx="4133850" cy="53146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79D78A-8558-5548-844A-E441757B5F53}"/>
              </a:ext>
            </a:extLst>
          </p:cNvPr>
          <p:cNvSpPr/>
          <p:nvPr/>
        </p:nvSpPr>
        <p:spPr>
          <a:xfrm>
            <a:off x="6667500" y="1505250"/>
            <a:ext cx="371939" cy="53146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5FCC08-32C4-544E-BBE1-EAEF84087430}"/>
              </a:ext>
            </a:extLst>
          </p:cNvPr>
          <p:cNvSpPr/>
          <p:nvPr/>
        </p:nvSpPr>
        <p:spPr>
          <a:xfrm>
            <a:off x="7058487" y="1505250"/>
            <a:ext cx="4609355" cy="53146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5E4A4-064E-0D46-AEAF-18B030E34B16}"/>
              </a:ext>
            </a:extLst>
          </p:cNvPr>
          <p:cNvSpPr txBox="1"/>
          <p:nvPr/>
        </p:nvSpPr>
        <p:spPr>
          <a:xfrm>
            <a:off x="665498" y="1505250"/>
            <a:ext cx="3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2ED0C-3D0A-2943-BB20-48664E60D9DA}"/>
              </a:ext>
            </a:extLst>
          </p:cNvPr>
          <p:cNvSpPr txBox="1"/>
          <p:nvPr/>
        </p:nvSpPr>
        <p:spPr>
          <a:xfrm>
            <a:off x="1640999" y="1486260"/>
            <a:ext cx="3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7976F-D9A9-AF4B-83DF-C7A55FA5268F}"/>
              </a:ext>
            </a:extLst>
          </p:cNvPr>
          <p:cNvSpPr txBox="1"/>
          <p:nvPr/>
        </p:nvSpPr>
        <p:spPr>
          <a:xfrm>
            <a:off x="4424131" y="1485660"/>
            <a:ext cx="3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61868-6E7B-3C4C-9C68-637EE0591441}"/>
              </a:ext>
            </a:extLst>
          </p:cNvPr>
          <p:cNvSpPr txBox="1"/>
          <p:nvPr/>
        </p:nvSpPr>
        <p:spPr>
          <a:xfrm>
            <a:off x="6705595" y="1485660"/>
            <a:ext cx="3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53529-0063-2B4D-9218-153432D9C7BC}"/>
              </a:ext>
            </a:extLst>
          </p:cNvPr>
          <p:cNvSpPr txBox="1"/>
          <p:nvPr/>
        </p:nvSpPr>
        <p:spPr>
          <a:xfrm>
            <a:off x="8991226" y="1485660"/>
            <a:ext cx="37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034FED-E15C-1840-A38E-556801BA295D}"/>
              </a:ext>
            </a:extLst>
          </p:cNvPr>
          <p:cNvSpPr txBox="1"/>
          <p:nvPr/>
        </p:nvSpPr>
        <p:spPr>
          <a:xfrm>
            <a:off x="238406" y="420949"/>
            <a:ext cx="1235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 heatmap of the weight parameters reveals 5 major groupings</a:t>
            </a:r>
          </a:p>
        </p:txBody>
      </p:sp>
    </p:spTree>
    <p:extLst>
      <p:ext uri="{BB962C8B-B14F-4D97-AF65-F5344CB8AC3E}">
        <p14:creationId xmlns:p14="http://schemas.microsoft.com/office/powerpoint/2010/main" val="248405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5647-E6ED-B648-A42A-1096E2EF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9634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Five representative edge deletion-networks selected for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EA1F-DCBE-4146-A3E7-F3AC9CA0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2707482"/>
            <a:ext cx="4686300" cy="3128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1) Edge ZAP1</a:t>
            </a:r>
            <a:r>
              <a:rPr lang="en-US" sz="2600" dirty="0">
                <a:sym typeface="Wingdings" pitchFamily="2" charset="2"/>
              </a:rPr>
              <a:t>ACE2 deleted</a:t>
            </a:r>
          </a:p>
          <a:p>
            <a:pPr marL="0" indent="0">
              <a:buNone/>
            </a:pPr>
            <a:r>
              <a:rPr lang="en-US" sz="2600" dirty="0">
                <a:sym typeface="Wingdings" pitchFamily="2" charset="2"/>
              </a:rPr>
              <a:t>2) Edge HMO1CIN5 deleted</a:t>
            </a:r>
          </a:p>
          <a:p>
            <a:pPr marL="0" indent="0">
              <a:buNone/>
            </a:pPr>
            <a:r>
              <a:rPr lang="en-US" sz="2600" dirty="0">
                <a:sym typeface="Wingdings" pitchFamily="2" charset="2"/>
              </a:rPr>
              <a:t>3) Edge MSN2YHP1 deleted</a:t>
            </a:r>
          </a:p>
          <a:p>
            <a:pPr marL="0" indent="0">
              <a:buNone/>
            </a:pPr>
            <a:r>
              <a:rPr lang="en-US" sz="2600" dirty="0">
                <a:sym typeface="Wingdings" pitchFamily="2" charset="2"/>
              </a:rPr>
              <a:t>4) Edge GCR2MSN2 deleted</a:t>
            </a:r>
          </a:p>
          <a:p>
            <a:pPr marL="0" indent="0">
              <a:buNone/>
            </a:pPr>
            <a:r>
              <a:rPr lang="en-US" sz="2600" dirty="0">
                <a:sym typeface="Wingdings" pitchFamily="2" charset="2"/>
              </a:rPr>
              <a:t>5) Edge SWI5ASH1 deleted</a:t>
            </a:r>
            <a:endParaRPr lang="en-US" sz="2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6A86D3-B452-1A49-98C4-DFBAC667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1843088"/>
            <a:ext cx="7416800" cy="44577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6BDF31-3C85-D040-9566-C8904EC76AF7}"/>
              </a:ext>
            </a:extLst>
          </p:cNvPr>
          <p:cNvSpPr/>
          <p:nvPr/>
        </p:nvSpPr>
        <p:spPr>
          <a:xfrm>
            <a:off x="4584700" y="2457450"/>
            <a:ext cx="292100" cy="384333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47992-E9FF-BE41-A1CC-8596552E4215}"/>
              </a:ext>
            </a:extLst>
          </p:cNvPr>
          <p:cNvSpPr/>
          <p:nvPr/>
        </p:nvSpPr>
        <p:spPr>
          <a:xfrm>
            <a:off x="5327650" y="2457450"/>
            <a:ext cx="292100" cy="386238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DE733-D011-DD49-87D7-B89254B7ADA7}"/>
              </a:ext>
            </a:extLst>
          </p:cNvPr>
          <p:cNvSpPr/>
          <p:nvPr/>
        </p:nvSpPr>
        <p:spPr>
          <a:xfrm>
            <a:off x="6584950" y="2438400"/>
            <a:ext cx="292100" cy="386238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2F8E2-1C99-284E-A891-6E03CD97B215}"/>
              </a:ext>
            </a:extLst>
          </p:cNvPr>
          <p:cNvSpPr/>
          <p:nvPr/>
        </p:nvSpPr>
        <p:spPr>
          <a:xfrm>
            <a:off x="8604250" y="2243138"/>
            <a:ext cx="292100" cy="405765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2163E7-8308-224E-982B-B59366967910}"/>
              </a:ext>
            </a:extLst>
          </p:cNvPr>
          <p:cNvSpPr/>
          <p:nvPr/>
        </p:nvSpPr>
        <p:spPr>
          <a:xfrm>
            <a:off x="11649075" y="1824038"/>
            <a:ext cx="292100" cy="44577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899A-017C-D344-B564-3EAEC3A6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50" y="450850"/>
            <a:ext cx="11593573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Changes in production rates 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 compensate for edge deletions</a:t>
            </a:r>
          </a:p>
        </p:txBody>
      </p:sp>
      <p:grpSp>
        <p:nvGrpSpPr>
          <p:cNvPr id="9" name="Group 1184">
            <a:extLst>
              <a:ext uri="{FF2B5EF4-FFF2-40B4-BE49-F238E27FC236}">
                <a16:creationId xmlns:a16="http://schemas.microsoft.com/office/drawing/2014/main" id="{0694DB35-6186-FB47-8999-B32366981A52}"/>
              </a:ext>
            </a:extLst>
          </p:cNvPr>
          <p:cNvGrpSpPr>
            <a:grpSpLocks/>
          </p:cNvGrpSpPr>
          <p:nvPr/>
        </p:nvGrpSpPr>
        <p:grpSpPr bwMode="auto">
          <a:xfrm>
            <a:off x="0" y="2474652"/>
            <a:ext cx="3457576" cy="3065984"/>
            <a:chOff x="666" y="21558"/>
            <a:chExt cx="2496" cy="2112"/>
          </a:xfrm>
        </p:grpSpPr>
        <p:pic>
          <p:nvPicPr>
            <p:cNvPr id="10" name="Picture 46">
              <a:extLst>
                <a:ext uri="{FF2B5EF4-FFF2-40B4-BE49-F238E27FC236}">
                  <a16:creationId xmlns:a16="http://schemas.microsoft.com/office/drawing/2014/main" id="{A4D33A68-2D88-D346-9F24-F9EB75589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1" t="23000" r="28125" b="20000"/>
            <a:stretch>
              <a:fillRect/>
            </a:stretch>
          </p:blipFill>
          <p:spPr bwMode="auto">
            <a:xfrm>
              <a:off x="810" y="21558"/>
              <a:ext cx="2352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47">
              <a:extLst>
                <a:ext uri="{FF2B5EF4-FFF2-40B4-BE49-F238E27FC236}">
                  <a16:creationId xmlns:a16="http://schemas.microsoft.com/office/drawing/2014/main" id="{0E3D4BAE-85A2-E447-A58D-D51316ABC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" y="23334"/>
              <a:ext cx="288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 sz="1800">
                <a:ea typeface="MS PGothic" pitchFamily="34" charset="-128"/>
              </a:endParaRPr>
            </a:p>
          </p:txBody>
        </p:sp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779E4E5-9DCD-DD44-8714-EC0C547BE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113312"/>
              </p:ext>
            </p:extLst>
          </p:nvPr>
        </p:nvGraphicFramePr>
        <p:xfrm>
          <a:off x="3559724" y="1849800"/>
          <a:ext cx="8432800" cy="407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7334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6114-FF0D-0E42-B282-9CFF876A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F408-8E28-CE44-8BB3-DE9192B2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43051"/>
            <a:ext cx="11087100" cy="531494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Gene regulatory networks (GRNs) are a set of transcription factors that regulate the level of expression of a set of target genes.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GRNs can be used to model the cold shock response in yeast.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 candidate GRN was modeled using differential equations.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Systematic edge deletions were performed in order to assess the importance of each edge in the network.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b="1" dirty="0"/>
              <a:t>MSN2, CIN5, and HMO1 are important for regulating the response to cold shock in yeast. </a:t>
            </a:r>
          </a:p>
        </p:txBody>
      </p:sp>
    </p:spTree>
    <p:extLst>
      <p:ext uri="{BB962C8B-B14F-4D97-AF65-F5344CB8AC3E}">
        <p14:creationId xmlns:p14="http://schemas.microsoft.com/office/powerpoint/2010/main" val="249949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EB0E-D332-044D-844C-66171DFB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HMO1, CIN5, and MSN2 are central hubs in the network</a:t>
            </a:r>
          </a:p>
        </p:txBody>
      </p:sp>
      <p:pic>
        <p:nvPicPr>
          <p:cNvPr id="4" name="Picture 3" descr="A close up of a map&#13;&#10;&#13;&#10;Description automatically generated">
            <a:extLst>
              <a:ext uri="{FF2B5EF4-FFF2-40B4-BE49-F238E27FC236}">
                <a16:creationId xmlns:a16="http://schemas.microsoft.com/office/drawing/2014/main" id="{C4C3F5F1-1525-4D4B-8720-1C38EE67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45" y="2534646"/>
            <a:ext cx="5865755" cy="3274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D58FD0-F4D7-3947-9234-F81DE72C1475}"/>
              </a:ext>
            </a:extLst>
          </p:cNvPr>
          <p:cNvSpPr txBox="1"/>
          <p:nvPr/>
        </p:nvSpPr>
        <p:spPr>
          <a:xfrm>
            <a:off x="1977054" y="1977407"/>
            <a:ext cx="237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Intact Network</a:t>
            </a:r>
          </a:p>
        </p:txBody>
      </p:sp>
      <p:pic>
        <p:nvPicPr>
          <p:cNvPr id="6" name="Picture 5" descr="A picture containing text, map&#13;&#10;&#13;&#10;Description automatically generated">
            <a:extLst>
              <a:ext uri="{FF2B5EF4-FFF2-40B4-BE49-F238E27FC236}">
                <a16:creationId xmlns:a16="http://schemas.microsoft.com/office/drawing/2014/main" id="{012BA402-048B-2546-A7F4-BFA6C7A5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72746"/>
            <a:ext cx="5963689" cy="3274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6A652-7ADC-F942-A5CF-C874B8F2EF6A}"/>
              </a:ext>
            </a:extLst>
          </p:cNvPr>
          <p:cNvSpPr txBox="1"/>
          <p:nvPr/>
        </p:nvSpPr>
        <p:spPr>
          <a:xfrm>
            <a:off x="7316332" y="4881829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B2F1A-93D0-3B48-92D7-8F4CAD5076F7}"/>
              </a:ext>
            </a:extLst>
          </p:cNvPr>
          <p:cNvSpPr txBox="1"/>
          <p:nvPr/>
        </p:nvSpPr>
        <p:spPr>
          <a:xfrm>
            <a:off x="9938800" y="3136476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2B027-DDE7-4C49-AF44-8A8EE7EFCBB2}"/>
              </a:ext>
            </a:extLst>
          </p:cNvPr>
          <p:cNvSpPr txBox="1"/>
          <p:nvPr/>
        </p:nvSpPr>
        <p:spPr>
          <a:xfrm>
            <a:off x="10953878" y="3772767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EC218-A1E1-754B-8B70-7A183019FA64}"/>
              </a:ext>
            </a:extLst>
          </p:cNvPr>
          <p:cNvSpPr txBox="1"/>
          <p:nvPr/>
        </p:nvSpPr>
        <p:spPr>
          <a:xfrm>
            <a:off x="10262427" y="2814274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61BC3-77D5-C842-B2C2-9CF3E7B11A03}"/>
              </a:ext>
            </a:extLst>
          </p:cNvPr>
          <p:cNvSpPr txBox="1"/>
          <p:nvPr/>
        </p:nvSpPr>
        <p:spPr>
          <a:xfrm>
            <a:off x="11649952" y="2977998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A28B5-195E-604A-9981-30D80E16C753}"/>
              </a:ext>
            </a:extLst>
          </p:cNvPr>
          <p:cNvSpPr txBox="1"/>
          <p:nvPr/>
        </p:nvSpPr>
        <p:spPr>
          <a:xfrm>
            <a:off x="8853407" y="4619352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EE676-6EE3-0445-A2B2-B3188BA8FE32}"/>
              </a:ext>
            </a:extLst>
          </p:cNvPr>
          <p:cNvSpPr txBox="1"/>
          <p:nvPr/>
        </p:nvSpPr>
        <p:spPr>
          <a:xfrm>
            <a:off x="9300700" y="3443995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EEF31-A6B8-B341-A2F5-3489E0B8562F}"/>
              </a:ext>
            </a:extLst>
          </p:cNvPr>
          <p:cNvSpPr txBox="1"/>
          <p:nvPr/>
        </p:nvSpPr>
        <p:spPr>
          <a:xfrm>
            <a:off x="6966539" y="2012890"/>
            <a:ext cx="502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Group 2: Edge HMO1</a:t>
            </a:r>
            <a:r>
              <a:rPr lang="en-US" sz="2400" dirty="0">
                <a:sym typeface="Wingdings" pitchFamily="2" charset="2"/>
              </a:rPr>
              <a:t>CIN5 deleted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814BE-23DF-8B42-B9E6-4F234407DED8}"/>
              </a:ext>
            </a:extLst>
          </p:cNvPr>
          <p:cNvSpPr txBox="1"/>
          <p:nvPr/>
        </p:nvSpPr>
        <p:spPr>
          <a:xfrm>
            <a:off x="1878360" y="6000401"/>
            <a:ext cx="411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LSE:minLSE</a:t>
            </a:r>
            <a:r>
              <a:rPr lang="en-US" sz="2400" dirty="0"/>
              <a:t> = 1.41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5584C-75B8-874D-965F-9DEE1CA34E2F}"/>
              </a:ext>
            </a:extLst>
          </p:cNvPr>
          <p:cNvSpPr txBox="1"/>
          <p:nvPr/>
        </p:nvSpPr>
        <p:spPr>
          <a:xfrm>
            <a:off x="8060618" y="6000401"/>
            <a:ext cx="411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LSE:minLSE</a:t>
            </a:r>
            <a:r>
              <a:rPr lang="en-US" sz="2400" dirty="0"/>
              <a:t> = 1.40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A144F-C7C5-BA48-B02F-F9CB7DAC1956}"/>
              </a:ext>
            </a:extLst>
          </p:cNvPr>
          <p:cNvSpPr txBox="1"/>
          <p:nvPr/>
        </p:nvSpPr>
        <p:spPr>
          <a:xfrm>
            <a:off x="4324753" y="2859220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87849-1269-734A-BC4D-EA667F28EBBB}"/>
              </a:ext>
            </a:extLst>
          </p:cNvPr>
          <p:cNvSpPr txBox="1"/>
          <p:nvPr/>
        </p:nvSpPr>
        <p:spPr>
          <a:xfrm>
            <a:off x="5601018" y="2859220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5429C-B570-2F46-B6BB-F30F1AF1A2ED}"/>
              </a:ext>
            </a:extLst>
          </p:cNvPr>
          <p:cNvSpPr txBox="1"/>
          <p:nvPr/>
        </p:nvSpPr>
        <p:spPr>
          <a:xfrm>
            <a:off x="4110721" y="3099887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43AF24-CD24-D945-B5E1-F3FBC347A99E}"/>
              </a:ext>
            </a:extLst>
          </p:cNvPr>
          <p:cNvSpPr txBox="1"/>
          <p:nvPr/>
        </p:nvSpPr>
        <p:spPr>
          <a:xfrm>
            <a:off x="3239265" y="3392275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56669-2653-4F4B-A6DF-2B32363B1820}"/>
              </a:ext>
            </a:extLst>
          </p:cNvPr>
          <p:cNvSpPr txBox="1"/>
          <p:nvPr/>
        </p:nvSpPr>
        <p:spPr>
          <a:xfrm>
            <a:off x="4855360" y="3753717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4804F-2B58-BD4E-9C27-0F404EB2A034}"/>
              </a:ext>
            </a:extLst>
          </p:cNvPr>
          <p:cNvSpPr txBox="1"/>
          <p:nvPr/>
        </p:nvSpPr>
        <p:spPr>
          <a:xfrm>
            <a:off x="2807734" y="4589441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017D42-DA56-F647-A5E2-6DFF01375B01}"/>
              </a:ext>
            </a:extLst>
          </p:cNvPr>
          <p:cNvSpPr txBox="1"/>
          <p:nvPr/>
        </p:nvSpPr>
        <p:spPr>
          <a:xfrm>
            <a:off x="1448353" y="4779804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82266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EB0E-D332-044D-844C-66171DFB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HMO1, CIN5, and MSN2 are central hubs in the network</a:t>
            </a:r>
          </a:p>
        </p:txBody>
      </p:sp>
      <p:pic>
        <p:nvPicPr>
          <p:cNvPr id="4" name="Picture 3" descr="A close up of a map&#13;&#10;&#13;&#10;Description automatically generated">
            <a:extLst>
              <a:ext uri="{FF2B5EF4-FFF2-40B4-BE49-F238E27FC236}">
                <a16:creationId xmlns:a16="http://schemas.microsoft.com/office/drawing/2014/main" id="{C4C3F5F1-1525-4D4B-8720-1C38EE67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45" y="2534646"/>
            <a:ext cx="5865755" cy="32746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9EEF31-A6B8-B341-A2F5-3489E0B8562F}"/>
              </a:ext>
            </a:extLst>
          </p:cNvPr>
          <p:cNvSpPr txBox="1"/>
          <p:nvPr/>
        </p:nvSpPr>
        <p:spPr>
          <a:xfrm>
            <a:off x="7014136" y="1977407"/>
            <a:ext cx="522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Group 4: Edge GCR2</a:t>
            </a:r>
            <a:r>
              <a:rPr lang="en-US" sz="2400" dirty="0">
                <a:sym typeface="Wingdings" pitchFamily="2" charset="2"/>
              </a:rPr>
              <a:t>MSN2 deleted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814BE-23DF-8B42-B9E6-4F234407DED8}"/>
              </a:ext>
            </a:extLst>
          </p:cNvPr>
          <p:cNvSpPr txBox="1"/>
          <p:nvPr/>
        </p:nvSpPr>
        <p:spPr>
          <a:xfrm>
            <a:off x="1878360" y="6000401"/>
            <a:ext cx="411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LSE:minLSE</a:t>
            </a:r>
            <a:r>
              <a:rPr lang="en-US" sz="2400" dirty="0"/>
              <a:t> = 1.41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5584C-75B8-874D-965F-9DEE1CA34E2F}"/>
              </a:ext>
            </a:extLst>
          </p:cNvPr>
          <p:cNvSpPr txBox="1"/>
          <p:nvPr/>
        </p:nvSpPr>
        <p:spPr>
          <a:xfrm>
            <a:off x="8060618" y="6000401"/>
            <a:ext cx="411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LSE:minLSE</a:t>
            </a:r>
            <a:r>
              <a:rPr lang="en-US" sz="2400" dirty="0"/>
              <a:t> = 1.413 </a:t>
            </a:r>
          </a:p>
        </p:txBody>
      </p:sp>
      <p:pic>
        <p:nvPicPr>
          <p:cNvPr id="17" name="Picture 1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A12099A3-B5AF-F84E-BC6D-FC19DE4A7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180" y="2595968"/>
            <a:ext cx="5766820" cy="31519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753065-0E6A-5A45-964E-DE90DF4498E7}"/>
              </a:ext>
            </a:extLst>
          </p:cNvPr>
          <p:cNvSpPr txBox="1"/>
          <p:nvPr/>
        </p:nvSpPr>
        <p:spPr>
          <a:xfrm>
            <a:off x="7605418" y="3870894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04DA7-528F-6646-B6D6-CBAB572EAF4B}"/>
              </a:ext>
            </a:extLst>
          </p:cNvPr>
          <p:cNvSpPr txBox="1"/>
          <p:nvPr/>
        </p:nvSpPr>
        <p:spPr>
          <a:xfrm>
            <a:off x="9992649" y="3105353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0A3F0C-8906-B045-88EC-0A43D7A81927}"/>
              </a:ext>
            </a:extLst>
          </p:cNvPr>
          <p:cNvSpPr txBox="1"/>
          <p:nvPr/>
        </p:nvSpPr>
        <p:spPr>
          <a:xfrm>
            <a:off x="8118525" y="3948613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32C29-A8DD-F64C-AC31-FF373004AE76}"/>
              </a:ext>
            </a:extLst>
          </p:cNvPr>
          <p:cNvSpPr txBox="1"/>
          <p:nvPr/>
        </p:nvSpPr>
        <p:spPr>
          <a:xfrm>
            <a:off x="8140503" y="3138369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2C684-F2CB-D74B-9526-5E2714538E81}"/>
              </a:ext>
            </a:extLst>
          </p:cNvPr>
          <p:cNvSpPr txBox="1"/>
          <p:nvPr/>
        </p:nvSpPr>
        <p:spPr>
          <a:xfrm>
            <a:off x="7208217" y="4014490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3D569F-510C-AE45-805A-7080ABEF55F1}"/>
              </a:ext>
            </a:extLst>
          </p:cNvPr>
          <p:cNvSpPr txBox="1"/>
          <p:nvPr/>
        </p:nvSpPr>
        <p:spPr>
          <a:xfrm>
            <a:off x="6505244" y="3959160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E367F-0650-BC4F-A8C0-DAE97F8F64C4}"/>
              </a:ext>
            </a:extLst>
          </p:cNvPr>
          <p:cNvSpPr txBox="1"/>
          <p:nvPr/>
        </p:nvSpPr>
        <p:spPr>
          <a:xfrm>
            <a:off x="7636624" y="3455332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E1E885-72EF-C140-AEEA-690CD7739FCE}"/>
              </a:ext>
            </a:extLst>
          </p:cNvPr>
          <p:cNvSpPr txBox="1"/>
          <p:nvPr/>
        </p:nvSpPr>
        <p:spPr>
          <a:xfrm>
            <a:off x="9419514" y="2698183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9BAC7C-1862-B341-9999-0DC5113A7201}"/>
              </a:ext>
            </a:extLst>
          </p:cNvPr>
          <p:cNvSpPr txBox="1"/>
          <p:nvPr/>
        </p:nvSpPr>
        <p:spPr>
          <a:xfrm>
            <a:off x="9628914" y="4241000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7C5390-741D-654E-BAD4-6C2EFD908A03}"/>
              </a:ext>
            </a:extLst>
          </p:cNvPr>
          <p:cNvSpPr txBox="1"/>
          <p:nvPr/>
        </p:nvSpPr>
        <p:spPr>
          <a:xfrm>
            <a:off x="1977054" y="1977407"/>
            <a:ext cx="237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Intact Network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23082-DA5C-F447-8986-D5B00BFF892A}"/>
              </a:ext>
            </a:extLst>
          </p:cNvPr>
          <p:cNvSpPr txBox="1"/>
          <p:nvPr/>
        </p:nvSpPr>
        <p:spPr>
          <a:xfrm>
            <a:off x="2122512" y="3959160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52885B-9D64-AD48-8FCD-A32309A08A71}"/>
              </a:ext>
            </a:extLst>
          </p:cNvPr>
          <p:cNvSpPr txBox="1"/>
          <p:nvPr/>
        </p:nvSpPr>
        <p:spPr>
          <a:xfrm>
            <a:off x="2804036" y="4014490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CC45C7-9847-9E49-890F-DD4A7244442F}"/>
              </a:ext>
            </a:extLst>
          </p:cNvPr>
          <p:cNvSpPr txBox="1"/>
          <p:nvPr/>
        </p:nvSpPr>
        <p:spPr>
          <a:xfrm>
            <a:off x="2578469" y="4574224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2D35-03B6-BF4A-B111-145B7380DC99}"/>
              </a:ext>
            </a:extLst>
          </p:cNvPr>
          <p:cNvSpPr txBox="1"/>
          <p:nvPr/>
        </p:nvSpPr>
        <p:spPr>
          <a:xfrm>
            <a:off x="4212111" y="3105352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681324-F80A-B343-9AA1-337720E5DF18}"/>
              </a:ext>
            </a:extLst>
          </p:cNvPr>
          <p:cNvSpPr txBox="1"/>
          <p:nvPr/>
        </p:nvSpPr>
        <p:spPr>
          <a:xfrm>
            <a:off x="2883964" y="4517073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3F9966-ED73-8647-8AD8-484E092090BA}"/>
              </a:ext>
            </a:extLst>
          </p:cNvPr>
          <p:cNvSpPr txBox="1"/>
          <p:nvPr/>
        </p:nvSpPr>
        <p:spPr>
          <a:xfrm>
            <a:off x="3232852" y="3429000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3FD1A3-A425-9240-B742-916CBB1F7A29}"/>
              </a:ext>
            </a:extLst>
          </p:cNvPr>
          <p:cNvSpPr txBox="1"/>
          <p:nvPr/>
        </p:nvSpPr>
        <p:spPr>
          <a:xfrm>
            <a:off x="1462403" y="2990570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843FF-95C1-5A48-9EB7-9E1BBF5D1E25}"/>
              </a:ext>
            </a:extLst>
          </p:cNvPr>
          <p:cNvSpPr txBox="1"/>
          <p:nvPr/>
        </p:nvSpPr>
        <p:spPr>
          <a:xfrm>
            <a:off x="4332527" y="2873656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58F80-C9A3-DD4C-8FEE-21D6EE92B7A6}"/>
              </a:ext>
            </a:extLst>
          </p:cNvPr>
          <p:cNvSpPr txBox="1"/>
          <p:nvPr/>
        </p:nvSpPr>
        <p:spPr>
          <a:xfrm>
            <a:off x="4566616" y="4341455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7991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411A-C15A-B142-94D9-0355F3EF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9FD3-3F17-0745-A356-006CF826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353800" cy="57912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/>
              <a:t>Gene regulatory networks (GRNs) are a set of transcription factors that regulate the level of expression of a set of target genes.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/>
              <a:t>GRNs were used to model the cold shock response in yeast.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/>
              <a:t>A candidate GRN was modeled using differential equations.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/>
              <a:t>28 systematic edge deletions were performed in order to assess the importance of each edge in the network.</a:t>
            </a:r>
          </a:p>
          <a:p>
            <a:pPr lvl="2"/>
            <a:r>
              <a:rPr lang="en-US" sz="2800" dirty="0"/>
              <a:t>Deletion networks clustered into 5 groups based on their weights.</a:t>
            </a:r>
          </a:p>
          <a:p>
            <a:pPr lvl="2"/>
            <a:r>
              <a:rPr lang="en-US" sz="2800" dirty="0"/>
              <a:t>An analysis of the changes in parameters showed that certain edges are important.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/>
              <a:t>MSN2, CIN5, and HMO1 are important for regulating the response to cold shock in yeast.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90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0392-7706-7C40-9636-2F21F98B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84137"/>
            <a:ext cx="58674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D162-CC1F-9949-91C1-CF85F6B9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2196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cs typeface="Arial" panose="020B0604020202020204" pitchFamily="34" charset="0"/>
              </a:rPr>
              <a:t>Microarray data collected by:</a:t>
            </a:r>
            <a:br>
              <a:rPr lang="en-US" b="1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Cybele Arsan, Wesley </a:t>
            </a:r>
            <a:r>
              <a:rPr lang="en-US" dirty="0" err="1">
                <a:cs typeface="Arial" panose="020B0604020202020204" pitchFamily="34" charset="0"/>
              </a:rPr>
              <a:t>Citti</a:t>
            </a:r>
            <a:r>
              <a:rPr lang="en-US" dirty="0">
                <a:cs typeface="Arial" panose="020B0604020202020204" pitchFamily="34" charset="0"/>
              </a:rPr>
              <a:t>, Kevin </a:t>
            </a:r>
            <a:r>
              <a:rPr lang="en-US" dirty="0" err="1">
                <a:cs typeface="Arial" panose="020B0604020202020204" pitchFamily="34" charset="0"/>
              </a:rPr>
              <a:t>Entzminger</a:t>
            </a:r>
            <a:r>
              <a:rPr lang="en-US" dirty="0">
                <a:cs typeface="Arial" panose="020B0604020202020204" pitchFamily="34" charset="0"/>
              </a:rPr>
              <a:t>, Andrew Herman, Monica Hong, Heather King, Lauren </a:t>
            </a:r>
            <a:r>
              <a:rPr lang="en-US" dirty="0" err="1">
                <a:cs typeface="Arial" panose="020B0604020202020204" pitchFamily="34" charset="0"/>
              </a:rPr>
              <a:t>Kubeck</a:t>
            </a:r>
            <a:r>
              <a:rPr lang="en-US" dirty="0">
                <a:cs typeface="Arial" panose="020B0604020202020204" pitchFamily="34" charset="0"/>
              </a:rPr>
              <a:t>, Stephanie </a:t>
            </a:r>
            <a:r>
              <a:rPr lang="en-US" dirty="0" err="1">
                <a:cs typeface="Arial" panose="020B0604020202020204" pitchFamily="34" charset="0"/>
              </a:rPr>
              <a:t>Kuelbs</a:t>
            </a:r>
            <a:r>
              <a:rPr lang="en-US" dirty="0">
                <a:cs typeface="Arial" panose="020B0604020202020204" pitchFamily="34" charset="0"/>
              </a:rPr>
              <a:t>, Elizabeth Liu, Matthew Mejia, Kevin McGee, Kenny Rodriguez, Olivia </a:t>
            </a:r>
            <a:r>
              <a:rPr lang="en-US" dirty="0" err="1">
                <a:cs typeface="Arial" panose="020B0604020202020204" pitchFamily="34" charset="0"/>
              </a:rPr>
              <a:t>Sakhon</a:t>
            </a:r>
            <a:r>
              <a:rPr lang="en-US" dirty="0">
                <a:cs typeface="Arial" panose="020B0604020202020204" pitchFamily="34" charset="0"/>
              </a:rPr>
              <a:t>, Alondra Vega, and Kevin Wyllie.</a:t>
            </a:r>
          </a:p>
          <a:p>
            <a:pPr marL="0" indent="0" algn="ctr">
              <a:buNone/>
            </a:pPr>
            <a:r>
              <a:rPr lang="en-US" b="1" dirty="0" err="1">
                <a:cs typeface="Arial" panose="020B0604020202020204" pitchFamily="34" charset="0"/>
              </a:rPr>
              <a:t>GRNmap</a:t>
            </a:r>
            <a:r>
              <a:rPr lang="en-US" b="1" dirty="0">
                <a:cs typeface="Arial" panose="020B0604020202020204" pitchFamily="34" charset="0"/>
              </a:rPr>
              <a:t> alumni: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Justin Kyle T. Torres, Brandon J. Klein, and Margaret J. O’Neil</a:t>
            </a:r>
          </a:p>
          <a:p>
            <a:pPr marL="0" indent="0" algn="ctr">
              <a:buNone/>
            </a:pPr>
            <a:r>
              <a:rPr lang="en-US" b="1" dirty="0" err="1">
                <a:cs typeface="Arial" panose="020B0604020202020204" pitchFamily="34" charset="0"/>
              </a:rPr>
              <a:t>GRNsight</a:t>
            </a:r>
            <a:r>
              <a:rPr lang="en-US" b="1" dirty="0">
                <a:cs typeface="Arial" panose="020B0604020202020204" pitchFamily="34" charset="0"/>
              </a:rPr>
              <a:t> team: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Mihir </a:t>
            </a:r>
            <a:r>
              <a:rPr lang="en-US" dirty="0" err="1">
                <a:cs typeface="Arial" panose="020B0604020202020204" pitchFamily="34" charset="0"/>
              </a:rPr>
              <a:t>Samdarshi</a:t>
            </a:r>
            <a:r>
              <a:rPr lang="en-US" dirty="0">
                <a:cs typeface="Arial" panose="020B0604020202020204" pitchFamily="34" charset="0"/>
              </a:rPr>
              <a:t>, John L. Lopez, and Alexia M. Filler</a:t>
            </a:r>
          </a:p>
          <a:p>
            <a:pPr marL="0" indent="0" algn="ctr">
              <a:buNone/>
            </a:pPr>
            <a:r>
              <a:rPr lang="en-US" b="1" dirty="0">
                <a:cs typeface="Arial" panose="020B0604020202020204" pitchFamily="34" charset="0"/>
              </a:rPr>
              <a:t>Dr. Kam </a:t>
            </a:r>
            <a:r>
              <a:rPr lang="en-US" b="1" dirty="0" err="1">
                <a:cs typeface="Arial" panose="020B0604020202020204" pitchFamily="34" charset="0"/>
              </a:rPr>
              <a:t>Dahlquist</a:t>
            </a:r>
            <a:endParaRPr lang="en-US" b="1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cs typeface="Arial" panose="020B0604020202020204" pitchFamily="34" charset="0"/>
              </a:rPr>
              <a:t>Dr. Ben Fitzpatrick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4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6114-FF0D-0E42-B282-9CFF876A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F408-8E28-CE44-8BB3-DE9192B2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43051"/>
            <a:ext cx="11087100" cy="5314949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Gene regulatory networks (GRNs) are a set of transcription factors that regulate the level of expression of a set of target genes.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GRNs can be used to model the cold shock response in yeast.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 candidate GRN was modeled using differential equations.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Systematic edge deletions were performed in order to assess the importance of each edge in the network.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MSN2, CIN5, and HMO1 are important for regulating the response to cold shock in yeast. </a:t>
            </a:r>
          </a:p>
        </p:txBody>
      </p:sp>
    </p:spTree>
    <p:extLst>
      <p:ext uri="{BB962C8B-B14F-4D97-AF65-F5344CB8AC3E}">
        <p14:creationId xmlns:p14="http://schemas.microsoft.com/office/powerpoint/2010/main" val="62630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F827-6413-F345-8526-3D5BD291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Transcription factors control gene expression by binding to regulatory DNA sequences upstream of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52FF-DB6B-684C-89CE-3064CA20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727" y="1648227"/>
            <a:ext cx="10515599" cy="4351338"/>
          </a:xfrm>
        </p:spPr>
        <p:txBody>
          <a:bodyPr/>
          <a:lstStyle/>
          <a:p>
            <a:r>
              <a:rPr lang="en-US" dirty="0"/>
              <a:t>Activators increase gene expression.</a:t>
            </a:r>
          </a:p>
          <a:p>
            <a:r>
              <a:rPr lang="en-US" dirty="0"/>
              <a:t>Repressors decrease gene expression.</a:t>
            </a:r>
          </a:p>
          <a:p>
            <a:r>
              <a:rPr lang="en-US" dirty="0"/>
              <a:t>Transcription factors are themselves proteins that are encoded by genes.</a:t>
            </a:r>
          </a:p>
        </p:txBody>
      </p:sp>
      <p:pic>
        <p:nvPicPr>
          <p:cNvPr id="4" name="Picture 2" descr="Transcription">
            <a:extLst>
              <a:ext uri="{FF2B5EF4-FFF2-40B4-BE49-F238E27FC236}">
                <a16:creationId xmlns:a16="http://schemas.microsoft.com/office/drawing/2014/main" id="{97991568-D26A-FF43-A70C-223617DC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4"/>
          <a:stretch>
            <a:fillRect/>
          </a:stretch>
        </p:blipFill>
        <p:spPr>
          <a:xfrm>
            <a:off x="6092527" y="3271738"/>
            <a:ext cx="4953152" cy="3221137"/>
          </a:xfrm>
          <a:prstGeom prst="rect">
            <a:avLst/>
          </a:prstGeom>
          <a:noFill/>
        </p:spPr>
      </p:pic>
      <p:grpSp>
        <p:nvGrpSpPr>
          <p:cNvPr id="5" name="Group 1184">
            <a:extLst>
              <a:ext uri="{FF2B5EF4-FFF2-40B4-BE49-F238E27FC236}">
                <a16:creationId xmlns:a16="http://schemas.microsoft.com/office/drawing/2014/main" id="{7E527275-4664-044C-9BFA-DC6DD8D29315}"/>
              </a:ext>
            </a:extLst>
          </p:cNvPr>
          <p:cNvGrpSpPr>
            <a:grpSpLocks/>
          </p:cNvGrpSpPr>
          <p:nvPr/>
        </p:nvGrpSpPr>
        <p:grpSpPr bwMode="auto">
          <a:xfrm>
            <a:off x="1914595" y="3170982"/>
            <a:ext cx="4177932" cy="3687018"/>
            <a:chOff x="666" y="21558"/>
            <a:chExt cx="2496" cy="2112"/>
          </a:xfrm>
        </p:grpSpPr>
        <p:pic>
          <p:nvPicPr>
            <p:cNvPr id="6" name="Picture 46">
              <a:extLst>
                <a:ext uri="{FF2B5EF4-FFF2-40B4-BE49-F238E27FC236}">
                  <a16:creationId xmlns:a16="http://schemas.microsoft.com/office/drawing/2014/main" id="{A782425F-2D30-8941-AC20-4E41F1820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1" t="23000" r="28125" b="20000"/>
            <a:stretch>
              <a:fillRect/>
            </a:stretch>
          </p:blipFill>
          <p:spPr bwMode="auto">
            <a:xfrm>
              <a:off x="810" y="21558"/>
              <a:ext cx="2352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7">
              <a:extLst>
                <a:ext uri="{FF2B5EF4-FFF2-40B4-BE49-F238E27FC236}">
                  <a16:creationId xmlns:a16="http://schemas.microsoft.com/office/drawing/2014/main" id="{F7DF8B61-AB26-314A-9B86-08B79CDE2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" y="23334"/>
              <a:ext cx="288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 sz="1800">
                <a:ea typeface="MS PGothic" pitchFamily="34" charset="-128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15066F-535E-E547-A686-4FDF3956AFAD}"/>
              </a:ext>
            </a:extLst>
          </p:cNvPr>
          <p:cNvSpPr txBox="1"/>
          <p:nvPr/>
        </p:nvSpPr>
        <p:spPr>
          <a:xfrm>
            <a:off x="10497862" y="6463368"/>
            <a:ext cx="2999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(Freeman, 2002)</a:t>
            </a:r>
          </a:p>
        </p:txBody>
      </p:sp>
    </p:spTree>
    <p:extLst>
      <p:ext uri="{BB962C8B-B14F-4D97-AF65-F5344CB8AC3E}">
        <p14:creationId xmlns:p14="http://schemas.microsoft.com/office/powerpoint/2010/main" val="85695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6114-FF0D-0E42-B282-9CFF876A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F408-8E28-CE44-8BB3-DE9192B2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43051"/>
            <a:ext cx="11087100" cy="531494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Gene regulatory networks (GRNs) are a set of transcription factors that regulate the level of expression of a set of target genes.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b="1" dirty="0"/>
              <a:t>GRNs can be used to model the cold shock response in yeast.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 candidate GRN was modeled using differential equations.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Systematic edge deletions were performed in order to assess the importance of each edge in the network.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MSN2, CIN5, and HMO1 are important for regulating the response to cold shock in yeast. </a:t>
            </a:r>
          </a:p>
        </p:txBody>
      </p:sp>
    </p:spTree>
    <p:extLst>
      <p:ext uri="{BB962C8B-B14F-4D97-AF65-F5344CB8AC3E}">
        <p14:creationId xmlns:p14="http://schemas.microsoft.com/office/powerpoint/2010/main" val="416312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0931-006A-544D-8639-431971B6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Budding yeast, 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Saccharomyces cerevisiae,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is a good model organism to study the regulation of gene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EB46-CC11-2D44-BD41-8E5A64AF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475"/>
            <a:ext cx="5257800" cy="4351338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Dahlquist</a:t>
            </a:r>
            <a:r>
              <a:rPr lang="en-US" dirty="0"/>
              <a:t> Lab, we are studying changes in gene expression due to cold shock.</a:t>
            </a:r>
          </a:p>
          <a:p>
            <a:r>
              <a:rPr lang="en-US" dirty="0"/>
              <a:t>We have two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transcription factors control the response?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are the indirect effects of the transcription factors in the gene regulatory network?</a:t>
            </a:r>
          </a:p>
        </p:txBody>
      </p:sp>
      <p:pic>
        <p:nvPicPr>
          <p:cNvPr id="5" name="Picture 3" descr="01_32_model eucaryote">
            <a:extLst>
              <a:ext uri="{FF2B5EF4-FFF2-40B4-BE49-F238E27FC236}">
                <a16:creationId xmlns:a16="http://schemas.microsoft.com/office/drawing/2014/main" id="{7B3E0F07-B980-E844-97E8-CB583B5FC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9818" r="20116" b="15782"/>
          <a:stretch>
            <a:fillRect/>
          </a:stretch>
        </p:blipFill>
        <p:spPr bwMode="auto">
          <a:xfrm>
            <a:off x="6096000" y="1681544"/>
            <a:ext cx="5486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6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2F8B-93FE-044F-96D8-8175E033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Microarrays measure changes in gene expression due to cold shock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568F-CD77-6049-99D7-1633D8A9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Data collected 15, 30, 60 min after cold shock at 13℃ </a:t>
            </a:r>
          </a:p>
          <a:p>
            <a:pPr lvl="1"/>
            <a:r>
              <a:rPr lang="en-US" sz="2800" i="1" dirty="0" err="1"/>
              <a:t>Wt</a:t>
            </a:r>
            <a:r>
              <a:rPr lang="en-US" sz="2800" i="1" dirty="0"/>
              <a:t> </a:t>
            </a:r>
            <a:r>
              <a:rPr lang="en-US" sz="2800" dirty="0"/>
              <a:t>and 5 deletion strains (𝞓</a:t>
            </a:r>
            <a:r>
              <a:rPr lang="en-US" sz="2800" i="1" dirty="0"/>
              <a:t>cin5, </a:t>
            </a:r>
            <a:r>
              <a:rPr lang="en-US" sz="2800" dirty="0"/>
              <a:t>𝞓</a:t>
            </a:r>
            <a:r>
              <a:rPr lang="en-US" sz="2800" i="1" dirty="0"/>
              <a:t>gln3</a:t>
            </a:r>
            <a:r>
              <a:rPr lang="en-US" sz="2800" dirty="0"/>
              <a:t>, 𝞓</a:t>
            </a:r>
            <a:r>
              <a:rPr lang="en-US" sz="2800" i="1" dirty="0"/>
              <a:t>hmo1</a:t>
            </a:r>
            <a:r>
              <a:rPr lang="en-US" sz="2800" dirty="0"/>
              <a:t>, 𝞓</a:t>
            </a:r>
            <a:r>
              <a:rPr lang="en-US" sz="2800" i="1" dirty="0"/>
              <a:t>zap1</a:t>
            </a:r>
            <a:r>
              <a:rPr lang="en-US" sz="2800" dirty="0"/>
              <a:t>, 𝞓</a:t>
            </a:r>
            <a:r>
              <a:rPr lang="en-US" sz="2800" i="1" dirty="0"/>
              <a:t>hap4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Multiple replicates</a:t>
            </a:r>
          </a:p>
          <a:p>
            <a:pPr lvl="1"/>
            <a:r>
              <a:rPr lang="en-US" sz="2800" dirty="0"/>
              <a:t>Over 100 data points for the 6189 genes of yeast</a:t>
            </a:r>
          </a:p>
        </p:txBody>
      </p:sp>
      <p:pic>
        <p:nvPicPr>
          <p:cNvPr id="7" name="Picture 2" descr="ColdShockArrays">
            <a:extLst>
              <a:ext uri="{FF2B5EF4-FFF2-40B4-BE49-F238E27FC236}">
                <a16:creationId xmlns:a16="http://schemas.microsoft.com/office/drawing/2014/main" id="{61F473C8-4205-3644-88C9-A2B2D269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1066" r="22501" b="10187"/>
          <a:stretch>
            <a:fillRect/>
          </a:stretch>
        </p:blipFill>
        <p:spPr bwMode="auto">
          <a:xfrm>
            <a:off x="6547104" y="1788505"/>
            <a:ext cx="502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F28D724A-055A-AC4F-B2A6-0BA3AADD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1067" y="1788505"/>
            <a:ext cx="2244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t</a:t>
            </a:r>
            <a:r>
              <a:rPr lang="en-US" altLang="en-US" baseline="-25000" dirty="0">
                <a:latin typeface="+mn-lt"/>
              </a:rPr>
              <a:t>30</a:t>
            </a:r>
            <a:r>
              <a:rPr lang="en-US" altLang="en-US" dirty="0">
                <a:latin typeface="+mn-lt"/>
              </a:rPr>
              <a:t>/t</a:t>
            </a:r>
            <a:r>
              <a:rPr lang="en-US" altLang="en-US" baseline="-25000" dirty="0">
                <a:latin typeface="+mn-lt"/>
              </a:rPr>
              <a:t>0</a:t>
            </a:r>
            <a:r>
              <a:rPr lang="en-US" altLang="en-US" dirty="0">
                <a:latin typeface="+mn-lt"/>
              </a:rPr>
              <a:t> cold shock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C91EF51F-AD91-BD45-AE92-989AA6AAA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1867" y="1788505"/>
            <a:ext cx="2244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t</a:t>
            </a:r>
            <a:r>
              <a:rPr lang="en-US" altLang="en-US" baseline="-25000" dirty="0">
                <a:latin typeface="+mn-lt"/>
              </a:rPr>
              <a:t>60</a:t>
            </a:r>
            <a:r>
              <a:rPr lang="en-US" altLang="en-US" dirty="0">
                <a:latin typeface="+mn-lt"/>
              </a:rPr>
              <a:t>/t</a:t>
            </a:r>
            <a:r>
              <a:rPr lang="en-US" altLang="en-US" baseline="-25000" dirty="0">
                <a:latin typeface="+mn-lt"/>
              </a:rPr>
              <a:t>0</a:t>
            </a:r>
            <a:r>
              <a:rPr lang="en-US" altLang="en-US" dirty="0">
                <a:latin typeface="+mn-lt"/>
              </a:rPr>
              <a:t> cold shock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3099A707-E827-3A4E-80F4-755165C3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704" y="5979505"/>
            <a:ext cx="2020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t</a:t>
            </a:r>
            <a:r>
              <a:rPr lang="en-US" altLang="en-US" baseline="-25000" dirty="0">
                <a:latin typeface="+mn-lt"/>
              </a:rPr>
              <a:t>90</a:t>
            </a:r>
            <a:r>
              <a:rPr lang="en-US" altLang="en-US" dirty="0">
                <a:latin typeface="+mn-lt"/>
              </a:rPr>
              <a:t>/t</a:t>
            </a:r>
            <a:r>
              <a:rPr lang="en-US" altLang="en-US" baseline="-25000" dirty="0">
                <a:latin typeface="+mn-lt"/>
              </a:rPr>
              <a:t>0</a:t>
            </a:r>
            <a:r>
              <a:rPr lang="en-US" altLang="en-US" dirty="0">
                <a:latin typeface="+mn-lt"/>
              </a:rPr>
              <a:t> recovery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59410D9-D690-2D47-9491-C210F43AE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704" y="5979505"/>
            <a:ext cx="2124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t</a:t>
            </a:r>
            <a:r>
              <a:rPr lang="en-US" altLang="en-US" baseline="-25000" dirty="0">
                <a:latin typeface="+mn-lt"/>
              </a:rPr>
              <a:t>120</a:t>
            </a:r>
            <a:r>
              <a:rPr lang="en-US" altLang="en-US" dirty="0">
                <a:latin typeface="+mn-lt"/>
              </a:rPr>
              <a:t>/t</a:t>
            </a:r>
            <a:r>
              <a:rPr lang="en-US" altLang="en-US" baseline="-25000" dirty="0">
                <a:latin typeface="+mn-lt"/>
              </a:rPr>
              <a:t>0</a:t>
            </a:r>
            <a:r>
              <a:rPr lang="en-US" altLang="en-US" dirty="0">
                <a:latin typeface="+mn-lt"/>
              </a:rPr>
              <a:t> recovery</a:t>
            </a:r>
          </a:p>
        </p:txBody>
      </p:sp>
    </p:spTree>
    <p:extLst>
      <p:ext uri="{BB962C8B-B14F-4D97-AF65-F5344CB8AC3E}">
        <p14:creationId xmlns:p14="http://schemas.microsoft.com/office/powerpoint/2010/main" val="1615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77D3-7FA8-1143-93BD-B586B97C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Microarray data used to derive a candidate GRN from the YEASTRACT database</a:t>
            </a:r>
          </a:p>
        </p:txBody>
      </p:sp>
      <p:pic>
        <p:nvPicPr>
          <p:cNvPr id="6" name="Picture 5" descr="Microarray.jpg">
            <a:extLst>
              <a:ext uri="{FF2B5EF4-FFF2-40B4-BE49-F238E27FC236}">
                <a16:creationId xmlns:a16="http://schemas.microsoft.com/office/drawing/2014/main" id="{BD31F787-B0B3-B143-A035-7DEBE078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5" y="2761488"/>
            <a:ext cx="2892120" cy="23696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6A872-483B-8241-B028-F2211B1C02A9}"/>
              </a:ext>
            </a:extLst>
          </p:cNvPr>
          <p:cNvCxnSpPr>
            <a:cxnSpLocks/>
          </p:cNvCxnSpPr>
          <p:nvPr/>
        </p:nvCxnSpPr>
        <p:spPr>
          <a:xfrm>
            <a:off x="3657600" y="394630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19635B7D-D032-0A4E-8D19-AD83632EF665}"/>
              </a:ext>
            </a:extLst>
          </p:cNvPr>
          <p:cNvSpPr/>
          <p:nvPr/>
        </p:nvSpPr>
        <p:spPr>
          <a:xfrm>
            <a:off x="4919472" y="2916936"/>
            <a:ext cx="1682496" cy="20587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1FFD3-2D73-AF4D-80C1-115C2903F37E}"/>
              </a:ext>
            </a:extLst>
          </p:cNvPr>
          <p:cNvSpPr txBox="1"/>
          <p:nvPr/>
        </p:nvSpPr>
        <p:spPr>
          <a:xfrm>
            <a:off x="5139921" y="3946301"/>
            <a:ext cx="213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YEASTRACT</a:t>
            </a:r>
            <a:br>
              <a:rPr lang="en-US" b="1" dirty="0"/>
            </a:br>
            <a:r>
              <a:rPr lang="en-US" b="1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2FD59A-8140-D54A-83D9-3DAEAB387D4D}"/>
              </a:ext>
            </a:extLst>
          </p:cNvPr>
          <p:cNvCxnSpPr>
            <a:cxnSpLocks/>
          </p:cNvCxnSpPr>
          <p:nvPr/>
        </p:nvCxnSpPr>
        <p:spPr>
          <a:xfrm>
            <a:off x="6986016" y="394630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AABF182-5503-574F-8718-7F367EC68AF4}"/>
              </a:ext>
            </a:extLst>
          </p:cNvPr>
          <p:cNvSpPr/>
          <p:nvPr/>
        </p:nvSpPr>
        <p:spPr>
          <a:xfrm>
            <a:off x="8202168" y="2071781"/>
            <a:ext cx="3493008" cy="3749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ECE00-DF64-554D-95D9-A7CC21AD3DAB}"/>
              </a:ext>
            </a:extLst>
          </p:cNvPr>
          <p:cNvSpPr txBox="1"/>
          <p:nvPr/>
        </p:nvSpPr>
        <p:spPr>
          <a:xfrm>
            <a:off x="8145781" y="2501983"/>
            <a:ext cx="3630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15 Transcription Factors that </a:t>
            </a:r>
            <a:r>
              <a:rPr lang="en-US" sz="2200" u="sng" dirty="0"/>
              <a:t>Potentially Regulate Response</a:t>
            </a: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FA797-ECD1-D44B-A4FD-AD41AE718ED8}"/>
              </a:ext>
            </a:extLst>
          </p:cNvPr>
          <p:cNvSpPr txBox="1"/>
          <p:nvPr/>
        </p:nvSpPr>
        <p:spPr>
          <a:xfrm>
            <a:off x="8637501" y="3429000"/>
            <a:ext cx="2857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ACE2    HAP4    SWI4</a:t>
            </a:r>
          </a:p>
          <a:p>
            <a:r>
              <a:rPr lang="en-US" sz="2400" dirty="0"/>
              <a:t>ASH1   HMO1   SWI5</a:t>
            </a:r>
          </a:p>
          <a:p>
            <a:r>
              <a:rPr lang="en-US" sz="2400" dirty="0"/>
              <a:t>CIN5    MSN2    YHP1 </a:t>
            </a:r>
          </a:p>
          <a:p>
            <a:r>
              <a:rPr lang="en-US" sz="2400" dirty="0"/>
              <a:t>GCR2    SFP1     YOX1</a:t>
            </a:r>
          </a:p>
          <a:p>
            <a:r>
              <a:rPr lang="en-US" sz="2400" dirty="0"/>
              <a:t>GLN3    STB5     ZAP1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5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4E6A-280B-7E42-B777-ED9B4609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4387"/>
            <a:ext cx="11353800" cy="13255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Gene regulatory network (GRN) – a set of transcription factors that regulate the level of expression of a set of target genes, which can include other transcription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3464-375F-A849-B110-2283AA27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839913"/>
            <a:ext cx="8397604" cy="471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3EF999-568E-0647-899E-18099AB0CA79}"/>
              </a:ext>
            </a:extLst>
          </p:cNvPr>
          <p:cNvSpPr txBox="1"/>
          <p:nvPr/>
        </p:nvSpPr>
        <p:spPr>
          <a:xfrm>
            <a:off x="7959852" y="5722616"/>
            <a:ext cx="4041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Node = Transcription Factor</a:t>
            </a:r>
          </a:p>
          <a:p>
            <a:r>
              <a:rPr lang="en-US" sz="2400" dirty="0"/>
              <a:t>Edge = Regulatory relationship</a:t>
            </a:r>
          </a:p>
        </p:txBody>
      </p:sp>
    </p:spTree>
    <p:extLst>
      <p:ext uri="{BB962C8B-B14F-4D97-AF65-F5344CB8AC3E}">
        <p14:creationId xmlns:p14="http://schemas.microsoft.com/office/powerpoint/2010/main" val="123204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12288</TotalTime>
  <Words>1635</Words>
  <Application>Microsoft Macintosh PowerPoint</Application>
  <PresentationFormat>Widescreen</PresentationFormat>
  <Paragraphs>248</Paragraphs>
  <Slides>28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Equation</vt:lpstr>
      <vt:lpstr>Modeling of Gene Regulatory Network Dynamics Predicts which Regulatory Relationships are Important for Controlling the Cold Shock Response in Saccharomyces cerevisiae</vt:lpstr>
      <vt:lpstr>Outline</vt:lpstr>
      <vt:lpstr>Outline</vt:lpstr>
      <vt:lpstr>Transcription factors control gene expression by binding to regulatory DNA sequences upstream of genes</vt:lpstr>
      <vt:lpstr>Outline</vt:lpstr>
      <vt:lpstr>Budding yeast, Saccharomyces cerevisiae, is a good model organism to study the regulation of gene expression</vt:lpstr>
      <vt:lpstr>Microarrays measure changes in gene expression due to cold shock over time</vt:lpstr>
      <vt:lpstr>Microarray data used to derive a candidate GRN from the YEASTRACT database</vt:lpstr>
      <vt:lpstr>Gene regulatory network (GRN) – a set of transcription factors that regulate the level of expression of a set of target genes, which can include other transcription factors</vt:lpstr>
      <vt:lpstr>Outline</vt:lpstr>
      <vt:lpstr>GRNmap uses differential equations to model the expression of each gene in the network</vt:lpstr>
      <vt:lpstr>P, b, and w parameters estimated from the microarray data using penalized least square approach</vt:lpstr>
      <vt:lpstr>Modeling of the intact network shows a balance of activation and repression</vt:lpstr>
      <vt:lpstr>Outline</vt:lpstr>
      <vt:lpstr>Which relationships are important?</vt:lpstr>
      <vt:lpstr>LSE:minLSE ratio compared for 29 networks</vt:lpstr>
      <vt:lpstr>LSE:minLSE ratio compared for 29 networks</vt:lpstr>
      <vt:lpstr>LSE:minLSE ratio compared for 29 networks</vt:lpstr>
      <vt:lpstr>LSE:minLSE ratio compared for 29 networks</vt:lpstr>
      <vt:lpstr>LSE:minLSE ratio compared for 29 networks</vt:lpstr>
      <vt:lpstr>PowerPoint Presentation</vt:lpstr>
      <vt:lpstr>Five representative edge deletion-networks selected for further analysis</vt:lpstr>
      <vt:lpstr>Changes in production rates (p) compensate for edge deletions</vt:lpstr>
      <vt:lpstr>Outline</vt:lpstr>
      <vt:lpstr>HMO1, CIN5, and MSN2 are central hubs in the network</vt:lpstr>
      <vt:lpstr>HMO1, CIN5, and MSN2 are central hubs in the network</vt:lpstr>
      <vt:lpstr>Conclusion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of Gene Regulatory Network Dynamics Predicts which Regulatory Relationships are Important for Controlling the Cold Shock Response in Saccharomyces cerevisiae</dc:title>
  <dc:creator>Kelly, Lauren</dc:creator>
  <cp:lastModifiedBy>Kelly, Lauren</cp:lastModifiedBy>
  <cp:revision>84</cp:revision>
  <cp:lastPrinted>2019-03-23T07:02:37Z</cp:lastPrinted>
  <dcterms:created xsi:type="dcterms:W3CDTF">2019-03-07T22:39:06Z</dcterms:created>
  <dcterms:modified xsi:type="dcterms:W3CDTF">2019-03-23T18:28:15Z</dcterms:modified>
</cp:coreProperties>
</file>