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7010400" cy="9296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71"/>
    <a:srgbClr val="27CACC"/>
    <a:srgbClr val="A2BCE6"/>
    <a:srgbClr val="A2C2E6"/>
    <a:srgbClr val="91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45" autoAdjust="0"/>
    <p:restoredTop sz="95246" autoAdjust="0"/>
  </p:normalViewPr>
  <p:slideViewPr>
    <p:cSldViewPr snapToGrid="0" snapToObjects="1">
      <p:cViewPr>
        <p:scale>
          <a:sx n="34" d="100"/>
          <a:sy n="34" d="100"/>
        </p:scale>
        <p:origin x="912" y="13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maggieoneil:Downloads:Edge%20Analysis%20Master%20File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enkelly/Desktop/Senior%20Thesis/Edge_deletion_consolidated_data_L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enkelly/Desktop/Senior%20Thesis/Edge_deletion_consolidated_data_L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enkelly/Desktop/Senior%20Thesis/Edge_deletion_consolidated_data_L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Comparing LSE:minLSE</a:t>
            </a:r>
            <a:r>
              <a:rPr lang="en-US" baseline="0"/>
              <a:t> ratios of each edge deletion network</a:t>
            </a:r>
            <a:endParaRPr lang="en-US"/>
          </a:p>
        </c:rich>
      </c:tx>
      <c:layout>
        <c:manualLayout>
          <c:xMode val="edge"/>
          <c:yMode val="edge"/>
          <c:x val="0.34637646821794599"/>
          <c:y val="4.6432507674492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D85-384C-91B1-837BC08AE3B2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db5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1.4002984052134959</c:v>
                </c:pt>
                <c:pt idx="4">
                  <c:v>1.4023305640707211</c:v>
                </c:pt>
                <c:pt idx="5">
                  <c:v>1.407994888156463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1.4088041764522079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1.4113818950549291</c:v>
                </c:pt>
                <c:pt idx="14">
                  <c:v>1.4118329336431359</c:v>
                </c:pt>
                <c:pt idx="15">
                  <c:v>1.4127972217530409</c:v>
                </c:pt>
                <c:pt idx="16">
                  <c:v>1.41291049432879</c:v>
                </c:pt>
                <c:pt idx="17">
                  <c:v>1.4134604414848959</c:v>
                </c:pt>
                <c:pt idx="18">
                  <c:v>1.414520451885724</c:v>
                </c:pt>
                <c:pt idx="19">
                  <c:v>1.4158532662603609</c:v>
                </c:pt>
                <c:pt idx="20">
                  <c:v>1.416647418997411</c:v>
                </c:pt>
                <c:pt idx="21">
                  <c:v>1.4187655293444259</c:v>
                </c:pt>
                <c:pt idx="22">
                  <c:v>1.419506693998452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5-384C-91B1-837BC08AE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039296"/>
        <c:axId val="201039856"/>
      </c:barChart>
      <c:catAx>
        <c:axId val="20103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201039856"/>
        <c:crosses val="autoZero"/>
        <c:auto val="1"/>
        <c:lblAlgn val="ctr"/>
        <c:lblOffset val="100"/>
        <c:noMultiLvlLbl val="0"/>
      </c:catAx>
      <c:valAx>
        <c:axId val="201039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1.25794628555794E-2"/>
              <c:y val="0.310312101419821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10392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Production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dZAP1-ACE2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heatmap'!$AD$49:$AD$63</c:f>
              <c:numCache>
                <c:formatCode>General</c:formatCode>
                <c:ptCount val="15"/>
                <c:pt idx="0">
                  <c:v>5.7599009043628637</c:v>
                </c:pt>
                <c:pt idx="1">
                  <c:v>0.75174779357134602</c:v>
                </c:pt>
                <c:pt idx="2">
                  <c:v>1.1281415059957547</c:v>
                </c:pt>
                <c:pt idx="3">
                  <c:v>1.0100861398609711</c:v>
                </c:pt>
                <c:pt idx="4">
                  <c:v>0.55733135550511936</c:v>
                </c:pt>
                <c:pt idx="5">
                  <c:v>0.43190894118750084</c:v>
                </c:pt>
                <c:pt idx="6">
                  <c:v>1.7121020536454696</c:v>
                </c:pt>
                <c:pt idx="7">
                  <c:v>0.1193444079442664</c:v>
                </c:pt>
                <c:pt idx="8">
                  <c:v>0.16994784798619289</c:v>
                </c:pt>
                <c:pt idx="9">
                  <c:v>10.514978145378223</c:v>
                </c:pt>
                <c:pt idx="10">
                  <c:v>0.78849057831275293</c:v>
                </c:pt>
                <c:pt idx="11">
                  <c:v>0.14941668945130154</c:v>
                </c:pt>
                <c:pt idx="12">
                  <c:v>2.5723529875050759</c:v>
                </c:pt>
                <c:pt idx="13">
                  <c:v>0.34710915663254077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C-E14E-9D9B-5032A85951B5}"/>
            </c:ext>
          </c:extLst>
        </c:ser>
        <c:ser>
          <c:idx val="1"/>
          <c:order val="1"/>
          <c:tx>
            <c:v>dHMO1-CIN5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heatmap'!$J$49:$J$63</c:f>
              <c:numCache>
                <c:formatCode>General</c:formatCode>
                <c:ptCount val="15"/>
                <c:pt idx="0">
                  <c:v>0.901560823184414</c:v>
                </c:pt>
                <c:pt idx="1">
                  <c:v>0.91572211793936598</c:v>
                </c:pt>
                <c:pt idx="2">
                  <c:v>1.1459975241757145</c:v>
                </c:pt>
                <c:pt idx="3">
                  <c:v>1.0029599007645127</c:v>
                </c:pt>
                <c:pt idx="4">
                  <c:v>1.0401857053019359</c:v>
                </c:pt>
                <c:pt idx="5">
                  <c:v>1.3509275531495641</c:v>
                </c:pt>
                <c:pt idx="6">
                  <c:v>0.87525019820379679</c:v>
                </c:pt>
                <c:pt idx="7">
                  <c:v>0.38813911629470244</c:v>
                </c:pt>
                <c:pt idx="8">
                  <c:v>1.2359595585767174</c:v>
                </c:pt>
                <c:pt idx="9">
                  <c:v>2.0202287622804005</c:v>
                </c:pt>
                <c:pt idx="10">
                  <c:v>0.83769356662250893</c:v>
                </c:pt>
                <c:pt idx="11">
                  <c:v>0.57215271943834978</c:v>
                </c:pt>
                <c:pt idx="12">
                  <c:v>0.74039002446418756</c:v>
                </c:pt>
                <c:pt idx="13">
                  <c:v>0.52463901568309368</c:v>
                </c:pt>
                <c:pt idx="14">
                  <c:v>0.9973782033303259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C-E14E-9D9B-5032A85951B5}"/>
            </c:ext>
          </c:extLst>
        </c:ser>
        <c:ser>
          <c:idx val="2"/>
          <c:order val="2"/>
          <c:tx>
            <c:v>Intact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heatmap'!$B$49:$B$63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C-E14E-9D9B-5032A85951B5}"/>
            </c:ext>
          </c:extLst>
        </c:ser>
        <c:ser>
          <c:idx val="3"/>
          <c:order val="3"/>
          <c:tx>
            <c:v>dMSN2-YHP1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heatmap'!$T$49:$T$63</c:f>
              <c:numCache>
                <c:formatCode>General</c:formatCode>
                <c:ptCount val="15"/>
                <c:pt idx="0">
                  <c:v>0.9796692442700613</c:v>
                </c:pt>
                <c:pt idx="1">
                  <c:v>0.99299441596822502</c:v>
                </c:pt>
                <c:pt idx="2">
                  <c:v>0.99356504592574701</c:v>
                </c:pt>
                <c:pt idx="3">
                  <c:v>1.0003886267982081</c:v>
                </c:pt>
                <c:pt idx="4">
                  <c:v>0.99914510603666895</c:v>
                </c:pt>
                <c:pt idx="5">
                  <c:v>0.98702472516538198</c:v>
                </c:pt>
                <c:pt idx="6">
                  <c:v>0.98549786874286449</c:v>
                </c:pt>
                <c:pt idx="7">
                  <c:v>0.99450915111522642</c:v>
                </c:pt>
                <c:pt idx="8">
                  <c:v>0.99037158541971626</c:v>
                </c:pt>
                <c:pt idx="9">
                  <c:v>1.0040720029926662</c:v>
                </c:pt>
                <c:pt idx="10">
                  <c:v>0.99848951991234547</c:v>
                </c:pt>
                <c:pt idx="11">
                  <c:v>0.99379745978229228</c:v>
                </c:pt>
                <c:pt idx="12">
                  <c:v>1.044126138650642</c:v>
                </c:pt>
                <c:pt idx="13">
                  <c:v>0.983135826265079</c:v>
                </c:pt>
                <c:pt idx="14">
                  <c:v>1.000006555254646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1C-E14E-9D9B-5032A85951B5}"/>
            </c:ext>
          </c:extLst>
        </c:ser>
        <c:ser>
          <c:idx val="4"/>
          <c:order val="4"/>
          <c:tx>
            <c:v>dGCR2-MSN2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heatmap'!$I$49:$I$63</c:f>
              <c:numCache>
                <c:formatCode>General</c:formatCode>
                <c:ptCount val="15"/>
                <c:pt idx="0">
                  <c:v>0.96396685965927353</c:v>
                </c:pt>
                <c:pt idx="1">
                  <c:v>1.2996608219772581</c:v>
                </c:pt>
                <c:pt idx="2">
                  <c:v>1.919447279288357</c:v>
                </c:pt>
                <c:pt idx="3">
                  <c:v>0</c:v>
                </c:pt>
                <c:pt idx="4">
                  <c:v>0.93656223265996597</c:v>
                </c:pt>
                <c:pt idx="5">
                  <c:v>1.4454317989417942</c:v>
                </c:pt>
                <c:pt idx="6">
                  <c:v>0.77840927652852065</c:v>
                </c:pt>
                <c:pt idx="7">
                  <c:v>0.20812312830248217</c:v>
                </c:pt>
                <c:pt idx="8">
                  <c:v>1.8656801561575549</c:v>
                </c:pt>
                <c:pt idx="9">
                  <c:v>1.4345290332207927</c:v>
                </c:pt>
                <c:pt idx="10">
                  <c:v>4.3238563095118936</c:v>
                </c:pt>
                <c:pt idx="11">
                  <c:v>0.64417149323266221</c:v>
                </c:pt>
                <c:pt idx="12">
                  <c:v>3.9587903806196629</c:v>
                </c:pt>
                <c:pt idx="13">
                  <c:v>1.0273621588282964</c:v>
                </c:pt>
                <c:pt idx="14">
                  <c:v>0.99942557136250876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1C-E14E-9D9B-5032A85951B5}"/>
            </c:ext>
          </c:extLst>
        </c:ser>
        <c:ser>
          <c:idx val="5"/>
          <c:order val="5"/>
          <c:tx>
            <c:v>dSWI5-ASH1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 heatmap'!$A$49:$A$63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'p heatmap'!$AB$49:$AB$63</c:f>
              <c:numCache>
                <c:formatCode>General</c:formatCode>
                <c:ptCount val="15"/>
                <c:pt idx="0">
                  <c:v>1.5399925841173694</c:v>
                </c:pt>
                <c:pt idx="1">
                  <c:v>0.44716143333271458</c:v>
                </c:pt>
                <c:pt idx="2">
                  <c:v>2.9890025516775935</c:v>
                </c:pt>
                <c:pt idx="3">
                  <c:v>0.98786627041647557</c:v>
                </c:pt>
                <c:pt idx="4">
                  <c:v>1.2412145974782309</c:v>
                </c:pt>
                <c:pt idx="5">
                  <c:v>0.87410569497649893</c:v>
                </c:pt>
                <c:pt idx="6">
                  <c:v>0.84967247701825033</c:v>
                </c:pt>
                <c:pt idx="7">
                  <c:v>0.4703637976364155</c:v>
                </c:pt>
                <c:pt idx="8">
                  <c:v>1.0170090517305186</c:v>
                </c:pt>
                <c:pt idx="9">
                  <c:v>5.4519703296923812</c:v>
                </c:pt>
                <c:pt idx="10">
                  <c:v>0.94768716023710597</c:v>
                </c:pt>
                <c:pt idx="11">
                  <c:v>0.68854741324344459</c:v>
                </c:pt>
                <c:pt idx="12">
                  <c:v>8.3499680918989849</c:v>
                </c:pt>
                <c:pt idx="13">
                  <c:v>1.3228348324611909</c:v>
                </c:pt>
                <c:pt idx="14">
                  <c:v>1.0186562960217513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1C-E14E-9D9B-5032A8595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775200"/>
        <c:axId val="1719224000"/>
      </c:barChart>
      <c:catAx>
        <c:axId val="171077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224000"/>
        <c:crosses val="autoZero"/>
        <c:auto val="1"/>
        <c:lblAlgn val="ctr"/>
        <c:lblOffset val="100"/>
        <c:noMultiLvlLbl val="0"/>
      </c:catAx>
      <c:valAx>
        <c:axId val="171922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7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Intact Network</a:t>
            </a:r>
            <a:r>
              <a:rPr lang="en-US" baseline="0"/>
              <a:t> MSE:minMSE Ratios by Strain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'MSE|minMSE by Strain'!$B$4</c:f>
              <c:strCache>
                <c:ptCount val="1"/>
                <c:pt idx="0">
                  <c:v>wt MSE:minMSE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Strain'!$B$5:$B$19</c:f>
              <c:numCache>
                <c:formatCode>General</c:formatCode>
                <c:ptCount val="15"/>
                <c:pt idx="0">
                  <c:v>1.097568214169869</c:v>
                </c:pt>
                <c:pt idx="1">
                  <c:v>1.342416246137379</c:v>
                </c:pt>
                <c:pt idx="2">
                  <c:v>1.432876123524365</c:v>
                </c:pt>
                <c:pt idx="3">
                  <c:v>1.7985763177587986</c:v>
                </c:pt>
                <c:pt idx="4">
                  <c:v>1.1429679730619136</c:v>
                </c:pt>
                <c:pt idx="5">
                  <c:v>1.1608928788770996</c:v>
                </c:pt>
                <c:pt idx="6">
                  <c:v>1.0609177051777134</c:v>
                </c:pt>
                <c:pt idx="7">
                  <c:v>1.2336593194676977</c:v>
                </c:pt>
                <c:pt idx="8">
                  <c:v>1.0088647555375683</c:v>
                </c:pt>
                <c:pt idx="9">
                  <c:v>1.5389388524816432</c:v>
                </c:pt>
                <c:pt idx="10">
                  <c:v>1.2202700552124848</c:v>
                </c:pt>
                <c:pt idx="11">
                  <c:v>1.3989586127308962</c:v>
                </c:pt>
                <c:pt idx="12">
                  <c:v>1.1630281586594928</c:v>
                </c:pt>
                <c:pt idx="13">
                  <c:v>1.1258470550061612</c:v>
                </c:pt>
                <c:pt idx="14">
                  <c:v>1.8866018335513224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0-5D4E-9579-B3E25FB6CBB0}"/>
            </c:ext>
          </c:extLst>
        </c:ser>
        <c:ser>
          <c:idx val="1"/>
          <c:order val="1"/>
          <c:tx>
            <c:strRef>
              <c:f>'MSE|minMSE by Strain'!$C$4</c:f>
              <c:strCache>
                <c:ptCount val="1"/>
                <c:pt idx="0">
                  <c:v>dcin5 MSE:minMSE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Strain'!$C$5:$C$19</c:f>
              <c:numCache>
                <c:formatCode>General</c:formatCode>
                <c:ptCount val="15"/>
                <c:pt idx="0">
                  <c:v>1.2661924819755417</c:v>
                </c:pt>
                <c:pt idx="1">
                  <c:v>1.6961821072532044</c:v>
                </c:pt>
                <c:pt idx="2">
                  <c:v>1.5901677312727389</c:v>
                </c:pt>
                <c:pt idx="3">
                  <c:v>1.7998963670654411</c:v>
                </c:pt>
                <c:pt idx="4">
                  <c:v>1.1940468774389494</c:v>
                </c:pt>
                <c:pt idx="5">
                  <c:v>1.0684869029834103</c:v>
                </c:pt>
                <c:pt idx="6">
                  <c:v>1.142426133404743</c:v>
                </c:pt>
                <c:pt idx="7">
                  <c:v>1.7098780264815903</c:v>
                </c:pt>
                <c:pt idx="8">
                  <c:v>1.0920689036431719</c:v>
                </c:pt>
                <c:pt idx="9">
                  <c:v>1.5395750072361223</c:v>
                </c:pt>
                <c:pt idx="10">
                  <c:v>1.5633130718829595</c:v>
                </c:pt>
                <c:pt idx="11">
                  <c:v>1.8662381116093689</c:v>
                </c:pt>
                <c:pt idx="12">
                  <c:v>1.1736061742225319</c:v>
                </c:pt>
                <c:pt idx="13">
                  <c:v>1.1260556499709964</c:v>
                </c:pt>
                <c:pt idx="14">
                  <c:v>1.3053389231428749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0-5D4E-9579-B3E25FB6CBB0}"/>
            </c:ext>
          </c:extLst>
        </c:ser>
        <c:ser>
          <c:idx val="2"/>
          <c:order val="2"/>
          <c:tx>
            <c:strRef>
              <c:f>'MSE|minMSE by Strain'!$D$4</c:f>
              <c:strCache>
                <c:ptCount val="1"/>
                <c:pt idx="0">
                  <c:v>dgln3 MSE:minMSE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Strain'!$D$5:$D$19</c:f>
              <c:numCache>
                <c:formatCode>General</c:formatCode>
                <c:ptCount val="15"/>
                <c:pt idx="0">
                  <c:v>1.4565916526991154</c:v>
                </c:pt>
                <c:pt idx="1">
                  <c:v>1.3533967931196718</c:v>
                </c:pt>
                <c:pt idx="2">
                  <c:v>1.1798256232830511</c:v>
                </c:pt>
                <c:pt idx="3">
                  <c:v>1.1114076870832688</c:v>
                </c:pt>
                <c:pt idx="4">
                  <c:v>1.154253906357058</c:v>
                </c:pt>
                <c:pt idx="5">
                  <c:v>2.2171540288505658</c:v>
                </c:pt>
                <c:pt idx="6">
                  <c:v>1.0404201803351865</c:v>
                </c:pt>
                <c:pt idx="7">
                  <c:v>1.3577823808324221</c:v>
                </c:pt>
                <c:pt idx="8">
                  <c:v>1.2915865413109324</c:v>
                </c:pt>
                <c:pt idx="9">
                  <c:v>2.8474083690990444</c:v>
                </c:pt>
                <c:pt idx="10">
                  <c:v>1.2061463071675049</c:v>
                </c:pt>
                <c:pt idx="11">
                  <c:v>1.1281197242186234</c:v>
                </c:pt>
                <c:pt idx="12">
                  <c:v>2.8560582744167036</c:v>
                </c:pt>
                <c:pt idx="13">
                  <c:v>14.309527317993403</c:v>
                </c:pt>
                <c:pt idx="14">
                  <c:v>2.3546261504962698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0-5D4E-9579-B3E25FB6CBB0}"/>
            </c:ext>
          </c:extLst>
        </c:ser>
        <c:ser>
          <c:idx val="3"/>
          <c:order val="3"/>
          <c:tx>
            <c:strRef>
              <c:f>'MSE|minMSE by Strain'!$E$4</c:f>
              <c:strCache>
                <c:ptCount val="1"/>
                <c:pt idx="0">
                  <c:v>dhap4 MSE:minMSE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Strain'!$E$5:$E$19</c:f>
              <c:numCache>
                <c:formatCode>General</c:formatCode>
                <c:ptCount val="15"/>
                <c:pt idx="0">
                  <c:v>1.3574368181753493</c:v>
                </c:pt>
                <c:pt idx="1">
                  <c:v>1.9226919141177636</c:v>
                </c:pt>
                <c:pt idx="2">
                  <c:v>1.1930640892293689</c:v>
                </c:pt>
                <c:pt idx="3">
                  <c:v>2.0090859537419794</c:v>
                </c:pt>
                <c:pt idx="4">
                  <c:v>1.2134461017935878</c:v>
                </c:pt>
                <c:pt idx="5">
                  <c:v>1.5124577710236642</c:v>
                </c:pt>
                <c:pt idx="6">
                  <c:v>1.0752626007840949</c:v>
                </c:pt>
                <c:pt idx="7">
                  <c:v>1.6227467729802723</c:v>
                </c:pt>
                <c:pt idx="8">
                  <c:v>1.4263030052110779</c:v>
                </c:pt>
                <c:pt idx="9">
                  <c:v>1.8598899025536113</c:v>
                </c:pt>
                <c:pt idx="10">
                  <c:v>1.7499453046109033</c:v>
                </c:pt>
                <c:pt idx="11">
                  <c:v>1.2461142562016225</c:v>
                </c:pt>
                <c:pt idx="12">
                  <c:v>2.687720303495543</c:v>
                </c:pt>
                <c:pt idx="13">
                  <c:v>2.0531037975826965</c:v>
                </c:pt>
                <c:pt idx="14">
                  <c:v>1.3957066181154596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70-5D4E-9579-B3E25FB6CBB0}"/>
            </c:ext>
          </c:extLst>
        </c:ser>
        <c:ser>
          <c:idx val="4"/>
          <c:order val="4"/>
          <c:tx>
            <c:strRef>
              <c:f>'MSE|minMSE by Strain'!$F$4</c:f>
              <c:strCache>
                <c:ptCount val="1"/>
                <c:pt idx="0">
                  <c:v>dhmo1 MSE:minMSE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Strain'!$F$5:$F$19</c:f>
              <c:numCache>
                <c:formatCode>General</c:formatCode>
                <c:ptCount val="15"/>
                <c:pt idx="0">
                  <c:v>1.0560997825347378</c:v>
                </c:pt>
                <c:pt idx="1">
                  <c:v>1.0343898003104977</c:v>
                </c:pt>
                <c:pt idx="2">
                  <c:v>1.096463111254034</c:v>
                </c:pt>
                <c:pt idx="3">
                  <c:v>1.1665112310429724</c:v>
                </c:pt>
                <c:pt idx="4">
                  <c:v>1.1834406722742485</c:v>
                </c:pt>
                <c:pt idx="5">
                  <c:v>1.1139766332171224</c:v>
                </c:pt>
                <c:pt idx="6">
                  <c:v>2.8128329699376158</c:v>
                </c:pt>
                <c:pt idx="7">
                  <c:v>1.3594226472339586</c:v>
                </c:pt>
                <c:pt idx="8">
                  <c:v>1.1880277355344275</c:v>
                </c:pt>
                <c:pt idx="9">
                  <c:v>1.1974716592323957</c:v>
                </c:pt>
                <c:pt idx="10">
                  <c:v>1.0373991556266997</c:v>
                </c:pt>
                <c:pt idx="11">
                  <c:v>1.2023868099035779</c:v>
                </c:pt>
                <c:pt idx="12">
                  <c:v>1.0760516619493425</c:v>
                </c:pt>
                <c:pt idx="13">
                  <c:v>1.0198184831885813</c:v>
                </c:pt>
                <c:pt idx="14">
                  <c:v>1.8788856062325889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70-5D4E-9579-B3E25FB6CBB0}"/>
            </c:ext>
          </c:extLst>
        </c:ser>
        <c:ser>
          <c:idx val="5"/>
          <c:order val="5"/>
          <c:tx>
            <c:strRef>
              <c:f>'MSE|minMSE by Strain'!$G$4</c:f>
              <c:strCache>
                <c:ptCount val="1"/>
                <c:pt idx="0">
                  <c:v>dzap1 MSE:minMSE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Strain'!$A$5:$A$19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Strain'!$G$5:$G$19</c:f>
              <c:numCache>
                <c:formatCode>General</c:formatCode>
                <c:ptCount val="15"/>
                <c:pt idx="0">
                  <c:v>1.4731303476487463</c:v>
                </c:pt>
                <c:pt idx="1">
                  <c:v>1.3958933285564312</c:v>
                </c:pt>
                <c:pt idx="2">
                  <c:v>1.1166780401488945</c:v>
                </c:pt>
                <c:pt idx="3">
                  <c:v>1.2123674554834414</c:v>
                </c:pt>
                <c:pt idx="4">
                  <c:v>1.6774057585960853</c:v>
                </c:pt>
                <c:pt idx="5">
                  <c:v>1.854954743774488</c:v>
                </c:pt>
                <c:pt idx="6">
                  <c:v>1.5245900284348888</c:v>
                </c:pt>
                <c:pt idx="7">
                  <c:v>1.3116920909881673</c:v>
                </c:pt>
                <c:pt idx="8">
                  <c:v>3.1139383321530745</c:v>
                </c:pt>
                <c:pt idx="9">
                  <c:v>1.2453890852335099</c:v>
                </c:pt>
                <c:pt idx="10">
                  <c:v>1.0937197476603937</c:v>
                </c:pt>
                <c:pt idx="11">
                  <c:v>1.5793622160526593</c:v>
                </c:pt>
                <c:pt idx="12">
                  <c:v>1.4262834972704694</c:v>
                </c:pt>
                <c:pt idx="13">
                  <c:v>1.1857450395852926</c:v>
                </c:pt>
                <c:pt idx="14">
                  <c:v>1.9279085202418154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70-5D4E-9579-B3E25FB6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1140752"/>
        <c:axId val="1751722720"/>
        <c:axId val="1753247232"/>
      </c:bar3DChart>
      <c:catAx>
        <c:axId val="175114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722720"/>
        <c:crosses val="autoZero"/>
        <c:auto val="1"/>
        <c:lblAlgn val="ctr"/>
        <c:lblOffset val="100"/>
        <c:noMultiLvlLbl val="0"/>
      </c:catAx>
      <c:valAx>
        <c:axId val="175172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140752"/>
        <c:crosses val="autoZero"/>
        <c:crossBetween val="between"/>
      </c:valAx>
      <c:serAx>
        <c:axId val="1753247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72272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dMSN2-YHP1 MSE:minMSE Ratios by Strain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'MSE|minMSE by Strain'!$B$23</c:f>
              <c:strCache>
                <c:ptCount val="1"/>
                <c:pt idx="0">
                  <c:v>wt MSE:minMSE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Strain'!$B$24:$B$38</c:f>
              <c:numCache>
                <c:formatCode>General</c:formatCode>
                <c:ptCount val="15"/>
                <c:pt idx="0">
                  <c:v>1.0975877132566869</c:v>
                </c:pt>
                <c:pt idx="1">
                  <c:v>1.3446093660184135</c:v>
                </c:pt>
                <c:pt idx="2">
                  <c:v>1.4335400919740668</c:v>
                </c:pt>
                <c:pt idx="3">
                  <c:v>1.7999349830974012</c:v>
                </c:pt>
                <c:pt idx="4">
                  <c:v>1.1431551042683652</c:v>
                </c:pt>
                <c:pt idx="5">
                  <c:v>1.1606255860613088</c:v>
                </c:pt>
                <c:pt idx="6">
                  <c:v>1.0610458724506302</c:v>
                </c:pt>
                <c:pt idx="7">
                  <c:v>1.2336059437946754</c:v>
                </c:pt>
                <c:pt idx="8">
                  <c:v>1.0088142379557477</c:v>
                </c:pt>
                <c:pt idx="9">
                  <c:v>1.5385832899772358</c:v>
                </c:pt>
                <c:pt idx="10">
                  <c:v>1.2198448490851372</c:v>
                </c:pt>
                <c:pt idx="11">
                  <c:v>1.3979942480068619</c:v>
                </c:pt>
                <c:pt idx="12">
                  <c:v>1.1630929217216597</c:v>
                </c:pt>
                <c:pt idx="13">
                  <c:v>1.1257599370668461</c:v>
                </c:pt>
                <c:pt idx="14">
                  <c:v>1.8865890869157076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3-1B48-8D2C-BAF32A481888}"/>
            </c:ext>
          </c:extLst>
        </c:ser>
        <c:ser>
          <c:idx val="1"/>
          <c:order val="1"/>
          <c:tx>
            <c:strRef>
              <c:f>'MSE|minMSE by Strain'!$C$23</c:f>
              <c:strCache>
                <c:ptCount val="1"/>
                <c:pt idx="0">
                  <c:v>dcin5 MSE:minMSE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Strain'!$C$24:$C$38</c:f>
              <c:numCache>
                <c:formatCode>General</c:formatCode>
                <c:ptCount val="15"/>
                <c:pt idx="0">
                  <c:v>1.2667757082117861</c:v>
                </c:pt>
                <c:pt idx="1">
                  <c:v>1.6918763732156972</c:v>
                </c:pt>
                <c:pt idx="2">
                  <c:v>1.5901677312727389</c:v>
                </c:pt>
                <c:pt idx="3">
                  <c:v>1.8010288188632937</c:v>
                </c:pt>
                <c:pt idx="4">
                  <c:v>1.1963823279185557</c:v>
                </c:pt>
                <c:pt idx="5">
                  <c:v>1.0687272352107566</c:v>
                </c:pt>
                <c:pt idx="6">
                  <c:v>1.1423154515069955</c:v>
                </c:pt>
                <c:pt idx="7">
                  <c:v>1.7103392635759433</c:v>
                </c:pt>
                <c:pt idx="8">
                  <c:v>1.0921673847184767</c:v>
                </c:pt>
                <c:pt idx="9">
                  <c:v>1.5391698069937207</c:v>
                </c:pt>
                <c:pt idx="10">
                  <c:v>1.5633252518400484</c:v>
                </c:pt>
                <c:pt idx="11">
                  <c:v>1.8666552587989589</c:v>
                </c:pt>
                <c:pt idx="12">
                  <c:v>1.1740992911718766</c:v>
                </c:pt>
                <c:pt idx="13">
                  <c:v>1.1260553448120703</c:v>
                </c:pt>
                <c:pt idx="14">
                  <c:v>1.3053311869259283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3-1B48-8D2C-BAF32A481888}"/>
            </c:ext>
          </c:extLst>
        </c:ser>
        <c:ser>
          <c:idx val="2"/>
          <c:order val="2"/>
          <c:tx>
            <c:strRef>
              <c:f>'MSE|minMSE by Strain'!$D$23</c:f>
              <c:strCache>
                <c:ptCount val="1"/>
                <c:pt idx="0">
                  <c:v>dgln3 MSE:minMSE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Strain'!$D$24:$D$38</c:f>
              <c:numCache>
                <c:formatCode>General</c:formatCode>
                <c:ptCount val="15"/>
                <c:pt idx="0">
                  <c:v>1.4567864518586795</c:v>
                </c:pt>
                <c:pt idx="1">
                  <c:v>1.3521804854583661</c:v>
                </c:pt>
                <c:pt idx="2">
                  <c:v>1.1797159336471732</c:v>
                </c:pt>
                <c:pt idx="3">
                  <c:v>1.1112035166948835</c:v>
                </c:pt>
                <c:pt idx="4">
                  <c:v>1.154253906357058</c:v>
                </c:pt>
                <c:pt idx="5">
                  <c:v>2.2189286191756095</c:v>
                </c:pt>
                <c:pt idx="6">
                  <c:v>1.0403960398662984</c:v>
                </c:pt>
                <c:pt idx="7">
                  <c:v>1.3577362438231837</c:v>
                </c:pt>
                <c:pt idx="8">
                  <c:v>1.2913974804355255</c:v>
                </c:pt>
                <c:pt idx="9">
                  <c:v>2.8483516590738005</c:v>
                </c:pt>
                <c:pt idx="10">
                  <c:v>1.2059335989295652</c:v>
                </c:pt>
                <c:pt idx="11">
                  <c:v>1.1278028530926532</c:v>
                </c:pt>
                <c:pt idx="12">
                  <c:v>2.8614227763833111</c:v>
                </c:pt>
                <c:pt idx="13">
                  <c:v>14.308789784785027</c:v>
                </c:pt>
                <c:pt idx="14">
                  <c:v>2.3546380168067063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73-1B48-8D2C-BAF32A481888}"/>
            </c:ext>
          </c:extLst>
        </c:ser>
        <c:ser>
          <c:idx val="3"/>
          <c:order val="3"/>
          <c:tx>
            <c:strRef>
              <c:f>'MSE|minMSE by Strain'!$E$23</c:f>
              <c:strCache>
                <c:ptCount val="1"/>
                <c:pt idx="0">
                  <c:v>dhap4 MSE:minMSE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Strain'!$E$24:$E$38</c:f>
              <c:numCache>
                <c:formatCode>General</c:formatCode>
                <c:ptCount val="15"/>
                <c:pt idx="0">
                  <c:v>1.3570671608398934</c:v>
                </c:pt>
                <c:pt idx="1">
                  <c:v>1.9221789185024092</c:v>
                </c:pt>
                <c:pt idx="2">
                  <c:v>1.1938232968004752</c:v>
                </c:pt>
                <c:pt idx="3">
                  <c:v>2.0076981277206287</c:v>
                </c:pt>
                <c:pt idx="4">
                  <c:v>1.2123115153733919</c:v>
                </c:pt>
                <c:pt idx="5">
                  <c:v>1.5124577710236642</c:v>
                </c:pt>
                <c:pt idx="6">
                  <c:v>1.075244921230107</c:v>
                </c:pt>
                <c:pt idx="7">
                  <c:v>1.6225587087564615</c:v>
                </c:pt>
                <c:pt idx="8">
                  <c:v>1.4265448721859137</c:v>
                </c:pt>
                <c:pt idx="9">
                  <c:v>1.858131190045196</c:v>
                </c:pt>
                <c:pt idx="10">
                  <c:v>1.7513476462045807</c:v>
                </c:pt>
                <c:pt idx="11">
                  <c:v>1.2456745481718441</c:v>
                </c:pt>
                <c:pt idx="12">
                  <c:v>2.674347163169672</c:v>
                </c:pt>
                <c:pt idx="13">
                  <c:v>2.0534864580990368</c:v>
                </c:pt>
                <c:pt idx="14">
                  <c:v>1.3957158430321448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73-1B48-8D2C-BAF32A481888}"/>
            </c:ext>
          </c:extLst>
        </c:ser>
        <c:ser>
          <c:idx val="4"/>
          <c:order val="4"/>
          <c:tx>
            <c:strRef>
              <c:f>'MSE|minMSE by Strain'!$F$23</c:f>
              <c:strCache>
                <c:ptCount val="1"/>
                <c:pt idx="0">
                  <c:v>dhmo1 MSE:minMSE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Strain'!$F$24:$F$38</c:f>
              <c:numCache>
                <c:formatCode>General</c:formatCode>
                <c:ptCount val="15"/>
                <c:pt idx="0">
                  <c:v>1.3570671608398934</c:v>
                </c:pt>
                <c:pt idx="1">
                  <c:v>1.9221789185024092</c:v>
                </c:pt>
                <c:pt idx="2">
                  <c:v>1.1938232968004752</c:v>
                </c:pt>
                <c:pt idx="3">
                  <c:v>2.0076981277206287</c:v>
                </c:pt>
                <c:pt idx="4">
                  <c:v>1.2123115153733919</c:v>
                </c:pt>
                <c:pt idx="5">
                  <c:v>1.5124577710236642</c:v>
                </c:pt>
                <c:pt idx="6">
                  <c:v>1.075244921230107</c:v>
                </c:pt>
                <c:pt idx="7">
                  <c:v>1.6225587087564615</c:v>
                </c:pt>
                <c:pt idx="8">
                  <c:v>1.4265448721859137</c:v>
                </c:pt>
                <c:pt idx="9">
                  <c:v>1.858131190045196</c:v>
                </c:pt>
                <c:pt idx="10">
                  <c:v>1.7513476462045807</c:v>
                </c:pt>
                <c:pt idx="11">
                  <c:v>1.2456745481718441</c:v>
                </c:pt>
                <c:pt idx="12">
                  <c:v>2.674347163169672</c:v>
                </c:pt>
                <c:pt idx="13">
                  <c:v>2.0534864580990368</c:v>
                </c:pt>
                <c:pt idx="14">
                  <c:v>1.3957158430321448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73-1B48-8D2C-BAF32A481888}"/>
            </c:ext>
          </c:extLst>
        </c:ser>
        <c:ser>
          <c:idx val="5"/>
          <c:order val="5"/>
          <c:tx>
            <c:strRef>
              <c:f>'MSE|minMSE by Strain'!$G$23</c:f>
              <c:strCache>
                <c:ptCount val="1"/>
                <c:pt idx="0">
                  <c:v>dzap1 MSE:minMSE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'MSE|minMSE by Strain'!$A$24:$A$38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'MSE|minMSE by Strain'!$G$24:$G$38</c:f>
              <c:numCache>
                <c:formatCode>General</c:formatCode>
                <c:ptCount val="15"/>
                <c:pt idx="0">
                  <c:v>1.473126488545534</c:v>
                </c:pt>
                <c:pt idx="1">
                  <c:v>1.3969882796145134</c:v>
                </c:pt>
                <c:pt idx="2">
                  <c:v>1.1167473362771507</c:v>
                </c:pt>
                <c:pt idx="3">
                  <c:v>1.2114668394819967</c:v>
                </c:pt>
                <c:pt idx="4">
                  <c:v>1.6766110440056556</c:v>
                </c:pt>
                <c:pt idx="5">
                  <c:v>1.8561151833037293</c:v>
                </c:pt>
                <c:pt idx="6">
                  <c:v>1.5250289002399426</c:v>
                </c:pt>
                <c:pt idx="7">
                  <c:v>1.3117125489853252</c:v>
                </c:pt>
                <c:pt idx="8">
                  <c:v>3.1118315751552621</c:v>
                </c:pt>
                <c:pt idx="9">
                  <c:v>1.2452216877880546</c:v>
                </c:pt>
                <c:pt idx="10">
                  <c:v>1.0938654172031368</c:v>
                </c:pt>
                <c:pt idx="11">
                  <c:v>1.5799875717535767</c:v>
                </c:pt>
                <c:pt idx="12">
                  <c:v>1.4269517413577151</c:v>
                </c:pt>
                <c:pt idx="13">
                  <c:v>1.1859560314998876</c:v>
                </c:pt>
                <c:pt idx="14">
                  <c:v>1.9279085202418154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73-1B48-8D2C-BAF32A481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6646640"/>
        <c:axId val="1739747152"/>
        <c:axId val="1753452416"/>
      </c:bar3DChart>
      <c:catAx>
        <c:axId val="17366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747152"/>
        <c:crosses val="autoZero"/>
        <c:auto val="1"/>
        <c:lblAlgn val="ctr"/>
        <c:lblOffset val="100"/>
        <c:noMultiLvlLbl val="0"/>
      </c:catAx>
      <c:valAx>
        <c:axId val="173974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646640"/>
        <c:crosses val="autoZero"/>
        <c:crossBetween val="between"/>
      </c:valAx>
      <c:serAx>
        <c:axId val="1753452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7471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4C5B70B-AB7C-9E4F-9F22-6DA3560C1A5C}"/>
            </a:ext>
          </a:extLst>
        </cdr:cNvPr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4D955C-CF08-9B45-A7CD-E40881BBA60E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82930A-45A3-E84E-8C02-6EA48FA6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Overall:</a:t>
            </a:r>
          </a:p>
          <a:p>
            <a:r>
              <a:rPr lang="en-US" dirty="0"/>
              <a:t>Colored networks</a:t>
            </a:r>
          </a:p>
          <a:p>
            <a:r>
              <a:rPr lang="en-US" dirty="0"/>
              <a:t>Intact</a:t>
            </a:r>
            <a:r>
              <a:rPr lang="en-US" baseline="0" dirty="0"/>
              <a:t> network, and other networks to be referred to throughout the paper </a:t>
            </a:r>
          </a:p>
          <a:p>
            <a:r>
              <a:rPr lang="en-US" baseline="0" dirty="0"/>
              <a:t>the</a:t>
            </a:r>
            <a:endParaRPr lang="en-US" dirty="0"/>
          </a:p>
          <a:p>
            <a:r>
              <a:rPr lang="en-US" dirty="0"/>
              <a:t>Top area:</a:t>
            </a:r>
          </a:p>
          <a:p>
            <a:r>
              <a:rPr lang="en-US" dirty="0"/>
              <a:t>Make then</a:t>
            </a:r>
            <a:r>
              <a:rPr lang="en-US" baseline="0" dirty="0"/>
              <a:t> all </a:t>
            </a:r>
            <a:r>
              <a:rPr lang="en-US" baseline="0" dirty="0" err="1"/>
              <a:t>GRNmap</a:t>
            </a:r>
            <a:r>
              <a:rPr lang="en-US" baseline="0" dirty="0"/>
              <a:t> colored networks.</a:t>
            </a:r>
          </a:p>
          <a:p>
            <a:r>
              <a:rPr lang="en-US" baseline="0" dirty="0"/>
              <a:t>Put all networks I want to refer to in this area, refer to them throughout poster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Heat</a:t>
            </a:r>
            <a:r>
              <a:rPr lang="en-US" baseline="0" dirty="0"/>
              <a:t> map:</a:t>
            </a:r>
          </a:p>
          <a:p>
            <a:r>
              <a:rPr lang="en-US" baseline="0" dirty="0"/>
              <a:t>Steal title from above intact network</a:t>
            </a:r>
          </a:p>
          <a:p>
            <a:r>
              <a:rPr lang="en-US" baseline="0" dirty="0"/>
              <a:t>Explain what colors mean</a:t>
            </a:r>
          </a:p>
          <a:p>
            <a:r>
              <a:rPr lang="en-US" baseline="0" dirty="0"/>
              <a:t>Switch places with LSE </a:t>
            </a:r>
          </a:p>
          <a:p>
            <a:r>
              <a:rPr lang="en-US" baseline="0" dirty="0"/>
              <a:t>The networks in which (edges) were deleted show a lot of changes across the networks.  This could be because they are both involved in long regulatory chains</a:t>
            </a:r>
          </a:p>
          <a:p>
            <a:endParaRPr lang="en-US" baseline="0" dirty="0"/>
          </a:p>
          <a:p>
            <a:r>
              <a:rPr lang="en-US" baseline="0" dirty="0"/>
              <a:t>Conclusions: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Examined 29 networks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Upon examination, overall 5 of the networks had better </a:t>
            </a:r>
            <a:r>
              <a:rPr lang="en-US" baseline="0" dirty="0" err="1"/>
              <a:t>LSE:minLSE</a:t>
            </a:r>
            <a:r>
              <a:rPr lang="en-US" baseline="0" dirty="0"/>
              <a:t>, such and such had worse. How do we explain this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Looked at changes in production rates. This particular network, change in production rates compensated for edge deletion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Significant difference in production rate allows it to have similar LSE ratio as intact network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Differences in optimized rates result in different LSE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Edge weights with high variability </a:t>
            </a:r>
            <a:r>
              <a:rPr lang="en-US" baseline="0" dirty="0" err="1"/>
              <a:t>corressponds</a:t>
            </a:r>
            <a:r>
              <a:rPr lang="en-US" baseline="0" dirty="0"/>
              <a:t> to </a:t>
            </a:r>
            <a:r>
              <a:rPr lang="en-US" baseline="0" dirty="0" err="1"/>
              <a:t>LSE:minLSE</a:t>
            </a:r>
            <a:endParaRPr lang="en-US" baseline="0" dirty="0"/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Grand conclusion: nuke ZAP1-ACE2, these 5 edges are important, these 5 edges are not important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930A-45A3-E84E-8C02-6EA48FA68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5565-EC65-794A-8BBD-C71D0CCFD1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chart" Target="../charts/chart1.xml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21" Type="http://schemas.openxmlformats.org/officeDocument/2006/relationships/chart" Target="../charts/chart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jpg"/><Relationship Id="rId15" Type="http://schemas.openxmlformats.org/officeDocument/2006/relationships/image" Target="../media/image9.png"/><Relationship Id="rId23" Type="http://schemas.openxmlformats.org/officeDocument/2006/relationships/chart" Target="../charts/chart4.xml"/><Relationship Id="rId10" Type="http://schemas.openxmlformats.org/officeDocument/2006/relationships/image" Target="../media/image2.wmf"/><Relationship Id="rId19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png"/><Relationship Id="rId2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3004169" y="5115017"/>
            <a:ext cx="30311481" cy="1552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07408" y="13581246"/>
            <a:ext cx="16627906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Certain edge deletions cause changes in production rates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Ratio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674030" y="5867474"/>
            <a:ext cx="3845054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>
                <a:latin typeface="Arial"/>
                <a:cs typeface="Arial"/>
              </a:rPr>
              <a:t>A. Intact network</a:t>
            </a:r>
            <a:br>
              <a:rPr lang="en-US" sz="2600" b="1" dirty="0">
                <a:latin typeface="Arial"/>
                <a:cs typeface="Arial"/>
              </a:rPr>
            </a:br>
            <a:r>
              <a:rPr lang="en-US" sz="2600" b="1" dirty="0">
                <a:latin typeface="Arial"/>
                <a:cs typeface="Arial"/>
              </a:rPr>
              <a:t>15 nodes, 28 edges</a:t>
            </a:r>
            <a:endParaRPr lang="en-US" sz="2600" b="1" u="sng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222958" y="14523348"/>
            <a:ext cx="58663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F. GCR2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MSN2 edge deletion network</a:t>
            </a:r>
          </a:p>
          <a:p>
            <a:pPr algn="ctr"/>
            <a:r>
              <a:rPr lang="en-US" sz="2400" b="1" dirty="0">
                <a:latin typeface="Arial"/>
                <a:cs typeface="Arial"/>
                <a:sym typeface="Wingdings"/>
              </a:rPr>
              <a:t>14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80973" y="5867474"/>
            <a:ext cx="62891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B. MSN2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YHP1</a:t>
            </a:r>
            <a:r>
              <a:rPr lang="en-US" sz="2400" b="1" u="sng" dirty="0">
                <a:latin typeface="Arial"/>
                <a:cs typeface="Arial"/>
              </a:rPr>
              <a:t> edge deletion network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126154" y="10281212"/>
            <a:ext cx="61987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D. ZAP1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ACE2</a:t>
            </a:r>
            <a:r>
              <a:rPr lang="en-US" sz="2400" b="1" u="sng" dirty="0">
                <a:latin typeface="Arial"/>
                <a:cs typeface="Arial"/>
              </a:rPr>
              <a:t> edge deletion network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14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63630" y="10269540"/>
            <a:ext cx="58658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C. HMO1</a:t>
            </a:r>
            <a:r>
              <a:rPr lang="en-US" sz="2400" b="1" u="sng" dirty="0">
                <a:latin typeface="Arial"/>
                <a:cs typeface="Arial"/>
                <a:sym typeface="Wingdings" pitchFamily="2" charset="2"/>
              </a:rPr>
              <a:t>CIN5 </a:t>
            </a:r>
            <a:r>
              <a:rPr lang="en-US" sz="2400" b="1" u="sng" dirty="0">
                <a:latin typeface="Arial"/>
                <a:cs typeface="Arial"/>
              </a:rPr>
              <a:t>edge deletion network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693473" y="5157400"/>
            <a:ext cx="16626893" cy="520516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changes in the LSE:minLSE ratio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6672822" y="13569426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77586" y="11541527"/>
            <a:ext cx="16297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800" b="1" dirty="0" err="1">
                <a:latin typeface="Arial"/>
                <a:cs typeface="Arial"/>
              </a:rPr>
              <a:t>GRNmap</a:t>
            </a:r>
            <a:r>
              <a:rPr lang="en-US" sz="1800" b="1" dirty="0">
                <a:latin typeface="Arial"/>
                <a:cs typeface="Arial"/>
              </a:rPr>
              <a:t> and allows for the comparison of the intact network to each of the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A lower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 (a ratio closer to 1) means that the GRN that resulted from the edge deletion is a better fit to the experimental data.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deletions of HMO1</a:t>
            </a:r>
            <a:r>
              <a:rPr lang="en-US" sz="1800" b="1" dirty="0">
                <a:latin typeface="Arial"/>
                <a:cs typeface="Arial"/>
                <a:sym typeface="Wingdings" pitchFamily="2" charset="2"/>
              </a:rPr>
              <a:t>CIN5 (C) and ZAP1ACE2 (D) both </a:t>
            </a:r>
            <a:r>
              <a:rPr lang="en-US" sz="1800" b="1" dirty="0">
                <a:latin typeface="Arial"/>
                <a:cs typeface="Arial"/>
              </a:rPr>
              <a:t>improved the fit of the model.  The deletion of ZAP1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ACE2 resulted in the largest drop in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deletions of SWI5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ASH1 (E) and GCR2</a:t>
            </a:r>
            <a:r>
              <a:rPr lang="en-US" sz="1800" b="1" dirty="0">
                <a:latin typeface="Arial"/>
                <a:cs typeface="Arial"/>
                <a:sym typeface="Wingdings" pitchFamily="2" charset="2"/>
              </a:rPr>
              <a:t>MSN2 (F) both</a:t>
            </a:r>
            <a:r>
              <a:rPr lang="en-US" sz="1800" b="1" dirty="0">
                <a:latin typeface="Arial"/>
                <a:cs typeface="Arial"/>
              </a:rPr>
              <a:t> result in a larger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than the intact network, which suggest that those edges are important to the network.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11699" y="18579777"/>
            <a:ext cx="1306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Network A, the intact network, was the starting point.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Edges were deleted one by one to generate 28 edge deletion 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networks generated from each edge deletion were compared to the intact network in order to determine which edges were important to the network.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We found that certain edge deletions resulted in downstream changes in regulation, indicated by the asterisks above. Certain edges changed from activation to repression, and vice versa.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</a:t>
            </a:r>
            <a:r>
              <a:rPr lang="en-US" sz="1800" b="1" dirty="0" err="1">
                <a:latin typeface="Arial"/>
                <a:cs typeface="Arial"/>
              </a:rPr>
              <a:t>MSE:minMSE</a:t>
            </a:r>
            <a:r>
              <a:rPr lang="en-US" sz="1800" b="1" dirty="0">
                <a:latin typeface="Arial"/>
                <a:cs typeface="Arial"/>
              </a:rPr>
              <a:t> ratio, and production rates were also altered as a result of deletions.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31097" y="5156428"/>
            <a:ext cx="13663251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28 deletion networks were generated from the intact network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672822" y="5115017"/>
            <a:ext cx="12899" cy="1554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3919" y="574767"/>
            <a:ext cx="42075917" cy="371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5853" y="303858"/>
            <a:ext cx="4266283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Modeling of Gene Regulatory Network Dynamics Predicts which Regulatory Relationships </a:t>
            </a:r>
          </a:p>
          <a:p>
            <a:pPr algn="ctr"/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are Important for Controlling the Cold Shock Response in </a:t>
            </a:r>
            <a:r>
              <a:rPr lang="en-US" sz="6600" b="1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Saccharomyces cerevisiae</a:t>
            </a:r>
          </a:p>
          <a:p>
            <a:r>
              <a:rPr lang="en-US" sz="60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6000" dirty="0">
                <a:latin typeface="Arial" charset="0"/>
                <a:ea typeface="Arial" charset="0"/>
                <a:cs typeface="Arial" charset="0"/>
              </a:rPr>
              <a:t>					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 Lauren M. Kelly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Margaret J. O’Neil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 Ben G. Fitzpatrick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lang="en-US" sz="4400" b="1" dirty="0" err="1">
                <a:latin typeface="Arial" charset="0"/>
                <a:ea typeface="Arial" charset="0"/>
                <a:cs typeface="Arial" charset="0"/>
              </a:rPr>
              <a:t>Kam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 D. Dahlquist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lang="en-US" sz="32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Department of Biology, </a:t>
            </a:r>
            <a:r>
              <a:rPr lang="en-US" sz="32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Department of Mathematics</a:t>
            </a:r>
          </a:p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Loyola Marymount University, 1 LMU Drive, Los Angeles, CA 90045 USA</a:t>
            </a:r>
          </a:p>
        </p:txBody>
      </p:sp>
      <p:sp>
        <p:nvSpPr>
          <p:cNvPr id="2" name="Rectangle 1"/>
          <p:cNvSpPr/>
          <p:nvPr/>
        </p:nvSpPr>
        <p:spPr>
          <a:xfrm>
            <a:off x="689828" y="5071965"/>
            <a:ext cx="11628074" cy="2747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66" y="5071965"/>
            <a:ext cx="11592774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by binding 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regulatory DNA sequences upstream of genes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049" y="14401754"/>
            <a:ext cx="11591177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/>
                <a:cs typeface="Arial"/>
              </a:rPr>
              <a:t>Microarray data from the </a:t>
            </a:r>
            <a:r>
              <a:rPr lang="en-US" sz="2600" b="1" dirty="0" err="1">
                <a:latin typeface="Arial"/>
                <a:cs typeface="Arial"/>
              </a:rPr>
              <a:t>Dahlquist</a:t>
            </a:r>
            <a:r>
              <a:rPr lang="en-US" sz="2600" b="1" dirty="0">
                <a:latin typeface="Arial"/>
                <a:cs typeface="Arial"/>
              </a:rPr>
              <a:t> Lab was used to derive a family of related GRNs from the YEASTRACT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852" y="20007300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Dynamical systems modeling was used to estimate                          weight parameters for each regulatory relationship</a:t>
            </a:r>
          </a:p>
        </p:txBody>
      </p:sp>
      <p:pic>
        <p:nvPicPr>
          <p:cNvPr id="42" name="Picture 2" descr="Transcript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993919" y="6293685"/>
            <a:ext cx="4953152" cy="322113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938741" y="6079172"/>
            <a:ext cx="63481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Activators increase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Repressors decrease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Transcription factors are themselves proteins that are encoded by 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 (GRN) consists of a set of transcription factors that regulate the level of expression of a set of target genes, which can include other transcription factors.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dynamics of a GRN is how the expression of genes in the network change over time.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8365" y="10269540"/>
            <a:ext cx="6957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Little is known about which transcription factors regulate this response.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Dahlquist</a:t>
            </a:r>
            <a:r>
              <a:rPr lang="en-US" sz="1800" b="1" dirty="0">
                <a:latin typeface="Arial"/>
                <a:cs typeface="Arial"/>
              </a:rPr>
              <a:t> Lab studies the global transcriptional response to cold shock using DNA microarrays, which measure the level of mRNA expression for all 6000 yeast genes. 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have collected expression data from the wild type strain and five transcription factor deletion strains (</a:t>
            </a:r>
            <a:r>
              <a:rPr lang="en-US" sz="1800" b="1" i="1" dirty="0">
                <a:latin typeface="Arial"/>
                <a:cs typeface="Arial"/>
              </a:rPr>
              <a:t>Δcin5, Δgln3, Δhmo1, Δzap1, Δhap4 </a:t>
            </a:r>
            <a:r>
              <a:rPr lang="en-US" sz="1800" b="1" dirty="0">
                <a:latin typeface="Arial"/>
                <a:cs typeface="Arial"/>
              </a:rPr>
              <a:t>) before cold shock at 30°C and after 15, 30, and 60 minutes of cold shock at 13°C.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use mathematical modeling to determine the relative influence of each transcription factor in the GRN that controls the cold shock response.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5853" y="9014128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Yeast respond to the environmental stress of cold shock 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by changing gene expression</a:t>
            </a:r>
          </a:p>
        </p:txBody>
      </p:sp>
      <p:pic>
        <p:nvPicPr>
          <p:cNvPr id="32" name="Picture 31" descr="Microarra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0" y="10150472"/>
            <a:ext cx="4154851" cy="340423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78289" y="13507015"/>
            <a:ext cx="463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Microarray at 60 minutes after cold shock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298" y="15444894"/>
            <a:ext cx="10898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DNA microarray data for each of the six strains was analyzed to show which genes exhibited significant changes in expression during cold shock. The criteria for significance was a corrected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Benjamini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&amp; Hochberg  ANOVA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value &lt; 0.05.</a:t>
            </a: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genes with significant expression changes were submitted to the YEASTRACT database, which returned a list of transcription factors that could regulate those targets.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for which we had deletion strain microarray data were added to the list of the most significant regulators for each strain to generate six GRNs.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each GRN in a stepwise fashion in order of least to most significant until the network was pared down to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have fewer than 15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This study focuses one network (db5) with 15 genes and 28 edges, which was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into 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Lab’s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program to model the dynamics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of expression for each gene in the network.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Screen Shot 2016-03-15 at 7.16.16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"/>
          <a:stretch/>
        </p:blipFill>
        <p:spPr>
          <a:xfrm>
            <a:off x="1170945" y="2362374"/>
            <a:ext cx="4776126" cy="1871318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35054"/>
              </p:ext>
            </p:extLst>
          </p:nvPr>
        </p:nvGraphicFramePr>
        <p:xfrm>
          <a:off x="1488454" y="16463684"/>
          <a:ext cx="9703487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3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</a:t>
                      </a:r>
                      <a:r>
                        <a:rPr lang="en-US" sz="1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∆gln3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∆hap4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% of Genes with p &lt; 0.05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1936 (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 (28%)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1794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(29%)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1859 (30%)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99683"/>
              </p:ext>
            </p:extLst>
          </p:nvPr>
        </p:nvGraphicFramePr>
        <p:xfrm>
          <a:off x="2434043" y="29091594"/>
          <a:ext cx="3508801" cy="7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2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043" y="29091594"/>
                        <a:ext cx="3508801" cy="7880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9586"/>
              </p:ext>
            </p:extLst>
          </p:nvPr>
        </p:nvGraphicFramePr>
        <p:xfrm>
          <a:off x="6907935" y="22609389"/>
          <a:ext cx="4766742" cy="119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3" name="Equation" r:id="rId9" imgW="2743200" imgH="685800" progId="Equation.3">
                  <p:embed/>
                </p:oleObj>
              </mc:Choice>
              <mc:Fallback>
                <p:oleObj name="Equation" r:id="rId9" imgW="2743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935" y="22609389"/>
                        <a:ext cx="4766742" cy="119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" name="Picture 154" descr="Screen Shot 2015-03-07 at 12.55.5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36" y="24369362"/>
            <a:ext cx="2533576" cy="2226268"/>
          </a:xfrm>
          <a:prstGeom prst="rect">
            <a:avLst/>
          </a:prstGeom>
        </p:spPr>
      </p:pic>
      <p:grpSp>
        <p:nvGrpSpPr>
          <p:cNvPr id="156" name="Group 1184"/>
          <p:cNvGrpSpPr>
            <a:grpSpLocks/>
          </p:cNvGrpSpPr>
          <p:nvPr/>
        </p:nvGrpSpPr>
        <p:grpSpPr bwMode="auto">
          <a:xfrm>
            <a:off x="9576266" y="26386677"/>
            <a:ext cx="2407300" cy="1913891"/>
            <a:chOff x="666" y="21558"/>
            <a:chExt cx="2496" cy="2112"/>
          </a:xfrm>
        </p:grpSpPr>
        <p:pic>
          <p:nvPicPr>
            <p:cNvPr id="15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897249" y="23013376"/>
            <a:ext cx="59665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Each </a:t>
            </a:r>
            <a:r>
              <a:rPr lang="en-US" sz="1800" b="1">
                <a:latin typeface="Arial"/>
                <a:cs typeface="Arial"/>
              </a:rPr>
              <a:t>gene in the network has </a:t>
            </a:r>
            <a:r>
              <a:rPr lang="en-US" sz="1800" b="1" dirty="0">
                <a:latin typeface="Arial"/>
                <a:cs typeface="Arial"/>
              </a:rPr>
              <a:t>a differential equation that models the change in expression over time </a:t>
            </a:r>
            <a:r>
              <a:rPr lang="en-US" sz="1800" b="1">
                <a:latin typeface="Arial"/>
                <a:cs typeface="Arial"/>
              </a:rPr>
              <a:t>as </a:t>
            </a:r>
            <a:r>
              <a:rPr lang="en-US" sz="1800" b="1" i="1">
                <a:latin typeface="Arial"/>
                <a:cs typeface="Arial"/>
              </a:rPr>
              <a:t>production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– </a:t>
            </a:r>
            <a:r>
              <a:rPr lang="en-US" sz="1800" b="1" i="1" dirty="0">
                <a:latin typeface="Arial"/>
                <a:cs typeface="Arial"/>
              </a:rPr>
              <a:t>degradation</a:t>
            </a:r>
            <a:r>
              <a:rPr lang="en-US" sz="1800" b="1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Degradation rates for each gene were taken from mRNA half life data from </a:t>
            </a:r>
            <a:r>
              <a:rPr lang="en-US" sz="1800" b="1" dirty="0" err="1">
                <a:latin typeface="Arial"/>
                <a:cs typeface="Arial"/>
              </a:rPr>
              <a:t>Neymotin</a:t>
            </a:r>
            <a:r>
              <a:rPr lang="en-US" sz="1800" b="1" dirty="0">
                <a:latin typeface="Arial"/>
                <a:cs typeface="Arial"/>
              </a:rPr>
              <a:t> et al. (2014).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use a sigmoidal production function where: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P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is mRNA production rate for gene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  <a:endParaRPr lang="en-US" sz="1800" dirty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d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is the mRNA degradation rate for gene </a:t>
            </a:r>
            <a:r>
              <a:rPr lang="en-US" sz="1800" i="1" dirty="0" err="1">
                <a:latin typeface="Times New Roman"/>
                <a:cs typeface="Times New Roman"/>
              </a:rPr>
              <a:t>i</a:t>
            </a:r>
            <a:r>
              <a:rPr lang="en-US" sz="1800" i="1" dirty="0">
                <a:latin typeface="Times New Roman"/>
                <a:cs typeface="Times New Roman"/>
              </a:rPr>
              <a:t> 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w</a:t>
            </a:r>
            <a:r>
              <a:rPr lang="en-US" sz="1800" b="1" dirty="0">
                <a:latin typeface="Arial"/>
                <a:cs typeface="Arial"/>
              </a:rPr>
              <a:t> is the weight term, determining the level of activation or repression of </a:t>
            </a:r>
            <a:r>
              <a:rPr lang="en-US" sz="1800" i="1" dirty="0">
                <a:latin typeface="Times New Roman"/>
                <a:cs typeface="Times New Roman"/>
              </a:rPr>
              <a:t>j</a:t>
            </a:r>
            <a:r>
              <a:rPr lang="en-US" sz="1800" b="1" dirty="0">
                <a:latin typeface="Arial"/>
                <a:cs typeface="Arial"/>
              </a:rPr>
              <a:t> on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b</a:t>
            </a:r>
            <a:r>
              <a:rPr lang="en-US" sz="1800" b="1" dirty="0">
                <a:latin typeface="Arial"/>
                <a:cs typeface="Arial"/>
              </a:rPr>
              <a:t> is a threshold of expression for each gene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Positive weights to the edges represent activation, negative weights to edges represent repression. 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The magnitude of the weight parameter represents the strength of the regulatory relationship.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production rate (</a:t>
            </a:r>
            <a:r>
              <a:rPr lang="en-US" sz="1800" i="1" dirty="0">
                <a:latin typeface="Times New Roman"/>
                <a:cs typeface="Times New Roman"/>
              </a:rPr>
              <a:t>P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), weight (</a:t>
            </a:r>
            <a:r>
              <a:rPr lang="en-US" sz="1800" i="1" dirty="0">
                <a:latin typeface="Times New Roman"/>
                <a:cs typeface="Times New Roman"/>
              </a:rPr>
              <a:t>w</a:t>
            </a:r>
            <a:r>
              <a:rPr lang="en-US" sz="1800" b="1" dirty="0">
                <a:latin typeface="Arial"/>
                <a:cs typeface="Arial"/>
              </a:rPr>
              <a:t> ), and threshold (</a:t>
            </a:r>
            <a:r>
              <a:rPr lang="en-US" sz="1800" i="1" dirty="0">
                <a:latin typeface="Times New Roman"/>
                <a:cs typeface="Times New Roman"/>
              </a:rPr>
              <a:t>b</a:t>
            </a:r>
            <a:r>
              <a:rPr lang="en-US" sz="1800" b="1" dirty="0">
                <a:latin typeface="Arial"/>
                <a:cs typeface="Arial"/>
              </a:rPr>
              <a:t>) values were estimated from DNA microarray data using a penalized least squares approach.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41971" y="21545043"/>
            <a:ext cx="1134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model, called GRNmap (Gene Regulatory Network modeling and parameter estimation) was implemented in MATLAB (</a:t>
            </a:r>
            <a:r>
              <a:rPr lang="en-US" sz="1800" b="1" dirty="0" err="1">
                <a:latin typeface="Arial"/>
                <a:cs typeface="Arial"/>
              </a:rPr>
              <a:t>Dahlquist</a:t>
            </a:r>
            <a:r>
              <a:rPr lang="en-US" sz="1800" b="1" dirty="0">
                <a:latin typeface="Arial"/>
                <a:cs typeface="Arial"/>
              </a:rPr>
              <a:t> et al. 2015).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MATLAB code and executable are available under an open source license at </a:t>
            </a:r>
            <a:r>
              <a:rPr lang="de-DE" sz="1800" b="1" dirty="0">
                <a:latin typeface="Arial"/>
                <a:cs typeface="Arial"/>
              </a:rPr>
              <a:t>https://</a:t>
            </a:r>
            <a:r>
              <a:rPr lang="de-DE" sz="1800" b="1" dirty="0" err="1">
                <a:latin typeface="Arial"/>
                <a:cs typeface="Arial"/>
              </a:rPr>
              <a:t>github.com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kdahlquist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GRNmap</a:t>
            </a:r>
            <a:r>
              <a:rPr lang="de-DE" sz="1800" b="1" dirty="0">
                <a:latin typeface="Arial"/>
                <a:cs typeface="Arial"/>
              </a:rPr>
              <a:t>/.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3922" y="30201670"/>
            <a:ext cx="8415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E represents the Least Squares Error (LSE) and is the difference between the microarray data (experimental) values and simulated values derived from solving the </a:t>
            </a:r>
            <a:r>
              <a:rPr lang="en-US" sz="1800" b="1" dirty="0" err="1">
                <a:latin typeface="Arial"/>
                <a:cs typeface="Arial"/>
              </a:rPr>
              <a:t>differentical</a:t>
            </a:r>
            <a:r>
              <a:rPr lang="en-US" sz="1800" b="1" dirty="0">
                <a:latin typeface="Arial"/>
                <a:cs typeface="Arial"/>
              </a:rPr>
              <a:t> equation with the estimated parameters.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LSE can be compared to the minimum theoretical LSE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minLSE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 achievable given the experimental data to compare the goodness of fit of different network models.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79537" y="28246824"/>
            <a:ext cx="174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(Freeman, 2002)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86381" y="20960199"/>
            <a:ext cx="17886906" cy="1175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18541" y="20935099"/>
            <a:ext cx="17842728" cy="95410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Deletions of individual edges cause downstream regulatory changes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other edges in the network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443683" y="20849469"/>
            <a:ext cx="11930575" cy="11779313"/>
          </a:xfrm>
          <a:prstGeom prst="rect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462047" y="20855176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and Future Directions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62047" y="28229650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469985" y="29789581"/>
            <a:ext cx="11898701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86816" y="18482211"/>
            <a:ext cx="745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Production rates for deletion networks B-F were compared by normalizing each value to the intact network.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dZAP1-ACE2 (lowest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) and dSWI5-ASH1 (highest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) both cause certain production rates to spike.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  <a:sym typeface="Wingdings"/>
              </a:rPr>
              <a:t>These changes suggest that the networks could compensate for these edge deletions by altering production rates.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55701" y="21414952"/>
            <a:ext cx="11807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In total, 29 networks were examined. These were comprised of the intact network and the 28 networks generated from each individual edge deletion.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Upon examination, five of the networks were selected for further analysis: Networks B (dMSN2</a:t>
            </a:r>
            <a:r>
              <a:rPr lang="en-US" sz="1600" b="1" dirty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YHP1), C (dHMO1</a:t>
            </a:r>
            <a:r>
              <a:rPr lang="en-US" sz="1600" b="1" dirty="0">
                <a:latin typeface="Arial"/>
                <a:cs typeface="Arial"/>
                <a:sym typeface="Wingdings" pitchFamily="2" charset="2"/>
              </a:rPr>
              <a:t>CIN5), D (dZAP1ACE2), E (dSWI5ASH1), and F (dGCR2MSN2). These networks were selected based on their </a:t>
            </a:r>
            <a:r>
              <a:rPr lang="en-US" sz="1600" b="1" dirty="0" err="1">
                <a:latin typeface="Arial"/>
                <a:cs typeface="Arial"/>
                <a:sym typeface="Wingdings" pitchFamily="2" charset="2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 pitchFamily="2" charset="2"/>
              </a:rPr>
              <a:t> ratios and the downstream regulatory changes to other edges in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Networks C and D had smaller </a:t>
            </a:r>
            <a:r>
              <a:rPr lang="en-US" sz="1600" b="1" dirty="0" err="1">
                <a:latin typeface="Arial"/>
                <a:cs typeface="Arial"/>
              </a:rPr>
              <a:t>LSE:minLSE</a:t>
            </a:r>
            <a:r>
              <a:rPr lang="en-US" sz="1600" b="1" dirty="0">
                <a:latin typeface="Arial"/>
                <a:cs typeface="Arial"/>
              </a:rPr>
              <a:t> ratios, and networks E and F had larger </a:t>
            </a:r>
            <a:r>
              <a:rPr lang="en-US" sz="1600" b="1" dirty="0" err="1">
                <a:latin typeface="Arial"/>
                <a:cs typeface="Arial"/>
              </a:rPr>
              <a:t>LSE:minLSE</a:t>
            </a:r>
            <a:r>
              <a:rPr lang="en-US" sz="1600" b="1" dirty="0">
                <a:latin typeface="Arial"/>
                <a:cs typeface="Arial"/>
              </a:rPr>
              <a:t> ratios. Both sets of networks caused a variety of downstream regulatory changes.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edge deletions that resulted in a higher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suggest that those particular edges are important to to the network, while the edge deletions that resulted in a lower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are likely not needed in the network.</a:t>
            </a:r>
            <a:endParaRPr lang="en-US" sz="16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The deletions of GCR</a:t>
            </a:r>
            <a:r>
              <a:rPr lang="en-US" sz="1600" b="1" dirty="0">
                <a:latin typeface="Arial"/>
                <a:cs typeface="Arial"/>
                <a:sym typeface="Wingdings" pitchFamily="2" charset="2"/>
              </a:rPr>
              <a:t>MSN2 and SWI5ASH1 increased both the </a:t>
            </a:r>
            <a:r>
              <a:rPr lang="en-US" sz="1600" b="1" dirty="0" err="1">
                <a:latin typeface="Arial"/>
                <a:cs typeface="Arial"/>
                <a:sym typeface="Wingdings" pitchFamily="2" charset="2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 pitchFamily="2" charset="2"/>
              </a:rPr>
              <a:t> ratios and the production rates of certain genes.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edge weights with high variability also correspond to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ratios.  Deletion networks C, D, E, and F all have various edge weights that changed as a result of the deletion and resulted in lower (C and D) and higher (E and F)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ratio. Deletion network B did not have any edge weight variability and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did not change.  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changes in production rates as a result of the edge deletions was also assessed.  The networks associated with changes in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caused changes in the production rates of various genes, while network B did not cause any changes. This indicates that changes in the production rates compensate for the edge changes that affect how well the GRN is modeled.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Changes in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MSE:minMSE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were assessed based on the gene expression data of all six strains. Network B (dMSN2-YHP1) included a decrease in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MSE:minMSE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for HMO1 in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∆ </a:t>
            </a:r>
            <a:r>
              <a:rPr lang="en-US" sz="1600" b="1" dirty="0">
                <a:latin typeface="Arial"/>
                <a:cs typeface="Arial"/>
              </a:rPr>
              <a:t>HMO1 strain, indicating that HMO1 is modeled better than in the intact network (Network A)</a:t>
            </a:r>
            <a:endParaRPr lang="en-US" sz="1600" b="1" dirty="0">
              <a:latin typeface="Arial"/>
              <a:cs typeface="Arial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Overall, the systematic deletions of each of the 28 edges in the intact network revealed that ZAP1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ACE2 is most likely not important to the network and can be removed.  The edges that cause changes in gene production rates and increase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when they are deleted are likely important to the network.  The edges that cause variability in other edges and decrease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when they are deleted are likely not important to the network.  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69985" y="28754288"/>
            <a:ext cx="1184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We would like to thank the GRNmap coding team, Justin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Kyle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. Torres and John L. Lopez. 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Mihir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Samdarshi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Yeon-soo (Jen)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Shin,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and Eileen J.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Choe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for their work on the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visualization software. Microarray data were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collected 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Cybele Arsan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Wesley Citti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Kevin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Andrew Herman, Monica Hong, Heather King, Lauren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Kubeck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Stephanie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Kuelbs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Elizabeth Liu, Matthew Mejia, Kevin McGee,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Kenny Rodriguez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Olivia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Sakhon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 Alondra Vega, and Kevin Wyllie. Further,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 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would like to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Brandon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J. Klein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for his contributions to the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data analysis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work is partially supported by NSF award 0921038 (K.D.D., B.G.F.) and 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Kadner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-Pitts Research Grant (K.D.D.).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22248" y="30317256"/>
            <a:ext cx="1157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K. D., Dionisio, J. D. N., Fitzpatrick, B. G., Anguiano, N. A.,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Varshneya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A., Southwick, B. J., 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Samdarshi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M. (2016).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a web application and service for visualizing models of small-to medium-scale gene regulatory networks.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PeerJ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Computer Science, 2, e85.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10.7717/peerj-cs.85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S., 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10.1007/s11538-015-0092-6.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Freeman, S. (2002).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(First ed.). Prentice Hall.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R., &amp; Gresham, D. (2014). Determination of in vivo RNA kinetics using RATE-seq.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20(10), 1645-1652.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10.1261/rna.045104.114 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72" name="Char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361810"/>
              </p:ext>
            </p:extLst>
          </p:nvPr>
        </p:nvGraphicFramePr>
        <p:xfrm>
          <a:off x="26672822" y="5539820"/>
          <a:ext cx="15992091" cy="601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758082" y="14558283"/>
            <a:ext cx="76769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E. SWI5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ASH1 edge deletion network</a:t>
            </a:r>
          </a:p>
          <a:p>
            <a:pPr algn="ctr"/>
            <a:r>
              <a:rPr lang="en-US" sz="2400" b="1" dirty="0">
                <a:latin typeface="Arial"/>
                <a:cs typeface="Arial"/>
                <a:sym typeface="Wingdings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53035" y="25925929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C6C9BA-CA19-F44C-ADF2-3099E5A830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60447" y="22253440"/>
            <a:ext cx="17773377" cy="7701318"/>
          </a:xfrm>
          <a:prstGeom prst="rect">
            <a:avLst/>
          </a:prstGeom>
        </p:spPr>
      </p:pic>
      <p:pic>
        <p:nvPicPr>
          <p:cNvPr id="106" name="Picture 10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B363799-AAD4-BA41-9573-ED1433D4E5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660940" y="6736214"/>
            <a:ext cx="5865755" cy="3274608"/>
          </a:xfrm>
          <a:prstGeom prst="rect">
            <a:avLst/>
          </a:prstGeom>
        </p:spPr>
      </p:pic>
      <p:pic>
        <p:nvPicPr>
          <p:cNvPr id="27" name="Picture 26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33D036D3-1001-3748-8AA9-3221B93933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630904" y="11082320"/>
            <a:ext cx="5963689" cy="3274608"/>
          </a:xfrm>
          <a:prstGeom prst="rect">
            <a:avLst/>
          </a:prstGeom>
        </p:spPr>
      </p:pic>
      <p:pic>
        <p:nvPicPr>
          <p:cNvPr id="35" name="Picture 3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A0B8F68-F9DA-2247-8270-BF902AE7EF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80973" y="6704196"/>
            <a:ext cx="6137948" cy="3200763"/>
          </a:xfrm>
          <a:prstGeom prst="rect">
            <a:avLst/>
          </a:prstGeom>
        </p:spPr>
      </p:pic>
      <p:pic>
        <p:nvPicPr>
          <p:cNvPr id="41" name="Picture 40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C2569443-F9B9-BE4C-BDAF-8F4C2544933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222957" y="11064615"/>
            <a:ext cx="5958112" cy="327040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288FFC-F0DF-F24E-AE7A-C7B325D6F026}"/>
              </a:ext>
            </a:extLst>
          </p:cNvPr>
          <p:cNvSpPr txBox="1"/>
          <p:nvPr/>
        </p:nvSpPr>
        <p:spPr>
          <a:xfrm>
            <a:off x="14775036" y="13391403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622E91-9496-C346-8AC5-A02B6EAB6139}"/>
              </a:ext>
            </a:extLst>
          </p:cNvPr>
          <p:cNvSpPr txBox="1"/>
          <p:nvPr/>
        </p:nvSpPr>
        <p:spPr>
          <a:xfrm>
            <a:off x="17397504" y="11646050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19F7AC-3FD6-6D40-BE06-7400F3AF93FA}"/>
              </a:ext>
            </a:extLst>
          </p:cNvPr>
          <p:cNvSpPr txBox="1"/>
          <p:nvPr/>
        </p:nvSpPr>
        <p:spPr>
          <a:xfrm>
            <a:off x="18412582" y="12282341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213BDB-A811-FD4D-B2B8-D94A7D7F0D4B}"/>
              </a:ext>
            </a:extLst>
          </p:cNvPr>
          <p:cNvSpPr txBox="1"/>
          <p:nvPr/>
        </p:nvSpPr>
        <p:spPr>
          <a:xfrm>
            <a:off x="17721131" y="11323848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A44BD7-CA19-C046-ABDA-9CA099D055C0}"/>
              </a:ext>
            </a:extLst>
          </p:cNvPr>
          <p:cNvSpPr txBox="1"/>
          <p:nvPr/>
        </p:nvSpPr>
        <p:spPr>
          <a:xfrm>
            <a:off x="19108656" y="11487572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5443D0-EC20-C74E-8A57-EF65BFD3EA32}"/>
              </a:ext>
            </a:extLst>
          </p:cNvPr>
          <p:cNvSpPr txBox="1"/>
          <p:nvPr/>
        </p:nvSpPr>
        <p:spPr>
          <a:xfrm>
            <a:off x="16312111" y="13128926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CBDD91-3C29-1246-BDC0-CA9B6B73F2CB}"/>
              </a:ext>
            </a:extLst>
          </p:cNvPr>
          <p:cNvSpPr txBox="1"/>
          <p:nvPr/>
        </p:nvSpPr>
        <p:spPr>
          <a:xfrm>
            <a:off x="16759404" y="11953569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A5C62F-EA01-2842-837E-95A4CD085D78}"/>
              </a:ext>
            </a:extLst>
          </p:cNvPr>
          <p:cNvSpPr txBox="1"/>
          <p:nvPr/>
        </p:nvSpPr>
        <p:spPr>
          <a:xfrm>
            <a:off x="21195530" y="13126943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36C835-7DD3-1D43-8B12-FA857DC1F56B}"/>
              </a:ext>
            </a:extLst>
          </p:cNvPr>
          <p:cNvSpPr txBox="1"/>
          <p:nvPr/>
        </p:nvSpPr>
        <p:spPr>
          <a:xfrm>
            <a:off x="22676713" y="12453560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C9E77E-EC2E-C244-9E3C-CB5F8F25C60E}"/>
              </a:ext>
            </a:extLst>
          </p:cNvPr>
          <p:cNvSpPr txBox="1"/>
          <p:nvPr/>
        </p:nvSpPr>
        <p:spPr>
          <a:xfrm>
            <a:off x="22043065" y="12372681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DD7749-CB1A-9B47-942D-72246E4F2452}"/>
              </a:ext>
            </a:extLst>
          </p:cNvPr>
          <p:cNvSpPr txBox="1"/>
          <p:nvPr/>
        </p:nvSpPr>
        <p:spPr>
          <a:xfrm>
            <a:off x="21120148" y="10948998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232684-AB3B-BB45-A114-505F6ACD1F77}"/>
              </a:ext>
            </a:extLst>
          </p:cNvPr>
          <p:cNvSpPr txBox="1"/>
          <p:nvPr/>
        </p:nvSpPr>
        <p:spPr>
          <a:xfrm>
            <a:off x="22577121" y="11284940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16B6A0-4E68-6347-B6EB-A7706FFF9BA0}"/>
              </a:ext>
            </a:extLst>
          </p:cNvPr>
          <p:cNvSpPr txBox="1"/>
          <p:nvPr/>
        </p:nvSpPr>
        <p:spPr>
          <a:xfrm>
            <a:off x="24469971" y="12789789"/>
            <a:ext cx="357011" cy="60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143985-26BB-0640-AFB3-BC6975EBCB85}"/>
              </a:ext>
            </a:extLst>
          </p:cNvPr>
          <p:cNvSpPr txBox="1"/>
          <p:nvPr/>
        </p:nvSpPr>
        <p:spPr>
          <a:xfrm>
            <a:off x="17711861" y="29791354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404061A-7BF8-6E4C-A476-2915CD82AE51}"/>
              </a:ext>
            </a:extLst>
          </p:cNvPr>
          <p:cNvSpPr txBox="1"/>
          <p:nvPr/>
        </p:nvSpPr>
        <p:spPr>
          <a:xfrm>
            <a:off x="21688465" y="30029596"/>
            <a:ext cx="214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LSE:minLSE</a:t>
            </a:r>
            <a:r>
              <a:rPr lang="en-US" sz="1600" b="1" dirty="0"/>
              <a:t>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18541" y="30544754"/>
            <a:ext cx="17705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This heat map visualizes the changes in regulation that occurred as a result of the edge deletions.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ratios of these deletion networks increase from left to right.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edge deletions that cause many changes in regulation seem to be clustered around higher and lower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ratios (Networks C-F). There are little to no regulatory changes in deletion networks that have an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very similar to the intact network (Network B).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changes in regulation on both ends of 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spectrum involve central genes, such as HMO1, CIN5, and MSN2. These genes are likely involved in long regulatory chains.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Network C is part of a group of networks that experience the same downstream regulatory changes and have an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lower than the intact network.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F18F55-3785-4E4A-934B-DDA3838BC328}"/>
              </a:ext>
            </a:extLst>
          </p:cNvPr>
          <p:cNvCxnSpPr>
            <a:cxnSpLocks/>
          </p:cNvCxnSpPr>
          <p:nvPr/>
        </p:nvCxnSpPr>
        <p:spPr>
          <a:xfrm>
            <a:off x="14158141" y="29719056"/>
            <a:ext cx="167151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FB1807-76E9-AE4E-ACCA-CF1D8942E8D3}"/>
              </a:ext>
            </a:extLst>
          </p:cNvPr>
          <p:cNvSpPr txBox="1"/>
          <p:nvPr/>
        </p:nvSpPr>
        <p:spPr>
          <a:xfrm>
            <a:off x="17668843" y="29522160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5" name="Picture 24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641C13F8-3B99-BC4C-8097-8E507AC090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35823" y="15341592"/>
            <a:ext cx="5874830" cy="3222146"/>
          </a:xfrm>
          <a:prstGeom prst="rect">
            <a:avLst/>
          </a:prstGeom>
        </p:spPr>
      </p:pic>
      <p:pic>
        <p:nvPicPr>
          <p:cNvPr id="28" name="Picture 27" descr="A close up of a map&#13;&#10;&#13;&#10;Description automatically generated">
            <a:extLst>
              <a:ext uri="{FF2B5EF4-FFF2-40B4-BE49-F238E27FC236}">
                <a16:creationId xmlns:a16="http://schemas.microsoft.com/office/drawing/2014/main" id="{66C4983E-17DD-8D4F-A98C-554DB1B838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232090" y="15415264"/>
            <a:ext cx="5766820" cy="315196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1342949-87E5-A443-9360-C2B00DCDF136}"/>
              </a:ext>
            </a:extLst>
          </p:cNvPr>
          <p:cNvSpPr txBox="1"/>
          <p:nvPr/>
        </p:nvSpPr>
        <p:spPr>
          <a:xfrm>
            <a:off x="14589091" y="17476438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6D28CF-A78D-2B43-B125-7EF9E4D0251E}"/>
              </a:ext>
            </a:extLst>
          </p:cNvPr>
          <p:cNvSpPr txBox="1"/>
          <p:nvPr/>
        </p:nvSpPr>
        <p:spPr>
          <a:xfrm>
            <a:off x="15489007" y="1669019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A705D7B-20E0-6040-9326-39CCA324E8B6}"/>
              </a:ext>
            </a:extLst>
          </p:cNvPr>
          <p:cNvSpPr txBox="1"/>
          <p:nvPr/>
        </p:nvSpPr>
        <p:spPr>
          <a:xfrm>
            <a:off x="16456738" y="15570352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200F9FB-404B-D34B-9476-2EA7BEC909F9}"/>
              </a:ext>
            </a:extLst>
          </p:cNvPr>
          <p:cNvSpPr txBox="1"/>
          <p:nvPr/>
        </p:nvSpPr>
        <p:spPr>
          <a:xfrm>
            <a:off x="21412328" y="16690190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632BF0-DBF6-BA47-BCAE-8502E7E4FC61}"/>
              </a:ext>
            </a:extLst>
          </p:cNvPr>
          <p:cNvSpPr txBox="1"/>
          <p:nvPr/>
        </p:nvSpPr>
        <p:spPr>
          <a:xfrm>
            <a:off x="23799559" y="15924649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B7C835-9FC5-B048-A054-849EC3BF76C8}"/>
              </a:ext>
            </a:extLst>
          </p:cNvPr>
          <p:cNvSpPr txBox="1"/>
          <p:nvPr/>
        </p:nvSpPr>
        <p:spPr>
          <a:xfrm>
            <a:off x="21925435" y="16767909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561E641-A5C5-FA47-A867-04B5E84C2AB8}"/>
              </a:ext>
            </a:extLst>
          </p:cNvPr>
          <p:cNvSpPr txBox="1"/>
          <p:nvPr/>
        </p:nvSpPr>
        <p:spPr>
          <a:xfrm>
            <a:off x="21947413" y="15957665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88CC75-E1D5-7441-86D9-BFE9EC6DC5B4}"/>
              </a:ext>
            </a:extLst>
          </p:cNvPr>
          <p:cNvSpPr txBox="1"/>
          <p:nvPr/>
        </p:nvSpPr>
        <p:spPr>
          <a:xfrm>
            <a:off x="21015127" y="16833786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C9E1B0-5B4B-534A-B8CC-902D3F93F775}"/>
              </a:ext>
            </a:extLst>
          </p:cNvPr>
          <p:cNvSpPr txBox="1"/>
          <p:nvPr/>
        </p:nvSpPr>
        <p:spPr>
          <a:xfrm>
            <a:off x="20312154" y="16778456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CF739F-3ABE-EE40-9474-83E4E6CB4360}"/>
              </a:ext>
            </a:extLst>
          </p:cNvPr>
          <p:cNvSpPr txBox="1"/>
          <p:nvPr/>
        </p:nvSpPr>
        <p:spPr>
          <a:xfrm>
            <a:off x="21443534" y="16274628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25F8E6-C80D-274F-9C55-C4DE449A5359}"/>
              </a:ext>
            </a:extLst>
          </p:cNvPr>
          <p:cNvSpPr txBox="1"/>
          <p:nvPr/>
        </p:nvSpPr>
        <p:spPr>
          <a:xfrm>
            <a:off x="23226424" y="15517479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04724F-21F5-4E4E-9694-B90B34E1FEBD}"/>
              </a:ext>
            </a:extLst>
          </p:cNvPr>
          <p:cNvSpPr txBox="1"/>
          <p:nvPr/>
        </p:nvSpPr>
        <p:spPr>
          <a:xfrm>
            <a:off x="23435824" y="17060296"/>
            <a:ext cx="27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47B75C1-A14B-A243-8B32-837C998CA9EC}"/>
              </a:ext>
            </a:extLst>
          </p:cNvPr>
          <p:cNvSpPr txBox="1"/>
          <p:nvPr/>
        </p:nvSpPr>
        <p:spPr>
          <a:xfrm>
            <a:off x="18885623" y="29517887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631255-48CA-D445-B999-3DC49C1AC32E}"/>
              </a:ext>
            </a:extLst>
          </p:cNvPr>
          <p:cNvSpPr txBox="1"/>
          <p:nvPr/>
        </p:nvSpPr>
        <p:spPr>
          <a:xfrm>
            <a:off x="18928641" y="29780147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7E77B6-9A79-9445-88C9-8AED36491952}"/>
              </a:ext>
            </a:extLst>
          </p:cNvPr>
          <p:cNvSpPr txBox="1"/>
          <p:nvPr/>
        </p:nvSpPr>
        <p:spPr>
          <a:xfrm>
            <a:off x="15983025" y="29792514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4D456A-4308-5B43-9A5E-AEA143573EC2}"/>
              </a:ext>
            </a:extLst>
          </p:cNvPr>
          <p:cNvSpPr txBox="1"/>
          <p:nvPr/>
        </p:nvSpPr>
        <p:spPr>
          <a:xfrm>
            <a:off x="15956723" y="29504914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381FFC-7DC7-4C4E-9DB1-836182A85A8E}"/>
              </a:ext>
            </a:extLst>
          </p:cNvPr>
          <p:cNvSpPr txBox="1"/>
          <p:nvPr/>
        </p:nvSpPr>
        <p:spPr>
          <a:xfrm>
            <a:off x="14195273" y="29509009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D2DB56-32A5-F845-BAAF-838682B4886E}"/>
              </a:ext>
            </a:extLst>
          </p:cNvPr>
          <p:cNvSpPr txBox="1"/>
          <p:nvPr/>
        </p:nvSpPr>
        <p:spPr>
          <a:xfrm>
            <a:off x="14234966" y="29810274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1113224-6FF0-FC4C-9C33-05B64C7BF70A}"/>
              </a:ext>
            </a:extLst>
          </p:cNvPr>
          <p:cNvSpPr txBox="1"/>
          <p:nvPr/>
        </p:nvSpPr>
        <p:spPr>
          <a:xfrm>
            <a:off x="30320474" y="29813640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B03EA3-E155-CE4B-B23D-A4A0DDD09F66}"/>
              </a:ext>
            </a:extLst>
          </p:cNvPr>
          <p:cNvSpPr txBox="1"/>
          <p:nvPr/>
        </p:nvSpPr>
        <p:spPr>
          <a:xfrm>
            <a:off x="30275520" y="29505485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BB15301-4859-0E45-8EDC-BDE7B3AFF227}"/>
              </a:ext>
            </a:extLst>
          </p:cNvPr>
          <p:cNvSpPr txBox="1"/>
          <p:nvPr/>
        </p:nvSpPr>
        <p:spPr>
          <a:xfrm>
            <a:off x="23511349" y="29781234"/>
            <a:ext cx="35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0E384F-3EF7-904B-A02A-7E50DEAFFA52}"/>
              </a:ext>
            </a:extLst>
          </p:cNvPr>
          <p:cNvSpPr txBox="1"/>
          <p:nvPr/>
        </p:nvSpPr>
        <p:spPr>
          <a:xfrm>
            <a:off x="23432368" y="29497193"/>
            <a:ext cx="35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*</a:t>
            </a:r>
          </a:p>
        </p:txBody>
      </p:sp>
      <p:graphicFrame>
        <p:nvGraphicFramePr>
          <p:cNvPr id="144" name="Chart 143">
            <a:extLst>
              <a:ext uri="{FF2B5EF4-FFF2-40B4-BE49-F238E27FC236}">
                <a16:creationId xmlns:a16="http://schemas.microsoft.com/office/drawing/2014/main" id="{F991FD18-C673-2949-8FFD-2BC9BF1FC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444869"/>
              </p:ext>
            </p:extLst>
          </p:nvPr>
        </p:nvGraphicFramePr>
        <p:xfrm>
          <a:off x="27207306" y="14146751"/>
          <a:ext cx="7432301" cy="429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F91ACA11-A9B1-3E44-A997-9FFC0165DC42}"/>
              </a:ext>
            </a:extLst>
          </p:cNvPr>
          <p:cNvSpPr txBox="1"/>
          <p:nvPr/>
        </p:nvSpPr>
        <p:spPr>
          <a:xfrm>
            <a:off x="34765386" y="17850434"/>
            <a:ext cx="8393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err="1">
                <a:latin typeface="Arial"/>
                <a:cs typeface="Arial"/>
              </a:rPr>
              <a:t>MSE:minMSE</a:t>
            </a:r>
            <a:r>
              <a:rPr lang="en-US" sz="1800" b="1" dirty="0">
                <a:latin typeface="Arial"/>
                <a:cs typeface="Arial"/>
              </a:rPr>
              <a:t> ratios were compared across Networks A-F using the expression data from each </a:t>
            </a:r>
            <a:r>
              <a:rPr lang="en-US" sz="1800" b="1" i="1" dirty="0">
                <a:latin typeface="Arial"/>
                <a:cs typeface="Arial"/>
              </a:rPr>
              <a:t>S. cerevisiae </a:t>
            </a:r>
            <a:r>
              <a:rPr lang="en-US" sz="1800" b="1" dirty="0">
                <a:latin typeface="Arial"/>
                <a:cs typeface="Arial"/>
              </a:rPr>
              <a:t>strain.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A smaller </a:t>
            </a:r>
            <a:r>
              <a:rPr lang="en-US" sz="1800" b="1" dirty="0" err="1">
                <a:latin typeface="Arial"/>
                <a:cs typeface="Arial"/>
              </a:rPr>
              <a:t>MSE:minMSE</a:t>
            </a:r>
            <a:r>
              <a:rPr lang="en-US" sz="1800" b="1" dirty="0">
                <a:latin typeface="Arial"/>
                <a:cs typeface="Arial"/>
              </a:rPr>
              <a:t> ratio indicates that there is less error and that a particular gene is estimated well.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Deleting MSN2-YHP1, while it does not alter production rates, causes a decrease in </a:t>
            </a:r>
            <a:r>
              <a:rPr lang="en-US" sz="1800" b="1" dirty="0" err="1">
                <a:latin typeface="Arial"/>
                <a:cs typeface="Arial"/>
              </a:rPr>
              <a:t>MSE:minMSE</a:t>
            </a:r>
            <a:r>
              <a:rPr lang="en-US" sz="1800" b="1" dirty="0">
                <a:latin typeface="Arial"/>
                <a:cs typeface="Arial"/>
              </a:rPr>
              <a:t> for HMO1 in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∆ </a:t>
            </a:r>
            <a:r>
              <a:rPr lang="en-US" sz="1800" b="1" dirty="0">
                <a:latin typeface="Arial"/>
                <a:cs typeface="Arial"/>
              </a:rPr>
              <a:t>HMO1 strain.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In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∆ </a:t>
            </a:r>
            <a:r>
              <a:rPr lang="en-US" sz="1800" b="1" dirty="0">
                <a:latin typeface="Arial"/>
                <a:cs typeface="Arial"/>
              </a:rPr>
              <a:t>GLN3 strain, YOX1 has an extremely high </a:t>
            </a:r>
            <a:r>
              <a:rPr lang="en-US" sz="1800" b="1" dirty="0" err="1">
                <a:latin typeface="Arial"/>
                <a:cs typeface="Arial"/>
              </a:rPr>
              <a:t>MSE:minMSE</a:t>
            </a:r>
            <a:r>
              <a:rPr lang="en-US" sz="1800" b="1" dirty="0">
                <a:latin typeface="Arial"/>
                <a:cs typeface="Arial"/>
              </a:rPr>
              <a:t> ratio, indicating that is is not modeled well.</a:t>
            </a: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F1D4D4D3-621D-C849-9069-B4F7C13C6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508562"/>
              </p:ext>
            </p:extLst>
          </p:nvPr>
        </p:nvGraphicFramePr>
        <p:xfrm>
          <a:off x="34685327" y="14657858"/>
          <a:ext cx="4236101" cy="2892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49" name="Chart 148">
            <a:extLst>
              <a:ext uri="{FF2B5EF4-FFF2-40B4-BE49-F238E27FC236}">
                <a16:creationId xmlns:a16="http://schemas.microsoft.com/office/drawing/2014/main" id="{D715C7FB-9768-6F4D-B90E-587F802E0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352523"/>
              </p:ext>
            </p:extLst>
          </p:nvPr>
        </p:nvGraphicFramePr>
        <p:xfrm>
          <a:off x="38921428" y="14657859"/>
          <a:ext cx="4303336" cy="289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</p:spTree>
    <p:extLst>
      <p:ext uri="{BB962C8B-B14F-4D97-AF65-F5344CB8AC3E}">
        <p14:creationId xmlns:p14="http://schemas.microsoft.com/office/powerpoint/2010/main" val="30331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28843</TotalTime>
  <Words>2202</Words>
  <Application>Microsoft Macintosh PowerPoint</Application>
  <PresentationFormat>Custom</PresentationFormat>
  <Paragraphs>177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Williams</dc:creator>
  <cp:lastModifiedBy>Kelly, Lauren</cp:lastModifiedBy>
  <cp:revision>688</cp:revision>
  <cp:lastPrinted>2018-03-15T18:12:14Z</cp:lastPrinted>
  <dcterms:created xsi:type="dcterms:W3CDTF">2015-02-26T23:10:39Z</dcterms:created>
  <dcterms:modified xsi:type="dcterms:W3CDTF">2019-03-08T06:33:37Z</dcterms:modified>
</cp:coreProperties>
</file>