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Roboto" charset="1" panose="02000000000000000000"/>
      <p:regular r:id="rId11"/>
    </p:embeddedFont>
    <p:embeddedFont>
      <p:font typeface="Roboto Bold" charset="1" panose="02000000000000000000"/>
      <p:regular r:id="rId12"/>
    </p:embeddedFont>
    <p:embeddedFont>
      <p:font typeface="Roboto Italics" charset="1" panose="02000000000000000000"/>
      <p:regular r:id="rId13"/>
    </p:embeddedFont>
    <p:embeddedFont>
      <p:font typeface="Roboto Bold Italics" charset="1" panose="02000000000000000000"/>
      <p:regular r:id="rId14"/>
    </p:embeddedFont>
    <p:embeddedFont>
      <p:font typeface="Clear Sans Bold" charset="1" panose="020B0803030202020304"/>
      <p:regular r:id="rId15"/>
    </p:embeddedFont>
    <p:embeddedFont>
      <p:font typeface="Clear Sans Bold Italics" charset="1" panose="020B0803030202090304"/>
      <p:regular r:id="rId16"/>
    </p:embeddedFont>
    <p:embeddedFont>
      <p:font typeface="Clear Sans Regular" charset="1" panose="020B0503030202020304"/>
      <p:regular r:id="rId17"/>
    </p:embeddedFont>
    <p:embeddedFont>
      <p:font typeface="Clear Sans Regular Bold" charset="1" panose="020B0603030202020304"/>
      <p:regular r:id="rId18"/>
    </p:embeddedFont>
    <p:embeddedFont>
      <p:font typeface="Clear Sans Regular Italics" charset="1" panose="020B0503030202090304"/>
      <p:regular r:id="rId19"/>
    </p:embeddedFont>
    <p:embeddedFont>
      <p:font typeface="Clear Sans Regular Bold Italics" charset="1" panose="020B06030302020903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VAFlFLiHGVk.mp4" Type="http://schemas.openxmlformats.org/officeDocument/2006/relationships/video"/><Relationship Id="rId4" Target="../media/VAFlFLiHGVk.mp4" Type="http://schemas.microsoft.com/office/2007/relationships/media"/><Relationship Id="rId5" Target="../media/image4.jpeg" Type="http://schemas.openxmlformats.org/officeDocument/2006/relationships/image"/><Relationship Id="rId6" Target="../media/VAFlFIr6x9E.mp4" Type="http://schemas.openxmlformats.org/officeDocument/2006/relationships/video"/><Relationship Id="rId7" Target="../media/VAFlFIr6x9E.mp4" Type="http://schemas.microsoft.com/office/2007/relationships/media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9228451" cy="2338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359"/>
              </a:lnSpc>
            </a:pPr>
            <a:r>
              <a:rPr lang="en-US" sz="7199" spc="-71">
                <a:solidFill>
                  <a:srgbClr val="000000"/>
                </a:solidFill>
                <a:latin typeface="League Spartan Bold"/>
              </a:rPr>
              <a:t>Deposit Prediction Web App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030763" y="4681361"/>
            <a:ext cx="6257237" cy="1896306"/>
            <a:chOff x="0" y="0"/>
            <a:chExt cx="8342983" cy="2528408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324627" cy="223120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702162"/>
              <a:ext cx="8342983" cy="1826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92"/>
                </a:lnSpc>
              </a:pPr>
              <a:r>
                <a:rPr lang="en-US" sz="2600" u="none">
                  <a:solidFill>
                    <a:srgbClr val="000000"/>
                  </a:solidFill>
                  <a:latin typeface="Roboto"/>
                </a:rPr>
                <a:t>Özge Sena Karabıyık: 64303375180</a:t>
              </a:r>
            </a:p>
            <a:p>
              <a:pPr marL="0" indent="0" lvl="0">
                <a:lnSpc>
                  <a:spcPts val="3692"/>
                </a:lnSpc>
              </a:pPr>
              <a:r>
                <a:rPr lang="en-US" sz="2600" u="none">
                  <a:solidFill>
                    <a:srgbClr val="000000"/>
                  </a:solidFill>
                  <a:latin typeface="Roboto"/>
                </a:rPr>
                <a:t>Korhan Deniz Akın: 30277304006</a:t>
              </a:r>
            </a:p>
            <a:p>
              <a:pPr marL="0" indent="0" lvl="0">
                <a:lnSpc>
                  <a:spcPts val="3692"/>
                </a:lnSpc>
              </a:pPr>
              <a:r>
                <a:rPr lang="en-US" sz="2600" u="none">
                  <a:solidFill>
                    <a:srgbClr val="000000"/>
                  </a:solidFill>
                  <a:latin typeface="Roboto"/>
                </a:rPr>
                <a:t>Kerem Irmak: 32813381526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8117639"/>
            <a:ext cx="16230600" cy="1140661"/>
            <a:chOff x="0" y="0"/>
            <a:chExt cx="21640800" cy="1520881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5400000">
              <a:off x="5487251" y="0"/>
              <a:ext cx="1520881" cy="1520881"/>
              <a:chOff x="0" y="0"/>
              <a:chExt cx="1708150" cy="1708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9" id="9"/>
            <p:cNvSpPr/>
            <p:nvPr/>
          </p:nvSpPr>
          <p:spPr>
            <a:xfrm flipH="false" flipV="false" rot="5400000">
              <a:off x="7316334" y="0"/>
              <a:ext cx="1520881" cy="1520881"/>
            </a:xfrm>
            <a:custGeom>
              <a:avLst/>
              <a:gdLst/>
              <a:ahLst/>
              <a:cxnLst/>
              <a:rect r="r" b="b" t="t" l="l"/>
              <a:pathLst>
                <a:path h="1520881" w="1520881">
                  <a:moveTo>
                    <a:pt x="0" y="0"/>
                  </a:moveTo>
                  <a:lnTo>
                    <a:pt x="1520881" y="0"/>
                  </a:lnTo>
                  <a:lnTo>
                    <a:pt x="1520881" y="1520881"/>
                  </a:lnTo>
                  <a:lnTo>
                    <a:pt x="0" y="152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5400000">
              <a:off x="1829084" y="0"/>
              <a:ext cx="1520881" cy="1520881"/>
              <a:chOff x="0" y="0"/>
              <a:chExt cx="1708150" cy="170815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12" id="12"/>
            <p:cNvSpPr/>
            <p:nvPr/>
          </p:nvSpPr>
          <p:spPr>
            <a:xfrm flipH="false" flipV="false" rot="5400000">
              <a:off x="3658167" y="0"/>
              <a:ext cx="1520881" cy="1520881"/>
            </a:xfrm>
            <a:custGeom>
              <a:avLst/>
              <a:gdLst/>
              <a:ahLst/>
              <a:cxnLst/>
              <a:rect r="r" b="b" t="t" l="l"/>
              <a:pathLst>
                <a:path h="1520881" w="1520881">
                  <a:moveTo>
                    <a:pt x="0" y="0"/>
                  </a:moveTo>
                  <a:lnTo>
                    <a:pt x="1520881" y="0"/>
                  </a:lnTo>
                  <a:lnTo>
                    <a:pt x="1520881" y="1520881"/>
                  </a:lnTo>
                  <a:lnTo>
                    <a:pt x="0" y="152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5400000">
              <a:off x="0" y="0"/>
              <a:ext cx="1520881" cy="1520881"/>
            </a:xfrm>
            <a:custGeom>
              <a:avLst/>
              <a:gdLst/>
              <a:ahLst/>
              <a:cxnLst/>
              <a:rect r="r" b="b" t="t" l="l"/>
              <a:pathLst>
                <a:path h="1520881" w="1520881">
                  <a:moveTo>
                    <a:pt x="0" y="0"/>
                  </a:moveTo>
                  <a:lnTo>
                    <a:pt x="1520881" y="0"/>
                  </a:lnTo>
                  <a:lnTo>
                    <a:pt x="1520881" y="1520881"/>
                  </a:lnTo>
                  <a:lnTo>
                    <a:pt x="0" y="152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5400000">
              <a:off x="9145418" y="0"/>
              <a:ext cx="1520881" cy="1520881"/>
              <a:chOff x="0" y="0"/>
              <a:chExt cx="1708150" cy="170815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16" id="16"/>
            <p:cNvSpPr/>
            <p:nvPr/>
          </p:nvSpPr>
          <p:spPr>
            <a:xfrm flipH="false" flipV="false" rot="5400000">
              <a:off x="10974501" y="0"/>
              <a:ext cx="1520881" cy="1520881"/>
            </a:xfrm>
            <a:custGeom>
              <a:avLst/>
              <a:gdLst/>
              <a:ahLst/>
              <a:cxnLst/>
              <a:rect r="r" b="b" t="t" l="l"/>
              <a:pathLst>
                <a:path h="1520881" w="1520881">
                  <a:moveTo>
                    <a:pt x="0" y="0"/>
                  </a:moveTo>
                  <a:lnTo>
                    <a:pt x="1520881" y="0"/>
                  </a:lnTo>
                  <a:lnTo>
                    <a:pt x="1520881" y="1520881"/>
                  </a:lnTo>
                  <a:lnTo>
                    <a:pt x="0" y="152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5400000">
              <a:off x="12803585" y="0"/>
              <a:ext cx="1520881" cy="1520881"/>
              <a:chOff x="0" y="0"/>
              <a:chExt cx="1708150" cy="170815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19" id="19"/>
            <p:cNvSpPr/>
            <p:nvPr/>
          </p:nvSpPr>
          <p:spPr>
            <a:xfrm flipH="false" flipV="false" rot="5400000">
              <a:off x="14632668" y="0"/>
              <a:ext cx="1520881" cy="1520881"/>
            </a:xfrm>
            <a:custGeom>
              <a:avLst/>
              <a:gdLst/>
              <a:ahLst/>
              <a:cxnLst/>
              <a:rect r="r" b="b" t="t" l="l"/>
              <a:pathLst>
                <a:path h="1520881" w="1520881">
                  <a:moveTo>
                    <a:pt x="0" y="0"/>
                  </a:moveTo>
                  <a:lnTo>
                    <a:pt x="1520881" y="0"/>
                  </a:lnTo>
                  <a:lnTo>
                    <a:pt x="1520881" y="1520881"/>
                  </a:lnTo>
                  <a:lnTo>
                    <a:pt x="0" y="152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0" id="20"/>
            <p:cNvGrpSpPr>
              <a:grpSpLocks noChangeAspect="true"/>
            </p:cNvGrpSpPr>
            <p:nvPr/>
          </p:nvGrpSpPr>
          <p:grpSpPr>
            <a:xfrm rot="5400000">
              <a:off x="16461752" y="0"/>
              <a:ext cx="1520881" cy="1520881"/>
              <a:chOff x="0" y="0"/>
              <a:chExt cx="1708150" cy="170815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22" id="22"/>
            <p:cNvSpPr/>
            <p:nvPr/>
          </p:nvSpPr>
          <p:spPr>
            <a:xfrm flipH="false" flipV="false" rot="5400000">
              <a:off x="18290835" y="0"/>
              <a:ext cx="1520881" cy="1520881"/>
            </a:xfrm>
            <a:custGeom>
              <a:avLst/>
              <a:gdLst/>
              <a:ahLst/>
              <a:cxnLst/>
              <a:rect r="r" b="b" t="t" l="l"/>
              <a:pathLst>
                <a:path h="1520881" w="1520881">
                  <a:moveTo>
                    <a:pt x="0" y="0"/>
                  </a:moveTo>
                  <a:lnTo>
                    <a:pt x="1520881" y="0"/>
                  </a:lnTo>
                  <a:lnTo>
                    <a:pt x="1520881" y="1520881"/>
                  </a:lnTo>
                  <a:lnTo>
                    <a:pt x="0" y="152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3" id="23"/>
            <p:cNvGrpSpPr>
              <a:grpSpLocks noChangeAspect="true"/>
            </p:cNvGrpSpPr>
            <p:nvPr/>
          </p:nvGrpSpPr>
          <p:grpSpPr>
            <a:xfrm rot="5400000">
              <a:off x="20119919" y="0"/>
              <a:ext cx="1520881" cy="1520881"/>
              <a:chOff x="0" y="0"/>
              <a:chExt cx="1708150" cy="170815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397082" y="1394747"/>
          <a:ext cx="10133329" cy="8644395"/>
        </p:xfrm>
        <a:graphic>
          <a:graphicData uri="http://schemas.openxmlformats.org/drawingml/2006/table">
            <a:tbl>
              <a:tblPr/>
              <a:tblGrid>
                <a:gridCol w="10133329"/>
              </a:tblGrid>
              <a:tr h="14941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7B4A7"/>
                          </a:solidFill>
                          <a:latin typeface="Clear Sans Bold Bold"/>
                        </a:rPr>
                        <a:t>Predicts bank customers will subscribe to a term deposit or not.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0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455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7B4A7"/>
                          </a:solidFill>
                          <a:latin typeface="Clear Sans Bold Bold"/>
                        </a:rPr>
                        <a:t>Dataset consists of 20 attributes, including target variable, and 4119 instances.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72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25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7B4A7"/>
                          </a:solidFill>
                          <a:latin typeface="Clear Sans Bold Bold"/>
                        </a:rPr>
                        <a:t>This project involves data cleaning, data preprocessing, feature selection, model selection, hyperparameter tuning, evaluation and deployment.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88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469004"/>
            <a:ext cx="3977316" cy="3236089"/>
          </a:xfrm>
          <a:prstGeom prst="rect">
            <a:avLst/>
          </a:prstGeom>
        </p:spPr>
      </p:pic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"/>
          <a:srcRect l="0" t="0" r="9314" b="0"/>
          <a:stretch>
            <a:fillRect/>
          </a:stretch>
        </p:blipFill>
        <p:spPr>
          <a:xfrm flipH="false" flipV="false" rot="0">
            <a:off x="1028700" y="5968930"/>
            <a:ext cx="3977316" cy="328937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1168822"/>
            <a:ext cx="5772591" cy="1715053"/>
            <a:chOff x="0" y="0"/>
            <a:chExt cx="7696787" cy="228673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85725"/>
              <a:ext cx="7696787" cy="12069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6399">
                  <a:solidFill>
                    <a:srgbClr val="94DDDE"/>
                  </a:solidFill>
                  <a:latin typeface="Clear Sans Bold Bold"/>
                </a:rPr>
                <a:t>Introduction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642053"/>
              <a:ext cx="5972555" cy="6446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60"/>
                </a:lnSpc>
              </a:pPr>
            </a:p>
          </p:txBody>
        </p:sp>
      </p:grp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033475" y="2530004"/>
            <a:ext cx="5934766" cy="88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833"/>
              </a:lnSpc>
            </a:pPr>
            <a:r>
              <a:rPr lang="en-US" sz="6212">
                <a:solidFill>
                  <a:srgbClr val="31356E"/>
                </a:solidFill>
                <a:latin typeface="Clear Sans Bold"/>
              </a:rPr>
              <a:t>VISUALIZATION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033475" y="4164095"/>
            <a:ext cx="5501500" cy="2501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67"/>
              </a:lnSpc>
            </a:pPr>
            <a:r>
              <a:rPr lang="en-US" sz="2405">
                <a:solidFill>
                  <a:srgbClr val="31356E"/>
                </a:solidFill>
                <a:latin typeface="Clear Sans Regular"/>
              </a:rPr>
              <a:t>Visualization helps us have a better and more intuitive grasp on how the data behaves, and how they interact with each other. It can help us understand if there are any missing values or inconsistencies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4467146" cy="5143500"/>
          </a:xfrm>
          <a:custGeom>
            <a:avLst/>
            <a:gdLst/>
            <a:ahLst/>
            <a:cxnLst/>
            <a:rect r="r" b="b" t="t" l="l"/>
            <a:pathLst>
              <a:path h="5143500" w="4467146">
                <a:moveTo>
                  <a:pt x="0" y="0"/>
                </a:moveTo>
                <a:lnTo>
                  <a:pt x="4467146" y="0"/>
                </a:lnTo>
                <a:lnTo>
                  <a:pt x="446714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094" t="0" r="-1615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5143500"/>
            <a:ext cx="4467146" cy="5143500"/>
          </a:xfrm>
          <a:custGeom>
            <a:avLst/>
            <a:gdLst/>
            <a:ahLst/>
            <a:cxnLst/>
            <a:rect r="r" b="b" t="t" l="l"/>
            <a:pathLst>
              <a:path h="5143500" w="4467146">
                <a:moveTo>
                  <a:pt x="0" y="0"/>
                </a:moveTo>
                <a:lnTo>
                  <a:pt x="4467146" y="0"/>
                </a:lnTo>
                <a:lnTo>
                  <a:pt x="446714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144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67146" y="0"/>
            <a:ext cx="4676854" cy="3429000"/>
          </a:xfrm>
          <a:custGeom>
            <a:avLst/>
            <a:gdLst/>
            <a:ahLst/>
            <a:cxnLst/>
            <a:rect r="r" b="b" t="t" l="l"/>
            <a:pathLst>
              <a:path h="3429000" w="4676854">
                <a:moveTo>
                  <a:pt x="0" y="0"/>
                </a:moveTo>
                <a:lnTo>
                  <a:pt x="4676854" y="0"/>
                </a:lnTo>
                <a:lnTo>
                  <a:pt x="4676854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764" r="0" b="-137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67146" y="3429000"/>
            <a:ext cx="4676854" cy="3429000"/>
          </a:xfrm>
          <a:custGeom>
            <a:avLst/>
            <a:gdLst/>
            <a:ahLst/>
            <a:cxnLst/>
            <a:rect r="r" b="b" t="t" l="l"/>
            <a:pathLst>
              <a:path h="3429000" w="4676854">
                <a:moveTo>
                  <a:pt x="0" y="0"/>
                </a:moveTo>
                <a:lnTo>
                  <a:pt x="4676854" y="0"/>
                </a:lnTo>
                <a:lnTo>
                  <a:pt x="4676854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45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67146" y="6858000"/>
            <a:ext cx="4676854" cy="3429000"/>
          </a:xfrm>
          <a:custGeom>
            <a:avLst/>
            <a:gdLst/>
            <a:ahLst/>
            <a:cxnLst/>
            <a:rect r="r" b="b" t="t" l="l"/>
            <a:pathLst>
              <a:path h="3429000" w="4676854">
                <a:moveTo>
                  <a:pt x="0" y="0"/>
                </a:moveTo>
                <a:lnTo>
                  <a:pt x="4676854" y="0"/>
                </a:lnTo>
                <a:lnTo>
                  <a:pt x="4676854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576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43088" y="-1095217"/>
            <a:ext cx="6414740" cy="6631780"/>
          </a:xfrm>
          <a:custGeom>
            <a:avLst/>
            <a:gdLst/>
            <a:ahLst/>
            <a:cxnLst/>
            <a:rect r="r" b="b" t="t" l="l"/>
            <a:pathLst>
              <a:path h="6631780" w="6414740">
                <a:moveTo>
                  <a:pt x="0" y="0"/>
                </a:moveTo>
                <a:lnTo>
                  <a:pt x="6414740" y="0"/>
                </a:lnTo>
                <a:lnTo>
                  <a:pt x="6414740" y="6631780"/>
                </a:lnTo>
                <a:lnTo>
                  <a:pt x="0" y="6631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436190"/>
            <a:ext cx="9569415" cy="2181286"/>
            <a:chOff x="0" y="0"/>
            <a:chExt cx="12759220" cy="290838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5725"/>
              <a:ext cx="12759220" cy="12069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6399">
                  <a:solidFill>
                    <a:srgbClr val="2B4B82"/>
                  </a:solidFill>
                  <a:latin typeface="Clear Sans Bold Bold"/>
                </a:rPr>
                <a:t>Preprocessing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577844"/>
              <a:ext cx="12759220" cy="1330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 Regular"/>
                </a:rPr>
                <a:t>DATA CLEANING, DATA ENCODING AND SCALING</a:t>
              </a:r>
            </a:p>
            <a:p>
              <a:pPr>
                <a:lnSpc>
                  <a:spcPts val="4060"/>
                </a:lnSpc>
              </a:pPr>
            </a:p>
          </p:txBody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5536563"/>
          <a:ext cx="16313140" cy="3759174"/>
        </p:xfrm>
        <a:graphic>
          <a:graphicData uri="http://schemas.openxmlformats.org/drawingml/2006/table">
            <a:tbl>
              <a:tblPr/>
              <a:tblGrid>
                <a:gridCol w="5437713"/>
                <a:gridCol w="5437713"/>
                <a:gridCol w="5437713"/>
              </a:tblGrid>
              <a:tr h="15692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2B4B82"/>
                          </a:solidFill>
                          <a:latin typeface="Clear Sans Bold Bold"/>
                        </a:rPr>
                        <a:t>Encoding</a:t>
                      </a:r>
                      <a:endParaRPr lang="en-US" sz="1100"/>
                    </a:p>
                  </a:txBody>
                  <a:tcPr marL="190500" marR="190500" marT="190500" marB="190500" anchor="b">
                    <a:lnL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2B4B82"/>
                          </a:solidFill>
                          <a:latin typeface="Clear Sans Bold"/>
                        </a:rPr>
                        <a:t>Scaling</a:t>
                      </a:r>
                      <a:endParaRPr lang="en-US" sz="1100"/>
                    </a:p>
                  </a:txBody>
                  <a:tcPr marL="190500" marR="190500" marT="190500" marB="190500" anchor="b">
                    <a:lnL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2B4B82"/>
                          </a:solidFill>
                          <a:latin typeface="Clear Sans Bold Bold"/>
                        </a:rPr>
                        <a:t>Used Pipeline to apply</a:t>
                      </a:r>
                      <a:endParaRPr lang="en-US" sz="1100"/>
                    </a:p>
                  </a:txBody>
                  <a:tcPr marL="190500" marR="190500" marT="190500" marB="190500" anchor="b">
                    <a:lnL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99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 Regular"/>
                        </a:rPr>
                        <a:t>Ordinal encoding for variables with ordered categories, one-hot encoding for variables without an order.</a:t>
                      </a:r>
                      <a:endParaRPr lang="en-US" sz="1100"/>
                    </a:p>
                  </a:txBody>
                  <a:tcPr marL="190500" marR="190500" marT="190500" marB="190500" anchor="b">
                    <a:lnL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 Regular"/>
                        </a:rPr>
                        <a:t>Standard scaling and min-max scaling for numerical variables are used</a:t>
                      </a:r>
                      <a:endParaRPr lang="en-US" sz="1100"/>
                    </a:p>
                  </a:txBody>
                  <a:tcPr marL="190500" marR="190500" marT="190500" marB="190500" anchor="b">
                    <a:lnL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 Regular"/>
                        </a:rPr>
                        <a:t>These methods are implemented with the pipeline.</a:t>
                      </a:r>
                      <a:endParaRPr lang="en-US" sz="1100"/>
                    </a:p>
                  </a:txBody>
                  <a:tcPr marL="190500" marR="190500" marT="190500" marB="190500" anchor="b">
                    <a:lnL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76152" y="3086100"/>
            <a:ext cx="5131837" cy="4114800"/>
          </a:xfrm>
          <a:custGeom>
            <a:avLst/>
            <a:gdLst/>
            <a:ahLst/>
            <a:cxnLst/>
            <a:rect r="r" b="b" t="t" l="l"/>
            <a:pathLst>
              <a:path h="4114800" w="5131837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9768230" cy="3550288"/>
            <a:chOff x="0" y="0"/>
            <a:chExt cx="13024306" cy="473371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5725"/>
              <a:ext cx="13024306" cy="12069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6399">
                  <a:solidFill>
                    <a:srgbClr val="31356E"/>
                  </a:solidFill>
                  <a:latin typeface="Clear Sans Bold"/>
                </a:rPr>
                <a:t> Feature Selection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31789"/>
              <a:ext cx="12478551" cy="2701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26111" indent="-313055" lvl="1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2B4B82"/>
                  </a:solidFill>
                  <a:latin typeface="Clear Sans Regular"/>
                </a:rPr>
                <a:t>Manually doing so was not the best option.</a:t>
              </a:r>
            </a:p>
            <a:p>
              <a:pPr marL="626111" indent="-313055" lvl="1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2B4B82"/>
                  </a:solidFill>
                  <a:latin typeface="Clear Sans Regular"/>
                </a:rPr>
                <a:t>Scikit Learn’s SelectFromModel algorithm.</a:t>
              </a:r>
            </a:p>
            <a:p>
              <a:pPr marL="626111" indent="-313055" lvl="1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2B4B82"/>
                  </a:solidFill>
                  <a:latin typeface="Clear Sans Regular"/>
                </a:rPr>
                <a:t>Additionally, regularization has been applied to some of our experimented models.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20853" y="4991704"/>
            <a:ext cx="9768230" cy="3550288"/>
            <a:chOff x="0" y="0"/>
            <a:chExt cx="13024306" cy="473371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85725"/>
              <a:ext cx="13024306" cy="12069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6399">
                  <a:solidFill>
                    <a:srgbClr val="31356E"/>
                  </a:solidFill>
                  <a:latin typeface="Clear Sans Bold"/>
                </a:rPr>
                <a:t> Model Selection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31789"/>
              <a:ext cx="12478551" cy="2701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26111" indent="-313055" lvl="1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2B4B82"/>
                  </a:solidFill>
                  <a:latin typeface="Clear Sans Regular"/>
                </a:rPr>
                <a:t> 3 different models Scikit Learn’s SelectFromModel algorithm.</a:t>
              </a:r>
            </a:p>
            <a:p>
              <a:pPr marL="626111" indent="-313055" lvl="1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2B4B82"/>
                  </a:solidFill>
                  <a:latin typeface="Clear Sans Regular"/>
                </a:rPr>
                <a:t>After finding the best model, hyperparameter tuning applied.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83990" y="1951228"/>
            <a:ext cx="6338112" cy="6384545"/>
          </a:xfrm>
          <a:custGeom>
            <a:avLst/>
            <a:gdLst/>
            <a:ahLst/>
            <a:cxnLst/>
            <a:rect r="r" b="b" t="t" l="l"/>
            <a:pathLst>
              <a:path h="6384545" w="6338112">
                <a:moveTo>
                  <a:pt x="0" y="0"/>
                </a:moveTo>
                <a:lnTo>
                  <a:pt x="6338111" y="0"/>
                </a:lnTo>
                <a:lnTo>
                  <a:pt x="6338111" y="6384544"/>
                </a:lnTo>
                <a:lnTo>
                  <a:pt x="0" y="6384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75886" y="2325426"/>
            <a:ext cx="7268114" cy="122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7B4A7"/>
                </a:solidFill>
                <a:latin typeface="Clear Sans Bold Bold"/>
              </a:rPr>
              <a:t>Evaluation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5315" y="3496890"/>
            <a:ext cx="9374498" cy="513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66"/>
              </a:lnSpc>
            </a:pPr>
          </a:p>
          <a:p>
            <a:pPr marL="627153" indent="-313577" lvl="1">
              <a:lnSpc>
                <a:spcPts val="4066"/>
              </a:lnSpc>
              <a:buFont typeface="Arial"/>
              <a:buChar char="•"/>
            </a:pPr>
            <a:r>
              <a:rPr lang="en-US" sz="2904">
                <a:solidFill>
                  <a:srgbClr val="F7B4A7"/>
                </a:solidFill>
                <a:latin typeface="Clear Sans Regular"/>
              </a:rPr>
              <a:t>After finding the best model, hyperparameter tuning applied.</a:t>
            </a:r>
          </a:p>
          <a:p>
            <a:pPr>
              <a:lnSpc>
                <a:spcPts val="4066"/>
              </a:lnSpc>
            </a:pPr>
            <a:r>
              <a:rPr lang="en-US" sz="2904">
                <a:solidFill>
                  <a:srgbClr val="F7B4A7"/>
                </a:solidFill>
                <a:latin typeface="Clear Sans Regular"/>
              </a:rPr>
              <a:t>      Accuracy: 0.9085760517799353, </a:t>
            </a:r>
          </a:p>
          <a:p>
            <a:pPr>
              <a:lnSpc>
                <a:spcPts val="4066"/>
              </a:lnSpc>
            </a:pPr>
            <a:r>
              <a:rPr lang="en-US" sz="2904">
                <a:solidFill>
                  <a:srgbClr val="F7B4A7"/>
                </a:solidFill>
                <a:latin typeface="Clear Sans Regular"/>
              </a:rPr>
              <a:t>      </a:t>
            </a:r>
            <a:r>
              <a:rPr lang="en-US" sz="2904">
                <a:solidFill>
                  <a:srgbClr val="F7B4A7"/>
                </a:solidFill>
                <a:latin typeface="Clear Sans Regular"/>
              </a:rPr>
              <a:t>Precision: 0.6125,</a:t>
            </a:r>
          </a:p>
          <a:p>
            <a:pPr>
              <a:lnSpc>
                <a:spcPts val="4066"/>
              </a:lnSpc>
            </a:pPr>
            <a:r>
              <a:rPr lang="en-US" sz="2904">
                <a:solidFill>
                  <a:srgbClr val="F7B4A7"/>
                </a:solidFill>
                <a:latin typeface="Clear Sans Regular"/>
              </a:rPr>
              <a:t>      </a:t>
            </a:r>
            <a:r>
              <a:rPr lang="en-US" sz="2904">
                <a:solidFill>
                  <a:srgbClr val="F7B4A7"/>
                </a:solidFill>
                <a:latin typeface="Clear Sans Regular"/>
              </a:rPr>
              <a:t>F1 Score: 0.46445497630331756</a:t>
            </a:r>
          </a:p>
          <a:p>
            <a:pPr>
              <a:lnSpc>
                <a:spcPts val="4066"/>
              </a:lnSpc>
            </a:pPr>
            <a:r>
              <a:rPr lang="en-US" sz="2904">
                <a:solidFill>
                  <a:srgbClr val="F7B4A7"/>
                </a:solidFill>
                <a:latin typeface="Clear Sans Regular"/>
              </a:rPr>
              <a:t>      </a:t>
            </a:r>
            <a:r>
              <a:rPr lang="en-US" sz="2904">
                <a:solidFill>
                  <a:srgbClr val="F7B4A7"/>
                </a:solidFill>
                <a:latin typeface="Clear Sans Regular"/>
              </a:rPr>
              <a:t>Confusion Matrix: </a:t>
            </a:r>
          </a:p>
          <a:p>
            <a:pPr>
              <a:lnSpc>
                <a:spcPts val="4066"/>
              </a:lnSpc>
            </a:pPr>
            <a:r>
              <a:rPr lang="en-US" sz="2904">
                <a:solidFill>
                  <a:srgbClr val="F7B4A7"/>
                </a:solidFill>
                <a:latin typeface="Clear Sans Regular"/>
              </a:rPr>
              <a:t>      </a:t>
            </a:r>
            <a:r>
              <a:rPr lang="en-US" sz="2904">
                <a:solidFill>
                  <a:srgbClr val="F7B4A7"/>
                </a:solidFill>
                <a:latin typeface="Clear Sans Regular"/>
              </a:rPr>
              <a:t>[[1074  31]</a:t>
            </a:r>
          </a:p>
          <a:p>
            <a:pPr>
              <a:lnSpc>
                <a:spcPts val="4066"/>
              </a:lnSpc>
            </a:pPr>
            <a:r>
              <a:rPr lang="en-US" sz="2904">
                <a:solidFill>
                  <a:srgbClr val="F7B4A7"/>
                </a:solidFill>
                <a:latin typeface="Clear Sans Regular"/>
              </a:rPr>
              <a:t>     </a:t>
            </a:r>
            <a:r>
              <a:rPr lang="en-US" sz="2904">
                <a:solidFill>
                  <a:srgbClr val="F7B4A7"/>
                </a:solidFill>
                <a:latin typeface="Clear Sans Regular"/>
              </a:rPr>
              <a:t> [ 82  49]].</a:t>
            </a:r>
          </a:p>
          <a:p>
            <a:pPr>
              <a:lnSpc>
                <a:spcPts val="4066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336390" y="2103628"/>
            <a:ext cx="6338112" cy="6384545"/>
          </a:xfrm>
          <a:custGeom>
            <a:avLst/>
            <a:gdLst/>
            <a:ahLst/>
            <a:cxnLst/>
            <a:rect r="r" b="b" t="t" l="l"/>
            <a:pathLst>
              <a:path h="6384545" w="6338112">
                <a:moveTo>
                  <a:pt x="0" y="0"/>
                </a:moveTo>
                <a:lnTo>
                  <a:pt x="6338111" y="0"/>
                </a:lnTo>
                <a:lnTo>
                  <a:pt x="6338111" y="6384544"/>
                </a:lnTo>
                <a:lnTo>
                  <a:pt x="0" y="6384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0277" y="0"/>
            <a:ext cx="9667723" cy="10287000"/>
            <a:chOff x="0" y="0"/>
            <a:chExt cx="12890298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5978" t="0" r="5978" b="0"/>
            <a:stretch>
              <a:fillRect/>
            </a:stretch>
          </p:blipFill>
          <p:spPr>
            <a:xfrm flipH="false" flipV="false">
              <a:off x="0" y="0"/>
              <a:ext cx="12890298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028700" y="1747984"/>
            <a:ext cx="5941316" cy="5652230"/>
            <a:chOff x="0" y="0"/>
            <a:chExt cx="7921754" cy="753630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57150"/>
              <a:ext cx="7921754" cy="1297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434"/>
                </a:lnSpc>
              </a:pPr>
              <a:r>
                <a:rPr lang="en-US" sz="6698">
                  <a:solidFill>
                    <a:srgbClr val="94DDDE"/>
                  </a:solidFill>
                  <a:latin typeface="Clear Sans Bold Bold"/>
                </a:rPr>
                <a:t>Conclusion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523028"/>
              <a:ext cx="7921754" cy="2013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080"/>
                </a:lnSpc>
              </a:pPr>
              <a:r>
                <a:rPr lang="en-US" sz="2200">
                  <a:solidFill>
                    <a:srgbClr val="94DDDE"/>
                  </a:solidFill>
                  <a:latin typeface="Clear Sans Regular"/>
                </a:rPr>
                <a:t>In this project, we developed a web application that predicts, whether a given person subscribes to a term deposit or not, with the help of machine learning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DAFlE84DZbA</dc:identifier>
  <dcterms:modified xsi:type="dcterms:W3CDTF">2011-08-01T06:04:30Z</dcterms:modified>
  <cp:revision>1</cp:revision>
  <dc:title>Deposit Prediction Web App</dc:title>
</cp:coreProperties>
</file>