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3.png" ContentType="image/png"/>
  <Override PartName="/ppt/media/image1.jpeg" ContentType="image/jpe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40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40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3"/>
          <a:stretch/>
        </p:blipFill>
        <p:spPr>
          <a:xfrm>
            <a:off x="8127720" y="251640"/>
            <a:ext cx="1798200" cy="8395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376920" y="2175120"/>
            <a:ext cx="8185680" cy="501696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CustomShape 2"/>
          <p:cNvSpPr/>
          <p:nvPr/>
        </p:nvSpPr>
        <p:spPr>
          <a:xfrm>
            <a:off x="9565200" y="7192800"/>
            <a:ext cx="353880" cy="21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ED85DAB6-A087-4DB6-8EC5-5897018D6C07}" type="slidenum">
              <a:rPr b="0" lang="en-GB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3"/>
          <p:cNvSpPr/>
          <p:nvPr/>
        </p:nvSpPr>
        <p:spPr>
          <a:xfrm>
            <a:off x="155880" y="44280"/>
            <a:ext cx="7919640" cy="12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GB" sz="4000" spc="-1" strike="noStrike">
                <a:solidFill>
                  <a:srgbClr val="f3be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It Works?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4"/>
          <p:cNvSpPr/>
          <p:nvPr/>
        </p:nvSpPr>
        <p:spPr>
          <a:xfrm>
            <a:off x="691200" y="2351880"/>
            <a:ext cx="1701360" cy="3462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5"/>
          <p:cNvSpPr/>
          <p:nvPr/>
        </p:nvSpPr>
        <p:spPr>
          <a:xfrm>
            <a:off x="3463920" y="2351880"/>
            <a:ext cx="1706760" cy="34736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6"/>
          <p:cNvSpPr/>
          <p:nvPr/>
        </p:nvSpPr>
        <p:spPr>
          <a:xfrm>
            <a:off x="6111000" y="2340360"/>
            <a:ext cx="1706760" cy="34736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7"/>
          <p:cNvSpPr/>
          <p:nvPr/>
        </p:nvSpPr>
        <p:spPr>
          <a:xfrm>
            <a:off x="817560" y="6281280"/>
            <a:ext cx="18460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Modified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8"/>
          <p:cNvSpPr/>
          <p:nvPr/>
        </p:nvSpPr>
        <p:spPr>
          <a:xfrm>
            <a:off x="3661200" y="6293880"/>
            <a:ext cx="12884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Staged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9"/>
          <p:cNvSpPr/>
          <p:nvPr/>
        </p:nvSpPr>
        <p:spPr>
          <a:xfrm>
            <a:off x="6239520" y="6278400"/>
            <a:ext cx="18241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Commited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10"/>
          <p:cNvSpPr/>
          <p:nvPr/>
        </p:nvSpPr>
        <p:spPr>
          <a:xfrm flipH="1">
            <a:off x="1373760" y="719280"/>
            <a:ext cx="4987800" cy="99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3080">
            <a:solidFill>
              <a:srgbClr val="00b0f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" name="Picture 16" descr=""/>
          <p:cNvPicPr/>
          <p:nvPr/>
        </p:nvPicPr>
        <p:blipFill>
          <a:blip r:embed="rId1"/>
          <a:stretch/>
        </p:blipFill>
        <p:spPr>
          <a:xfrm>
            <a:off x="948240" y="3107880"/>
            <a:ext cx="897840" cy="1197000"/>
          </a:xfrm>
          <a:prstGeom prst="rect">
            <a:avLst/>
          </a:prstGeom>
          <a:ln>
            <a:noFill/>
          </a:ln>
        </p:spPr>
      </p:pic>
      <p:pic>
        <p:nvPicPr>
          <p:cNvPr id="48" name="Picture 18" descr=""/>
          <p:cNvPicPr/>
          <p:nvPr/>
        </p:nvPicPr>
        <p:blipFill>
          <a:blip r:embed="rId2"/>
          <a:stretch/>
        </p:blipFill>
        <p:spPr>
          <a:xfrm>
            <a:off x="1216800" y="3266640"/>
            <a:ext cx="897840" cy="1197000"/>
          </a:xfrm>
          <a:prstGeom prst="rect">
            <a:avLst/>
          </a:prstGeom>
          <a:ln>
            <a:noFill/>
          </a:ln>
        </p:spPr>
      </p:pic>
      <p:sp>
        <p:nvSpPr>
          <p:cNvPr id="49" name="CustomShape 11"/>
          <p:cNvSpPr/>
          <p:nvPr/>
        </p:nvSpPr>
        <p:spPr>
          <a:xfrm rot="21147600">
            <a:off x="3553560" y="594000"/>
            <a:ext cx="8240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Pull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2"/>
          <p:cNvSpPr/>
          <p:nvPr/>
        </p:nvSpPr>
        <p:spPr>
          <a:xfrm>
            <a:off x="2035080" y="4824000"/>
            <a:ext cx="1780560" cy="13320"/>
          </a:xfrm>
          <a:prstGeom prst="curvedConnector3">
            <a:avLst>
              <a:gd name="adj1" fmla="val 50000"/>
            </a:avLst>
          </a:prstGeom>
          <a:noFill/>
          <a:ln w="7632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3"/>
          <p:cNvSpPr/>
          <p:nvPr/>
        </p:nvSpPr>
        <p:spPr>
          <a:xfrm>
            <a:off x="2359440" y="4296600"/>
            <a:ext cx="14562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git add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Picture 26" descr=""/>
          <p:cNvPicPr/>
          <p:nvPr/>
        </p:nvPicPr>
        <p:blipFill>
          <a:blip r:embed="rId3"/>
          <a:stretch/>
        </p:blipFill>
        <p:spPr>
          <a:xfrm>
            <a:off x="609120" y="1200960"/>
            <a:ext cx="765000" cy="1019880"/>
          </a:xfrm>
          <a:prstGeom prst="rect">
            <a:avLst/>
          </a:prstGeom>
          <a:ln>
            <a:noFill/>
          </a:ln>
        </p:spPr>
      </p:pic>
      <p:pic>
        <p:nvPicPr>
          <p:cNvPr id="53" name="Picture 20" descr=""/>
          <p:cNvPicPr/>
          <p:nvPr/>
        </p:nvPicPr>
        <p:blipFill>
          <a:blip r:embed="rId4"/>
          <a:stretch/>
        </p:blipFill>
        <p:spPr>
          <a:xfrm>
            <a:off x="6524280" y="266760"/>
            <a:ext cx="794520" cy="1059120"/>
          </a:xfrm>
          <a:prstGeom prst="rect">
            <a:avLst/>
          </a:prstGeom>
          <a:ln>
            <a:noFill/>
          </a:ln>
        </p:spPr>
      </p:pic>
      <p:pic>
        <p:nvPicPr>
          <p:cNvPr id="54" name="Picture 18" descr=""/>
          <p:cNvPicPr/>
          <p:nvPr/>
        </p:nvPicPr>
        <p:blipFill>
          <a:blip r:embed="rId5"/>
          <a:stretch/>
        </p:blipFill>
        <p:spPr>
          <a:xfrm>
            <a:off x="3995280" y="3256560"/>
            <a:ext cx="897840" cy="1197000"/>
          </a:xfrm>
          <a:prstGeom prst="rect">
            <a:avLst/>
          </a:prstGeom>
          <a:ln>
            <a:noFill/>
          </a:ln>
        </p:spPr>
      </p:pic>
      <p:sp>
        <p:nvSpPr>
          <p:cNvPr id="55" name="CustomShape 14"/>
          <p:cNvSpPr/>
          <p:nvPr/>
        </p:nvSpPr>
        <p:spPr>
          <a:xfrm>
            <a:off x="4983120" y="4306320"/>
            <a:ext cx="19285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git commit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5"/>
          <p:cNvSpPr/>
          <p:nvPr/>
        </p:nvSpPr>
        <p:spPr>
          <a:xfrm>
            <a:off x="4915080" y="4810320"/>
            <a:ext cx="1780560" cy="13320"/>
          </a:xfrm>
          <a:prstGeom prst="curvedConnector3">
            <a:avLst>
              <a:gd name="adj1" fmla="val 50000"/>
            </a:avLst>
          </a:prstGeom>
          <a:noFill/>
          <a:ln w="7632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16"/>
          <p:cNvSpPr/>
          <p:nvPr/>
        </p:nvSpPr>
        <p:spPr>
          <a:xfrm flipH="1" flipV="1">
            <a:off x="8028360" y="665640"/>
            <a:ext cx="463320" cy="3357720"/>
          </a:xfrm>
          <a:prstGeom prst="curvedConnector3">
            <a:avLst>
              <a:gd name="adj1" fmla="val -138520"/>
            </a:avLst>
          </a:prstGeom>
          <a:noFill/>
          <a:ln w="7632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17"/>
          <p:cNvSpPr/>
          <p:nvPr/>
        </p:nvSpPr>
        <p:spPr>
          <a:xfrm>
            <a:off x="7776000" y="1489320"/>
            <a:ext cx="11516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Push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9" name="Picture 16" descr=""/>
          <p:cNvPicPr/>
          <p:nvPr/>
        </p:nvPicPr>
        <p:blipFill>
          <a:blip r:embed="rId6"/>
          <a:stretch/>
        </p:blipFill>
        <p:spPr>
          <a:xfrm>
            <a:off x="3702600" y="3097080"/>
            <a:ext cx="897840" cy="1197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nodeType="afterEffect" fill="hold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nodeType="withEffect" fill="hold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nodeType="withEffect" fill="hold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nodeType="withEffect" fill="hold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path" presetID="63">
                                  <p:stCondLst>
                                    <p:cond delay="0"/>
                                  </p:stCondLst>
                                </p:cTn>
                              </p:par>
                              <p:par>
                                <p:cTn id="52" nodeType="withEffect" fill="hold" presetClass="path" presetID="63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9565200" y="7192800"/>
            <a:ext cx="353880" cy="21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BE2B0996-8CF5-441E-AAB5-F3EDDBBE0FCA}" type="slidenum">
              <a:rPr b="0" lang="en-GB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157320" y="1208520"/>
            <a:ext cx="9761760" cy="613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/>
          <a:p>
            <a:pPr marL="304920" indent="-304200">
              <a:lnSpc>
                <a:spcPct val="100000"/>
              </a:lnSpc>
              <a:buClr>
                <a:srgbClr val="f2b254"/>
              </a:buClr>
              <a:buFont typeface="Wingdings" charset="2"/>
              <a:buChar char=""/>
            </a:pP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Cloning an existing Git repository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4200">
              <a:lnSpc>
                <a:spcPct val="100000"/>
              </a:lnSpc>
              <a:buClr>
                <a:srgbClr val="f2b254"/>
              </a:buClr>
              <a:buFont typeface="Wingdings" charset="2"/>
              <a:buChar char=""/>
            </a:pP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Fetch and merge the latest changes from the remote repository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4200">
              <a:lnSpc>
                <a:spcPct val="100000"/>
              </a:lnSpc>
              <a:buClr>
                <a:srgbClr val="f2b254"/>
              </a:buClr>
              <a:buFont typeface="Wingdings" charset="2"/>
              <a:buChar char=""/>
            </a:pP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Preparing (adding / selecting) files for a commit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4200">
              <a:lnSpc>
                <a:spcPct val="100000"/>
              </a:lnSpc>
              <a:buClr>
                <a:srgbClr val="f2b254"/>
              </a:buClr>
              <a:buFont typeface="Wingdings" charset="2"/>
              <a:buChar char=""/>
            </a:pP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Committing to the local repository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3"/>
          <p:cNvSpPr/>
          <p:nvPr/>
        </p:nvSpPr>
        <p:spPr>
          <a:xfrm>
            <a:off x="155880" y="44280"/>
            <a:ext cx="7919640" cy="12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GB" sz="4000" spc="-1" strike="noStrike">
                <a:solidFill>
                  <a:srgbClr val="f3be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Basic Git Commands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4"/>
          <p:cNvSpPr/>
          <p:nvPr/>
        </p:nvSpPr>
        <p:spPr>
          <a:xfrm>
            <a:off x="792000" y="1800000"/>
            <a:ext cx="8317440" cy="470880"/>
          </a:xfrm>
          <a:prstGeom prst="rect">
            <a:avLst/>
          </a:prstGeom>
          <a:solidFill>
            <a:srgbClr val="ff66ff">
              <a:alpha val="15000"/>
            </a:srgb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GB" sz="2500" spc="-1" strike="noStrike">
                <a:solidFill>
                  <a:srgbClr val="eceae3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git clone [remote </a:t>
            </a:r>
            <a:r>
              <a:rPr b="1" lang="en-GB" sz="2500" spc="-1" strike="noStrike">
                <a:solidFill>
                  <a:srgbClr val="eceae3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url</a:t>
            </a:r>
            <a:r>
              <a:rPr b="1" lang="en-GB" sz="2500" spc="-1" strike="noStrike">
                <a:solidFill>
                  <a:srgbClr val="eceae3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]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5"/>
          <p:cNvSpPr/>
          <p:nvPr/>
        </p:nvSpPr>
        <p:spPr>
          <a:xfrm>
            <a:off x="1008000" y="4536000"/>
            <a:ext cx="8317440" cy="470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500" spc="-1" strike="noStrike">
                <a:solidFill>
                  <a:srgbClr val="eceae3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git add [filename] </a:t>
            </a:r>
            <a:r>
              <a:rPr b="1" lang="en-GB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("</a:t>
            </a:r>
            <a:r>
              <a:rPr b="1" lang="en-GB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git add .</a:t>
            </a:r>
            <a:r>
              <a:rPr b="1" lang="en-GB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 adds everything)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6"/>
          <p:cNvSpPr/>
          <p:nvPr/>
        </p:nvSpPr>
        <p:spPr>
          <a:xfrm>
            <a:off x="970560" y="5688000"/>
            <a:ext cx="8317440" cy="470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500" spc="-1" strike="noStrike">
                <a:solidFill>
                  <a:srgbClr val="eceae3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git commit –m "[your message here]"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7"/>
          <p:cNvSpPr/>
          <p:nvPr/>
        </p:nvSpPr>
        <p:spPr>
          <a:xfrm>
            <a:off x="936000" y="3417120"/>
            <a:ext cx="8317440" cy="470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500" spc="-1" strike="noStrike">
                <a:solidFill>
                  <a:srgbClr val="eceae3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git pull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9565200" y="7192800"/>
            <a:ext cx="353880" cy="21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5E4E5DEB-D404-4879-BFB2-DA610D26C654}" type="slidenum">
              <a:rPr b="0" lang="en-GB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157320" y="1269000"/>
            <a:ext cx="9761760" cy="613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/>
          <a:p>
            <a:pPr marL="304920" indent="-304200">
              <a:lnSpc>
                <a:spcPct val="100000"/>
              </a:lnSpc>
              <a:buClr>
                <a:srgbClr val="f2b254"/>
              </a:buClr>
              <a:buFont typeface="Wingdings" charset="2"/>
              <a:buChar char=""/>
            </a:pP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Check the status of your local repository (see the local changes)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4200">
              <a:lnSpc>
                <a:spcPct val="100000"/>
              </a:lnSpc>
              <a:buClr>
                <a:srgbClr val="f2b254"/>
              </a:buClr>
              <a:buFont typeface="Wingdings" charset="2"/>
              <a:buChar char=""/>
            </a:pP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Creating a new local repository (in the current directory)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4200">
              <a:lnSpc>
                <a:spcPct val="100000"/>
              </a:lnSpc>
              <a:buClr>
                <a:srgbClr val="f2b254"/>
              </a:buClr>
              <a:buFont typeface="Wingdings" charset="2"/>
              <a:buChar char=""/>
            </a:pP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Creating a remote (assign a short name for remote Git URL)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4200">
              <a:lnSpc>
                <a:spcPct val="100000"/>
              </a:lnSpc>
              <a:buClr>
                <a:srgbClr val="f2b254"/>
              </a:buClr>
              <a:buFont typeface="Wingdings" charset="2"/>
              <a:buChar char=""/>
            </a:pPr>
            <a:r>
              <a:rPr b="0" lang="en-GB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Pushing to a remote (send changes to the remote repository)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3"/>
          <p:cNvSpPr/>
          <p:nvPr/>
        </p:nvSpPr>
        <p:spPr>
          <a:xfrm>
            <a:off x="155880" y="44280"/>
            <a:ext cx="7919640" cy="12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GB" sz="4000" spc="-1" strike="noStrike">
                <a:solidFill>
                  <a:srgbClr val="f3be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Basic Git Commands (2)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4"/>
          <p:cNvSpPr/>
          <p:nvPr/>
        </p:nvSpPr>
        <p:spPr>
          <a:xfrm>
            <a:off x="826560" y="5616000"/>
            <a:ext cx="8317440" cy="470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500" spc="-1" strike="noStrike">
                <a:solidFill>
                  <a:srgbClr val="eceae3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git remote add [remote name] [remote url]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5"/>
          <p:cNvSpPr/>
          <p:nvPr/>
        </p:nvSpPr>
        <p:spPr>
          <a:xfrm>
            <a:off x="2554560" y="6984000"/>
            <a:ext cx="8317440" cy="470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500" spc="-1" strike="noStrike">
                <a:solidFill>
                  <a:srgbClr val="eceae3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git push [remote name] [local name]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6"/>
          <p:cNvSpPr/>
          <p:nvPr/>
        </p:nvSpPr>
        <p:spPr>
          <a:xfrm>
            <a:off x="936000" y="4032000"/>
            <a:ext cx="8317440" cy="470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500" spc="-1" strike="noStrike">
                <a:solidFill>
                  <a:srgbClr val="eceae3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git init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7"/>
          <p:cNvSpPr/>
          <p:nvPr/>
        </p:nvSpPr>
        <p:spPr>
          <a:xfrm>
            <a:off x="864000" y="2481120"/>
            <a:ext cx="8317440" cy="470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500" spc="-1" strike="noStrike">
                <a:solidFill>
                  <a:srgbClr val="eceae3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git status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9565200" y="7192800"/>
            <a:ext cx="353880" cy="21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788EDD9E-293D-464D-BA4A-20FB70946D96}" type="slidenum">
              <a:rPr b="0" lang="en-GB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155880" y="44280"/>
            <a:ext cx="7919640" cy="12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GB" sz="4000" spc="-1" strike="noStrike">
                <a:solidFill>
                  <a:srgbClr val="f3be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 GitBash: Example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817920" y="1458720"/>
            <a:ext cx="8317440" cy="49514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eceae3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mkdir work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eceae3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cd work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eceae3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git clone https://github.com/SoftUni/test.git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8cf4f2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dir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8cf4f2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cd test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8cf4f2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dir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8cf4f2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git status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8cf4f2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(edit some file)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8cf4f2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git status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8cf4f2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git add .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8cf4f2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git commit -m "changes"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8cf4f2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git push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LibreOffice/5.1.4.2$Windows_x86 LibreOffice_project/f99d75f39f1c57ebdd7ffc5f42867c12031db97a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2016-09-25T12:33:30Z</dcterms:created>
  <dc:creator/>
  <dc:description/>
  <dc:language>en-GB</dc:language>
  <cp:lastModifiedBy/>
  <dcterms:modified xsi:type="dcterms:W3CDTF">2016-09-25T12:59:51Z</dcterms:modified>
  <cp:revision>2</cp:revision>
  <dc:subject/>
  <dc:title/>
</cp:coreProperties>
</file>