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4"/>
  </p:notesMasterIdLst>
  <p:sldIdLst>
    <p:sldId id="257" r:id="rId2"/>
    <p:sldId id="390" r:id="rId3"/>
    <p:sldId id="398" r:id="rId4"/>
    <p:sldId id="397" r:id="rId5"/>
    <p:sldId id="395" r:id="rId6"/>
    <p:sldId id="391" r:id="rId7"/>
    <p:sldId id="393" r:id="rId8"/>
    <p:sldId id="376" r:id="rId9"/>
    <p:sldId id="396" r:id="rId10"/>
    <p:sldId id="258" r:id="rId11"/>
    <p:sldId id="259" r:id="rId12"/>
    <p:sldId id="260" r:id="rId13"/>
    <p:sldId id="261" r:id="rId14"/>
    <p:sldId id="262" r:id="rId15"/>
    <p:sldId id="263" r:id="rId16"/>
    <p:sldId id="264" r:id="rId17"/>
    <p:sldId id="265" r:id="rId18"/>
    <p:sldId id="267" r:id="rId19"/>
    <p:sldId id="266" r:id="rId20"/>
    <p:sldId id="268" r:id="rId21"/>
    <p:sldId id="297" r:id="rId22"/>
    <p:sldId id="3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39"/>
    <p:restoredTop sz="70423"/>
  </p:normalViewPr>
  <p:slideViewPr>
    <p:cSldViewPr snapToGrid="0" snapToObjects="1">
      <p:cViewPr varScale="1">
        <p:scale>
          <a:sx n="60" d="100"/>
          <a:sy n="60" d="100"/>
        </p:scale>
        <p:origin x="10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Remove this slide… it’s for your reference</a:t>
            </a:r>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22</a:t>
            </a:fld>
            <a:endParaRPr lang="en-US"/>
          </a:p>
        </p:txBody>
      </p:sp>
    </p:spTree>
    <p:extLst>
      <p:ext uri="{BB962C8B-B14F-4D97-AF65-F5344CB8AC3E}">
        <p14:creationId xmlns:p14="http://schemas.microsoft.com/office/powerpoint/2010/main" val="154720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3612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r>
              <a:rPr lang="en-US" b="1" dirty="0"/>
              <a:t>Donald</a:t>
            </a:r>
          </a:p>
          <a:p>
            <a:r>
              <a:rPr lang="en-US" b="1" dirty="0"/>
              <a:t>Karen</a:t>
            </a:r>
          </a:p>
          <a:p>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4532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7</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highlight>
                  <a:srgbClr val="FFFF00"/>
                </a:highlight>
              </a:rPr>
              <a:t>Donald</a:t>
            </a:r>
          </a:p>
          <a:p>
            <a:r>
              <a:rPr lang="en-US" b="1" dirty="0"/>
              <a:t>Re-address</a:t>
            </a:r>
            <a:r>
              <a:rPr lang="en-US" dirty="0"/>
              <a:t> </a:t>
            </a:r>
            <a:r>
              <a:rPr lang="en-US" b="1" dirty="0"/>
              <a:t>objectives, growth, and impact during demo</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8</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21</a:t>
            </a:fld>
            <a:endParaRPr lang="en-US"/>
          </a:p>
        </p:txBody>
      </p:sp>
    </p:spTree>
    <p:extLst>
      <p:ext uri="{BB962C8B-B14F-4D97-AF65-F5344CB8AC3E}">
        <p14:creationId xmlns:p14="http://schemas.microsoft.com/office/powerpoint/2010/main" val="23385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6/8/2023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6/8/2023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6/8/2023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6/8/2023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6/8/2023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6/8/2023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6/8/2023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6/8/2023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6/8/2023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6/8/2023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6/8/2023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6/8/2023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7.emf"/><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81029" y="1084745"/>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4800" b="1" spc="0" dirty="0">
                <a:latin typeface="+mn-lt"/>
              </a:rPr>
              <a:t>Team</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E3259F-95A4-F7D6-5D16-62F09A012762}"/>
              </a:ext>
            </a:extLst>
          </p:cNvPr>
          <p:cNvPicPr>
            <a:picLocks noChangeAspect="1"/>
          </p:cNvPicPr>
          <p:nvPr/>
        </p:nvPicPr>
        <p:blipFill>
          <a:blip r:embed="rId3"/>
          <a:stretch>
            <a:fillRect/>
          </a:stretch>
        </p:blipFill>
        <p:spPr>
          <a:xfrm>
            <a:off x="5260421" y="0"/>
            <a:ext cx="6931579" cy="5373624"/>
          </a:xfrm>
          <a:prstGeom prst="rect">
            <a:avLst/>
          </a:prstGeom>
        </p:spPr>
      </p:pic>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 The user may save or cancel setting default font sets.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C97F9DC2-BFB4-E1F5-F54D-622B4545A5EB}"/>
              </a:ext>
            </a:extLst>
          </p:cNvPr>
          <p:cNvPicPr>
            <a:picLocks noChangeAspect="1"/>
          </p:cNvPicPr>
          <p:nvPr/>
        </p:nvPicPr>
        <p:blipFill>
          <a:blip r:embed="rId3"/>
          <a:stretch>
            <a:fillRect/>
          </a:stretch>
        </p:blipFill>
        <p:spPr>
          <a:xfrm>
            <a:off x="6018990" y="4857030"/>
            <a:ext cx="1080463" cy="869068"/>
          </a:xfrm>
          <a:prstGeom prst="rect">
            <a:avLst/>
          </a:prstGeom>
        </p:spPr>
      </p:pic>
    </p:spTree>
    <p:extLst>
      <p:ext uri="{BB962C8B-B14F-4D97-AF65-F5344CB8AC3E}">
        <p14:creationId xmlns:p14="http://schemas.microsoft.com/office/powerpoint/2010/main" val="55797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ACB016-C5B7-F953-73C2-259F45193FD1}"/>
              </a:ext>
            </a:extLst>
          </p:cNvPr>
          <p:cNvSpPr>
            <a:spLocks noGrp="1"/>
          </p:cNvSpPr>
          <p:nvPr>
            <p:ph type="title"/>
          </p:nvPr>
        </p:nvSpPr>
        <p:spPr>
          <a:xfrm>
            <a:off x="-34910" y="1"/>
            <a:ext cx="1695635" cy="1198484"/>
          </a:xfrm>
        </p:spPr>
        <p:txBody>
          <a:bodyPr>
            <a:normAutofit fontScale="90000"/>
          </a:bodyPr>
          <a:lstStyle/>
          <a:p>
            <a:r>
              <a:rPr lang="en-US" dirty="0"/>
              <a:t>File</a:t>
            </a:r>
            <a:br>
              <a:rPr lang="en-US" dirty="0"/>
            </a:br>
            <a:r>
              <a:rPr lang="en-US" dirty="0"/>
              <a:t>- Read</a:t>
            </a:r>
          </a:p>
        </p:txBody>
      </p:sp>
      <p:sp>
        <p:nvSpPr>
          <p:cNvPr id="10" name="Content Placeholder 2">
            <a:extLst>
              <a:ext uri="{FF2B5EF4-FFF2-40B4-BE49-F238E27FC236}">
                <a16:creationId xmlns:a16="http://schemas.microsoft.com/office/drawing/2014/main" id="{61FC0FD5-3F0A-AF49-7B6B-17B40B076F20}"/>
              </a:ext>
            </a:extLst>
          </p:cNvPr>
          <p:cNvSpPr>
            <a:spLocks noGrp="1"/>
          </p:cNvSpPr>
          <p:nvPr>
            <p:ph idx="1"/>
          </p:nvPr>
        </p:nvSpPr>
        <p:spPr>
          <a:xfrm>
            <a:off x="154531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11" name="Picture 10">
            <a:extLst>
              <a:ext uri="{FF2B5EF4-FFF2-40B4-BE49-F238E27FC236}">
                <a16:creationId xmlns:a16="http://schemas.microsoft.com/office/drawing/2014/main" id="{C9A11303-97DC-C848-8EB2-B992BC84F4A5}"/>
              </a:ext>
            </a:extLst>
          </p:cNvPr>
          <p:cNvPicPr>
            <a:picLocks noChangeAspect="1"/>
          </p:cNvPicPr>
          <p:nvPr/>
        </p:nvPicPr>
        <p:blipFill>
          <a:blip r:embed="rId2"/>
          <a:stretch>
            <a:fillRect/>
          </a:stretch>
        </p:blipFill>
        <p:spPr>
          <a:xfrm>
            <a:off x="1649350" y="1797891"/>
            <a:ext cx="3953061" cy="2654084"/>
          </a:xfrm>
          <a:prstGeom prst="rect">
            <a:avLst/>
          </a:prstGeom>
        </p:spPr>
      </p:pic>
      <p:pic>
        <p:nvPicPr>
          <p:cNvPr id="12" name="Picture 11">
            <a:extLst>
              <a:ext uri="{FF2B5EF4-FFF2-40B4-BE49-F238E27FC236}">
                <a16:creationId xmlns:a16="http://schemas.microsoft.com/office/drawing/2014/main" id="{817C622D-E74A-6FB0-B544-6F3D69E6988D}"/>
              </a:ext>
            </a:extLst>
          </p:cNvPr>
          <p:cNvPicPr>
            <a:picLocks noChangeAspect="1"/>
          </p:cNvPicPr>
          <p:nvPr/>
        </p:nvPicPr>
        <p:blipFill>
          <a:blip r:embed="rId3"/>
          <a:stretch>
            <a:fillRect/>
          </a:stretch>
        </p:blipFill>
        <p:spPr>
          <a:xfrm>
            <a:off x="5811222" y="2953483"/>
            <a:ext cx="952500" cy="342900"/>
          </a:xfrm>
          <a:prstGeom prst="rect">
            <a:avLst/>
          </a:prstGeom>
        </p:spPr>
      </p:pic>
      <p:pic>
        <p:nvPicPr>
          <p:cNvPr id="13" name="Picture 12">
            <a:extLst>
              <a:ext uri="{FF2B5EF4-FFF2-40B4-BE49-F238E27FC236}">
                <a16:creationId xmlns:a16="http://schemas.microsoft.com/office/drawing/2014/main" id="{F5DD6FF6-C696-029E-93F3-1FD77EBB1B12}"/>
              </a:ext>
            </a:extLst>
          </p:cNvPr>
          <p:cNvPicPr>
            <a:picLocks noChangeAspect="1"/>
          </p:cNvPicPr>
          <p:nvPr/>
        </p:nvPicPr>
        <p:blipFill>
          <a:blip r:embed="rId4"/>
          <a:stretch>
            <a:fillRect/>
          </a:stretch>
        </p:blipFill>
        <p:spPr>
          <a:xfrm>
            <a:off x="7182636" y="1129680"/>
            <a:ext cx="4421543" cy="2875765"/>
          </a:xfrm>
          <a:prstGeom prst="rect">
            <a:avLst/>
          </a:prstGeom>
        </p:spPr>
      </p:pic>
      <p:pic>
        <p:nvPicPr>
          <p:cNvPr id="14" name="Picture 13">
            <a:extLst>
              <a:ext uri="{FF2B5EF4-FFF2-40B4-BE49-F238E27FC236}">
                <a16:creationId xmlns:a16="http://schemas.microsoft.com/office/drawing/2014/main" id="{859D37FE-ACF2-93B1-4255-CED8807CC607}"/>
              </a:ext>
            </a:extLst>
          </p:cNvPr>
          <p:cNvPicPr>
            <a:picLocks noChangeAspect="1"/>
          </p:cNvPicPr>
          <p:nvPr/>
        </p:nvPicPr>
        <p:blipFill>
          <a:blip r:embed="rId5"/>
          <a:stretch>
            <a:fillRect/>
          </a:stretch>
        </p:blipFill>
        <p:spPr>
          <a:xfrm>
            <a:off x="7182636" y="3987689"/>
            <a:ext cx="4348579" cy="2878463"/>
          </a:xfrm>
          <a:prstGeom prst="rect">
            <a:avLst/>
          </a:prstGeom>
        </p:spPr>
      </p:pic>
      <p:pic>
        <p:nvPicPr>
          <p:cNvPr id="15" name="Picture 14">
            <a:extLst>
              <a:ext uri="{FF2B5EF4-FFF2-40B4-BE49-F238E27FC236}">
                <a16:creationId xmlns:a16="http://schemas.microsoft.com/office/drawing/2014/main" id="{4C399F54-6369-C9B1-2CBE-D8B7B328908D}"/>
              </a:ext>
            </a:extLst>
          </p:cNvPr>
          <p:cNvPicPr>
            <a:picLocks noChangeAspect="1"/>
          </p:cNvPicPr>
          <p:nvPr/>
        </p:nvPicPr>
        <p:blipFill>
          <a:blip r:embed="rId3"/>
          <a:stretch>
            <a:fillRect/>
          </a:stretch>
        </p:blipFill>
        <p:spPr>
          <a:xfrm rot="1733794">
            <a:off x="5869686" y="3770410"/>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Project Objectives</a:t>
            </a:r>
          </a:p>
        </p:txBody>
      </p:sp>
      <p:sp>
        <p:nvSpPr>
          <p:cNvPr id="3" name="Content Placeholder 2"/>
          <p:cNvSpPr>
            <a:spLocks noGrp="1"/>
          </p:cNvSpPr>
          <p:nvPr>
            <p:ph idx="1"/>
          </p:nvPr>
        </p:nvSpPr>
        <p:spPr>
          <a:xfrm>
            <a:off x="0" y="1600200"/>
            <a:ext cx="11912600" cy="5257800"/>
          </a:xfrm>
        </p:spPr>
        <p:txBody>
          <a:bodyPr vert="horz" lIns="45720" tIns="45720" rIns="45720" bIns="45720" rtlCol="0" anchor="t">
            <a:noAutofit/>
          </a:bodyPr>
          <a:lstStyle/>
          <a:p>
            <a:pPr marL="264795" lvl="1" indent="-182880">
              <a:buFont typeface="Arial" charset="0"/>
              <a:buChar char="•"/>
            </a:pPr>
            <a:r>
              <a:rPr lang="en-US" sz="20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are by accepting how they see characters.</a:t>
            </a:r>
          </a:p>
          <a:p>
            <a:pPr marL="81915" lvl="1" indent="0">
              <a:buNone/>
            </a:pPr>
            <a:endParaRPr lang="en-US" sz="2000" b="0" i="0" dirty="0">
              <a:solidFill>
                <a:srgbClr val="1F2328"/>
              </a:solidFill>
              <a:effectLst/>
              <a:latin typeface="-apple-system"/>
            </a:endParaRPr>
          </a:p>
          <a:p>
            <a:pPr marL="264795" lvl="1" indent="-182880">
              <a:buFont typeface="Arial" charset="0"/>
              <a:buChar char="•"/>
            </a:pPr>
            <a:r>
              <a:rPr lang="en-US" sz="20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2000" b="0" i="0" dirty="0">
              <a:solidFill>
                <a:srgbClr val="1F2328"/>
              </a:solidFill>
              <a:effectLst/>
              <a:latin typeface="-apple-system"/>
            </a:endParaRPr>
          </a:p>
          <a:p>
            <a:pPr marL="264795" lvl="1" indent="-182880">
              <a:buFont typeface="Arial" charset="0"/>
              <a:buChar char="•"/>
            </a:pPr>
            <a:r>
              <a:rPr lang="en-US" sz="2000" dirty="0">
                <a:solidFill>
                  <a:srgbClr val="1F2328"/>
                </a:solidFill>
                <a:latin typeface="-apple-system"/>
              </a:rPr>
              <a:t>T</a:t>
            </a:r>
            <a:r>
              <a:rPr lang="en-US" sz="2000" b="0" i="0" dirty="0">
                <a:solidFill>
                  <a:srgbClr val="1F2328"/>
                </a:solidFill>
                <a:effectLst/>
                <a:latin typeface="-apple-system"/>
              </a:rPr>
              <a:t>he user will create their own unique font dataset of each ANS by selecting from pre-set ANS options provided. </a:t>
            </a:r>
          </a:p>
          <a:p>
            <a:pPr marL="81915" lvl="1" indent="0">
              <a:buNone/>
            </a:pPr>
            <a:endParaRPr lang="en-US" sz="2000" dirty="0">
              <a:solidFill>
                <a:srgbClr val="1F2328"/>
              </a:solidFill>
              <a:latin typeface="-apple-system"/>
            </a:endParaRPr>
          </a:p>
          <a:p>
            <a:pPr marL="264795" lvl="1" indent="-182880">
              <a:buFont typeface="Arial" charset="0"/>
              <a:buChar char="•"/>
            </a:pPr>
            <a:endParaRPr lang="en-US" sz="20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33CCC1-0460-020B-109B-3B81326CD54D}"/>
              </a:ext>
            </a:extLst>
          </p:cNvPr>
          <p:cNvSpPr>
            <a:spLocks noGrp="1"/>
          </p:cNvSpPr>
          <p:nvPr>
            <p:ph type="title"/>
          </p:nvPr>
        </p:nvSpPr>
        <p:spPr>
          <a:xfrm>
            <a:off x="0" y="1"/>
            <a:ext cx="3124940" cy="1325564"/>
          </a:xfrm>
        </p:spPr>
        <p:txBody>
          <a:bodyPr>
            <a:normAutofit/>
          </a:bodyPr>
          <a:lstStyle/>
          <a:p>
            <a:r>
              <a:rPr lang="en-US" sz="2000" dirty="0"/>
              <a:t>Dictionary – </a:t>
            </a:r>
            <a:br>
              <a:rPr lang="en-US" sz="2000" dirty="0"/>
            </a:br>
            <a:r>
              <a:rPr lang="en-US" sz="2000" dirty="0"/>
              <a:t>Add Word</a:t>
            </a:r>
            <a:br>
              <a:rPr lang="en-US" sz="2000" dirty="0"/>
            </a:br>
            <a:r>
              <a:rPr lang="en-US" sz="2000" dirty="0"/>
              <a:t>Modify Word</a:t>
            </a:r>
            <a:br>
              <a:rPr lang="en-US" sz="2000" dirty="0"/>
            </a:br>
            <a:r>
              <a:rPr lang="en-US" sz="2000" dirty="0"/>
              <a:t>Delete Word</a:t>
            </a:r>
          </a:p>
        </p:txBody>
      </p:sp>
      <p:sp>
        <p:nvSpPr>
          <p:cNvPr id="9" name="Content Placeholder 2">
            <a:extLst>
              <a:ext uri="{FF2B5EF4-FFF2-40B4-BE49-F238E27FC236}">
                <a16:creationId xmlns:a16="http://schemas.microsoft.com/office/drawing/2014/main" id="{D3EA2049-99A5-B79D-816B-7032F480FA31}"/>
              </a:ext>
            </a:extLst>
          </p:cNvPr>
          <p:cNvSpPr txBox="1">
            <a:spLocks/>
          </p:cNvSpPr>
          <p:nvPr/>
        </p:nvSpPr>
        <p:spPr>
          <a:xfrm>
            <a:off x="2885243" y="-1"/>
            <a:ext cx="9306757" cy="368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User types in a word to add to the dictionary.  User may add an image that depicts the word.  User must confirm addition or cancel.  If added, the word (and image) are added to the database, and a message displays confirming addition was successful (if it was actually successful) for 5 seconds.</a:t>
            </a:r>
          </a:p>
          <a:p>
            <a:r>
              <a:rPr lang="en-US" sz="1200" b="1" dirty="0">
                <a:solidFill>
                  <a:srgbClr val="C00000"/>
                </a:solidFill>
              </a:rPr>
              <a:t>Error Handling – if the word already exists in the database, a message displays saying the word already exists, and do they want to update the word.  If yes, any new content for the word, ( word, description, image) is updated for the word.  If no, the existing word and it’s associated data are not updated.  A confirmation message displays confirming update or no update successful for 5 seconds.    </a:t>
            </a:r>
          </a:p>
          <a:p>
            <a:r>
              <a:rPr lang="en-US" sz="1200" b="1" dirty="0">
                <a:solidFill>
                  <a:srgbClr val="C00000"/>
                </a:solidFill>
              </a:rPr>
              <a:t>The user may search for an existing word, and modify the word, description and/or image.  </a:t>
            </a:r>
          </a:p>
          <a:p>
            <a:r>
              <a:rPr lang="en-US" sz="1200" b="1" dirty="0">
                <a:solidFill>
                  <a:srgbClr val="C00000"/>
                </a:solidFill>
              </a:rPr>
              <a:t>Error Handling - If the word spelling is changed, a prompt displays asking if the user wants to add a new word or continue modifying the existing word.  If add, add the word and confirm addition, if modify, modify the word and confirm the modification. </a:t>
            </a:r>
          </a:p>
          <a:p>
            <a:r>
              <a:rPr lang="en-US" sz="1200" b="1" dirty="0">
                <a:solidFill>
                  <a:srgbClr val="C00000"/>
                </a:solidFill>
              </a:rPr>
              <a:t>The user may search for an existing word, and delete the word and any associated image.  Confirm the deletion of the word.</a:t>
            </a:r>
          </a:p>
          <a:p>
            <a:endParaRPr lang="en-US" sz="1200" b="1" dirty="0">
              <a:solidFill>
                <a:srgbClr val="C00000"/>
              </a:solidFill>
            </a:endParaRPr>
          </a:p>
        </p:txBody>
      </p:sp>
      <p:sp>
        <p:nvSpPr>
          <p:cNvPr id="10" name="Title 1">
            <a:extLst>
              <a:ext uri="{FF2B5EF4-FFF2-40B4-BE49-F238E27FC236}">
                <a16:creationId xmlns:a16="http://schemas.microsoft.com/office/drawing/2014/main" id="{FB17D41F-0BCF-667E-7C19-B47144A53FDC}"/>
              </a:ext>
            </a:extLst>
          </p:cNvPr>
          <p:cNvSpPr txBox="1">
            <a:spLocks/>
          </p:cNvSpPr>
          <p:nvPr/>
        </p:nvSpPr>
        <p:spPr>
          <a:xfrm>
            <a:off x="25400" y="2202655"/>
            <a:ext cx="24591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Keyboard – Display </a:t>
            </a:r>
          </a:p>
        </p:txBody>
      </p:sp>
      <p:sp>
        <p:nvSpPr>
          <p:cNvPr id="11" name="Content Placeholder 2">
            <a:extLst>
              <a:ext uri="{FF2B5EF4-FFF2-40B4-BE49-F238E27FC236}">
                <a16:creationId xmlns:a16="http://schemas.microsoft.com/office/drawing/2014/main" id="{EF4CFD04-36A1-6255-C564-7AE2E0D6559D}"/>
              </a:ext>
            </a:extLst>
          </p:cNvPr>
          <p:cNvSpPr txBox="1">
            <a:spLocks/>
          </p:cNvSpPr>
          <p:nvPr/>
        </p:nvSpPr>
        <p:spPr>
          <a:xfrm>
            <a:off x="2910643" y="27305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may display a keyboard on their touchscreen that displays their default font set.</a:t>
            </a:r>
          </a:p>
        </p:txBody>
      </p:sp>
      <p:sp>
        <p:nvSpPr>
          <p:cNvPr id="12" name="Title 1">
            <a:extLst>
              <a:ext uri="{FF2B5EF4-FFF2-40B4-BE49-F238E27FC236}">
                <a16:creationId xmlns:a16="http://schemas.microsoft.com/office/drawing/2014/main" id="{5FAD93ED-CF1B-2440-BAD5-DED721DFC042}"/>
              </a:ext>
            </a:extLst>
          </p:cNvPr>
          <p:cNvSpPr txBox="1">
            <a:spLocks/>
          </p:cNvSpPr>
          <p:nvPr/>
        </p:nvSpPr>
        <p:spPr>
          <a:xfrm>
            <a:off x="0" y="3218655"/>
            <a:ext cx="24236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Education</a:t>
            </a:r>
            <a:br>
              <a:rPr lang="en-US" sz="2000" dirty="0"/>
            </a:br>
            <a:r>
              <a:rPr lang="en-US" sz="2000" dirty="0"/>
              <a:t>- Links</a:t>
            </a:r>
          </a:p>
        </p:txBody>
      </p:sp>
      <p:sp>
        <p:nvSpPr>
          <p:cNvPr id="13" name="Content Placeholder 2">
            <a:extLst>
              <a:ext uri="{FF2B5EF4-FFF2-40B4-BE49-F238E27FC236}">
                <a16:creationId xmlns:a16="http://schemas.microsoft.com/office/drawing/2014/main" id="{6AE1E5D4-D605-3D8D-EED9-8FCF97FBF70A}"/>
              </a:ext>
            </a:extLst>
          </p:cNvPr>
          <p:cNvSpPr txBox="1">
            <a:spLocks/>
          </p:cNvSpPr>
          <p:nvPr/>
        </p:nvSpPr>
        <p:spPr>
          <a:xfrm>
            <a:off x="2885243" y="36068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 Web page that contains a list of educational links related to Dyslexia.</a:t>
            </a:r>
          </a:p>
        </p:txBody>
      </p:sp>
      <p:sp>
        <p:nvSpPr>
          <p:cNvPr id="14" name="Title 1">
            <a:extLst>
              <a:ext uri="{FF2B5EF4-FFF2-40B4-BE49-F238E27FC236}">
                <a16:creationId xmlns:a16="http://schemas.microsoft.com/office/drawing/2014/main" id="{FDDB96F8-00B1-A9AE-1EB6-23651E3507DF}"/>
              </a:ext>
            </a:extLst>
          </p:cNvPr>
          <p:cNvSpPr txBox="1">
            <a:spLocks/>
          </p:cNvSpPr>
          <p:nvPr/>
        </p:nvSpPr>
        <p:spPr>
          <a:xfrm>
            <a:off x="0" y="4254501"/>
            <a:ext cx="2840854" cy="128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Statistics</a:t>
            </a:r>
          </a:p>
        </p:txBody>
      </p:sp>
      <p:sp>
        <p:nvSpPr>
          <p:cNvPr id="15" name="Content Placeholder 2">
            <a:extLst>
              <a:ext uri="{FF2B5EF4-FFF2-40B4-BE49-F238E27FC236}">
                <a16:creationId xmlns:a16="http://schemas.microsoft.com/office/drawing/2014/main" id="{82307C62-C81D-6714-D00C-074EE8F5F91E}"/>
              </a:ext>
            </a:extLst>
          </p:cNvPr>
          <p:cNvSpPr txBox="1">
            <a:spLocks/>
          </p:cNvSpPr>
          <p:nvPr/>
        </p:nvSpPr>
        <p:spPr>
          <a:xfrm>
            <a:off x="2885243" y="45466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list of statistics about the number of users, the number of font sets, the amount of times each font set has been utilized, the number of dictionary items, the number of times a dictionary item has been accessed.</a:t>
            </a:r>
          </a:p>
        </p:txBody>
      </p:sp>
      <p:sp>
        <p:nvSpPr>
          <p:cNvPr id="16" name="Title 1">
            <a:extLst>
              <a:ext uri="{FF2B5EF4-FFF2-40B4-BE49-F238E27FC236}">
                <a16:creationId xmlns:a16="http://schemas.microsoft.com/office/drawing/2014/main" id="{F35C06A7-82C8-08EF-462C-AEBBAD0360A9}"/>
              </a:ext>
            </a:extLst>
          </p:cNvPr>
          <p:cNvSpPr txBox="1">
            <a:spLocks/>
          </p:cNvSpPr>
          <p:nvPr/>
        </p:nvSpPr>
        <p:spPr>
          <a:xfrm>
            <a:off x="12700" y="5194301"/>
            <a:ext cx="1233996"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Blog</a:t>
            </a:r>
          </a:p>
        </p:txBody>
      </p:sp>
      <p:sp>
        <p:nvSpPr>
          <p:cNvPr id="17" name="Content Placeholder 2">
            <a:extLst>
              <a:ext uri="{FF2B5EF4-FFF2-40B4-BE49-F238E27FC236}">
                <a16:creationId xmlns:a16="http://schemas.microsoft.com/office/drawing/2014/main" id="{88D515C8-411B-9390-B5E3-8DB51A9514C2}"/>
              </a:ext>
            </a:extLst>
          </p:cNvPr>
          <p:cNvSpPr txBox="1">
            <a:spLocks/>
          </p:cNvSpPr>
          <p:nvPr/>
        </p:nvSpPr>
        <p:spPr>
          <a:xfrm>
            <a:off x="2885243" y="55372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blog page for users to ask questions and submit comments. </a:t>
            </a:r>
          </a:p>
        </p:txBody>
      </p:sp>
    </p:spTree>
    <p:extLst>
      <p:ext uri="{BB962C8B-B14F-4D97-AF65-F5344CB8AC3E}">
        <p14:creationId xmlns:p14="http://schemas.microsoft.com/office/powerpoint/2010/main" val="223942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pic>
        <p:nvPicPr>
          <p:cNvPr id="4" name="Picture 3">
            <a:extLst>
              <a:ext uri="{FF2B5EF4-FFF2-40B4-BE49-F238E27FC236}">
                <a16:creationId xmlns:a16="http://schemas.microsoft.com/office/drawing/2014/main" id="{9AB9ADF6-BC2F-D0B8-A634-DC0FC53FD0C8}"/>
              </a:ext>
            </a:extLst>
          </p:cNvPr>
          <p:cNvPicPr>
            <a:picLocks noChangeAspect="1"/>
          </p:cNvPicPr>
          <p:nvPr/>
        </p:nvPicPr>
        <p:blipFill>
          <a:blip r:embed="rId4"/>
          <a:stretch>
            <a:fillRect/>
          </a:stretch>
        </p:blipFill>
        <p:spPr>
          <a:xfrm>
            <a:off x="4418164" y="4555066"/>
            <a:ext cx="2970615" cy="2302934"/>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Appendix: Rubric</a:t>
            </a:r>
          </a:p>
        </p:txBody>
      </p:sp>
      <p:sp>
        <p:nvSpPr>
          <p:cNvPr id="4" name="Content Placeholder 3"/>
          <p:cNvSpPr>
            <a:spLocks noGrp="1"/>
          </p:cNvSpPr>
          <p:nvPr>
            <p:ph idx="1"/>
          </p:nvPr>
        </p:nvSpPr>
        <p:spPr/>
        <p:txBody>
          <a:bodyPr>
            <a:normAutofit/>
          </a:bodyPr>
          <a:lstStyle/>
          <a:p>
            <a:r>
              <a:rPr lang="en-US" sz="2400" dirty="0"/>
              <a:t>Each project will be rated primarily on Objectives, Growth, </a:t>
            </a:r>
            <a:r>
              <a:rPr lang="en-US" sz="2400"/>
              <a:t>and Impact</a:t>
            </a:r>
            <a:endParaRPr lang="en-US" sz="2400" dirty="0"/>
          </a:p>
          <a:p>
            <a:r>
              <a:rPr lang="en-US" sz="2400" b="1" dirty="0"/>
              <a:t>Objectives: </a:t>
            </a:r>
            <a:r>
              <a:rPr lang="en-US" sz="2400" dirty="0"/>
              <a:t>Project had clear objectives; the student made progress towards them and/or adapted well to changes </a:t>
            </a:r>
          </a:p>
          <a:p>
            <a:r>
              <a:rPr lang="en-US" sz="2400" b="1" dirty="0"/>
              <a:t>Growth: </a:t>
            </a:r>
            <a:r>
              <a:rPr lang="en-US" sz="2400" dirty="0"/>
              <a:t>Project led to the student learning new skills and developing existing ones. </a:t>
            </a:r>
          </a:p>
          <a:p>
            <a:r>
              <a:rPr lang="en-US" sz="2400" b="1" dirty="0"/>
              <a:t>Impact: </a:t>
            </a:r>
            <a:r>
              <a:rPr lang="en-US" sz="2400" dirty="0"/>
              <a:t>Project shows positive impact to the industry, society, or the environment. </a:t>
            </a:r>
          </a:p>
          <a:p>
            <a:endParaRPr lang="en-US" sz="2400" dirty="0"/>
          </a:p>
        </p:txBody>
      </p:sp>
    </p:spTree>
    <p:extLst>
      <p:ext uri="{BB962C8B-B14F-4D97-AF65-F5344CB8AC3E}">
        <p14:creationId xmlns:p14="http://schemas.microsoft.com/office/powerpoint/2010/main" val="168348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Project Objectives continued …</a:t>
            </a:r>
          </a:p>
        </p:txBody>
      </p:sp>
      <p:sp>
        <p:nvSpPr>
          <p:cNvPr id="3" name="Content Placeholder 2"/>
          <p:cNvSpPr>
            <a:spLocks noGrp="1"/>
          </p:cNvSpPr>
          <p:nvPr>
            <p:ph idx="1"/>
          </p:nvPr>
        </p:nvSpPr>
        <p:spPr>
          <a:xfrm>
            <a:off x="0" y="939800"/>
            <a:ext cx="11912600" cy="5461000"/>
          </a:xfrm>
        </p:spPr>
        <p:txBody>
          <a:bodyPr vert="horz" lIns="45720" tIns="45720" rIns="45720" bIns="45720" rtlCol="0" anchor="t">
            <a:noAutofit/>
          </a:bodyPr>
          <a:lstStyle/>
          <a:p>
            <a:pPr marL="81915" lvl="1" indent="0">
              <a:buNone/>
            </a:pPr>
            <a:r>
              <a:rPr lang="en-US" sz="1800" dirty="0">
                <a:solidFill>
                  <a:srgbClr val="1F2328"/>
                </a:solidFill>
                <a:latin typeface="-apple-system"/>
              </a:rPr>
              <a:t>Next Steps</a:t>
            </a:r>
          </a:p>
          <a:p>
            <a:pPr marL="264795" lvl="1" indent="-182880">
              <a:buFont typeface="Arial" charset="0"/>
              <a:buChar char="•"/>
            </a:pPr>
            <a:r>
              <a:rPr lang="en-US" sz="1800" b="0" i="0" dirty="0">
                <a:solidFill>
                  <a:srgbClr val="1F2328"/>
                </a:solidFill>
                <a:effectLst/>
                <a:latin typeface="-apple-system"/>
              </a:rPr>
              <a:t>A voice prompt will prompt the user to select an image for the ANS character displayed to help the user understand what is being requested of them, in case they can’t easily read the visual prompts.</a:t>
            </a:r>
          </a:p>
          <a:p>
            <a:pPr marL="264795" lvl="1" indent="-182880">
              <a:buFont typeface="Arial" charset="0"/>
              <a:buChar char="•"/>
            </a:pPr>
            <a:r>
              <a:rPr lang="en-US" sz="1800" b="0" i="0" dirty="0">
                <a:solidFill>
                  <a:srgbClr val="1F2328"/>
                </a:solidFill>
                <a:effectLst/>
                <a:latin typeface="-apple-system"/>
              </a:rPr>
              <a:t>Once a user font set is created, </a:t>
            </a:r>
            <a:r>
              <a:rPr lang="en-US" sz="1800" dirty="0">
                <a:solidFill>
                  <a:srgbClr val="1F2328"/>
                </a:solidFill>
                <a:latin typeface="-apple-system"/>
              </a:rPr>
              <a:t>it can be set as the default </a:t>
            </a:r>
            <a:r>
              <a:rPr lang="en-US" sz="1800" b="0" i="0" dirty="0">
                <a:solidFill>
                  <a:srgbClr val="1F2328"/>
                </a:solidFill>
                <a:effectLst/>
                <a:latin typeface="-apple-system"/>
              </a:rPr>
              <a:t>font set to be used when reading and writing . </a:t>
            </a:r>
          </a:p>
          <a:p>
            <a:pPr marL="81915" lvl="1" indent="0">
              <a:buNone/>
            </a:pPr>
            <a:endParaRPr lang="en-US" sz="1800" b="0" i="0" dirty="0">
              <a:solidFill>
                <a:srgbClr val="1F2328"/>
              </a:solidFill>
              <a:effectLst/>
              <a:latin typeface="-apple-system"/>
            </a:endParaRPr>
          </a:p>
          <a:p>
            <a:pPr marL="81915" lvl="1" indent="0">
              <a:buNone/>
            </a:pPr>
            <a:r>
              <a:rPr lang="en-US" sz="1800" b="0" i="0" dirty="0">
                <a:solidFill>
                  <a:srgbClr val="1F2328"/>
                </a:solidFill>
                <a:effectLst/>
                <a:latin typeface="-apple-system"/>
              </a:rPr>
              <a:t>Stretch Goals:</a:t>
            </a:r>
          </a:p>
          <a:p>
            <a:pPr marL="264795" lvl="1" indent="-182880">
              <a:buFont typeface="Arial" charset="0"/>
              <a:buChar char="•"/>
            </a:pPr>
            <a:r>
              <a:rPr lang="en-US" sz="18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264795" lvl="1" indent="-182880">
              <a:buFont typeface="Arial" charset="0"/>
              <a:buChar char="•"/>
            </a:pPr>
            <a:r>
              <a:rPr lang="en-US" sz="1800" dirty="0">
                <a:solidFill>
                  <a:srgbClr val="1F2328"/>
                </a:solidFill>
                <a:latin typeface="-apple-system"/>
              </a:rPr>
              <a:t>Add, modify, delete, read files in the user’s default font set</a:t>
            </a:r>
            <a:endParaRPr lang="en-US" sz="1800" b="0" i="0" dirty="0">
              <a:solidFill>
                <a:srgbClr val="1F2328"/>
              </a:solidFill>
              <a:effectLst/>
              <a:latin typeface="-apple-system"/>
            </a:endParaRPr>
          </a:p>
          <a:p>
            <a:pPr marL="264795" lvl="1" indent="-182880">
              <a:buFont typeface="Arial" charset="0"/>
              <a:buChar char="•"/>
            </a:pPr>
            <a:r>
              <a:rPr lang="en-US" sz="1800" b="0" i="0" dirty="0">
                <a:solidFill>
                  <a:srgbClr val="1F2328"/>
                </a:solidFill>
                <a:effectLst/>
                <a:latin typeface="-apple-system"/>
              </a:rPr>
              <a:t>The user will be able to create a dictionary/encyclopedia of words in their unique font set, with a definition</a:t>
            </a:r>
            <a:r>
              <a:rPr lang="en-US" sz="1800" dirty="0">
                <a:solidFill>
                  <a:srgbClr val="1F2328"/>
                </a:solidFill>
                <a:latin typeface="-apple-system"/>
              </a:rPr>
              <a:t> and </a:t>
            </a:r>
            <a:r>
              <a:rPr lang="en-US" sz="1800" b="0" i="0" dirty="0">
                <a:solidFill>
                  <a:srgbClr val="1F2328"/>
                </a:solidFill>
                <a:effectLst/>
                <a:latin typeface="-apple-system"/>
              </a:rPr>
              <a:t>image.</a:t>
            </a:r>
          </a:p>
          <a:p>
            <a:pPr marL="264795" lvl="1" indent="-182880">
              <a:buFont typeface="Arial" charset="0"/>
              <a:buChar char="•"/>
            </a:pPr>
            <a:r>
              <a:rPr lang="en-US" sz="18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r>
              <a:rPr lang="en-US" sz="1800" dirty="0">
                <a:solidFill>
                  <a:srgbClr val="1F2328"/>
                </a:solidFill>
                <a:latin typeface="-apple-system"/>
              </a:rPr>
              <a:t>Display a user keyboard on a touch screen device</a:t>
            </a:r>
          </a:p>
          <a:p>
            <a:pPr marL="264795" lvl="1" indent="-182880">
              <a:buFont typeface="Arial" charset="0"/>
              <a:buChar char="•"/>
            </a:pPr>
            <a:r>
              <a:rPr lang="en-US" sz="1800" dirty="0">
                <a:solidFill>
                  <a:srgbClr val="1F2328"/>
                </a:solidFill>
                <a:latin typeface="-apple-system"/>
              </a:rPr>
              <a:t>Dyslexic related educational links</a:t>
            </a:r>
          </a:p>
          <a:p>
            <a:pPr marL="264795" lvl="1" indent="-182880">
              <a:buFont typeface="Arial" charset="0"/>
              <a:buChar char="•"/>
            </a:pPr>
            <a:r>
              <a:rPr lang="en-US" sz="1800" dirty="0">
                <a:solidFill>
                  <a:srgbClr val="1F2328"/>
                </a:solidFill>
                <a:latin typeface="-apple-system"/>
              </a:rPr>
              <a:t>Statistics on web site usage</a:t>
            </a:r>
          </a:p>
          <a:p>
            <a:pPr marL="264795" lvl="1" indent="-182880">
              <a:buFont typeface="Arial" charset="0"/>
              <a:buChar char="•"/>
            </a:pPr>
            <a:r>
              <a:rPr lang="en-US" sz="1800" dirty="0">
                <a:solidFill>
                  <a:srgbClr val="1F2328"/>
                </a:solidFill>
                <a:latin typeface="-apple-system"/>
              </a:rPr>
              <a:t>User Blog</a:t>
            </a:r>
          </a:p>
          <a:p>
            <a:pPr marL="264795" lvl="1" indent="-182880">
              <a:buFont typeface="Arial" charset="0"/>
              <a:buChar char="•"/>
            </a:pPr>
            <a:r>
              <a:rPr lang="en-US" sz="1800" dirty="0">
                <a:solidFill>
                  <a:srgbClr val="1F2328"/>
                </a:solidFill>
                <a:latin typeface="-apple-system"/>
              </a:rPr>
              <a:t>Allow the user to create their own font set by creating their own characters (versus using the options provided)</a:t>
            </a:r>
          </a:p>
          <a:p>
            <a:pPr marL="81915" lvl="1" indent="0">
              <a:buNone/>
            </a:pPr>
            <a:endParaRPr lang="en-US" sz="1800" dirty="0">
              <a:solidFill>
                <a:srgbClr val="1F2328"/>
              </a:solidFill>
              <a:latin typeface="-apple-system"/>
            </a:endParaRPr>
          </a:p>
          <a:p>
            <a:pPr marL="264795" lvl="1" indent="-182880">
              <a:buFont typeface="Arial" charset="0"/>
              <a:buChar char="•"/>
            </a:pPr>
            <a:r>
              <a:rPr lang="en-US" sz="1800" b="1" i="0" dirty="0">
                <a:solidFill>
                  <a:srgbClr val="1F2328"/>
                </a:solidFill>
                <a:effectLst/>
                <a:latin typeface="-apple-system"/>
              </a:rPr>
              <a:t>Note: ANS = Alpha-Numeric/Special character set</a:t>
            </a:r>
          </a:p>
          <a:p>
            <a:pPr marL="264795" lvl="1" indent="-182880">
              <a:buFont typeface="Arial" charset="0"/>
              <a:buChar char="•"/>
            </a:pPr>
            <a:endParaRPr lang="en-US" sz="1800" dirty="0"/>
          </a:p>
          <a:p>
            <a:pPr marL="81915" lvl="1" indent="0">
              <a:buNone/>
            </a:pPr>
            <a:br>
              <a:rPr lang="en-US" sz="1800" dirty="0"/>
            </a:br>
            <a:endParaRPr lang="en-US" sz="1800" dirty="0"/>
          </a:p>
          <a:p>
            <a:pPr marL="81915" lvl="1" indent="0">
              <a:buNone/>
            </a:pPr>
            <a:endParaRPr lang="en-US" sz="1800" dirty="0"/>
          </a:p>
          <a:p>
            <a:pPr marL="264795" lvl="1" indent="-182880">
              <a:buFont typeface="Arial" charset="0"/>
              <a:buChar char="•"/>
            </a:pPr>
            <a:endParaRPr lang="en-US" sz="1800" dirty="0"/>
          </a:p>
        </p:txBody>
      </p:sp>
    </p:spTree>
    <p:extLst>
      <p:ext uri="{BB962C8B-B14F-4D97-AF65-F5344CB8AC3E}">
        <p14:creationId xmlns:p14="http://schemas.microsoft.com/office/powerpoint/2010/main" val="403811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Individual Objectives</a:t>
            </a:r>
          </a:p>
        </p:txBody>
      </p:sp>
      <p:sp>
        <p:nvSpPr>
          <p:cNvPr id="3" name="Content Placeholder 2"/>
          <p:cNvSpPr>
            <a:spLocks noGrp="1"/>
          </p:cNvSpPr>
          <p:nvPr>
            <p:ph idx="1"/>
          </p:nvPr>
        </p:nvSpPr>
        <p:spPr>
          <a:xfrm>
            <a:off x="0" y="939800"/>
            <a:ext cx="11912600" cy="4343400"/>
          </a:xfrm>
        </p:spPr>
        <p:txBody>
          <a:bodyPr vert="horz" lIns="45720" tIns="45720" rIns="45720" bIns="45720" rtlCol="0" anchor="t">
            <a:noAutofit/>
          </a:bodyPr>
          <a:lstStyle/>
          <a:p>
            <a:pPr marL="264795" lvl="1" indent="-182880">
              <a:buFont typeface="Arial" charset="0"/>
              <a:buChar char="•"/>
            </a:pPr>
            <a:r>
              <a:rPr lang="en-US" sz="2000" dirty="0"/>
              <a:t>Annelise</a:t>
            </a:r>
          </a:p>
          <a:p>
            <a:pPr marL="721995" lvl="2" indent="-182880">
              <a:buFont typeface="Arial" charset="0"/>
              <a:buChar char="•"/>
            </a:pPr>
            <a:endParaRPr lang="en-US" sz="1600" dirty="0"/>
          </a:p>
          <a:p>
            <a:pPr marL="264795" lvl="1" indent="-182880">
              <a:buFont typeface="Arial" charset="0"/>
              <a:buChar char="•"/>
            </a:pPr>
            <a:endParaRPr lang="en-US" sz="2000" dirty="0"/>
          </a:p>
          <a:p>
            <a:pPr marL="264795" lvl="1" indent="-182880">
              <a:buFont typeface="Arial" charset="0"/>
              <a:buChar char="•"/>
            </a:pPr>
            <a:r>
              <a:rPr lang="en-US" sz="2000" dirty="0"/>
              <a:t>Donald</a:t>
            </a:r>
          </a:p>
          <a:p>
            <a:pPr marL="81915" lvl="1" indent="0">
              <a:buNone/>
            </a:pPr>
            <a:endParaRPr lang="en-US" sz="2000" dirty="0"/>
          </a:p>
          <a:p>
            <a:pPr marL="81915" lvl="1" indent="0">
              <a:buNone/>
            </a:pPr>
            <a:endParaRPr lang="en-US" sz="2000" dirty="0"/>
          </a:p>
          <a:p>
            <a:pPr marL="264795" lvl="1" indent="-182880">
              <a:buFont typeface="Arial" charset="0"/>
              <a:buChar char="•"/>
            </a:pPr>
            <a:r>
              <a:rPr lang="en-US" sz="2000" dirty="0"/>
              <a:t>Karen</a:t>
            </a:r>
          </a:p>
          <a:p>
            <a:pPr marL="264795" lvl="1" indent="-182880">
              <a:buFont typeface="Arial" charset="0"/>
              <a:buChar char="•"/>
            </a:pPr>
            <a:r>
              <a:rPr lang="en-US" sz="1600" dirty="0"/>
              <a:t>Create technological functionality that may provide a positive impact and provide a method of inclusiveness/adaptation/acceptance as they are, to a group of people where there is none today.</a:t>
            </a:r>
          </a:p>
          <a:p>
            <a:pPr marL="264795" lvl="1" indent="-182880">
              <a:buFont typeface="Arial" charset="0"/>
              <a:buChar char="•"/>
            </a:pPr>
            <a:r>
              <a:rPr lang="en-US" sz="1600" dirty="0"/>
              <a:t>Learn more about how hardware, operating system, and applications work together/correlate with each other by understanding how what is typed into a keyboard key ends up on a screen or in a file, and how it is used by the operating system and an application.</a:t>
            </a:r>
          </a:p>
          <a:p>
            <a:pPr marL="264795" lvl="1" indent="-182880">
              <a:buFont typeface="Arial" charset="0"/>
              <a:buChar char="•"/>
            </a:pPr>
            <a:r>
              <a:rPr lang="en-US" sz="1600" dirty="0"/>
              <a:t>Improve my software development skills by effectively utilizing current software development tools.</a:t>
            </a:r>
            <a:endParaRPr lang="en-US" sz="2000" dirty="0"/>
          </a:p>
        </p:txBody>
      </p:sp>
    </p:spTree>
    <p:extLst>
      <p:ext uri="{BB962C8B-B14F-4D97-AF65-F5344CB8AC3E}">
        <p14:creationId xmlns:p14="http://schemas.microsoft.com/office/powerpoint/2010/main" val="32209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1384300" y="1016001"/>
            <a:ext cx="10693400" cy="5819774"/>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UI Design</a:t>
            </a:r>
          </a:p>
          <a:p>
            <a:pPr marL="81915" lvl="1" indent="0">
              <a:buNone/>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p>
          <a:p>
            <a:pPr marL="81915" lvl="1" indent="0">
              <a:buNone/>
            </a:pPr>
            <a:endParaRPr lang="en-US" sz="3000" dirty="0"/>
          </a:p>
          <a:p>
            <a:pPr marL="264795" lvl="1" indent="-182880">
              <a:buFont typeface="Arial" charset="0"/>
              <a:buChar char="•"/>
            </a:pPr>
            <a:r>
              <a:rPr lang="en-US" sz="3000" dirty="0"/>
              <a:t> Number of Team Members reduced</a:t>
            </a:r>
          </a:p>
          <a:p>
            <a:pPr marL="264795" lvl="1" indent="-182880">
              <a:buFont typeface="Arial" charset="0"/>
              <a:buChar char="•"/>
            </a:pPr>
            <a:endParaRPr lang="en-US" sz="3000" dirty="0"/>
          </a:p>
          <a:p>
            <a:pPr marL="264795" lvl="1" indent="-182880">
              <a:buFont typeface="Arial" charset="0"/>
              <a:buChar char="•"/>
            </a:pPr>
            <a:r>
              <a:rPr lang="en-US" sz="3000" dirty="0"/>
              <a:t>Scaled down initial version of the website - many features changed to stretch goals that will be worked on over summer quarter</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968500" y="1104900"/>
            <a:ext cx="9448800" cy="5880100"/>
          </a:xfrm>
        </p:spPr>
        <p:txBody>
          <a:bodyPr vert="horz" lIns="45720" tIns="45720" rIns="45720" bIns="45720" rtlCol="0" anchor="t">
            <a:normAutofit fontScale="92500" lnSpcReduction="10000"/>
          </a:bodyPr>
          <a:lstStyle/>
          <a:p>
            <a:pPr marL="264795" lvl="1" indent="-182880">
              <a:buFont typeface="Arial" charset="0"/>
              <a:buChar char="•"/>
            </a:pPr>
            <a:r>
              <a:rPr lang="en-US" sz="2800" dirty="0"/>
              <a:t>New and Improved Skills</a:t>
            </a:r>
          </a:p>
          <a:p>
            <a:pPr marL="81915" lvl="1" indent="0">
              <a:buNone/>
            </a:pPr>
            <a:r>
              <a:rPr lang="en-US" sz="2800" dirty="0"/>
              <a:t>	Creating SVG files / Font sets</a:t>
            </a:r>
          </a:p>
          <a:p>
            <a:pPr marL="81915" lvl="1" indent="0">
              <a:buNone/>
            </a:pPr>
            <a:r>
              <a:rPr lang="en-US" sz="2800" dirty="0"/>
              <a:t>	Adobe Illustrator</a:t>
            </a:r>
          </a:p>
          <a:p>
            <a:pPr marL="81915" lvl="1" indent="0">
              <a:buNone/>
            </a:pPr>
            <a:r>
              <a:rPr lang="en-US" sz="2800" dirty="0"/>
              <a:t>	AWS:	Amplify</a:t>
            </a:r>
          </a:p>
          <a:p>
            <a:pPr marL="81915" lvl="1" indent="0">
              <a:buNone/>
            </a:pPr>
            <a:r>
              <a:rPr lang="en-US" sz="2800" dirty="0"/>
              <a:t>		MySQL and AWS RDS</a:t>
            </a:r>
          </a:p>
          <a:p>
            <a:pPr marL="81915" lvl="1" indent="0">
              <a:buNone/>
            </a:pPr>
            <a:r>
              <a:rPr lang="en-US" sz="2800" dirty="0"/>
              <a:t>		Lambda</a:t>
            </a:r>
          </a:p>
          <a:p>
            <a:pPr marL="81915" lvl="1" indent="0">
              <a:buNone/>
            </a:pPr>
            <a:r>
              <a:rPr lang="en-US" sz="2800" dirty="0"/>
              <a:t>		API Gateway</a:t>
            </a:r>
          </a:p>
          <a:p>
            <a:pPr marL="81915" lvl="1" indent="0">
              <a:buNone/>
            </a:pPr>
            <a:r>
              <a:rPr lang="en-US" sz="2800" dirty="0"/>
              <a:t>	React</a:t>
            </a:r>
          </a:p>
          <a:p>
            <a:pPr marL="81915" lvl="1" indent="0">
              <a:buNone/>
            </a:pPr>
            <a:r>
              <a:rPr lang="en-US" sz="2800" dirty="0"/>
              <a:t>	Typescript</a:t>
            </a:r>
          </a:p>
          <a:p>
            <a:pPr marL="81915" lvl="1" indent="0">
              <a:buNone/>
            </a:pPr>
            <a:r>
              <a:rPr lang="en-US" sz="2800" dirty="0"/>
              <a:t>	</a:t>
            </a:r>
            <a:r>
              <a:rPr lang="en-US" sz="2800" dirty="0" err="1"/>
              <a:t>Javascript</a:t>
            </a:r>
            <a:endParaRPr lang="en-US" sz="2800" dirty="0"/>
          </a:p>
          <a:p>
            <a:pPr marL="81915" lvl="1" indent="0">
              <a:buNone/>
            </a:pPr>
            <a:r>
              <a:rPr lang="en-US" sz="2800" dirty="0"/>
              <a:t>		</a:t>
            </a:r>
          </a:p>
          <a:p>
            <a:pPr marL="264795" lvl="1" indent="-182880">
              <a:buFont typeface="Arial" charset="0"/>
              <a:buChar char="•"/>
            </a:pPr>
            <a:r>
              <a:rPr lang="en-US" sz="2800" dirty="0"/>
              <a:t>Interpersonal / client skill Development</a:t>
            </a:r>
          </a:p>
          <a:p>
            <a:pPr marL="539115" lvl="2" indent="0">
              <a:buNone/>
            </a:pPr>
            <a:r>
              <a:rPr lang="en-US" sz="2800" dirty="0"/>
              <a:t>	Team Stand Ups</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850900" y="1325563"/>
            <a:ext cx="10960100" cy="5532437"/>
          </a:xfrm>
        </p:spPr>
        <p:txBody>
          <a:bodyPr vert="horz" lIns="45720" tIns="45720" rIns="45720" bIns="45720" rtlCol="0" anchor="t">
            <a:normAutofit fontScale="77500" lnSpcReduction="2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New tool to help dyslexic people to more easily learn to read and write English on their own terms, hopefully reducing their stress and frustration.</a:t>
            </a:r>
          </a:p>
          <a:p>
            <a:pPr marL="1179195" lvl="3" indent="-182880">
              <a:buFont typeface="Arial" charset="0"/>
              <a:buChar char="•"/>
            </a:pPr>
            <a:r>
              <a:rPr lang="en-US" sz="2600" b="0" i="0" dirty="0">
                <a:solidFill>
                  <a:srgbClr val="1F2328"/>
                </a:solidFill>
                <a:effectLst/>
                <a:latin typeface="-apple-system"/>
              </a:rPr>
              <a:t>This can then be used in their daily lives by providing a way to read and write in a font set that displays the characters as their eyes interpret each character, hopefully making it easier for them to learn, and read and write in English.  As an example, a student given an assignment, they could download the file, translate to their </a:t>
            </a:r>
            <a:r>
              <a:rPr lang="en-US" sz="2600" b="0" i="0" dirty="0" err="1">
                <a:solidFill>
                  <a:srgbClr val="1F2328"/>
                </a:solidFill>
                <a:effectLst/>
                <a:latin typeface="-apple-system"/>
              </a:rPr>
              <a:t>fontset</a:t>
            </a:r>
            <a:r>
              <a:rPr lang="en-US" sz="2600" b="0" i="0" dirty="0">
                <a:solidFill>
                  <a:srgbClr val="1F2328"/>
                </a:solidFill>
                <a:effectLst/>
                <a:latin typeface="-apple-system"/>
              </a:rPr>
              <a:t>, open and view the assignment in a font set that they can read, as well as the typical human </a:t>
            </a:r>
            <a:r>
              <a:rPr lang="en-US" sz="2600" b="0" i="0" dirty="0" err="1">
                <a:solidFill>
                  <a:srgbClr val="1F2328"/>
                </a:solidFill>
                <a:effectLst/>
                <a:latin typeface="-apple-system"/>
              </a:rPr>
              <a:t>fontset</a:t>
            </a:r>
            <a:r>
              <a:rPr lang="en-US" sz="2600" b="0" i="0" dirty="0">
                <a:solidFill>
                  <a:srgbClr val="1F2328"/>
                </a:solidFill>
                <a:effectLst/>
                <a:latin typeface="-apple-system"/>
              </a:rPr>
              <a:t>. </a:t>
            </a:r>
          </a:p>
          <a:p>
            <a:pPr marL="539115" lvl="2" indent="0">
              <a:buNone/>
            </a:pPr>
            <a:r>
              <a:rPr lang="en-US" sz="2800" dirty="0"/>
              <a:t>  </a:t>
            </a:r>
          </a:p>
          <a:p>
            <a:pPr marL="721995" lvl="2" indent="-182880">
              <a:buFont typeface="Arial" charset="0"/>
              <a:buChar char="•"/>
            </a:pPr>
            <a:r>
              <a:rPr lang="en-US" sz="2800" dirty="0"/>
              <a:t>Helping teachers to see and understand how each individual dyslexic person sees each ANS character, learning to accept those differences hopefully gaining more patience when teaching dyslexic people.</a:t>
            </a:r>
          </a:p>
          <a:p>
            <a:pPr marL="721995" lvl="2" indent="-182880">
              <a:buFont typeface="Arial" charset="0"/>
              <a:buChar char="•"/>
            </a:pPr>
            <a:r>
              <a:rPr lang="en-US" sz="2800" dirty="0"/>
              <a:t>Potential for future use in foreign languages for dyslexic people</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endParaRPr lang="en-US" dirty="0"/>
          </a:p>
          <a:p>
            <a:endParaRPr lang="en-US" dirty="0"/>
          </a:p>
          <a:p>
            <a:r>
              <a:rPr lang="en-US" dirty="0"/>
              <a:t>Continuing slides are backup for online demo issues…</a:t>
            </a:r>
          </a:p>
        </p:txBody>
      </p:sp>
    </p:spTree>
    <p:extLst>
      <p:ext uri="{BB962C8B-B14F-4D97-AF65-F5344CB8AC3E}">
        <p14:creationId xmlns:p14="http://schemas.microsoft.com/office/powerpoint/2010/main" val="88747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10801</TotalTime>
  <Words>2603</Words>
  <Application>Microsoft Office PowerPoint</Application>
  <PresentationFormat>Widescreen</PresentationFormat>
  <Paragraphs>176</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-apple-system</vt:lpstr>
      <vt:lpstr>Arial</vt:lpstr>
      <vt:lpstr>Calibri</vt:lpstr>
      <vt:lpstr>Calibri Light</vt:lpstr>
      <vt:lpstr>Office Theme</vt:lpstr>
      <vt:lpstr>Inclusive Alphabet Team Karen Petersen Donald Mains Annelise Blanchard Scott Hansford</vt:lpstr>
      <vt:lpstr>Project Objectives</vt:lpstr>
      <vt:lpstr>Project Objectives continued …</vt:lpstr>
      <vt:lpstr>Individual Objectives</vt:lpstr>
      <vt:lpstr>What Changed?</vt:lpstr>
      <vt:lpstr>Growth</vt:lpstr>
      <vt:lpstr>IMPACT</vt:lpstr>
      <vt:lpstr>Demo</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Word Modify Word Delete Word</vt:lpstr>
      <vt:lpstr>Questions?</vt:lpstr>
      <vt:lpstr>Appendix: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Dane Petersen</cp:lastModifiedBy>
  <cp:revision>687</cp:revision>
  <cp:lastPrinted>2016-05-04T23:43:00Z</cp:lastPrinted>
  <dcterms:created xsi:type="dcterms:W3CDTF">2016-03-14T18:20:56Z</dcterms:created>
  <dcterms:modified xsi:type="dcterms:W3CDTF">2023-06-13T22:23:23Z</dcterms:modified>
</cp:coreProperties>
</file>