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22"/>
  </p:notesMasterIdLst>
  <p:sldIdLst>
    <p:sldId id="257" r:id="rId2"/>
    <p:sldId id="390" r:id="rId3"/>
    <p:sldId id="395" r:id="rId4"/>
    <p:sldId id="391" r:id="rId5"/>
    <p:sldId id="393" r:id="rId6"/>
    <p:sldId id="376" r:id="rId7"/>
    <p:sldId id="396" r:id="rId8"/>
    <p:sldId id="258" r:id="rId9"/>
    <p:sldId id="259" r:id="rId10"/>
    <p:sldId id="260" r:id="rId11"/>
    <p:sldId id="261" r:id="rId12"/>
    <p:sldId id="262" r:id="rId13"/>
    <p:sldId id="263" r:id="rId14"/>
    <p:sldId id="264" r:id="rId15"/>
    <p:sldId id="265" r:id="rId16"/>
    <p:sldId id="267" r:id="rId17"/>
    <p:sldId id="266" r:id="rId18"/>
    <p:sldId id="268" r:id="rId19"/>
    <p:sldId id="297" r:id="rId20"/>
    <p:sldId id="3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39"/>
    <p:restoredTop sz="70423"/>
  </p:normalViewPr>
  <p:slideViewPr>
    <p:cSldViewPr snapToGrid="0" snapToObjects="1">
      <p:cViewPr varScale="1">
        <p:scale>
          <a:sx n="60" d="100"/>
          <a:sy n="60" d="100"/>
        </p:scale>
        <p:origin x="101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8CFE7-37EB-5E46-90A3-E8CEB3D52683}"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8EF4D-D828-7E4E-A30F-A507EED602BD}" type="slidenum">
              <a:rPr lang="en-US" smtClean="0"/>
              <a:t>‹#›</a:t>
            </a:fld>
            <a:endParaRPr lang="en-US"/>
          </a:p>
        </p:txBody>
      </p:sp>
    </p:spTree>
    <p:extLst>
      <p:ext uri="{BB962C8B-B14F-4D97-AF65-F5344CB8AC3E}">
        <p14:creationId xmlns:p14="http://schemas.microsoft.com/office/powerpoint/2010/main" val="111666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p:txBody>
      </p:sp>
      <p:sp>
        <p:nvSpPr>
          <p:cNvPr id="4" name="Slide Number Placeholder 3"/>
          <p:cNvSpPr>
            <a:spLocks noGrp="1"/>
          </p:cNvSpPr>
          <p:nvPr>
            <p:ph type="sldNum" sz="quarter" idx="10"/>
          </p:nvPr>
        </p:nvSpPr>
        <p:spPr/>
        <p:txBody>
          <a:bodyPr/>
          <a:lstStyle/>
          <a:p>
            <a:fld id="{4C58EF4D-D828-7E4E-A30F-A507EED602BD}" type="slidenum">
              <a:rPr lang="en-US" smtClean="0"/>
              <a:t>1</a:t>
            </a:fld>
            <a:endParaRPr lang="en-US"/>
          </a:p>
        </p:txBody>
      </p:sp>
    </p:spTree>
    <p:extLst>
      <p:ext uri="{BB962C8B-B14F-4D97-AF65-F5344CB8AC3E}">
        <p14:creationId xmlns:p14="http://schemas.microsoft.com/office/powerpoint/2010/main" val="158108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a:t>
            </a:fld>
            <a:endParaRPr lang="en-US"/>
          </a:p>
        </p:txBody>
      </p:sp>
    </p:spTree>
    <p:extLst>
      <p:ext uri="{BB962C8B-B14F-4D97-AF65-F5344CB8AC3E}">
        <p14:creationId xmlns:p14="http://schemas.microsoft.com/office/powerpoint/2010/main" val="106891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3</a:t>
            </a:fld>
            <a:endParaRPr lang="en-US"/>
          </a:p>
        </p:txBody>
      </p:sp>
    </p:spTree>
    <p:extLst>
      <p:ext uri="{BB962C8B-B14F-4D97-AF65-F5344CB8AC3E}">
        <p14:creationId xmlns:p14="http://schemas.microsoft.com/office/powerpoint/2010/main" val="98490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p:txBody>
      </p:sp>
      <p:sp>
        <p:nvSpPr>
          <p:cNvPr id="4" name="Slide Number Placeholder 3"/>
          <p:cNvSpPr>
            <a:spLocks noGrp="1"/>
          </p:cNvSpPr>
          <p:nvPr>
            <p:ph type="sldNum" sz="quarter" idx="10"/>
          </p:nvPr>
        </p:nvSpPr>
        <p:spPr/>
        <p:txBody>
          <a:bodyPr/>
          <a:lstStyle/>
          <a:p>
            <a:fld id="{4C58EF4D-D828-7E4E-A30F-A507EED602BD}" type="slidenum">
              <a:rPr lang="en-US" smtClean="0"/>
              <a:t>4</a:t>
            </a:fld>
            <a:endParaRPr lang="en-US"/>
          </a:p>
        </p:txBody>
      </p:sp>
    </p:spTree>
    <p:extLst>
      <p:ext uri="{BB962C8B-B14F-4D97-AF65-F5344CB8AC3E}">
        <p14:creationId xmlns:p14="http://schemas.microsoft.com/office/powerpoint/2010/main" val="923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5</a:t>
            </a:fld>
            <a:endParaRPr lang="en-US"/>
          </a:p>
        </p:txBody>
      </p:sp>
    </p:spTree>
    <p:extLst>
      <p:ext uri="{BB962C8B-B14F-4D97-AF65-F5344CB8AC3E}">
        <p14:creationId xmlns:p14="http://schemas.microsoft.com/office/powerpoint/2010/main" val="187735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highlight>
                  <a:srgbClr val="FFFF00"/>
                </a:highlight>
              </a:rPr>
              <a:t>Donald</a:t>
            </a:r>
          </a:p>
          <a:p>
            <a:r>
              <a:rPr lang="en-US" b="1" dirty="0"/>
              <a:t>Re-address</a:t>
            </a:r>
            <a:r>
              <a:rPr lang="en-US" dirty="0"/>
              <a:t> </a:t>
            </a:r>
            <a:r>
              <a:rPr lang="en-US" b="1" dirty="0"/>
              <a:t>objectives, growth, and impact during demo</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6</a:t>
            </a:fld>
            <a:endParaRPr lang="en-US"/>
          </a:p>
        </p:txBody>
      </p:sp>
    </p:spTree>
    <p:extLst>
      <p:ext uri="{BB962C8B-B14F-4D97-AF65-F5344CB8AC3E}">
        <p14:creationId xmlns:p14="http://schemas.microsoft.com/office/powerpoint/2010/main" val="156372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Replace the artwork, if desired.</a:t>
            </a:r>
          </a:p>
        </p:txBody>
      </p:sp>
      <p:sp>
        <p:nvSpPr>
          <p:cNvPr id="4" name="Slide Number Placeholder 3"/>
          <p:cNvSpPr>
            <a:spLocks noGrp="1"/>
          </p:cNvSpPr>
          <p:nvPr>
            <p:ph type="sldNum" sz="quarter" idx="10"/>
          </p:nvPr>
        </p:nvSpPr>
        <p:spPr/>
        <p:txBody>
          <a:bodyPr/>
          <a:lstStyle/>
          <a:p>
            <a:fld id="{4C58EF4D-D828-7E4E-A30F-A507EED602BD}" type="slidenum">
              <a:rPr lang="en-US" smtClean="0"/>
              <a:t>19</a:t>
            </a:fld>
            <a:endParaRPr lang="en-US"/>
          </a:p>
        </p:txBody>
      </p:sp>
    </p:spTree>
    <p:extLst>
      <p:ext uri="{BB962C8B-B14F-4D97-AF65-F5344CB8AC3E}">
        <p14:creationId xmlns:p14="http://schemas.microsoft.com/office/powerpoint/2010/main" val="233859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Remove this slide… it’s for your reference</a:t>
            </a:r>
            <a:endParaRPr lang="en-US" b="1" dirty="0"/>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20</a:t>
            </a:fld>
            <a:endParaRPr lang="en-US"/>
          </a:p>
        </p:txBody>
      </p:sp>
    </p:spTree>
    <p:extLst>
      <p:ext uri="{BB962C8B-B14F-4D97-AF65-F5344CB8AC3E}">
        <p14:creationId xmlns:p14="http://schemas.microsoft.com/office/powerpoint/2010/main" val="154720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CB0D-D548-D644-8991-55A671A01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457347-60C4-C94F-AAB7-719291C60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2CD7DB-19FA-A74F-82D5-0A2855E837AD}"/>
              </a:ext>
            </a:extLst>
          </p:cNvPr>
          <p:cNvSpPr>
            <a:spLocks noGrp="1"/>
          </p:cNvSpPr>
          <p:nvPr>
            <p:ph type="dt" sz="half" idx="10"/>
          </p:nvPr>
        </p:nvSpPr>
        <p:spPr/>
        <p:txBody>
          <a:bodyPr/>
          <a:lstStyle/>
          <a:p>
            <a:fld id="{6AD6EE87-EBD5-4F12-A48A-63ACA297AC8F}" type="datetimeFigureOut">
              <a:rPr lang="en-US" smtClean="0"/>
              <a:t>5/24/2023</a:t>
            </a:fld>
            <a:endParaRPr lang="en-US" dirty="0"/>
          </a:p>
        </p:txBody>
      </p:sp>
      <p:sp>
        <p:nvSpPr>
          <p:cNvPr id="5" name="Footer Placeholder 4">
            <a:extLst>
              <a:ext uri="{FF2B5EF4-FFF2-40B4-BE49-F238E27FC236}">
                <a16:creationId xmlns:a16="http://schemas.microsoft.com/office/drawing/2014/main" id="{B04FD5F6-544E-5D42-87C3-EA291BBE0C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DE568E-ABD1-8A46-87F0-74386A3E0F4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77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8253-303A-9442-9C56-7A58EAD5B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98DB2-F89F-1C41-9E56-E9907E1B4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97953-BCAD-024C-867A-E482D744DE36}"/>
              </a:ext>
            </a:extLst>
          </p:cNvPr>
          <p:cNvSpPr>
            <a:spLocks noGrp="1"/>
          </p:cNvSpPr>
          <p:nvPr>
            <p:ph type="dt" sz="half" idx="10"/>
          </p:nvPr>
        </p:nvSpPr>
        <p:spPr/>
        <p:txBody>
          <a:bodyPr/>
          <a:lstStyle/>
          <a:p>
            <a:fld id="{4CD73815-2707-4475-8F1A-B873CB631BB4}" type="datetimeFigureOut">
              <a:rPr lang="en-US" smtClean="0"/>
              <a:t>5/24/2023</a:t>
            </a:fld>
            <a:endParaRPr lang="en-US" dirty="0"/>
          </a:p>
        </p:txBody>
      </p:sp>
      <p:sp>
        <p:nvSpPr>
          <p:cNvPr id="5" name="Footer Placeholder 4">
            <a:extLst>
              <a:ext uri="{FF2B5EF4-FFF2-40B4-BE49-F238E27FC236}">
                <a16:creationId xmlns:a16="http://schemas.microsoft.com/office/drawing/2014/main" id="{8DFA7472-A5AD-3C41-8738-4EBF33C8A7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7E5770-6A82-1C42-B013-97A9790F8A6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138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06083-D77F-2E45-82CD-A4F88E4E3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08D8D-DD13-A24C-9038-996B80A89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F954D-4D7B-6F4D-89AA-A58755E77CA9}"/>
              </a:ext>
            </a:extLst>
          </p:cNvPr>
          <p:cNvSpPr>
            <a:spLocks noGrp="1"/>
          </p:cNvSpPr>
          <p:nvPr>
            <p:ph type="dt" sz="half" idx="10"/>
          </p:nvPr>
        </p:nvSpPr>
        <p:spPr/>
        <p:txBody>
          <a:bodyPr/>
          <a:lstStyle/>
          <a:p>
            <a:fld id="{2A4AFB99-0EAB-4182-AFF8-E214C82A68F6}" type="datetimeFigureOut">
              <a:rPr lang="en-US" smtClean="0"/>
              <a:t>5/24/2023</a:t>
            </a:fld>
            <a:endParaRPr lang="en-US" dirty="0"/>
          </a:p>
        </p:txBody>
      </p:sp>
      <p:sp>
        <p:nvSpPr>
          <p:cNvPr id="5" name="Footer Placeholder 4">
            <a:extLst>
              <a:ext uri="{FF2B5EF4-FFF2-40B4-BE49-F238E27FC236}">
                <a16:creationId xmlns:a16="http://schemas.microsoft.com/office/drawing/2014/main" id="{E54005F4-5125-0C42-BE0A-5480FDEFAB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C8ABD3-1FF3-1340-BE7D-F77C9DA2BB6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699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E0DB-B32E-7843-80A5-889C35866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C2C01-15D0-2540-A7D4-EE290C65D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950F-6F9B-1840-99A7-ED7F142BD8D3}"/>
              </a:ext>
            </a:extLst>
          </p:cNvPr>
          <p:cNvSpPr>
            <a:spLocks noGrp="1"/>
          </p:cNvSpPr>
          <p:nvPr>
            <p:ph type="dt" sz="half" idx="10"/>
          </p:nvPr>
        </p:nvSpPr>
        <p:spPr/>
        <p:txBody>
          <a:bodyPr/>
          <a:lstStyle/>
          <a:p>
            <a:fld id="{A5D3794B-289A-4A80-97D7-111025398D45}" type="datetimeFigureOut">
              <a:rPr lang="en-US" smtClean="0"/>
              <a:t>5/24/2023</a:t>
            </a:fld>
            <a:endParaRPr lang="en-US" dirty="0"/>
          </a:p>
        </p:txBody>
      </p:sp>
      <p:sp>
        <p:nvSpPr>
          <p:cNvPr id="5" name="Footer Placeholder 4">
            <a:extLst>
              <a:ext uri="{FF2B5EF4-FFF2-40B4-BE49-F238E27FC236}">
                <a16:creationId xmlns:a16="http://schemas.microsoft.com/office/drawing/2014/main" id="{994309E6-5AB7-7A46-AE07-66F3B638FD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42A6D4-1D0F-2643-B257-217ABFFDF3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421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833B-6804-2245-91C3-678AF2D85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4E2397-B495-2247-B1F1-CDEC5C469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B94CF-FF8E-F14A-80FA-22A103888347}"/>
              </a:ext>
            </a:extLst>
          </p:cNvPr>
          <p:cNvSpPr>
            <a:spLocks noGrp="1"/>
          </p:cNvSpPr>
          <p:nvPr>
            <p:ph type="dt" sz="half" idx="10"/>
          </p:nvPr>
        </p:nvSpPr>
        <p:spPr/>
        <p:txBody>
          <a:bodyPr/>
          <a:lstStyle/>
          <a:p>
            <a:fld id="{5A61015F-7CC6-4D0A-9D87-873EA4C304CC}" type="datetimeFigureOut">
              <a:rPr lang="en-US" smtClean="0"/>
              <a:t>5/24/2023</a:t>
            </a:fld>
            <a:endParaRPr lang="en-US" dirty="0"/>
          </a:p>
        </p:txBody>
      </p:sp>
      <p:sp>
        <p:nvSpPr>
          <p:cNvPr id="5" name="Footer Placeholder 4">
            <a:extLst>
              <a:ext uri="{FF2B5EF4-FFF2-40B4-BE49-F238E27FC236}">
                <a16:creationId xmlns:a16="http://schemas.microsoft.com/office/drawing/2014/main" id="{7A283E8C-BC51-B34B-B750-9595B51770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D05AB-B6BC-FB4F-9E76-7D0DAC62985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626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D979-210F-BA42-9B39-1E30285E2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54E02-4550-0C47-BA48-90AE549EA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7DD39E-450D-1A42-B6A5-3088699A2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8F9F0-813D-544C-9424-40FC9F41E442}"/>
              </a:ext>
            </a:extLst>
          </p:cNvPr>
          <p:cNvSpPr>
            <a:spLocks noGrp="1"/>
          </p:cNvSpPr>
          <p:nvPr>
            <p:ph type="dt" sz="half" idx="10"/>
          </p:nvPr>
        </p:nvSpPr>
        <p:spPr/>
        <p:txBody>
          <a:bodyPr/>
          <a:lstStyle/>
          <a:p>
            <a:fld id="{93C6A301-0538-44EC-B09D-202E1042A48B}" type="datetimeFigureOut">
              <a:rPr lang="en-US" smtClean="0"/>
              <a:t>5/24/2023</a:t>
            </a:fld>
            <a:endParaRPr lang="en-US" dirty="0"/>
          </a:p>
        </p:txBody>
      </p:sp>
      <p:sp>
        <p:nvSpPr>
          <p:cNvPr id="6" name="Footer Placeholder 5">
            <a:extLst>
              <a:ext uri="{FF2B5EF4-FFF2-40B4-BE49-F238E27FC236}">
                <a16:creationId xmlns:a16="http://schemas.microsoft.com/office/drawing/2014/main" id="{7C1E72E1-CF81-314E-A628-003124A254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4CDA6-5B81-1E44-B5E3-EEAD321680F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509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9042-F6BF-6D4E-A12F-3F09EEDD3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B266E-1244-2840-8690-7DB346299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54200-B18F-2A48-9A86-2C875BF79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0A218-E22A-304F-A2E2-700457EA8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52DB9-612A-BC40-BB89-6ADF84C51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28485-2CB2-DB47-BC17-8DE66B4B4485}"/>
              </a:ext>
            </a:extLst>
          </p:cNvPr>
          <p:cNvSpPr>
            <a:spLocks noGrp="1"/>
          </p:cNvSpPr>
          <p:nvPr>
            <p:ph type="dt" sz="half" idx="10"/>
          </p:nvPr>
        </p:nvSpPr>
        <p:spPr/>
        <p:txBody>
          <a:bodyPr/>
          <a:lstStyle/>
          <a:p>
            <a:fld id="{90298CD5-6C1E-4009-B41F-6DF62E31D3BE}" type="datetimeFigureOut">
              <a:rPr lang="en-US" smtClean="0"/>
              <a:pPr/>
              <a:t>5/24/2023</a:t>
            </a:fld>
            <a:endParaRPr lang="en-US" dirty="0"/>
          </a:p>
        </p:txBody>
      </p:sp>
      <p:sp>
        <p:nvSpPr>
          <p:cNvPr id="8" name="Footer Placeholder 7">
            <a:extLst>
              <a:ext uri="{FF2B5EF4-FFF2-40B4-BE49-F238E27FC236}">
                <a16:creationId xmlns:a16="http://schemas.microsoft.com/office/drawing/2014/main" id="{4AB4BFBC-2318-2F48-B994-F9F056701C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3900A8D-B6B1-C94C-B236-86A6D806C51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854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C5FA-5BC2-CE4B-88B4-4BC7677CB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E3B14-FA15-E64A-8B7E-7BE025CB8A41}"/>
              </a:ext>
            </a:extLst>
          </p:cNvPr>
          <p:cNvSpPr>
            <a:spLocks noGrp="1"/>
          </p:cNvSpPr>
          <p:nvPr>
            <p:ph type="dt" sz="half" idx="10"/>
          </p:nvPr>
        </p:nvSpPr>
        <p:spPr/>
        <p:txBody>
          <a:bodyPr/>
          <a:lstStyle/>
          <a:p>
            <a:fld id="{67EF4D4C-5367-4C26-9E2B-D8088D7FCA81}" type="datetimeFigureOut">
              <a:rPr lang="en-US" smtClean="0"/>
              <a:t>5/24/2023</a:t>
            </a:fld>
            <a:endParaRPr lang="en-US" dirty="0"/>
          </a:p>
        </p:txBody>
      </p:sp>
      <p:sp>
        <p:nvSpPr>
          <p:cNvPr id="4" name="Footer Placeholder 3">
            <a:extLst>
              <a:ext uri="{FF2B5EF4-FFF2-40B4-BE49-F238E27FC236}">
                <a16:creationId xmlns:a16="http://schemas.microsoft.com/office/drawing/2014/main" id="{1EBB0240-BFC7-7342-AECF-456D58629E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91E428-74FC-F549-87E6-4F627C10B95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596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DCAD8-7C99-9A4E-9964-B00B7BB057A9}"/>
              </a:ext>
            </a:extLst>
          </p:cNvPr>
          <p:cNvSpPr>
            <a:spLocks noGrp="1"/>
          </p:cNvSpPr>
          <p:nvPr>
            <p:ph type="dt" sz="half" idx="10"/>
          </p:nvPr>
        </p:nvSpPr>
        <p:spPr/>
        <p:txBody>
          <a:bodyPr/>
          <a:lstStyle/>
          <a:p>
            <a:fld id="{56E91E96-98B0-4413-9547-46F3504108EF}" type="datetimeFigureOut">
              <a:rPr lang="en-US" smtClean="0"/>
              <a:t>5/24/2023</a:t>
            </a:fld>
            <a:endParaRPr lang="en-US" dirty="0"/>
          </a:p>
        </p:txBody>
      </p:sp>
      <p:sp>
        <p:nvSpPr>
          <p:cNvPr id="3" name="Footer Placeholder 2">
            <a:extLst>
              <a:ext uri="{FF2B5EF4-FFF2-40B4-BE49-F238E27FC236}">
                <a16:creationId xmlns:a16="http://schemas.microsoft.com/office/drawing/2014/main" id="{F003CFF0-58E7-C143-8142-E6DA13B7D5F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AC19B8-ADCD-C94E-BB59-5D7718FDBCB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416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DF74-C5D3-1A44-907A-EC4B79A05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78599C-957F-644B-953C-32DD091AF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45701C-FBD1-5542-891B-2DB6DAD54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320A5-0075-AE46-BE6E-A568546259F9}"/>
              </a:ext>
            </a:extLst>
          </p:cNvPr>
          <p:cNvSpPr>
            <a:spLocks noGrp="1"/>
          </p:cNvSpPr>
          <p:nvPr>
            <p:ph type="dt" sz="half" idx="10"/>
          </p:nvPr>
        </p:nvSpPr>
        <p:spPr/>
        <p:txBody>
          <a:bodyPr/>
          <a:lstStyle/>
          <a:p>
            <a:fld id="{05C68B11-C5A8-448C-8CE9-B1A273C79CFC}" type="datetimeFigureOut">
              <a:rPr lang="en-US" smtClean="0"/>
              <a:t>5/24/2023</a:t>
            </a:fld>
            <a:endParaRPr lang="en-US" dirty="0"/>
          </a:p>
        </p:txBody>
      </p:sp>
      <p:sp>
        <p:nvSpPr>
          <p:cNvPr id="6" name="Footer Placeholder 5">
            <a:extLst>
              <a:ext uri="{FF2B5EF4-FFF2-40B4-BE49-F238E27FC236}">
                <a16:creationId xmlns:a16="http://schemas.microsoft.com/office/drawing/2014/main" id="{B8CA0CC7-C6DE-6047-82A0-E050D05869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685409-F04D-D644-B431-C8360440736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180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1C60-F182-6444-A26F-487E841E7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B039A-FAD3-334D-8EE5-1CC6EFF3C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E1F945-7D96-EF4D-B34B-70BDCAB0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6D49B-5A3A-D649-964A-B5076A600852}"/>
              </a:ext>
            </a:extLst>
          </p:cNvPr>
          <p:cNvSpPr>
            <a:spLocks noGrp="1"/>
          </p:cNvSpPr>
          <p:nvPr>
            <p:ph type="dt" sz="half" idx="10"/>
          </p:nvPr>
        </p:nvSpPr>
        <p:spPr/>
        <p:txBody>
          <a:bodyPr/>
          <a:lstStyle/>
          <a:p>
            <a:fld id="{C7616CA0-919D-4A49-9C8A-62FDFB3A5183}" type="datetimeFigureOut">
              <a:rPr lang="en-US" smtClean="0"/>
              <a:t>5/24/2023</a:t>
            </a:fld>
            <a:endParaRPr lang="en-US" dirty="0"/>
          </a:p>
        </p:txBody>
      </p:sp>
      <p:sp>
        <p:nvSpPr>
          <p:cNvPr id="6" name="Footer Placeholder 5">
            <a:extLst>
              <a:ext uri="{FF2B5EF4-FFF2-40B4-BE49-F238E27FC236}">
                <a16:creationId xmlns:a16="http://schemas.microsoft.com/office/drawing/2014/main" id="{01A92640-42BF-854D-89E1-2DB08B4C30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EA909E-D70C-DC44-BDFF-65F276574053}"/>
              </a:ext>
            </a:extLst>
          </p:cNvPr>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86451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89D5A-1098-A54C-9D8F-9D093DE32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E9CD2B-0575-8D4C-8F8B-4E4C38942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12F9C-3ED8-9C4B-9A31-DA9EF07A7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5/24/2023</a:t>
            </a:fld>
            <a:endParaRPr lang="en-US" dirty="0"/>
          </a:p>
        </p:txBody>
      </p:sp>
      <p:sp>
        <p:nvSpPr>
          <p:cNvPr id="5" name="Footer Placeholder 4">
            <a:extLst>
              <a:ext uri="{FF2B5EF4-FFF2-40B4-BE49-F238E27FC236}">
                <a16:creationId xmlns:a16="http://schemas.microsoft.com/office/drawing/2014/main" id="{06EFB824-FBE4-6E41-B97E-3E70E525F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04D0C22-9DF5-094C-9673-E8191A9C6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5012645"/>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3.emf"/><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7.emf"/><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481029" y="1084745"/>
            <a:ext cx="6062519" cy="3204134"/>
          </a:xfrm>
        </p:spPr>
        <p:txBody>
          <a:bodyPr vert="horz" lIns="91440" tIns="45720" rIns="91440" bIns="45720" rtlCol="0" anchor="b">
            <a:normAutofit/>
          </a:bodyPr>
          <a:lstStyle/>
          <a:p>
            <a:r>
              <a:rPr lang="en-US" sz="4800" b="1" spc="0" dirty="0">
                <a:latin typeface="+mn-lt"/>
              </a:rPr>
              <a:t>Inclusive Alphabet</a:t>
            </a:r>
            <a:br>
              <a:rPr lang="en-US" sz="4800" b="1" spc="0" dirty="0">
                <a:latin typeface="+mn-lt"/>
              </a:rPr>
            </a:br>
            <a:r>
              <a:rPr lang="en-US" sz="4800" b="1" spc="0" dirty="0">
                <a:latin typeface="+mn-lt"/>
              </a:rPr>
              <a:t>Team</a:t>
            </a:r>
            <a:br>
              <a:rPr lang="en-US" sz="4800" b="1" spc="0" dirty="0">
                <a:latin typeface="+mn-lt"/>
              </a:rPr>
            </a:br>
            <a:r>
              <a:rPr lang="en-US" sz="2500" b="1" dirty="0"/>
              <a:t>Karen Petersen</a:t>
            </a:r>
            <a:br>
              <a:rPr lang="en-US" sz="2500" b="1" spc="0" dirty="0"/>
            </a:br>
            <a:r>
              <a:rPr lang="en-US" sz="2500" b="1" spc="0" dirty="0"/>
              <a:t>Donald Mains</a:t>
            </a:r>
            <a:br>
              <a:rPr lang="en-US" sz="2500" b="1" spc="0" dirty="0"/>
            </a:br>
            <a:r>
              <a:rPr lang="en-US" sz="2500" b="1" spc="0" dirty="0"/>
              <a:t>Annelise Blanchard</a:t>
            </a:r>
            <a:br>
              <a:rPr lang="en-US" sz="2500" b="1" spc="0" dirty="0"/>
            </a:br>
            <a:r>
              <a:rPr lang="en-US" sz="2500" b="1" spc="0" dirty="0"/>
              <a:t>Scott Hansford</a:t>
            </a:r>
            <a:br>
              <a:rPr lang="en-US" sz="2500" b="1" spc="0" dirty="0"/>
            </a:br>
            <a:r>
              <a:rPr lang="en-US" sz="2500" b="1" spc="0" dirty="0"/>
              <a:t>Alas Ali</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5E3259F-95A4-F7D6-5D16-62F09A012762}"/>
              </a:ext>
            </a:extLst>
          </p:cNvPr>
          <p:cNvPicPr>
            <a:picLocks noChangeAspect="1"/>
          </p:cNvPicPr>
          <p:nvPr/>
        </p:nvPicPr>
        <p:blipFill>
          <a:blip r:embed="rId3"/>
          <a:stretch>
            <a:fillRect/>
          </a:stretch>
        </p:blipFill>
        <p:spPr>
          <a:xfrm>
            <a:off x="5260421" y="0"/>
            <a:ext cx="6931579" cy="5373624"/>
          </a:xfrm>
          <a:prstGeom prst="rect">
            <a:avLst/>
          </a:prstGeom>
        </p:spPr>
      </p:pic>
    </p:spTree>
    <p:extLst>
      <p:ext uri="{BB962C8B-B14F-4D97-AF65-F5344CB8AC3E}">
        <p14:creationId xmlns:p14="http://schemas.microsoft.com/office/powerpoint/2010/main" val="100842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5BF-D594-C23B-5AD1-F728FFDE0C51}"/>
              </a:ext>
            </a:extLst>
          </p:cNvPr>
          <p:cNvSpPr>
            <a:spLocks noGrp="1"/>
          </p:cNvSpPr>
          <p:nvPr>
            <p:ph type="title"/>
          </p:nvPr>
        </p:nvSpPr>
        <p:spPr>
          <a:xfrm>
            <a:off x="0" y="1"/>
            <a:ext cx="3195961" cy="1003176"/>
          </a:xfrm>
        </p:spPr>
        <p:txBody>
          <a:bodyPr>
            <a:normAutofit fontScale="90000"/>
          </a:bodyPr>
          <a:lstStyle/>
          <a:p>
            <a:r>
              <a:rPr lang="en-US" dirty="0" err="1"/>
              <a:t>Fontset</a:t>
            </a:r>
            <a:r>
              <a:rPr lang="en-US" dirty="0"/>
              <a:t> - Create</a:t>
            </a:r>
          </a:p>
        </p:txBody>
      </p:sp>
      <p:sp>
        <p:nvSpPr>
          <p:cNvPr id="6" name="Title 1">
            <a:extLst>
              <a:ext uri="{FF2B5EF4-FFF2-40B4-BE49-F238E27FC236}">
                <a16:creationId xmlns:a16="http://schemas.microsoft.com/office/drawing/2014/main" id="{BDEE2EDF-E69D-6440-9479-7464ED2883F5}"/>
              </a:ext>
            </a:extLst>
          </p:cNvPr>
          <p:cNvSpPr txBox="1">
            <a:spLocks/>
          </p:cNvSpPr>
          <p:nvPr/>
        </p:nvSpPr>
        <p:spPr>
          <a:xfrm>
            <a:off x="1890944" y="99303"/>
            <a:ext cx="10051002" cy="1622965"/>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lower case a is selected, change the color of it to a bright color and put a shape around it.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Save lower case a button is selected, save the lower case a to the database table(s), linking the user login id, lower case a, and the image selected and it’s rotation value, the version number of the font set (if there is more than one font set for the user, use the next version number), and then the next character is automatically displayed for creating.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Once two or more characters are created, a back button displays on the bottom of the screen.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selected, a pop up displays asking if the user wants to save the character.  If yes, the character is saved to the existing font set version, a message displays for 5 seconds that the character was  successfully saved, and the next character is displayed for selection.  If the user selects back, the previous character screen displays with their selection.  If the user has not selected an option, the next button is greyed out until a character selection is made.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075708EA-98B7-3AEC-5FEA-B42698D3A0E8}"/>
              </a:ext>
            </a:extLst>
          </p:cNvPr>
          <p:cNvPicPr>
            <a:picLocks noChangeAspect="1"/>
          </p:cNvPicPr>
          <p:nvPr/>
        </p:nvPicPr>
        <p:blipFill>
          <a:blip r:embed="rId2"/>
          <a:stretch>
            <a:fillRect/>
          </a:stretch>
        </p:blipFill>
        <p:spPr>
          <a:xfrm>
            <a:off x="310317" y="1873188"/>
            <a:ext cx="5290360" cy="2614712"/>
          </a:xfrm>
          <a:prstGeom prst="rect">
            <a:avLst/>
          </a:prstGeom>
        </p:spPr>
      </p:pic>
      <p:pic>
        <p:nvPicPr>
          <p:cNvPr id="18" name="Picture 17">
            <a:extLst>
              <a:ext uri="{FF2B5EF4-FFF2-40B4-BE49-F238E27FC236}">
                <a16:creationId xmlns:a16="http://schemas.microsoft.com/office/drawing/2014/main" id="{C5ED9844-D374-9F2E-A106-0704ED6EA3CE}"/>
              </a:ext>
            </a:extLst>
          </p:cNvPr>
          <p:cNvPicPr>
            <a:picLocks noChangeAspect="1"/>
          </p:cNvPicPr>
          <p:nvPr/>
        </p:nvPicPr>
        <p:blipFill>
          <a:blip r:embed="rId3"/>
          <a:stretch>
            <a:fillRect/>
          </a:stretch>
        </p:blipFill>
        <p:spPr>
          <a:xfrm>
            <a:off x="4683626" y="1630679"/>
            <a:ext cx="937260" cy="243840"/>
          </a:xfrm>
          <a:prstGeom prst="rect">
            <a:avLst/>
          </a:prstGeom>
        </p:spPr>
      </p:pic>
      <p:pic>
        <p:nvPicPr>
          <p:cNvPr id="22" name="Picture 21">
            <a:extLst>
              <a:ext uri="{FF2B5EF4-FFF2-40B4-BE49-F238E27FC236}">
                <a16:creationId xmlns:a16="http://schemas.microsoft.com/office/drawing/2014/main" id="{DC9B468A-3AE0-85D1-264E-B3E223DAB1FE}"/>
              </a:ext>
            </a:extLst>
          </p:cNvPr>
          <p:cNvPicPr>
            <a:picLocks noChangeAspect="1"/>
          </p:cNvPicPr>
          <p:nvPr/>
        </p:nvPicPr>
        <p:blipFill>
          <a:blip r:embed="rId4"/>
          <a:stretch>
            <a:fillRect/>
          </a:stretch>
        </p:blipFill>
        <p:spPr>
          <a:xfrm>
            <a:off x="6846592" y="1630679"/>
            <a:ext cx="5345408" cy="2857221"/>
          </a:xfrm>
          <a:prstGeom prst="rect">
            <a:avLst/>
          </a:prstGeom>
        </p:spPr>
      </p:pic>
      <p:pic>
        <p:nvPicPr>
          <p:cNvPr id="24" name="Picture 23">
            <a:extLst>
              <a:ext uri="{FF2B5EF4-FFF2-40B4-BE49-F238E27FC236}">
                <a16:creationId xmlns:a16="http://schemas.microsoft.com/office/drawing/2014/main" id="{47DB7063-51B7-8C6F-9BF7-8D239B363714}"/>
              </a:ext>
            </a:extLst>
          </p:cNvPr>
          <p:cNvPicPr>
            <a:picLocks noChangeAspect="1"/>
          </p:cNvPicPr>
          <p:nvPr/>
        </p:nvPicPr>
        <p:blipFill>
          <a:blip r:embed="rId5"/>
          <a:stretch>
            <a:fillRect/>
          </a:stretch>
        </p:blipFill>
        <p:spPr>
          <a:xfrm>
            <a:off x="5433321" y="3086100"/>
            <a:ext cx="1145034" cy="342900"/>
          </a:xfrm>
          <a:prstGeom prst="rect">
            <a:avLst/>
          </a:prstGeom>
        </p:spPr>
      </p:pic>
    </p:spTree>
    <p:extLst>
      <p:ext uri="{BB962C8B-B14F-4D97-AF65-F5344CB8AC3E}">
        <p14:creationId xmlns:p14="http://schemas.microsoft.com/office/powerpoint/2010/main" val="50446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A2BD-A9B7-958D-6701-12BA22155FF9}"/>
              </a:ext>
            </a:extLst>
          </p:cNvPr>
          <p:cNvSpPr>
            <a:spLocks noGrp="1"/>
          </p:cNvSpPr>
          <p:nvPr>
            <p:ph type="title"/>
          </p:nvPr>
        </p:nvSpPr>
        <p:spPr>
          <a:xfrm>
            <a:off x="1" y="1"/>
            <a:ext cx="3009530" cy="1047564"/>
          </a:xfrm>
        </p:spPr>
        <p:txBody>
          <a:bodyPr>
            <a:normAutofit fontScale="90000"/>
          </a:bodyPr>
          <a:lstStyle/>
          <a:p>
            <a:r>
              <a:rPr lang="en-US" dirty="0"/>
              <a:t>Font Set - Modify</a:t>
            </a:r>
          </a:p>
        </p:txBody>
      </p:sp>
      <p:sp>
        <p:nvSpPr>
          <p:cNvPr id="8" name="Title 1">
            <a:extLst>
              <a:ext uri="{FF2B5EF4-FFF2-40B4-BE49-F238E27FC236}">
                <a16:creationId xmlns:a16="http://schemas.microsoft.com/office/drawing/2014/main" id="{FB214D0A-F1E2-9F1C-0FC1-9DD87FC472A8}"/>
              </a:ext>
            </a:extLst>
          </p:cNvPr>
          <p:cNvSpPr txBox="1">
            <a:spLocks/>
          </p:cNvSpPr>
          <p:nvPr/>
        </p:nvSpPr>
        <p:spPr>
          <a:xfrm>
            <a:off x="2263806" y="0"/>
            <a:ext cx="9928195" cy="156246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modify font set is selected from the menu, the user’s font set is retrieved from the database, and the user’s font is displayed starting with lower case a’s, with the option that the user had selected being highlighted.  The user may then change the selection and resave the image.  When Save is clicked, a message displays saying the character was successfully saved displays for 10 seconds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Next and Back buttons are displayed as appropriate (at first character, only next button, at last character, only back button, at all other characters, next and back buttons are displayed.)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Drop down menus are displayed for allowing the user to select the exact character to modify so the user doesn’t have to scroll through every character case. Drop downs are categorized by lower case letter, upper case letter, number, or special character.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Images displayed in drop down menu are the images of the font set that the user created (their dyslexic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changed, a pop up displays asking if the user wants to save the character.  If yes, the character is saved to the existing font set version, replacing the previous character saved, and a message displays for 5 seconds that the character was  successfully saved.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22" name="Picture 21">
            <a:extLst>
              <a:ext uri="{FF2B5EF4-FFF2-40B4-BE49-F238E27FC236}">
                <a16:creationId xmlns:a16="http://schemas.microsoft.com/office/drawing/2014/main" id="{43B22D28-F31F-8360-6571-33CDA9C6AA23}"/>
              </a:ext>
            </a:extLst>
          </p:cNvPr>
          <p:cNvPicPr>
            <a:picLocks noChangeAspect="1"/>
          </p:cNvPicPr>
          <p:nvPr/>
        </p:nvPicPr>
        <p:blipFill>
          <a:blip r:embed="rId2"/>
          <a:stretch>
            <a:fillRect/>
          </a:stretch>
        </p:blipFill>
        <p:spPr>
          <a:xfrm>
            <a:off x="6818049" y="1385340"/>
            <a:ext cx="5174609" cy="3119905"/>
          </a:xfrm>
          <a:prstGeom prst="rect">
            <a:avLst/>
          </a:prstGeom>
        </p:spPr>
      </p:pic>
      <p:pic>
        <p:nvPicPr>
          <p:cNvPr id="24" name="Picture 23">
            <a:extLst>
              <a:ext uri="{FF2B5EF4-FFF2-40B4-BE49-F238E27FC236}">
                <a16:creationId xmlns:a16="http://schemas.microsoft.com/office/drawing/2014/main" id="{EEF80329-6538-0C25-FF14-D1C88C3EC7A7}"/>
              </a:ext>
            </a:extLst>
          </p:cNvPr>
          <p:cNvPicPr>
            <a:picLocks noChangeAspect="1"/>
          </p:cNvPicPr>
          <p:nvPr/>
        </p:nvPicPr>
        <p:blipFill>
          <a:blip r:embed="rId3"/>
          <a:stretch>
            <a:fillRect/>
          </a:stretch>
        </p:blipFill>
        <p:spPr>
          <a:xfrm>
            <a:off x="5726282" y="2538459"/>
            <a:ext cx="952500" cy="342900"/>
          </a:xfrm>
          <a:prstGeom prst="rect">
            <a:avLst/>
          </a:prstGeom>
        </p:spPr>
      </p:pic>
      <p:pic>
        <p:nvPicPr>
          <p:cNvPr id="26" name="Picture 25">
            <a:extLst>
              <a:ext uri="{FF2B5EF4-FFF2-40B4-BE49-F238E27FC236}">
                <a16:creationId xmlns:a16="http://schemas.microsoft.com/office/drawing/2014/main" id="{65ED7A35-8287-273A-486E-502785395DC2}"/>
              </a:ext>
            </a:extLst>
          </p:cNvPr>
          <p:cNvPicPr>
            <a:picLocks noChangeAspect="1"/>
          </p:cNvPicPr>
          <p:nvPr/>
        </p:nvPicPr>
        <p:blipFill>
          <a:blip r:embed="rId4"/>
          <a:stretch>
            <a:fillRect/>
          </a:stretch>
        </p:blipFill>
        <p:spPr>
          <a:xfrm>
            <a:off x="59200" y="1378586"/>
            <a:ext cx="5527815" cy="3332862"/>
          </a:xfrm>
          <a:prstGeom prst="rect">
            <a:avLst/>
          </a:prstGeom>
        </p:spPr>
      </p:pic>
    </p:spTree>
    <p:extLst>
      <p:ext uri="{BB962C8B-B14F-4D97-AF65-F5344CB8AC3E}">
        <p14:creationId xmlns:p14="http://schemas.microsoft.com/office/powerpoint/2010/main" val="370208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880D-B53F-94D9-ABD7-DE944B3C0C81}"/>
              </a:ext>
            </a:extLst>
          </p:cNvPr>
          <p:cNvSpPr>
            <a:spLocks noGrp="1"/>
          </p:cNvSpPr>
          <p:nvPr>
            <p:ph type="title"/>
          </p:nvPr>
        </p:nvSpPr>
        <p:spPr>
          <a:xfrm>
            <a:off x="0" y="0"/>
            <a:ext cx="2343705" cy="967747"/>
          </a:xfrm>
        </p:spPr>
        <p:txBody>
          <a:bodyPr>
            <a:normAutofit fontScale="90000"/>
          </a:bodyPr>
          <a:lstStyle/>
          <a:p>
            <a:r>
              <a:rPr lang="en-US" dirty="0"/>
              <a:t>Font Set </a:t>
            </a:r>
            <a:br>
              <a:rPr lang="en-US" dirty="0"/>
            </a:br>
            <a:r>
              <a:rPr lang="en-US" dirty="0"/>
              <a:t>- Delete</a:t>
            </a:r>
          </a:p>
        </p:txBody>
      </p:sp>
      <p:sp>
        <p:nvSpPr>
          <p:cNvPr id="6" name="Title 1">
            <a:extLst>
              <a:ext uri="{FF2B5EF4-FFF2-40B4-BE49-F238E27FC236}">
                <a16:creationId xmlns:a16="http://schemas.microsoft.com/office/drawing/2014/main" id="{433F7574-E5F0-6BB4-6E17-F4926F4FE983}"/>
              </a:ext>
            </a:extLst>
          </p:cNvPr>
          <p:cNvSpPr txBox="1">
            <a:spLocks/>
          </p:cNvSpPr>
          <p:nvPr/>
        </p:nvSpPr>
        <p:spPr>
          <a:xfrm>
            <a:off x="2121763" y="162347"/>
            <a:ext cx="10070237" cy="125175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Delete menu option is selected, a drop down box is displayed asking the user to select a font set to delete.  No default font set is selected.  Once a font set is selected, a pop up box displays asking the user to confirm deletion of their font set.  If yes, the entire font set version is deleted for the user, the font set version name is removed from the drop down box, and a message displays for 5 seconds that the font set was deleted successfully.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font set to delete, a message displays saying there are no font sets to delete.</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6" name="Picture 15">
            <a:extLst>
              <a:ext uri="{FF2B5EF4-FFF2-40B4-BE49-F238E27FC236}">
                <a16:creationId xmlns:a16="http://schemas.microsoft.com/office/drawing/2014/main" id="{29656CD5-4497-310B-30E6-F7C623907313}"/>
              </a:ext>
            </a:extLst>
          </p:cNvPr>
          <p:cNvPicPr>
            <a:picLocks noChangeAspect="1"/>
          </p:cNvPicPr>
          <p:nvPr/>
        </p:nvPicPr>
        <p:blipFill>
          <a:blip r:embed="rId2"/>
          <a:stretch>
            <a:fillRect/>
          </a:stretch>
        </p:blipFill>
        <p:spPr>
          <a:xfrm>
            <a:off x="6966753" y="1306739"/>
            <a:ext cx="5024176" cy="3590947"/>
          </a:xfrm>
          <a:prstGeom prst="rect">
            <a:avLst/>
          </a:prstGeom>
        </p:spPr>
      </p:pic>
      <p:pic>
        <p:nvPicPr>
          <p:cNvPr id="18" name="Picture 17">
            <a:extLst>
              <a:ext uri="{FF2B5EF4-FFF2-40B4-BE49-F238E27FC236}">
                <a16:creationId xmlns:a16="http://schemas.microsoft.com/office/drawing/2014/main" id="{610E7314-2113-D1B9-9B65-33BEF21D1944}"/>
              </a:ext>
            </a:extLst>
          </p:cNvPr>
          <p:cNvPicPr>
            <a:picLocks noChangeAspect="1"/>
          </p:cNvPicPr>
          <p:nvPr/>
        </p:nvPicPr>
        <p:blipFill>
          <a:blip r:embed="rId3"/>
          <a:stretch>
            <a:fillRect/>
          </a:stretch>
        </p:blipFill>
        <p:spPr>
          <a:xfrm>
            <a:off x="201071" y="3767991"/>
            <a:ext cx="5626049" cy="2927662"/>
          </a:xfrm>
          <a:prstGeom prst="rect">
            <a:avLst/>
          </a:prstGeom>
        </p:spPr>
      </p:pic>
      <p:pic>
        <p:nvPicPr>
          <p:cNvPr id="20" name="Picture 19">
            <a:extLst>
              <a:ext uri="{FF2B5EF4-FFF2-40B4-BE49-F238E27FC236}">
                <a16:creationId xmlns:a16="http://schemas.microsoft.com/office/drawing/2014/main" id="{96F304A8-F694-DC3B-6014-CD1AD110597C}"/>
              </a:ext>
            </a:extLst>
          </p:cNvPr>
          <p:cNvPicPr>
            <a:picLocks noChangeAspect="1"/>
          </p:cNvPicPr>
          <p:nvPr/>
        </p:nvPicPr>
        <p:blipFill>
          <a:blip r:embed="rId4"/>
          <a:stretch>
            <a:fillRect/>
          </a:stretch>
        </p:blipFill>
        <p:spPr>
          <a:xfrm>
            <a:off x="132757" y="1306739"/>
            <a:ext cx="5626049" cy="2122261"/>
          </a:xfrm>
          <a:prstGeom prst="rect">
            <a:avLst/>
          </a:prstGeom>
        </p:spPr>
      </p:pic>
      <p:pic>
        <p:nvPicPr>
          <p:cNvPr id="21" name="Picture 20">
            <a:extLst>
              <a:ext uri="{FF2B5EF4-FFF2-40B4-BE49-F238E27FC236}">
                <a16:creationId xmlns:a16="http://schemas.microsoft.com/office/drawing/2014/main" id="{313E764C-C7E6-EE5A-F976-369606864774}"/>
              </a:ext>
            </a:extLst>
          </p:cNvPr>
          <p:cNvPicPr>
            <a:picLocks noChangeAspect="1"/>
          </p:cNvPicPr>
          <p:nvPr/>
        </p:nvPicPr>
        <p:blipFill>
          <a:blip r:embed="rId5"/>
          <a:stretch>
            <a:fillRect/>
          </a:stretch>
        </p:blipFill>
        <p:spPr>
          <a:xfrm>
            <a:off x="5726282" y="2538459"/>
            <a:ext cx="952500" cy="342900"/>
          </a:xfrm>
          <a:prstGeom prst="rect">
            <a:avLst/>
          </a:prstGeom>
        </p:spPr>
      </p:pic>
      <p:pic>
        <p:nvPicPr>
          <p:cNvPr id="22" name="Picture 21">
            <a:extLst>
              <a:ext uri="{FF2B5EF4-FFF2-40B4-BE49-F238E27FC236}">
                <a16:creationId xmlns:a16="http://schemas.microsoft.com/office/drawing/2014/main" id="{80DEF825-D123-C7C6-04B3-AAB1B1F2A835}"/>
              </a:ext>
            </a:extLst>
          </p:cNvPr>
          <p:cNvPicPr>
            <a:picLocks noChangeAspect="1"/>
          </p:cNvPicPr>
          <p:nvPr/>
        </p:nvPicPr>
        <p:blipFill>
          <a:blip r:embed="rId5"/>
          <a:stretch>
            <a:fillRect/>
          </a:stretch>
        </p:blipFill>
        <p:spPr>
          <a:xfrm rot="9777870">
            <a:off x="6289432" y="4108644"/>
            <a:ext cx="952500" cy="342900"/>
          </a:xfrm>
          <a:prstGeom prst="rect">
            <a:avLst/>
          </a:prstGeom>
        </p:spPr>
      </p:pic>
    </p:spTree>
    <p:extLst>
      <p:ext uri="{BB962C8B-B14F-4D97-AF65-F5344CB8AC3E}">
        <p14:creationId xmlns:p14="http://schemas.microsoft.com/office/powerpoint/2010/main" val="392762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0959-CE23-2A1F-280F-95C4FEF4262E}"/>
              </a:ext>
            </a:extLst>
          </p:cNvPr>
          <p:cNvSpPr>
            <a:spLocks noGrp="1"/>
          </p:cNvSpPr>
          <p:nvPr>
            <p:ph type="title"/>
          </p:nvPr>
        </p:nvSpPr>
        <p:spPr>
          <a:xfrm>
            <a:off x="0" y="1"/>
            <a:ext cx="2601157" cy="1074197"/>
          </a:xfrm>
        </p:spPr>
        <p:txBody>
          <a:bodyPr>
            <a:normAutofit fontScale="90000"/>
          </a:bodyPr>
          <a:lstStyle/>
          <a:p>
            <a:r>
              <a:rPr lang="en-US" dirty="0"/>
              <a:t>Font Set – Default</a:t>
            </a:r>
          </a:p>
        </p:txBody>
      </p:sp>
      <p:pic>
        <p:nvPicPr>
          <p:cNvPr id="7" name="Picture 6">
            <a:extLst>
              <a:ext uri="{FF2B5EF4-FFF2-40B4-BE49-F238E27FC236}">
                <a16:creationId xmlns:a16="http://schemas.microsoft.com/office/drawing/2014/main" id="{6420A0DE-7111-8228-C9D1-369B81FEAC4C}"/>
              </a:ext>
            </a:extLst>
          </p:cNvPr>
          <p:cNvPicPr>
            <a:picLocks noChangeAspect="1"/>
          </p:cNvPicPr>
          <p:nvPr/>
        </p:nvPicPr>
        <p:blipFill>
          <a:blip r:embed="rId2"/>
          <a:stretch>
            <a:fillRect/>
          </a:stretch>
        </p:blipFill>
        <p:spPr>
          <a:xfrm>
            <a:off x="1544715" y="1472171"/>
            <a:ext cx="7385994" cy="4044160"/>
          </a:xfrm>
          <a:prstGeom prst="rect">
            <a:avLst/>
          </a:prstGeom>
        </p:spPr>
      </p:pic>
      <p:sp>
        <p:nvSpPr>
          <p:cNvPr id="8" name="Title 1">
            <a:extLst>
              <a:ext uri="{FF2B5EF4-FFF2-40B4-BE49-F238E27FC236}">
                <a16:creationId xmlns:a16="http://schemas.microsoft.com/office/drawing/2014/main" id="{CF30FD1A-600D-580F-6784-87F49B6E3E30}"/>
              </a:ext>
            </a:extLst>
          </p:cNvPr>
          <p:cNvSpPr txBox="1">
            <a:spLocks/>
          </p:cNvSpPr>
          <p:nvPr/>
        </p:nvSpPr>
        <p:spPr>
          <a:xfrm>
            <a:off x="2352583" y="162347"/>
            <a:ext cx="9839417" cy="125175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the English and Dyslexic Font sets are selected and saved, these are the font sets used to display Dyslexic and English font sets on the screen, and the Dyslexic font set is mapped to the keyboard keys.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they don’t select a default for either option, a message displays saying please select a default font set value for the missing value. The user may save or cancel setting default font sets.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3" name="Picture 2">
            <a:extLst>
              <a:ext uri="{FF2B5EF4-FFF2-40B4-BE49-F238E27FC236}">
                <a16:creationId xmlns:a16="http://schemas.microsoft.com/office/drawing/2014/main" id="{C97F9DC2-BFB4-E1F5-F54D-622B4545A5EB}"/>
              </a:ext>
            </a:extLst>
          </p:cNvPr>
          <p:cNvPicPr>
            <a:picLocks noChangeAspect="1"/>
          </p:cNvPicPr>
          <p:nvPr/>
        </p:nvPicPr>
        <p:blipFill>
          <a:blip r:embed="rId3"/>
          <a:stretch>
            <a:fillRect/>
          </a:stretch>
        </p:blipFill>
        <p:spPr>
          <a:xfrm>
            <a:off x="6018990" y="4857030"/>
            <a:ext cx="1080463" cy="869068"/>
          </a:xfrm>
          <a:prstGeom prst="rect">
            <a:avLst/>
          </a:prstGeom>
        </p:spPr>
      </p:pic>
    </p:spTree>
    <p:extLst>
      <p:ext uri="{BB962C8B-B14F-4D97-AF65-F5344CB8AC3E}">
        <p14:creationId xmlns:p14="http://schemas.microsoft.com/office/powerpoint/2010/main" val="55797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08BE-A3DE-D59F-5F49-AB76B90EB015}"/>
              </a:ext>
            </a:extLst>
          </p:cNvPr>
          <p:cNvSpPr>
            <a:spLocks noGrp="1"/>
          </p:cNvSpPr>
          <p:nvPr>
            <p:ph type="title"/>
          </p:nvPr>
        </p:nvSpPr>
        <p:spPr>
          <a:xfrm>
            <a:off x="0" y="0"/>
            <a:ext cx="2308194" cy="1047565"/>
          </a:xfrm>
        </p:spPr>
        <p:txBody>
          <a:bodyPr>
            <a:normAutofit fontScale="90000"/>
          </a:bodyPr>
          <a:lstStyle/>
          <a:p>
            <a:r>
              <a:rPr lang="en-US" dirty="0"/>
              <a:t>File </a:t>
            </a:r>
            <a:br>
              <a:rPr lang="en-US" dirty="0"/>
            </a:br>
            <a:r>
              <a:rPr lang="en-US" dirty="0"/>
              <a:t>- Create</a:t>
            </a:r>
          </a:p>
        </p:txBody>
      </p:sp>
      <p:sp>
        <p:nvSpPr>
          <p:cNvPr id="8" name="Title 1">
            <a:extLst>
              <a:ext uri="{FF2B5EF4-FFF2-40B4-BE49-F238E27FC236}">
                <a16:creationId xmlns:a16="http://schemas.microsoft.com/office/drawing/2014/main" id="{827FD08D-7404-EBF8-659E-7DDE7DC51A6A}"/>
              </a:ext>
            </a:extLst>
          </p:cNvPr>
          <p:cNvSpPr txBox="1">
            <a:spLocks/>
          </p:cNvSpPr>
          <p:nvPr/>
        </p:nvSpPr>
        <p:spPr>
          <a:xfrm>
            <a:off x="1864311" y="71021"/>
            <a:ext cx="10327689" cy="149618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The user can select to just view what they’re typing in their own font set, or View Only a typical English font set as well to compare their font set with an established English font set. When the file is saved, it is saved in the user’s dyslexic font set.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 View English and Dyslexic Fonts box is checked, when scrolling from either box, the scrolling should be in sync with each box.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not any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no default English font set has been saved for the user, the default English Font Set is Kristen ITC.</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910A2BBA-71D7-2F92-4440-BE454D6F4DA1}"/>
              </a:ext>
            </a:extLst>
          </p:cNvPr>
          <p:cNvPicPr>
            <a:picLocks noChangeAspect="1"/>
          </p:cNvPicPr>
          <p:nvPr/>
        </p:nvPicPr>
        <p:blipFill>
          <a:blip r:embed="rId2"/>
          <a:stretch>
            <a:fillRect/>
          </a:stretch>
        </p:blipFill>
        <p:spPr>
          <a:xfrm>
            <a:off x="248168" y="1811045"/>
            <a:ext cx="5057101" cy="2663301"/>
          </a:xfrm>
          <a:prstGeom prst="rect">
            <a:avLst/>
          </a:prstGeom>
        </p:spPr>
      </p:pic>
      <p:pic>
        <p:nvPicPr>
          <p:cNvPr id="12" name="Picture 11">
            <a:extLst>
              <a:ext uri="{FF2B5EF4-FFF2-40B4-BE49-F238E27FC236}">
                <a16:creationId xmlns:a16="http://schemas.microsoft.com/office/drawing/2014/main" id="{B30CFF71-D6DD-E5AF-B06D-A98409F68018}"/>
              </a:ext>
            </a:extLst>
          </p:cNvPr>
          <p:cNvPicPr>
            <a:picLocks noChangeAspect="1"/>
          </p:cNvPicPr>
          <p:nvPr/>
        </p:nvPicPr>
        <p:blipFill>
          <a:blip r:embed="rId3"/>
          <a:stretch>
            <a:fillRect/>
          </a:stretch>
        </p:blipFill>
        <p:spPr>
          <a:xfrm>
            <a:off x="6383851" y="1414097"/>
            <a:ext cx="5808149" cy="3392639"/>
          </a:xfrm>
          <a:prstGeom prst="rect">
            <a:avLst/>
          </a:prstGeom>
        </p:spPr>
      </p:pic>
      <p:pic>
        <p:nvPicPr>
          <p:cNvPr id="13" name="Picture 12">
            <a:extLst>
              <a:ext uri="{FF2B5EF4-FFF2-40B4-BE49-F238E27FC236}">
                <a16:creationId xmlns:a16="http://schemas.microsoft.com/office/drawing/2014/main" id="{6A87E640-7B04-59ED-AB63-C23FF5A63AE7}"/>
              </a:ext>
            </a:extLst>
          </p:cNvPr>
          <p:cNvPicPr>
            <a:picLocks noChangeAspect="1"/>
          </p:cNvPicPr>
          <p:nvPr/>
        </p:nvPicPr>
        <p:blipFill>
          <a:blip r:embed="rId4"/>
          <a:stretch>
            <a:fillRect/>
          </a:stretch>
        </p:blipFill>
        <p:spPr>
          <a:xfrm>
            <a:off x="5368310" y="2971245"/>
            <a:ext cx="952500" cy="342900"/>
          </a:xfrm>
          <a:prstGeom prst="rect">
            <a:avLst/>
          </a:prstGeom>
        </p:spPr>
      </p:pic>
      <p:pic>
        <p:nvPicPr>
          <p:cNvPr id="15" name="Picture 14">
            <a:extLst>
              <a:ext uri="{FF2B5EF4-FFF2-40B4-BE49-F238E27FC236}">
                <a16:creationId xmlns:a16="http://schemas.microsoft.com/office/drawing/2014/main" id="{CF867681-41C4-26DB-387B-0259240AC746}"/>
              </a:ext>
            </a:extLst>
          </p:cNvPr>
          <p:cNvPicPr>
            <a:picLocks noChangeAspect="1"/>
          </p:cNvPicPr>
          <p:nvPr/>
        </p:nvPicPr>
        <p:blipFill>
          <a:blip r:embed="rId5"/>
          <a:stretch>
            <a:fillRect/>
          </a:stretch>
        </p:blipFill>
        <p:spPr>
          <a:xfrm>
            <a:off x="4501865" y="1567205"/>
            <a:ext cx="769620" cy="243840"/>
          </a:xfrm>
          <a:prstGeom prst="rect">
            <a:avLst/>
          </a:prstGeom>
        </p:spPr>
      </p:pic>
    </p:spTree>
    <p:extLst>
      <p:ext uri="{BB962C8B-B14F-4D97-AF65-F5344CB8AC3E}">
        <p14:creationId xmlns:p14="http://schemas.microsoft.com/office/powerpoint/2010/main" val="110450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D87-B409-CC74-8B4D-383F790E566B}"/>
              </a:ext>
            </a:extLst>
          </p:cNvPr>
          <p:cNvSpPr>
            <a:spLocks noGrp="1"/>
          </p:cNvSpPr>
          <p:nvPr>
            <p:ph type="title"/>
          </p:nvPr>
        </p:nvSpPr>
        <p:spPr>
          <a:xfrm>
            <a:off x="0" y="1"/>
            <a:ext cx="2228295" cy="1020390"/>
          </a:xfrm>
        </p:spPr>
        <p:txBody>
          <a:bodyPr>
            <a:normAutofit fontScale="90000"/>
          </a:bodyPr>
          <a:lstStyle/>
          <a:p>
            <a:r>
              <a:rPr lang="en-US" dirty="0"/>
              <a:t>File </a:t>
            </a:r>
            <a:br>
              <a:rPr lang="en-US" dirty="0"/>
            </a:br>
            <a:r>
              <a:rPr lang="en-US" dirty="0"/>
              <a:t>- Modify</a:t>
            </a:r>
          </a:p>
        </p:txBody>
      </p:sp>
      <p:sp>
        <p:nvSpPr>
          <p:cNvPr id="3" name="Content Placeholder 2">
            <a:extLst>
              <a:ext uri="{FF2B5EF4-FFF2-40B4-BE49-F238E27FC236}">
                <a16:creationId xmlns:a16="http://schemas.microsoft.com/office/drawing/2014/main" id="{9CBE995F-E8BB-4E61-D6D4-D1B122E780AE}"/>
              </a:ext>
            </a:extLst>
          </p:cNvPr>
          <p:cNvSpPr>
            <a:spLocks noGrp="1"/>
          </p:cNvSpPr>
          <p:nvPr>
            <p:ph idx="1"/>
          </p:nvPr>
        </p:nvSpPr>
        <p:spPr>
          <a:xfrm>
            <a:off x="1890945" y="0"/>
            <a:ext cx="10301055" cy="1036020"/>
          </a:xfrm>
        </p:spPr>
        <p:txBody>
          <a:bodyPr>
            <a:noAutofit/>
          </a:bodyPr>
          <a:lstStyle/>
          <a:p>
            <a:pPr marL="0" indent="0">
              <a:buNone/>
            </a:pPr>
            <a:r>
              <a:rPr lang="en-US" sz="1000" b="1" dirty="0">
                <a:solidFill>
                  <a:srgbClr val="C00000"/>
                </a:solidFill>
              </a:rPr>
              <a:t>Provide a drop down of the user’s files.  If no files, user can just start typing and create a file.  Once user selects a file the dropdown closes, exposing the filename created, and the user can scroll through and modify the file, and then save.  If the View English and Dyslexic Fonts box is checked, when scrolling from either box, the scrolling should be in sync with each box.  </a:t>
            </a:r>
          </a:p>
          <a:p>
            <a:pPr marL="0" indent="0">
              <a:buNone/>
            </a:pPr>
            <a:r>
              <a:rPr lang="en-US" sz="1000" b="1" dirty="0">
                <a:solidFill>
                  <a:srgbClr val="C00000"/>
                </a:solidFill>
              </a:rPr>
              <a:t>Error Handling – if the user selects a different file name to modify, a pop up displays asking the user if they want to save the changes to existing file.  If no, no changes are saved, if yes, changes are saved, and the new file selected is displayed.  If they have the view English and Dyslexic fonts checked, both font sets are displayed, else just the Dyslexic font set is displayed. </a:t>
            </a:r>
          </a:p>
          <a:p>
            <a:pPr marL="0" indent="0">
              <a:buNone/>
            </a:pPr>
            <a:r>
              <a:rPr lang="en-US" sz="1000" b="1" dirty="0">
                <a:highlight>
                  <a:srgbClr val="00FFFF"/>
                </a:highlight>
              </a:rPr>
              <a:t>Stretch goals – add capability of undoing changes before saving.  Add capability to save as a new file name</a:t>
            </a:r>
            <a:r>
              <a:rPr lang="en-US" sz="1000" b="1" dirty="0"/>
              <a:t>.  </a:t>
            </a:r>
          </a:p>
        </p:txBody>
      </p:sp>
      <p:pic>
        <p:nvPicPr>
          <p:cNvPr id="13" name="Picture 12">
            <a:extLst>
              <a:ext uri="{FF2B5EF4-FFF2-40B4-BE49-F238E27FC236}">
                <a16:creationId xmlns:a16="http://schemas.microsoft.com/office/drawing/2014/main" id="{D56C218E-B578-6778-EC04-FD655EC10C32}"/>
              </a:ext>
            </a:extLst>
          </p:cNvPr>
          <p:cNvPicPr>
            <a:picLocks noChangeAspect="1"/>
          </p:cNvPicPr>
          <p:nvPr/>
        </p:nvPicPr>
        <p:blipFill>
          <a:blip r:embed="rId2"/>
          <a:stretch>
            <a:fillRect/>
          </a:stretch>
        </p:blipFill>
        <p:spPr>
          <a:xfrm>
            <a:off x="761188" y="1182888"/>
            <a:ext cx="3941082" cy="2552046"/>
          </a:xfrm>
          <a:prstGeom prst="rect">
            <a:avLst/>
          </a:prstGeom>
        </p:spPr>
      </p:pic>
      <p:pic>
        <p:nvPicPr>
          <p:cNvPr id="15" name="Picture 14">
            <a:extLst>
              <a:ext uri="{FF2B5EF4-FFF2-40B4-BE49-F238E27FC236}">
                <a16:creationId xmlns:a16="http://schemas.microsoft.com/office/drawing/2014/main" id="{9E0EC534-FD39-77E8-A135-9C63DFFCF0E0}"/>
              </a:ext>
            </a:extLst>
          </p:cNvPr>
          <p:cNvPicPr>
            <a:picLocks noChangeAspect="1"/>
          </p:cNvPicPr>
          <p:nvPr/>
        </p:nvPicPr>
        <p:blipFill>
          <a:blip r:embed="rId3"/>
          <a:stretch>
            <a:fillRect/>
          </a:stretch>
        </p:blipFill>
        <p:spPr>
          <a:xfrm>
            <a:off x="6942337" y="1210759"/>
            <a:ext cx="4016517" cy="2600893"/>
          </a:xfrm>
          <a:prstGeom prst="rect">
            <a:avLst/>
          </a:prstGeom>
        </p:spPr>
      </p:pic>
      <p:pic>
        <p:nvPicPr>
          <p:cNvPr id="21" name="Picture 20">
            <a:extLst>
              <a:ext uri="{FF2B5EF4-FFF2-40B4-BE49-F238E27FC236}">
                <a16:creationId xmlns:a16="http://schemas.microsoft.com/office/drawing/2014/main" id="{4B4E3975-01CF-4594-8200-FE8639EA7C93}"/>
              </a:ext>
            </a:extLst>
          </p:cNvPr>
          <p:cNvPicPr>
            <a:picLocks noChangeAspect="1"/>
          </p:cNvPicPr>
          <p:nvPr/>
        </p:nvPicPr>
        <p:blipFill>
          <a:blip r:embed="rId4"/>
          <a:stretch>
            <a:fillRect/>
          </a:stretch>
        </p:blipFill>
        <p:spPr>
          <a:xfrm>
            <a:off x="607610" y="3881802"/>
            <a:ext cx="4212965" cy="2949516"/>
          </a:xfrm>
          <a:prstGeom prst="rect">
            <a:avLst/>
          </a:prstGeom>
        </p:spPr>
      </p:pic>
      <p:pic>
        <p:nvPicPr>
          <p:cNvPr id="23" name="Picture 22">
            <a:extLst>
              <a:ext uri="{FF2B5EF4-FFF2-40B4-BE49-F238E27FC236}">
                <a16:creationId xmlns:a16="http://schemas.microsoft.com/office/drawing/2014/main" id="{4CC4E8CD-0AED-AC36-C17E-24E431D6885C}"/>
              </a:ext>
            </a:extLst>
          </p:cNvPr>
          <p:cNvPicPr>
            <a:picLocks noChangeAspect="1"/>
          </p:cNvPicPr>
          <p:nvPr/>
        </p:nvPicPr>
        <p:blipFill>
          <a:blip r:embed="rId5"/>
          <a:stretch>
            <a:fillRect/>
          </a:stretch>
        </p:blipFill>
        <p:spPr>
          <a:xfrm>
            <a:off x="6613864" y="3985822"/>
            <a:ext cx="4417357" cy="2783350"/>
          </a:xfrm>
          <a:prstGeom prst="rect">
            <a:avLst/>
          </a:prstGeom>
        </p:spPr>
      </p:pic>
      <p:pic>
        <p:nvPicPr>
          <p:cNvPr id="24" name="Picture 23">
            <a:extLst>
              <a:ext uri="{FF2B5EF4-FFF2-40B4-BE49-F238E27FC236}">
                <a16:creationId xmlns:a16="http://schemas.microsoft.com/office/drawing/2014/main" id="{3CD62A8E-96DB-34BC-770B-598A78AB6141}"/>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25" name="Picture 24">
            <a:extLst>
              <a:ext uri="{FF2B5EF4-FFF2-40B4-BE49-F238E27FC236}">
                <a16:creationId xmlns:a16="http://schemas.microsoft.com/office/drawing/2014/main" id="{0471B535-7ABE-1C8D-2A84-B29E7C6999A4}"/>
              </a:ext>
            </a:extLst>
          </p:cNvPr>
          <p:cNvPicPr>
            <a:picLocks noChangeAspect="1"/>
          </p:cNvPicPr>
          <p:nvPr/>
        </p:nvPicPr>
        <p:blipFill>
          <a:blip r:embed="rId6"/>
          <a:stretch>
            <a:fillRect/>
          </a:stretch>
        </p:blipFill>
        <p:spPr>
          <a:xfrm rot="8555579">
            <a:off x="4432998" y="3728655"/>
            <a:ext cx="2413640" cy="342900"/>
          </a:xfrm>
          <a:prstGeom prst="rect">
            <a:avLst/>
          </a:prstGeom>
        </p:spPr>
      </p:pic>
      <p:pic>
        <p:nvPicPr>
          <p:cNvPr id="26" name="Picture 25">
            <a:extLst>
              <a:ext uri="{FF2B5EF4-FFF2-40B4-BE49-F238E27FC236}">
                <a16:creationId xmlns:a16="http://schemas.microsoft.com/office/drawing/2014/main" id="{B1CD3D4B-19DC-347D-7B0A-007EF34756B1}"/>
              </a:ext>
            </a:extLst>
          </p:cNvPr>
          <p:cNvPicPr>
            <a:picLocks noChangeAspect="1"/>
          </p:cNvPicPr>
          <p:nvPr/>
        </p:nvPicPr>
        <p:blipFill>
          <a:blip r:embed="rId6"/>
          <a:stretch>
            <a:fillRect/>
          </a:stretch>
        </p:blipFill>
        <p:spPr>
          <a:xfrm>
            <a:off x="5285335" y="5597839"/>
            <a:ext cx="952500" cy="342900"/>
          </a:xfrm>
          <a:prstGeom prst="rect">
            <a:avLst/>
          </a:prstGeom>
        </p:spPr>
      </p:pic>
    </p:spTree>
    <p:extLst>
      <p:ext uri="{BB962C8B-B14F-4D97-AF65-F5344CB8AC3E}">
        <p14:creationId xmlns:p14="http://schemas.microsoft.com/office/powerpoint/2010/main" val="179945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D9A4-EEB5-E2A9-66CD-54E0A9C99EE3}"/>
              </a:ext>
            </a:extLst>
          </p:cNvPr>
          <p:cNvSpPr>
            <a:spLocks noGrp="1"/>
          </p:cNvSpPr>
          <p:nvPr>
            <p:ph type="title"/>
          </p:nvPr>
        </p:nvSpPr>
        <p:spPr>
          <a:xfrm>
            <a:off x="0" y="0"/>
            <a:ext cx="5083206" cy="985421"/>
          </a:xfrm>
        </p:spPr>
        <p:txBody>
          <a:bodyPr/>
          <a:lstStyle/>
          <a:p>
            <a:r>
              <a:rPr lang="en-US" dirty="0"/>
              <a:t>File - Delete</a:t>
            </a:r>
          </a:p>
        </p:txBody>
      </p:sp>
      <p:sp>
        <p:nvSpPr>
          <p:cNvPr id="3" name="Content Placeholder 2">
            <a:extLst>
              <a:ext uri="{FF2B5EF4-FFF2-40B4-BE49-F238E27FC236}">
                <a16:creationId xmlns:a16="http://schemas.microsoft.com/office/drawing/2014/main" id="{2BE14CD9-C1C9-D119-8B91-2E1BA5D15678}"/>
              </a:ext>
            </a:extLst>
          </p:cNvPr>
          <p:cNvSpPr>
            <a:spLocks noGrp="1"/>
          </p:cNvSpPr>
          <p:nvPr>
            <p:ph idx="1"/>
          </p:nvPr>
        </p:nvSpPr>
        <p:spPr>
          <a:xfrm>
            <a:off x="2885243" y="0"/>
            <a:ext cx="9306757" cy="825623"/>
          </a:xfrm>
        </p:spPr>
        <p:txBody>
          <a:bodyPr>
            <a:normAutofit/>
          </a:body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B302D43-7D3F-8693-2164-73EE5D0C9449}"/>
              </a:ext>
            </a:extLst>
          </p:cNvPr>
          <p:cNvPicPr>
            <a:picLocks noChangeAspect="1"/>
          </p:cNvPicPr>
          <p:nvPr/>
        </p:nvPicPr>
        <p:blipFill>
          <a:blip r:embed="rId2"/>
          <a:stretch>
            <a:fillRect/>
          </a:stretch>
        </p:blipFill>
        <p:spPr>
          <a:xfrm>
            <a:off x="76454" y="1074197"/>
            <a:ext cx="5006752" cy="1819923"/>
          </a:xfrm>
          <a:prstGeom prst="rect">
            <a:avLst/>
          </a:prstGeom>
        </p:spPr>
      </p:pic>
      <p:pic>
        <p:nvPicPr>
          <p:cNvPr id="7" name="Picture 6">
            <a:extLst>
              <a:ext uri="{FF2B5EF4-FFF2-40B4-BE49-F238E27FC236}">
                <a16:creationId xmlns:a16="http://schemas.microsoft.com/office/drawing/2014/main" id="{ED951A7F-CB1D-55AC-5790-8AD677D2D442}"/>
              </a:ext>
            </a:extLst>
          </p:cNvPr>
          <p:cNvPicPr>
            <a:picLocks noChangeAspect="1"/>
          </p:cNvPicPr>
          <p:nvPr/>
        </p:nvPicPr>
        <p:blipFill>
          <a:blip r:embed="rId3"/>
          <a:stretch>
            <a:fillRect/>
          </a:stretch>
        </p:blipFill>
        <p:spPr>
          <a:xfrm>
            <a:off x="6409270" y="1074197"/>
            <a:ext cx="5584461" cy="3623772"/>
          </a:xfrm>
          <a:prstGeom prst="rect">
            <a:avLst/>
          </a:prstGeom>
        </p:spPr>
      </p:pic>
      <p:pic>
        <p:nvPicPr>
          <p:cNvPr id="8" name="Picture 7">
            <a:extLst>
              <a:ext uri="{FF2B5EF4-FFF2-40B4-BE49-F238E27FC236}">
                <a16:creationId xmlns:a16="http://schemas.microsoft.com/office/drawing/2014/main" id="{7388A232-E0C7-96B7-0BF5-34CD7A2288E2}"/>
              </a:ext>
            </a:extLst>
          </p:cNvPr>
          <p:cNvPicPr>
            <a:picLocks noChangeAspect="1"/>
          </p:cNvPicPr>
          <p:nvPr/>
        </p:nvPicPr>
        <p:blipFill>
          <a:blip r:embed="rId2"/>
          <a:stretch>
            <a:fillRect/>
          </a:stretch>
        </p:blipFill>
        <p:spPr>
          <a:xfrm>
            <a:off x="6878229" y="4672816"/>
            <a:ext cx="5006752" cy="1819923"/>
          </a:xfrm>
          <a:prstGeom prst="rect">
            <a:avLst/>
          </a:prstGeom>
        </p:spPr>
      </p:pic>
      <p:pic>
        <p:nvPicPr>
          <p:cNvPr id="10" name="Picture 9">
            <a:extLst>
              <a:ext uri="{FF2B5EF4-FFF2-40B4-BE49-F238E27FC236}">
                <a16:creationId xmlns:a16="http://schemas.microsoft.com/office/drawing/2014/main" id="{303FE05B-CD0E-4248-3D91-E0C799148E10}"/>
              </a:ext>
            </a:extLst>
          </p:cNvPr>
          <p:cNvPicPr>
            <a:picLocks noChangeAspect="1"/>
          </p:cNvPicPr>
          <p:nvPr/>
        </p:nvPicPr>
        <p:blipFill>
          <a:blip r:embed="rId4"/>
          <a:stretch>
            <a:fillRect/>
          </a:stretch>
        </p:blipFill>
        <p:spPr>
          <a:xfrm>
            <a:off x="1022911" y="3273042"/>
            <a:ext cx="4723327" cy="3252531"/>
          </a:xfrm>
          <a:prstGeom prst="rect">
            <a:avLst/>
          </a:prstGeom>
        </p:spPr>
      </p:pic>
      <p:pic>
        <p:nvPicPr>
          <p:cNvPr id="12" name="Picture 11">
            <a:extLst>
              <a:ext uri="{FF2B5EF4-FFF2-40B4-BE49-F238E27FC236}">
                <a16:creationId xmlns:a16="http://schemas.microsoft.com/office/drawing/2014/main" id="{C3718D3C-022C-09EE-09FA-4C375926AF28}"/>
              </a:ext>
            </a:extLst>
          </p:cNvPr>
          <p:cNvPicPr>
            <a:picLocks noChangeAspect="1"/>
          </p:cNvPicPr>
          <p:nvPr/>
        </p:nvPicPr>
        <p:blipFill>
          <a:blip r:embed="rId5"/>
          <a:stretch>
            <a:fillRect/>
          </a:stretch>
        </p:blipFill>
        <p:spPr>
          <a:xfrm>
            <a:off x="11239351" y="783602"/>
            <a:ext cx="754380" cy="243840"/>
          </a:xfrm>
          <a:prstGeom prst="rect">
            <a:avLst/>
          </a:prstGeom>
        </p:spPr>
      </p:pic>
      <p:pic>
        <p:nvPicPr>
          <p:cNvPr id="13" name="Picture 12">
            <a:extLst>
              <a:ext uri="{FF2B5EF4-FFF2-40B4-BE49-F238E27FC236}">
                <a16:creationId xmlns:a16="http://schemas.microsoft.com/office/drawing/2014/main" id="{FD058D4A-279B-7A0E-BB00-45D91E495ECD}"/>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14" name="Picture 13">
            <a:extLst>
              <a:ext uri="{FF2B5EF4-FFF2-40B4-BE49-F238E27FC236}">
                <a16:creationId xmlns:a16="http://schemas.microsoft.com/office/drawing/2014/main" id="{D3A76878-456D-F0F2-9E7E-00466A34D95C}"/>
              </a:ext>
            </a:extLst>
          </p:cNvPr>
          <p:cNvPicPr>
            <a:picLocks noChangeAspect="1"/>
          </p:cNvPicPr>
          <p:nvPr/>
        </p:nvPicPr>
        <p:blipFill>
          <a:blip r:embed="rId6"/>
          <a:stretch>
            <a:fillRect/>
          </a:stretch>
        </p:blipFill>
        <p:spPr>
          <a:xfrm rot="8462802">
            <a:off x="5923831" y="3690292"/>
            <a:ext cx="952500" cy="342900"/>
          </a:xfrm>
          <a:prstGeom prst="rect">
            <a:avLst/>
          </a:prstGeom>
        </p:spPr>
      </p:pic>
      <p:pic>
        <p:nvPicPr>
          <p:cNvPr id="15" name="Picture 14">
            <a:extLst>
              <a:ext uri="{FF2B5EF4-FFF2-40B4-BE49-F238E27FC236}">
                <a16:creationId xmlns:a16="http://schemas.microsoft.com/office/drawing/2014/main" id="{B7210C3C-C1D5-B06D-97F8-EBA743C38AA8}"/>
              </a:ext>
            </a:extLst>
          </p:cNvPr>
          <p:cNvPicPr>
            <a:picLocks noChangeAspect="1"/>
          </p:cNvPicPr>
          <p:nvPr/>
        </p:nvPicPr>
        <p:blipFill>
          <a:blip r:embed="rId6"/>
          <a:stretch>
            <a:fillRect/>
          </a:stretch>
        </p:blipFill>
        <p:spPr>
          <a:xfrm>
            <a:off x="5738947" y="5963527"/>
            <a:ext cx="952500" cy="342900"/>
          </a:xfrm>
          <a:prstGeom prst="rect">
            <a:avLst/>
          </a:prstGeom>
        </p:spPr>
      </p:pic>
    </p:spTree>
    <p:extLst>
      <p:ext uri="{BB962C8B-B14F-4D97-AF65-F5344CB8AC3E}">
        <p14:creationId xmlns:p14="http://schemas.microsoft.com/office/powerpoint/2010/main" val="271913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9ACB016-C5B7-F953-73C2-259F45193FD1}"/>
              </a:ext>
            </a:extLst>
          </p:cNvPr>
          <p:cNvSpPr>
            <a:spLocks noGrp="1"/>
          </p:cNvSpPr>
          <p:nvPr>
            <p:ph type="title"/>
          </p:nvPr>
        </p:nvSpPr>
        <p:spPr>
          <a:xfrm>
            <a:off x="-34910" y="1"/>
            <a:ext cx="1695635" cy="1198484"/>
          </a:xfrm>
        </p:spPr>
        <p:txBody>
          <a:bodyPr>
            <a:normAutofit fontScale="90000"/>
          </a:bodyPr>
          <a:lstStyle/>
          <a:p>
            <a:r>
              <a:rPr lang="en-US" dirty="0"/>
              <a:t>File</a:t>
            </a:r>
            <a:br>
              <a:rPr lang="en-US" dirty="0"/>
            </a:br>
            <a:r>
              <a:rPr lang="en-US" dirty="0"/>
              <a:t>- Read</a:t>
            </a:r>
          </a:p>
        </p:txBody>
      </p:sp>
      <p:sp>
        <p:nvSpPr>
          <p:cNvPr id="10" name="Content Placeholder 2">
            <a:extLst>
              <a:ext uri="{FF2B5EF4-FFF2-40B4-BE49-F238E27FC236}">
                <a16:creationId xmlns:a16="http://schemas.microsoft.com/office/drawing/2014/main" id="{61FC0FD5-3F0A-AF49-7B6B-17B40B076F20}"/>
              </a:ext>
            </a:extLst>
          </p:cNvPr>
          <p:cNvSpPr>
            <a:spLocks noGrp="1"/>
          </p:cNvSpPr>
          <p:nvPr>
            <p:ph idx="1"/>
          </p:nvPr>
        </p:nvSpPr>
        <p:spPr>
          <a:xfrm>
            <a:off x="1545315" y="0"/>
            <a:ext cx="10611775" cy="2077375"/>
          </a:xfrm>
        </p:spPr>
        <p:txBody>
          <a:bodyPr>
            <a:normAutofit fontScale="92500" lnSpcReduction="20000"/>
          </a:bodyPr>
          <a:lstStyle/>
          <a:p>
            <a:pPr marL="0" indent="0">
              <a:buNone/>
            </a:pPr>
            <a:r>
              <a:rPr lang="en-US" sz="1400" b="1" dirty="0">
                <a:solidFill>
                  <a:srgbClr val="C00000"/>
                </a:solidFill>
              </a:rPr>
              <a:t>User selects a file to read from the file menu on their laptop/PC/tablet, or from dragging and dropping a file into the file window (like in Canvas when you’re adding a file to be uploaded for homework).</a:t>
            </a:r>
          </a:p>
          <a:p>
            <a:pPr marL="0" indent="0">
              <a:buNone/>
            </a:pPr>
            <a:r>
              <a:rPr lang="en-US" sz="1400" b="1" dirty="0">
                <a:solidFill>
                  <a:srgbClr val="C00000"/>
                </a:solidFill>
              </a:rPr>
              <a:t>They select open file, and the file opens using the user’s default dyslexic font set.  There is an option to view the file in the default typical English font set an addition to the user’s dyslexic font set.  If selected, the file text is displayed in both font sets.</a:t>
            </a:r>
          </a:p>
          <a:p>
            <a:pPr marL="0" indent="0">
              <a:buNone/>
            </a:pPr>
            <a:r>
              <a:rPr lang="en-US" sz="1400" b="1" dirty="0">
                <a:solidFill>
                  <a:srgbClr val="C00000"/>
                </a:solidFill>
              </a:rPr>
              <a:t>The file can be saved in the user’s font set, or in the typical English font set, or both.  When saving the file, it should save to the user’s local drive or personal cloud space (not the database) – Can we use the local OS file manager to save files?  If yes, start with Windows, then Apple, then Linux.  </a:t>
            </a:r>
          </a:p>
          <a:p>
            <a:pPr marL="0" indent="0">
              <a:buNone/>
            </a:pPr>
            <a:r>
              <a:rPr lang="en-US" sz="1400" b="1" dirty="0">
                <a:solidFill>
                  <a:srgbClr val="C00000"/>
                </a:solidFill>
              </a:rPr>
              <a:t>An option to email the file is available (using default size limitation).</a:t>
            </a:r>
          </a:p>
          <a:p>
            <a:pPr marL="0" indent="0">
              <a:buNone/>
            </a:pPr>
            <a:r>
              <a:rPr lang="en-US" sz="1400" b="1" dirty="0">
                <a:solidFill>
                  <a:srgbClr val="C00000"/>
                </a:solidFill>
              </a:rPr>
              <a:t>Error Handling:</a:t>
            </a:r>
          </a:p>
          <a:p>
            <a:pPr marL="0" indent="0">
              <a:buNone/>
            </a:pPr>
            <a:r>
              <a:rPr lang="en-US" sz="1400" b="1" dirty="0">
                <a:solidFill>
                  <a:srgbClr val="C00000"/>
                </a:solidFill>
              </a:rPr>
              <a:t>      </a:t>
            </a:r>
          </a:p>
        </p:txBody>
      </p:sp>
      <p:pic>
        <p:nvPicPr>
          <p:cNvPr id="11" name="Picture 10">
            <a:extLst>
              <a:ext uri="{FF2B5EF4-FFF2-40B4-BE49-F238E27FC236}">
                <a16:creationId xmlns:a16="http://schemas.microsoft.com/office/drawing/2014/main" id="{C9A11303-97DC-C848-8EB2-B992BC84F4A5}"/>
              </a:ext>
            </a:extLst>
          </p:cNvPr>
          <p:cNvPicPr>
            <a:picLocks noChangeAspect="1"/>
          </p:cNvPicPr>
          <p:nvPr/>
        </p:nvPicPr>
        <p:blipFill>
          <a:blip r:embed="rId2"/>
          <a:stretch>
            <a:fillRect/>
          </a:stretch>
        </p:blipFill>
        <p:spPr>
          <a:xfrm>
            <a:off x="1649350" y="1797891"/>
            <a:ext cx="3953061" cy="2654084"/>
          </a:xfrm>
          <a:prstGeom prst="rect">
            <a:avLst/>
          </a:prstGeom>
        </p:spPr>
      </p:pic>
      <p:pic>
        <p:nvPicPr>
          <p:cNvPr id="12" name="Picture 11">
            <a:extLst>
              <a:ext uri="{FF2B5EF4-FFF2-40B4-BE49-F238E27FC236}">
                <a16:creationId xmlns:a16="http://schemas.microsoft.com/office/drawing/2014/main" id="{817C622D-E74A-6FB0-B544-6F3D69E6988D}"/>
              </a:ext>
            </a:extLst>
          </p:cNvPr>
          <p:cNvPicPr>
            <a:picLocks noChangeAspect="1"/>
          </p:cNvPicPr>
          <p:nvPr/>
        </p:nvPicPr>
        <p:blipFill>
          <a:blip r:embed="rId3"/>
          <a:stretch>
            <a:fillRect/>
          </a:stretch>
        </p:blipFill>
        <p:spPr>
          <a:xfrm>
            <a:off x="5811222" y="2953483"/>
            <a:ext cx="952500" cy="342900"/>
          </a:xfrm>
          <a:prstGeom prst="rect">
            <a:avLst/>
          </a:prstGeom>
        </p:spPr>
      </p:pic>
      <p:pic>
        <p:nvPicPr>
          <p:cNvPr id="13" name="Picture 12">
            <a:extLst>
              <a:ext uri="{FF2B5EF4-FFF2-40B4-BE49-F238E27FC236}">
                <a16:creationId xmlns:a16="http://schemas.microsoft.com/office/drawing/2014/main" id="{F5DD6FF6-C696-029E-93F3-1FD77EBB1B12}"/>
              </a:ext>
            </a:extLst>
          </p:cNvPr>
          <p:cNvPicPr>
            <a:picLocks noChangeAspect="1"/>
          </p:cNvPicPr>
          <p:nvPr/>
        </p:nvPicPr>
        <p:blipFill>
          <a:blip r:embed="rId4"/>
          <a:stretch>
            <a:fillRect/>
          </a:stretch>
        </p:blipFill>
        <p:spPr>
          <a:xfrm>
            <a:off x="7182636" y="1129680"/>
            <a:ext cx="4421543" cy="2875765"/>
          </a:xfrm>
          <a:prstGeom prst="rect">
            <a:avLst/>
          </a:prstGeom>
        </p:spPr>
      </p:pic>
      <p:pic>
        <p:nvPicPr>
          <p:cNvPr id="14" name="Picture 13">
            <a:extLst>
              <a:ext uri="{FF2B5EF4-FFF2-40B4-BE49-F238E27FC236}">
                <a16:creationId xmlns:a16="http://schemas.microsoft.com/office/drawing/2014/main" id="{859D37FE-ACF2-93B1-4255-CED8807CC607}"/>
              </a:ext>
            </a:extLst>
          </p:cNvPr>
          <p:cNvPicPr>
            <a:picLocks noChangeAspect="1"/>
          </p:cNvPicPr>
          <p:nvPr/>
        </p:nvPicPr>
        <p:blipFill>
          <a:blip r:embed="rId5"/>
          <a:stretch>
            <a:fillRect/>
          </a:stretch>
        </p:blipFill>
        <p:spPr>
          <a:xfrm>
            <a:off x="7182636" y="3987689"/>
            <a:ext cx="4348579" cy="2878463"/>
          </a:xfrm>
          <a:prstGeom prst="rect">
            <a:avLst/>
          </a:prstGeom>
        </p:spPr>
      </p:pic>
      <p:pic>
        <p:nvPicPr>
          <p:cNvPr id="15" name="Picture 14">
            <a:extLst>
              <a:ext uri="{FF2B5EF4-FFF2-40B4-BE49-F238E27FC236}">
                <a16:creationId xmlns:a16="http://schemas.microsoft.com/office/drawing/2014/main" id="{4C399F54-6369-C9B1-2CBE-D8B7B328908D}"/>
              </a:ext>
            </a:extLst>
          </p:cNvPr>
          <p:cNvPicPr>
            <a:picLocks noChangeAspect="1"/>
          </p:cNvPicPr>
          <p:nvPr/>
        </p:nvPicPr>
        <p:blipFill>
          <a:blip r:embed="rId3"/>
          <a:stretch>
            <a:fillRect/>
          </a:stretch>
        </p:blipFill>
        <p:spPr>
          <a:xfrm rot="1733794">
            <a:off x="5869686" y="3770410"/>
            <a:ext cx="952500" cy="342900"/>
          </a:xfrm>
          <a:prstGeom prst="rect">
            <a:avLst/>
          </a:prstGeom>
        </p:spPr>
      </p:pic>
    </p:spTree>
    <p:extLst>
      <p:ext uri="{BB962C8B-B14F-4D97-AF65-F5344CB8AC3E}">
        <p14:creationId xmlns:p14="http://schemas.microsoft.com/office/powerpoint/2010/main" val="85319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633CCC1-0460-020B-109B-3B81326CD54D}"/>
              </a:ext>
            </a:extLst>
          </p:cNvPr>
          <p:cNvSpPr>
            <a:spLocks noGrp="1"/>
          </p:cNvSpPr>
          <p:nvPr>
            <p:ph type="title"/>
          </p:nvPr>
        </p:nvSpPr>
        <p:spPr>
          <a:xfrm>
            <a:off x="0" y="1"/>
            <a:ext cx="3124940" cy="1325564"/>
          </a:xfrm>
        </p:spPr>
        <p:txBody>
          <a:bodyPr>
            <a:normAutofit/>
          </a:bodyPr>
          <a:lstStyle/>
          <a:p>
            <a:r>
              <a:rPr lang="en-US" sz="2000" dirty="0"/>
              <a:t>Dictionary – </a:t>
            </a:r>
            <a:br>
              <a:rPr lang="en-US" sz="2000" dirty="0"/>
            </a:br>
            <a:r>
              <a:rPr lang="en-US" sz="2000" dirty="0"/>
              <a:t>Add Word</a:t>
            </a:r>
            <a:br>
              <a:rPr lang="en-US" sz="2000" dirty="0"/>
            </a:br>
            <a:r>
              <a:rPr lang="en-US" sz="2000" dirty="0"/>
              <a:t>Modify Word</a:t>
            </a:r>
            <a:br>
              <a:rPr lang="en-US" sz="2000" dirty="0"/>
            </a:br>
            <a:r>
              <a:rPr lang="en-US" sz="2000" dirty="0"/>
              <a:t>Delete Word</a:t>
            </a:r>
          </a:p>
        </p:txBody>
      </p:sp>
      <p:sp>
        <p:nvSpPr>
          <p:cNvPr id="9" name="Content Placeholder 2">
            <a:extLst>
              <a:ext uri="{FF2B5EF4-FFF2-40B4-BE49-F238E27FC236}">
                <a16:creationId xmlns:a16="http://schemas.microsoft.com/office/drawing/2014/main" id="{D3EA2049-99A5-B79D-816B-7032F480FA31}"/>
              </a:ext>
            </a:extLst>
          </p:cNvPr>
          <p:cNvSpPr txBox="1">
            <a:spLocks/>
          </p:cNvSpPr>
          <p:nvPr/>
        </p:nvSpPr>
        <p:spPr>
          <a:xfrm>
            <a:off x="2885243" y="-1"/>
            <a:ext cx="9306757" cy="3684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User types in a word to add to the dictionary.  User may add an image that depicts the word.  User must confirm addition or cancel.  If added, the word (and image) are added to the database, and a message displays confirming addition was successful (if it was actually successful) for 5 seconds.</a:t>
            </a:r>
          </a:p>
          <a:p>
            <a:r>
              <a:rPr lang="en-US" sz="1200" b="1" dirty="0">
                <a:solidFill>
                  <a:srgbClr val="C00000"/>
                </a:solidFill>
              </a:rPr>
              <a:t>Error Handling – if the word already exists in the database, a message displays saying the word already exists, and do they want to update the word.  If yes, any new content for the word, ( word, description, image) is updated for the word.  If no, the existing word and it’s associated data are not updated.  A confirmation message displays confirming update or no update successful for 5 seconds.    </a:t>
            </a:r>
          </a:p>
          <a:p>
            <a:r>
              <a:rPr lang="en-US" sz="1200" b="1" dirty="0">
                <a:solidFill>
                  <a:srgbClr val="C00000"/>
                </a:solidFill>
              </a:rPr>
              <a:t>The user may search for an existing word, and modify the word, description and/or image.  </a:t>
            </a:r>
          </a:p>
          <a:p>
            <a:r>
              <a:rPr lang="en-US" sz="1200" b="1" dirty="0">
                <a:solidFill>
                  <a:srgbClr val="C00000"/>
                </a:solidFill>
              </a:rPr>
              <a:t>Error Handling - If the word spelling is changed, a prompt displays asking if the user wants to add a new word or continue modifying the existing word.  If add, add the word and confirm addition, if modify, modify the word and confirm the modification. </a:t>
            </a:r>
          </a:p>
          <a:p>
            <a:r>
              <a:rPr lang="en-US" sz="1200" b="1" dirty="0">
                <a:solidFill>
                  <a:srgbClr val="C00000"/>
                </a:solidFill>
              </a:rPr>
              <a:t>The user may search for an existing word, and delete the word and any associated image.  Confirm the deletion of the word.</a:t>
            </a:r>
          </a:p>
          <a:p>
            <a:endParaRPr lang="en-US" sz="1200" b="1" dirty="0">
              <a:solidFill>
                <a:srgbClr val="C00000"/>
              </a:solidFill>
            </a:endParaRPr>
          </a:p>
        </p:txBody>
      </p:sp>
      <p:sp>
        <p:nvSpPr>
          <p:cNvPr id="10" name="Title 1">
            <a:extLst>
              <a:ext uri="{FF2B5EF4-FFF2-40B4-BE49-F238E27FC236}">
                <a16:creationId xmlns:a16="http://schemas.microsoft.com/office/drawing/2014/main" id="{FB17D41F-0BCF-667E-7C19-B47144A53FDC}"/>
              </a:ext>
            </a:extLst>
          </p:cNvPr>
          <p:cNvSpPr txBox="1">
            <a:spLocks/>
          </p:cNvSpPr>
          <p:nvPr/>
        </p:nvSpPr>
        <p:spPr>
          <a:xfrm>
            <a:off x="25400" y="2202655"/>
            <a:ext cx="24591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Keyboard – Display </a:t>
            </a:r>
          </a:p>
        </p:txBody>
      </p:sp>
      <p:sp>
        <p:nvSpPr>
          <p:cNvPr id="11" name="Content Placeholder 2">
            <a:extLst>
              <a:ext uri="{FF2B5EF4-FFF2-40B4-BE49-F238E27FC236}">
                <a16:creationId xmlns:a16="http://schemas.microsoft.com/office/drawing/2014/main" id="{EF4CFD04-36A1-6255-C564-7AE2E0D6559D}"/>
              </a:ext>
            </a:extLst>
          </p:cNvPr>
          <p:cNvSpPr txBox="1">
            <a:spLocks/>
          </p:cNvSpPr>
          <p:nvPr/>
        </p:nvSpPr>
        <p:spPr>
          <a:xfrm>
            <a:off x="2910643" y="27305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may display a keyboard on their touchscreen that displays their default font set.</a:t>
            </a:r>
          </a:p>
        </p:txBody>
      </p:sp>
      <p:sp>
        <p:nvSpPr>
          <p:cNvPr id="12" name="Title 1">
            <a:extLst>
              <a:ext uri="{FF2B5EF4-FFF2-40B4-BE49-F238E27FC236}">
                <a16:creationId xmlns:a16="http://schemas.microsoft.com/office/drawing/2014/main" id="{5FAD93ED-CF1B-2440-BAD5-DED721DFC042}"/>
              </a:ext>
            </a:extLst>
          </p:cNvPr>
          <p:cNvSpPr txBox="1">
            <a:spLocks/>
          </p:cNvSpPr>
          <p:nvPr/>
        </p:nvSpPr>
        <p:spPr>
          <a:xfrm>
            <a:off x="0" y="3218655"/>
            <a:ext cx="24236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Education</a:t>
            </a:r>
            <a:br>
              <a:rPr lang="en-US" sz="2000" dirty="0"/>
            </a:br>
            <a:r>
              <a:rPr lang="en-US" sz="2000" dirty="0"/>
              <a:t>- Links</a:t>
            </a:r>
          </a:p>
        </p:txBody>
      </p:sp>
      <p:sp>
        <p:nvSpPr>
          <p:cNvPr id="13" name="Content Placeholder 2">
            <a:extLst>
              <a:ext uri="{FF2B5EF4-FFF2-40B4-BE49-F238E27FC236}">
                <a16:creationId xmlns:a16="http://schemas.microsoft.com/office/drawing/2014/main" id="{6AE1E5D4-D605-3D8D-EED9-8FCF97FBF70A}"/>
              </a:ext>
            </a:extLst>
          </p:cNvPr>
          <p:cNvSpPr txBox="1">
            <a:spLocks/>
          </p:cNvSpPr>
          <p:nvPr/>
        </p:nvSpPr>
        <p:spPr>
          <a:xfrm>
            <a:off x="2885243" y="36068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 Web page that contains a list of educational links related to Dyslexia.</a:t>
            </a:r>
          </a:p>
        </p:txBody>
      </p:sp>
      <p:sp>
        <p:nvSpPr>
          <p:cNvPr id="14" name="Title 1">
            <a:extLst>
              <a:ext uri="{FF2B5EF4-FFF2-40B4-BE49-F238E27FC236}">
                <a16:creationId xmlns:a16="http://schemas.microsoft.com/office/drawing/2014/main" id="{FDDB96F8-00B1-A9AE-1EB6-23651E3507DF}"/>
              </a:ext>
            </a:extLst>
          </p:cNvPr>
          <p:cNvSpPr txBox="1">
            <a:spLocks/>
          </p:cNvSpPr>
          <p:nvPr/>
        </p:nvSpPr>
        <p:spPr>
          <a:xfrm>
            <a:off x="0" y="4254501"/>
            <a:ext cx="2840854" cy="128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Statistics</a:t>
            </a:r>
          </a:p>
        </p:txBody>
      </p:sp>
      <p:sp>
        <p:nvSpPr>
          <p:cNvPr id="15" name="Content Placeholder 2">
            <a:extLst>
              <a:ext uri="{FF2B5EF4-FFF2-40B4-BE49-F238E27FC236}">
                <a16:creationId xmlns:a16="http://schemas.microsoft.com/office/drawing/2014/main" id="{82307C62-C81D-6714-D00C-074EE8F5F91E}"/>
              </a:ext>
            </a:extLst>
          </p:cNvPr>
          <p:cNvSpPr txBox="1">
            <a:spLocks/>
          </p:cNvSpPr>
          <p:nvPr/>
        </p:nvSpPr>
        <p:spPr>
          <a:xfrm>
            <a:off x="2885243" y="45466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A list of statistics about the number of users, the number of font sets, the amount of times each font set has been utilized, the number of dictionary items, the number of times a dictionary item has been accessed.</a:t>
            </a:r>
          </a:p>
        </p:txBody>
      </p:sp>
      <p:sp>
        <p:nvSpPr>
          <p:cNvPr id="16" name="Title 1">
            <a:extLst>
              <a:ext uri="{FF2B5EF4-FFF2-40B4-BE49-F238E27FC236}">
                <a16:creationId xmlns:a16="http://schemas.microsoft.com/office/drawing/2014/main" id="{F35C06A7-82C8-08EF-462C-AEBBAD0360A9}"/>
              </a:ext>
            </a:extLst>
          </p:cNvPr>
          <p:cNvSpPr txBox="1">
            <a:spLocks/>
          </p:cNvSpPr>
          <p:nvPr/>
        </p:nvSpPr>
        <p:spPr>
          <a:xfrm>
            <a:off x="12700" y="5194301"/>
            <a:ext cx="1233996"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Blog</a:t>
            </a:r>
          </a:p>
        </p:txBody>
      </p:sp>
      <p:sp>
        <p:nvSpPr>
          <p:cNvPr id="17" name="Content Placeholder 2">
            <a:extLst>
              <a:ext uri="{FF2B5EF4-FFF2-40B4-BE49-F238E27FC236}">
                <a16:creationId xmlns:a16="http://schemas.microsoft.com/office/drawing/2014/main" id="{88D515C8-411B-9390-B5E3-8DB51A9514C2}"/>
              </a:ext>
            </a:extLst>
          </p:cNvPr>
          <p:cNvSpPr txBox="1">
            <a:spLocks/>
          </p:cNvSpPr>
          <p:nvPr/>
        </p:nvSpPr>
        <p:spPr>
          <a:xfrm>
            <a:off x="2885243" y="55372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A blog page for users to ask questions and submit comments. </a:t>
            </a:r>
          </a:p>
        </p:txBody>
      </p:sp>
    </p:spTree>
    <p:extLst>
      <p:ext uri="{BB962C8B-B14F-4D97-AF65-F5344CB8AC3E}">
        <p14:creationId xmlns:p14="http://schemas.microsoft.com/office/powerpoint/2010/main" val="223942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7043"/>
            <a:ext cx="7772400" cy="1463040"/>
          </a:xfrm>
        </p:spPr>
        <p:txBody>
          <a:bodyPr/>
          <a:lstStyle/>
          <a:p>
            <a:r>
              <a:rPr lang="en-US" b="1" dirty="0">
                <a:latin typeface="+mn-lt"/>
              </a:rPr>
              <a:t>Questions?</a:t>
            </a:r>
          </a:p>
        </p:txBody>
      </p:sp>
      <p:pic>
        <p:nvPicPr>
          <p:cNvPr id="6" name="Picture 5" descr="North Seattle College Opportunity Center for Employment and Education"/>
          <p:cNvPicPr>
            <a:picLocks noChangeAspect="1"/>
          </p:cNvPicPr>
          <p:nvPr/>
        </p:nvPicPr>
        <p:blipFill rotWithShape="1">
          <a:blip r:embed="rId3">
            <a:extLst>
              <a:ext uri="{28A0092B-C50C-407E-A947-70E740481C1C}">
                <a14:useLocalDpi xmlns:a14="http://schemas.microsoft.com/office/drawing/2010/main" val="0"/>
              </a:ext>
            </a:extLst>
          </a:blip>
          <a:srcRect t="31679" b="12259"/>
          <a:stretch/>
        </p:blipFill>
        <p:spPr>
          <a:xfrm>
            <a:off x="0" y="-1"/>
            <a:ext cx="12192000" cy="4555067"/>
          </a:xfrm>
          <a:prstGeom prst="rect">
            <a:avLst/>
          </a:prstGeom>
        </p:spPr>
      </p:pic>
      <p:pic>
        <p:nvPicPr>
          <p:cNvPr id="4" name="Picture 3">
            <a:extLst>
              <a:ext uri="{FF2B5EF4-FFF2-40B4-BE49-F238E27FC236}">
                <a16:creationId xmlns:a16="http://schemas.microsoft.com/office/drawing/2014/main" id="{9AB9ADF6-BC2F-D0B8-A634-DC0FC53FD0C8}"/>
              </a:ext>
            </a:extLst>
          </p:cNvPr>
          <p:cNvPicPr>
            <a:picLocks noChangeAspect="1"/>
          </p:cNvPicPr>
          <p:nvPr/>
        </p:nvPicPr>
        <p:blipFill>
          <a:blip r:embed="rId4"/>
          <a:stretch>
            <a:fillRect/>
          </a:stretch>
        </p:blipFill>
        <p:spPr>
          <a:xfrm>
            <a:off x="4418164" y="4555066"/>
            <a:ext cx="2970615" cy="2302934"/>
          </a:xfrm>
          <a:prstGeom prst="rect">
            <a:avLst/>
          </a:prstGeom>
        </p:spPr>
      </p:pic>
    </p:spTree>
    <p:extLst>
      <p:ext uri="{BB962C8B-B14F-4D97-AF65-F5344CB8AC3E}">
        <p14:creationId xmlns:p14="http://schemas.microsoft.com/office/powerpoint/2010/main" val="9967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Objectives</a:t>
            </a:r>
          </a:p>
        </p:txBody>
      </p:sp>
      <p:sp>
        <p:nvSpPr>
          <p:cNvPr id="3" name="Content Placeholder 2"/>
          <p:cNvSpPr>
            <a:spLocks noGrp="1"/>
          </p:cNvSpPr>
          <p:nvPr>
            <p:ph idx="1"/>
          </p:nvPr>
        </p:nvSpPr>
        <p:spPr>
          <a:xfrm>
            <a:off x="0" y="939800"/>
            <a:ext cx="11912600" cy="5803900"/>
          </a:xfrm>
        </p:spPr>
        <p:txBody>
          <a:bodyPr vert="horz" lIns="45720" tIns="45720" rIns="45720" bIns="45720" rtlCol="0" anchor="t">
            <a:noAutofit/>
          </a:bodyPr>
          <a:lstStyle/>
          <a:p>
            <a:pPr marL="264795" lvl="1" indent="-182880">
              <a:buFont typeface="Arial" charset="0"/>
              <a:buChar char="•"/>
            </a:pPr>
            <a:r>
              <a:rPr lang="en-US" sz="1400" b="0" i="0" dirty="0">
                <a:solidFill>
                  <a:srgbClr val="1F2328"/>
                </a:solidFill>
                <a:effectLst/>
                <a:latin typeface="-apple-system"/>
              </a:rPr>
              <a:t>Dyslexic people see ANS differently than most people. Our team project is to provide a way for people with dyslexia to create their own "language" and be able to translate it to and from the English language that is seen by people without dyslexia. The intent is to build one or more dyslexic database tables of font sets and words that can be used in the future to help dyslexic users read and write in English on their own terms, thereby including them as the individuals they by how they see.</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The project will provide a website that allows a user to create a personalized font set of English ANS as each user sees them, hence creating one or more new dyslexic “languages”. </a:t>
            </a:r>
          </a:p>
          <a:p>
            <a:pPr marL="264795" lvl="1" indent="-182880">
              <a:buFont typeface="Arial" charset="0"/>
              <a:buChar char="•"/>
            </a:pPr>
            <a:endParaRPr lang="en-US" sz="1400" b="0" i="0" dirty="0">
              <a:solidFill>
                <a:srgbClr val="1F2328"/>
              </a:solidFill>
              <a:effectLst/>
              <a:latin typeface="-apple-system"/>
            </a:endParaRPr>
          </a:p>
          <a:p>
            <a:pPr marL="264795" lvl="1" indent="-182880">
              <a:buFont typeface="Arial" charset="0"/>
              <a:buChar char="•"/>
            </a:pPr>
            <a:r>
              <a:rPr lang="en-US" sz="1400" dirty="0">
                <a:solidFill>
                  <a:srgbClr val="1F2328"/>
                </a:solidFill>
                <a:latin typeface="-apple-system"/>
              </a:rPr>
              <a:t>T</a:t>
            </a:r>
            <a:r>
              <a:rPr lang="en-US" sz="1400" b="0" i="0" dirty="0">
                <a:solidFill>
                  <a:srgbClr val="1F2328"/>
                </a:solidFill>
                <a:effectLst/>
                <a:latin typeface="-apple-system"/>
              </a:rPr>
              <a:t>he user will create their own unique font dataset of each ANS by selecting from pre-set ANS options provided. A voice prompt will prompt the user to select an image for the ANS character displayed to help the user understand what is being requested of them, in case they can’t read the visual prompts.</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Once a user font set is created, </a:t>
            </a:r>
            <a:r>
              <a:rPr lang="en-US" sz="1400" dirty="0">
                <a:solidFill>
                  <a:srgbClr val="1F2328"/>
                </a:solidFill>
                <a:latin typeface="-apple-system"/>
              </a:rPr>
              <a:t>it can be set as the default </a:t>
            </a:r>
            <a:r>
              <a:rPr lang="en-US" sz="1400" b="0" i="0" dirty="0">
                <a:solidFill>
                  <a:srgbClr val="1F2328"/>
                </a:solidFill>
                <a:effectLst/>
                <a:latin typeface="-apple-system"/>
              </a:rPr>
              <a:t>font set to be used when reading and writing . </a:t>
            </a:r>
          </a:p>
          <a:p>
            <a:pPr marL="81915" lvl="1" indent="0">
              <a:buNone/>
            </a:pPr>
            <a:endParaRPr lang="en-US" sz="1400" b="0" i="0" dirty="0">
              <a:solidFill>
                <a:srgbClr val="1F2328"/>
              </a:solidFill>
              <a:effectLst/>
              <a:latin typeface="-apple-system"/>
            </a:endParaRPr>
          </a:p>
          <a:p>
            <a:pPr marL="81915" lvl="1" indent="0">
              <a:buNone/>
            </a:pPr>
            <a:r>
              <a:rPr lang="en-US" sz="1400" b="0" i="0" dirty="0">
                <a:solidFill>
                  <a:srgbClr val="1F2328"/>
                </a:solidFill>
                <a:effectLst/>
                <a:latin typeface="-apple-system"/>
              </a:rPr>
              <a:t>Stretch Goals:</a:t>
            </a:r>
          </a:p>
          <a:p>
            <a:pPr marL="264795" lvl="1" indent="-182880">
              <a:buFont typeface="Arial" charset="0"/>
              <a:buChar char="•"/>
            </a:pPr>
            <a:r>
              <a:rPr lang="en-US" sz="1400" b="0" i="0" dirty="0">
                <a:solidFill>
                  <a:srgbClr val="1F2328"/>
                </a:solidFill>
                <a:effectLst/>
                <a:latin typeface="-apple-system"/>
              </a:rPr>
              <a:t>The user will be able to turn on/off an option to view the generally accepted view of an English ANS set under their font set so they can see the differences or similarities.</a:t>
            </a:r>
          </a:p>
          <a:p>
            <a:pPr marL="264795" lvl="1" indent="-182880">
              <a:buFont typeface="Arial" charset="0"/>
              <a:buChar char="•"/>
            </a:pPr>
            <a:r>
              <a:rPr lang="en-US" sz="1400" dirty="0">
                <a:solidFill>
                  <a:srgbClr val="1F2328"/>
                </a:solidFill>
                <a:latin typeface="-apple-system"/>
              </a:rPr>
              <a:t>Add, modify, delete, read files in the user’s default font set</a:t>
            </a: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The user will be able to create a dictionary/encyclopedia of words in their unique font set, with a definition</a:t>
            </a:r>
            <a:r>
              <a:rPr lang="en-US" sz="1400" dirty="0">
                <a:solidFill>
                  <a:srgbClr val="1F2328"/>
                </a:solidFill>
                <a:latin typeface="-apple-system"/>
              </a:rPr>
              <a:t> and </a:t>
            </a:r>
            <a:r>
              <a:rPr lang="en-US" sz="1400" b="0" i="0" dirty="0">
                <a:solidFill>
                  <a:srgbClr val="1F2328"/>
                </a:solidFill>
                <a:effectLst/>
                <a:latin typeface="-apple-system"/>
              </a:rPr>
              <a:t>image.</a:t>
            </a:r>
          </a:p>
          <a:p>
            <a:pPr marL="264795" lvl="1" indent="-182880">
              <a:buFont typeface="Arial" charset="0"/>
              <a:buChar char="•"/>
            </a:pPr>
            <a:r>
              <a:rPr lang="en-US" sz="1400" b="0" i="0" dirty="0">
                <a:solidFill>
                  <a:srgbClr val="1F2328"/>
                </a:solidFill>
                <a:effectLst/>
                <a:latin typeface="-apple-system"/>
              </a:rPr>
              <a:t>Add, update and delete options will be provided for the font set and the dictionary database tables.</a:t>
            </a:r>
          </a:p>
          <a:p>
            <a:pPr marL="264795" lvl="1" indent="-182880">
              <a:buFont typeface="Arial" charset="0"/>
              <a:buChar char="•"/>
            </a:pPr>
            <a:r>
              <a:rPr lang="en-US" sz="1400" dirty="0">
                <a:solidFill>
                  <a:srgbClr val="1F2328"/>
                </a:solidFill>
                <a:latin typeface="-apple-system"/>
              </a:rPr>
              <a:t>Display a user keyboard on a touch screen device</a:t>
            </a:r>
          </a:p>
          <a:p>
            <a:pPr marL="264795" lvl="1" indent="-182880">
              <a:buFont typeface="Arial" charset="0"/>
              <a:buChar char="•"/>
            </a:pPr>
            <a:r>
              <a:rPr lang="en-US" sz="1400" dirty="0">
                <a:solidFill>
                  <a:srgbClr val="1F2328"/>
                </a:solidFill>
                <a:latin typeface="-apple-system"/>
              </a:rPr>
              <a:t>Dyslexic related educational links</a:t>
            </a:r>
          </a:p>
          <a:p>
            <a:pPr marL="264795" lvl="1" indent="-182880">
              <a:buFont typeface="Arial" charset="0"/>
              <a:buChar char="•"/>
            </a:pPr>
            <a:r>
              <a:rPr lang="en-US" sz="1400" dirty="0">
                <a:solidFill>
                  <a:srgbClr val="1F2328"/>
                </a:solidFill>
                <a:latin typeface="-apple-system"/>
              </a:rPr>
              <a:t>Statistics on web site usage</a:t>
            </a:r>
          </a:p>
          <a:p>
            <a:pPr marL="264795" lvl="1" indent="-182880">
              <a:buFont typeface="Arial" charset="0"/>
              <a:buChar char="•"/>
            </a:pPr>
            <a:r>
              <a:rPr lang="en-US" sz="1400" dirty="0">
                <a:solidFill>
                  <a:srgbClr val="1F2328"/>
                </a:solidFill>
                <a:latin typeface="-apple-system"/>
              </a:rPr>
              <a:t>User Blog</a:t>
            </a:r>
          </a:p>
          <a:p>
            <a:pPr marL="81915" lvl="1" indent="0">
              <a:buNone/>
            </a:pPr>
            <a:endParaRPr lang="en-US" sz="1400" b="0" i="0" dirty="0">
              <a:solidFill>
                <a:srgbClr val="1F2328"/>
              </a:solidFill>
              <a:effectLst/>
              <a:latin typeface="-apple-system"/>
            </a:endParaRPr>
          </a:p>
          <a:p>
            <a:pPr marL="264795" lvl="1" indent="-182880">
              <a:buFont typeface="Arial" charset="0"/>
              <a:buChar char="•"/>
            </a:pPr>
            <a:endParaRPr lang="en-US" sz="1400" dirty="0">
              <a:solidFill>
                <a:srgbClr val="1F2328"/>
              </a:solidFill>
              <a:latin typeface="-apple-system"/>
            </a:endParaRPr>
          </a:p>
          <a:p>
            <a:pPr marL="264795" lvl="1" indent="-182880">
              <a:buFont typeface="Arial" charset="0"/>
              <a:buChar char="•"/>
            </a:pPr>
            <a:r>
              <a:rPr lang="en-US" sz="1400" b="1" i="0" dirty="0">
                <a:solidFill>
                  <a:srgbClr val="1F2328"/>
                </a:solidFill>
                <a:effectLst/>
                <a:latin typeface="-apple-system"/>
              </a:rPr>
              <a:t>Note: ANS = Alpha-Numeric/Special character set</a:t>
            </a:r>
          </a:p>
          <a:p>
            <a:pPr marL="264795" lvl="1" indent="-182880">
              <a:buFont typeface="Arial" charset="0"/>
              <a:buChar char="•"/>
            </a:pPr>
            <a:endParaRPr lang="en-US" sz="1400" dirty="0"/>
          </a:p>
          <a:p>
            <a:pPr marL="81915" lvl="1" indent="0">
              <a:buNone/>
            </a:pPr>
            <a:br>
              <a:rPr lang="en-US" sz="1400" dirty="0"/>
            </a:br>
            <a:endParaRPr lang="en-US" sz="1400" dirty="0"/>
          </a:p>
          <a:p>
            <a:pPr marL="81915" lvl="1" indent="0">
              <a:buNone/>
            </a:pPr>
            <a:endParaRPr lang="en-US" sz="1400" dirty="0"/>
          </a:p>
          <a:p>
            <a:pPr marL="264795" lvl="1" indent="-182880">
              <a:buFont typeface="Arial" charset="0"/>
              <a:buChar char="•"/>
            </a:pPr>
            <a:endParaRPr lang="en-US" sz="1400" dirty="0"/>
          </a:p>
        </p:txBody>
      </p:sp>
    </p:spTree>
    <p:extLst>
      <p:ext uri="{BB962C8B-B14F-4D97-AF65-F5344CB8AC3E}">
        <p14:creationId xmlns:p14="http://schemas.microsoft.com/office/powerpoint/2010/main" val="184446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Appendix: Rubric</a:t>
            </a:r>
          </a:p>
        </p:txBody>
      </p:sp>
      <p:sp>
        <p:nvSpPr>
          <p:cNvPr id="4" name="Content Placeholder 3"/>
          <p:cNvSpPr>
            <a:spLocks noGrp="1"/>
          </p:cNvSpPr>
          <p:nvPr>
            <p:ph idx="1"/>
          </p:nvPr>
        </p:nvSpPr>
        <p:spPr/>
        <p:txBody>
          <a:bodyPr>
            <a:normAutofit/>
          </a:bodyPr>
          <a:lstStyle/>
          <a:p>
            <a:r>
              <a:rPr lang="en-US" sz="2400" dirty="0"/>
              <a:t>Each project will be rated primarily on Objectives, Growth, </a:t>
            </a:r>
            <a:r>
              <a:rPr lang="en-US" sz="2400"/>
              <a:t>and Impact</a:t>
            </a:r>
            <a:endParaRPr lang="en-US" sz="2400" dirty="0"/>
          </a:p>
          <a:p>
            <a:r>
              <a:rPr lang="en-US" sz="2400" b="1" dirty="0"/>
              <a:t>Objectives: </a:t>
            </a:r>
            <a:r>
              <a:rPr lang="en-US" sz="2400" dirty="0"/>
              <a:t>Project had clear objectives; the student made progress towards them and/or adapted well to changes </a:t>
            </a:r>
          </a:p>
          <a:p>
            <a:r>
              <a:rPr lang="en-US" sz="2400" b="1" dirty="0"/>
              <a:t>Growth: </a:t>
            </a:r>
            <a:r>
              <a:rPr lang="en-US" sz="2400" dirty="0"/>
              <a:t>Project led to the student learning new skills and developing existing ones. </a:t>
            </a:r>
          </a:p>
          <a:p>
            <a:r>
              <a:rPr lang="en-US" sz="2400" b="1" dirty="0"/>
              <a:t>Impact: </a:t>
            </a:r>
            <a:r>
              <a:rPr lang="en-US" sz="2400" dirty="0"/>
              <a:t>Project shows positive impact to the industry, society, or the environment. </a:t>
            </a:r>
          </a:p>
          <a:p>
            <a:endParaRPr lang="en-US" sz="2400" dirty="0"/>
          </a:p>
        </p:txBody>
      </p:sp>
    </p:spTree>
    <p:extLst>
      <p:ext uri="{BB962C8B-B14F-4D97-AF65-F5344CB8AC3E}">
        <p14:creationId xmlns:p14="http://schemas.microsoft.com/office/powerpoint/2010/main" val="168348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0515600" cy="1325563"/>
          </a:xfrm>
        </p:spPr>
        <p:txBody>
          <a:bodyPr/>
          <a:lstStyle/>
          <a:p>
            <a:r>
              <a:rPr lang="en-US" b="1" dirty="0">
                <a:solidFill>
                  <a:schemeClr val="tx1"/>
                </a:solidFill>
                <a:latin typeface="+mn-lt"/>
              </a:rPr>
              <a:t>What Changed?</a:t>
            </a:r>
          </a:p>
        </p:txBody>
      </p:sp>
      <p:sp>
        <p:nvSpPr>
          <p:cNvPr id="3" name="Content Placeholder 2"/>
          <p:cNvSpPr>
            <a:spLocks noGrp="1"/>
          </p:cNvSpPr>
          <p:nvPr>
            <p:ph idx="1"/>
          </p:nvPr>
        </p:nvSpPr>
        <p:spPr>
          <a:xfrm>
            <a:off x="0" y="1016001"/>
            <a:ext cx="12077700" cy="5819774"/>
          </a:xfrm>
        </p:spPr>
        <p:txBody>
          <a:bodyPr vert="horz" lIns="45720" tIns="45720" rIns="45720" bIns="45720" rtlCol="0" anchor="t">
            <a:normAutofit/>
          </a:bodyPr>
          <a:lstStyle/>
          <a:p>
            <a:pPr marL="264795" lvl="1" indent="-182880">
              <a:buFont typeface="Arial" charset="0"/>
              <a:buChar char="•"/>
            </a:pPr>
            <a:endParaRPr lang="en-US" sz="3000" dirty="0"/>
          </a:p>
          <a:p>
            <a:pPr marL="264795" lvl="1" indent="-182880">
              <a:buFont typeface="Arial" charset="0"/>
              <a:buChar char="•"/>
            </a:pPr>
            <a:r>
              <a:rPr lang="en-US" sz="3000" dirty="0"/>
              <a:t>UI Design does not currently match UI flow documentation</a:t>
            </a:r>
          </a:p>
          <a:p>
            <a:pPr marL="264795" lvl="1" indent="-182880">
              <a:buFont typeface="Arial" charset="0"/>
              <a:buChar char="•"/>
            </a:pPr>
            <a:endParaRPr lang="en-US" sz="3000" dirty="0"/>
          </a:p>
          <a:p>
            <a:pPr marL="264795" lvl="1" indent="-182880">
              <a:buFont typeface="Arial" charset="0"/>
              <a:buChar char="•"/>
            </a:pPr>
            <a:r>
              <a:rPr lang="en-US" sz="3000" dirty="0"/>
              <a:t>Individual ANS Images to Font Set</a:t>
            </a:r>
          </a:p>
          <a:p>
            <a:pPr marL="81915" lvl="1" indent="0">
              <a:buNone/>
            </a:pPr>
            <a:endParaRPr lang="en-US" sz="3000" dirty="0"/>
          </a:p>
          <a:p>
            <a:pPr marL="264795" lvl="1" indent="-182880">
              <a:buFont typeface="Arial" charset="0"/>
              <a:buChar char="•"/>
            </a:pPr>
            <a:r>
              <a:rPr lang="en-US" sz="3000" dirty="0"/>
              <a:t>EC2/S3 to Amplify?</a:t>
            </a:r>
          </a:p>
          <a:p>
            <a:pPr marL="81915" lvl="1" indent="0">
              <a:buNone/>
            </a:pPr>
            <a:endParaRPr lang="en-US" sz="3000" dirty="0"/>
          </a:p>
          <a:p>
            <a:pPr marL="264795" lvl="1" indent="-182880">
              <a:buFont typeface="Arial" charset="0"/>
              <a:buChar char="•"/>
            </a:pPr>
            <a:r>
              <a:rPr lang="en-US" sz="3000" dirty="0"/>
              <a:t> Number of Team Members reduced</a:t>
            </a:r>
          </a:p>
          <a:p>
            <a:pPr marL="264795" lvl="1" indent="-182880">
              <a:buFont typeface="Arial" charset="0"/>
              <a:buChar char="•"/>
            </a:pPr>
            <a:endParaRPr lang="en-US" sz="3000" dirty="0"/>
          </a:p>
          <a:p>
            <a:pPr marL="264795" lvl="1" indent="-182880">
              <a:buFont typeface="Arial" charset="0"/>
              <a:buChar char="•"/>
            </a:pPr>
            <a:r>
              <a:rPr lang="en-US" sz="3000" dirty="0"/>
              <a:t>Scaled down initial version of the website - many features changed to stretch goals that will be worked on over summer quarter</a:t>
            </a:r>
            <a:br>
              <a:rPr lang="en-US" sz="3000" dirty="0"/>
            </a:br>
            <a:endParaRPr lang="en-US" sz="3000" dirty="0"/>
          </a:p>
          <a:p>
            <a:pPr marL="81915" lvl="1" indent="0">
              <a:buNone/>
            </a:pPr>
            <a:endParaRPr lang="en-US" sz="2800" dirty="0"/>
          </a:p>
          <a:p>
            <a:pPr marL="264795" lvl="1" indent="-182880">
              <a:buFont typeface="Arial" charset="0"/>
              <a:buChar char="•"/>
            </a:pPr>
            <a:endParaRPr lang="en-US" sz="2800" dirty="0"/>
          </a:p>
        </p:txBody>
      </p:sp>
    </p:spTree>
    <p:extLst>
      <p:ext uri="{BB962C8B-B14F-4D97-AF65-F5344CB8AC3E}">
        <p14:creationId xmlns:p14="http://schemas.microsoft.com/office/powerpoint/2010/main" val="190234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Growth</a:t>
            </a:r>
            <a:endParaRPr lang="en-US" dirty="0"/>
          </a:p>
        </p:txBody>
      </p:sp>
      <p:sp>
        <p:nvSpPr>
          <p:cNvPr id="3" name="Content Placeholder 2"/>
          <p:cNvSpPr>
            <a:spLocks noGrp="1"/>
          </p:cNvSpPr>
          <p:nvPr>
            <p:ph idx="1"/>
          </p:nvPr>
        </p:nvSpPr>
        <p:spPr>
          <a:xfrm>
            <a:off x="1024128" y="1422400"/>
            <a:ext cx="8390036" cy="4886960"/>
          </a:xfrm>
        </p:spPr>
        <p:txBody>
          <a:bodyPr vert="horz" lIns="45720" tIns="45720" rIns="45720" bIns="45720" rtlCol="0" anchor="t">
            <a:normAutofit fontScale="92500" lnSpcReduction="10000"/>
          </a:bodyPr>
          <a:lstStyle/>
          <a:p>
            <a:pPr marL="264795" lvl="1" indent="-182880">
              <a:buFont typeface="Arial" charset="0"/>
              <a:buChar char="•"/>
            </a:pPr>
            <a:r>
              <a:rPr lang="en-US" sz="2800" dirty="0"/>
              <a:t>Learnings</a:t>
            </a:r>
          </a:p>
          <a:p>
            <a:pPr marL="81915" lvl="1" indent="0">
              <a:buNone/>
            </a:pPr>
            <a:r>
              <a:rPr lang="en-US" sz="2800" dirty="0"/>
              <a:t>	Creating Font sets</a:t>
            </a:r>
          </a:p>
          <a:p>
            <a:pPr marL="81915" lvl="1" indent="0">
              <a:buNone/>
            </a:pPr>
            <a:r>
              <a:rPr lang="en-US" sz="2800" dirty="0"/>
              <a:t>	AWS Amplify</a:t>
            </a:r>
          </a:p>
          <a:p>
            <a:pPr marL="81915" lvl="1" indent="0">
              <a:buNone/>
            </a:pPr>
            <a:r>
              <a:rPr lang="en-US" sz="2800" dirty="0"/>
              <a:t>	Adobe Illustrator</a:t>
            </a:r>
          </a:p>
          <a:p>
            <a:pPr marL="81915" lvl="1" indent="0">
              <a:buNone/>
            </a:pPr>
            <a:r>
              <a:rPr lang="en-US" sz="2800" dirty="0"/>
              <a:t>	MySQL and AWS RDS</a:t>
            </a:r>
          </a:p>
          <a:p>
            <a:pPr marL="81915" lvl="1" indent="0">
              <a:buNone/>
            </a:pPr>
            <a:endParaRPr lang="en-US" dirty="0"/>
          </a:p>
          <a:p>
            <a:pPr marL="264795" lvl="1" indent="-182880">
              <a:buFont typeface="Arial" charset="0"/>
              <a:buChar char="•"/>
            </a:pPr>
            <a:r>
              <a:rPr lang="en-US" sz="2800" dirty="0"/>
              <a:t>Improved Skills</a:t>
            </a:r>
          </a:p>
          <a:p>
            <a:pPr marL="81915" lvl="1" indent="0">
              <a:buNone/>
            </a:pPr>
            <a:r>
              <a:rPr lang="en-US" sz="2800" dirty="0"/>
              <a:t>	AWS</a:t>
            </a:r>
          </a:p>
          <a:p>
            <a:pPr marL="81915" lvl="1" indent="0">
              <a:buNone/>
            </a:pPr>
            <a:endParaRPr lang="en-US" sz="2800" dirty="0"/>
          </a:p>
          <a:p>
            <a:pPr marL="264795" lvl="1" indent="-182880">
              <a:buFont typeface="Arial" charset="0"/>
              <a:buChar char="•"/>
            </a:pPr>
            <a:r>
              <a:rPr lang="en-US" sz="2800" dirty="0"/>
              <a:t>Interpersonal / client skill Development</a:t>
            </a:r>
          </a:p>
          <a:p>
            <a:pPr marL="539115" lvl="2" indent="0">
              <a:buNone/>
            </a:pPr>
            <a:r>
              <a:rPr lang="en-US" sz="2800" dirty="0"/>
              <a:t>	Team Stand Ups</a:t>
            </a:r>
          </a:p>
          <a:p>
            <a:pPr marL="539115" lvl="2" indent="0">
              <a:buNone/>
            </a:pPr>
            <a:r>
              <a:rPr lang="en-US" sz="2800" dirty="0"/>
              <a:t>	Working with Special Needs teacher</a:t>
            </a:r>
          </a:p>
          <a:p>
            <a:pPr marL="81915" lvl="1" indent="0">
              <a:buNone/>
            </a:pPr>
            <a:endParaRPr lang="en-US" sz="2800" dirty="0"/>
          </a:p>
          <a:p>
            <a:pPr marL="264795" lvl="1" indent="-182880">
              <a:buFont typeface="Arial" charset="0"/>
              <a:buChar char="•"/>
            </a:pPr>
            <a:endParaRPr lang="en-US" sz="2800" b="1" dirty="0"/>
          </a:p>
        </p:txBody>
      </p:sp>
    </p:spTree>
    <p:extLst>
      <p:ext uri="{BB962C8B-B14F-4D97-AF65-F5344CB8AC3E}">
        <p14:creationId xmlns:p14="http://schemas.microsoft.com/office/powerpoint/2010/main" val="192963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IMPACT</a:t>
            </a:r>
            <a:endParaRPr lang="en-US" dirty="0"/>
          </a:p>
        </p:txBody>
      </p:sp>
      <p:sp>
        <p:nvSpPr>
          <p:cNvPr id="3" name="Content Placeholder 2"/>
          <p:cNvSpPr>
            <a:spLocks noGrp="1"/>
          </p:cNvSpPr>
          <p:nvPr>
            <p:ph idx="1"/>
          </p:nvPr>
        </p:nvSpPr>
        <p:spPr>
          <a:xfrm>
            <a:off x="1024128" y="2286000"/>
            <a:ext cx="9801977" cy="4023360"/>
          </a:xfrm>
        </p:spPr>
        <p:txBody>
          <a:bodyPr vert="horz" lIns="45720" tIns="45720" rIns="45720" bIns="45720" rtlCol="0" anchor="t">
            <a:normAutofit fontScale="92500" lnSpcReduction="20000"/>
          </a:bodyPr>
          <a:lstStyle/>
          <a:p>
            <a:pPr marL="264795" lvl="1" indent="-182880">
              <a:buFont typeface="Arial" charset="0"/>
              <a:buChar char="•"/>
            </a:pPr>
            <a:r>
              <a:rPr lang="en-US" sz="2800" dirty="0"/>
              <a:t>Result</a:t>
            </a:r>
          </a:p>
          <a:p>
            <a:pPr marL="81915" lvl="1" indent="0">
              <a:buNone/>
            </a:pPr>
            <a:r>
              <a:rPr lang="en-US" sz="2800" dirty="0"/>
              <a:t>	Website in progress.  </a:t>
            </a:r>
          </a:p>
          <a:p>
            <a:pPr marL="81915" lvl="1" indent="0">
              <a:buNone/>
            </a:pPr>
            <a:r>
              <a:rPr lang="en-US" sz="2800" dirty="0"/>
              <a:t> </a:t>
            </a:r>
          </a:p>
          <a:p>
            <a:pPr marL="264795" lvl="1" indent="-182880">
              <a:buFont typeface="Arial" charset="0"/>
              <a:buChar char="•"/>
            </a:pPr>
            <a:r>
              <a:rPr lang="en-US" sz="2800" dirty="0"/>
              <a:t>Future Impact </a:t>
            </a:r>
          </a:p>
          <a:p>
            <a:pPr marL="721995" lvl="2" indent="-182880">
              <a:buFont typeface="Arial" charset="0"/>
              <a:buChar char="•"/>
            </a:pPr>
            <a:r>
              <a:rPr lang="en-US" sz="2800" dirty="0"/>
              <a:t>Potential new tool to help society by helping dyslexic people to more easily learn to read and write English.</a:t>
            </a:r>
          </a:p>
          <a:p>
            <a:pPr marL="721995" lvl="2" indent="-182880">
              <a:buFont typeface="Arial" charset="0"/>
              <a:buChar char="•"/>
            </a:pPr>
            <a:r>
              <a:rPr lang="en-US" sz="2800" dirty="0"/>
              <a:t>Potential for future use in other languages for dyslexic people who first language is not English</a:t>
            </a:r>
          </a:p>
          <a:p>
            <a:pPr marL="81915" lvl="1" indent="0">
              <a:buNone/>
            </a:pPr>
            <a:endParaRPr lang="en-US" sz="2800" dirty="0"/>
          </a:p>
          <a:p>
            <a:pPr marL="264795" lvl="1" indent="-182880">
              <a:buFont typeface="Arial" charset="0"/>
              <a:buChar char="•"/>
            </a:pPr>
            <a:r>
              <a:rPr lang="en-US" sz="2800" dirty="0"/>
              <a:t>Job/Job Search Impact</a:t>
            </a:r>
          </a:p>
          <a:p>
            <a:pPr marL="539115" lvl="2" indent="0">
              <a:buNone/>
            </a:pPr>
            <a:r>
              <a:rPr lang="en-US" sz="2800" dirty="0"/>
              <a:t>Having a completed project that may have a (significantly) positive impact on society to demonstrate to potential employers</a:t>
            </a:r>
          </a:p>
        </p:txBody>
      </p:sp>
    </p:spTree>
    <p:extLst>
      <p:ext uri="{BB962C8B-B14F-4D97-AF65-F5344CB8AC3E}">
        <p14:creationId xmlns:p14="http://schemas.microsoft.com/office/powerpoint/2010/main" val="400780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Demo</a:t>
            </a:r>
          </a:p>
        </p:txBody>
      </p:sp>
      <p:sp>
        <p:nvSpPr>
          <p:cNvPr id="4" name="Content Placeholder 3"/>
          <p:cNvSpPr>
            <a:spLocks noGrp="1"/>
          </p:cNvSpPr>
          <p:nvPr>
            <p:ph idx="1"/>
          </p:nvPr>
        </p:nvSpPr>
        <p:spPr/>
        <p:txBody>
          <a:bodyPr/>
          <a:lstStyle/>
          <a:p>
            <a:r>
              <a:rPr lang="en-US" dirty="0"/>
              <a:t>Continuing slides are backup for online demo issues…</a:t>
            </a:r>
          </a:p>
        </p:txBody>
      </p:sp>
    </p:spTree>
    <p:extLst>
      <p:ext uri="{BB962C8B-B14F-4D97-AF65-F5344CB8AC3E}">
        <p14:creationId xmlns:p14="http://schemas.microsoft.com/office/powerpoint/2010/main" val="88747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2BF-8348-C078-9907-B7B62BF28A02}"/>
              </a:ext>
            </a:extLst>
          </p:cNvPr>
          <p:cNvSpPr>
            <a:spLocks noGrp="1"/>
          </p:cNvSpPr>
          <p:nvPr>
            <p:ph type="title"/>
          </p:nvPr>
        </p:nvSpPr>
        <p:spPr>
          <a:xfrm>
            <a:off x="0" y="-17754"/>
            <a:ext cx="3497802" cy="1216240"/>
          </a:xfrm>
        </p:spPr>
        <p:txBody>
          <a:bodyPr>
            <a:normAutofit fontScale="90000"/>
          </a:bodyPr>
          <a:lstStyle/>
          <a:p>
            <a:r>
              <a:rPr lang="en-US" dirty="0"/>
              <a:t>Login or </a:t>
            </a:r>
            <a:br>
              <a:rPr lang="en-US" dirty="0"/>
            </a:br>
            <a:r>
              <a:rPr lang="en-US" dirty="0"/>
              <a:t>Create Account</a:t>
            </a:r>
          </a:p>
        </p:txBody>
      </p:sp>
      <p:pic>
        <p:nvPicPr>
          <p:cNvPr id="13" name="Picture 12">
            <a:extLst>
              <a:ext uri="{FF2B5EF4-FFF2-40B4-BE49-F238E27FC236}">
                <a16:creationId xmlns:a16="http://schemas.microsoft.com/office/drawing/2014/main" id="{5AF10B24-FF23-FC84-B401-529729E66564}"/>
              </a:ext>
            </a:extLst>
          </p:cNvPr>
          <p:cNvPicPr>
            <a:picLocks noChangeAspect="1"/>
          </p:cNvPicPr>
          <p:nvPr/>
        </p:nvPicPr>
        <p:blipFill>
          <a:blip r:embed="rId2"/>
          <a:stretch>
            <a:fillRect/>
          </a:stretch>
        </p:blipFill>
        <p:spPr>
          <a:xfrm>
            <a:off x="4332303" y="0"/>
            <a:ext cx="7859697" cy="6858000"/>
          </a:xfrm>
          <a:prstGeom prst="rect">
            <a:avLst/>
          </a:prstGeom>
        </p:spPr>
      </p:pic>
    </p:spTree>
    <p:extLst>
      <p:ext uri="{BB962C8B-B14F-4D97-AF65-F5344CB8AC3E}">
        <p14:creationId xmlns:p14="http://schemas.microsoft.com/office/powerpoint/2010/main" val="264975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C918-CD27-9EF9-0A98-AB68AC455F49}"/>
              </a:ext>
            </a:extLst>
          </p:cNvPr>
          <p:cNvSpPr>
            <a:spLocks noGrp="1"/>
          </p:cNvSpPr>
          <p:nvPr>
            <p:ph type="title"/>
          </p:nvPr>
        </p:nvSpPr>
        <p:spPr>
          <a:xfrm>
            <a:off x="0" y="1"/>
            <a:ext cx="2965142" cy="754602"/>
          </a:xfrm>
        </p:spPr>
        <p:txBody>
          <a:bodyPr/>
          <a:lstStyle/>
          <a:p>
            <a:r>
              <a:rPr lang="en-US" dirty="0"/>
              <a:t>Home Page</a:t>
            </a:r>
          </a:p>
        </p:txBody>
      </p:sp>
      <p:pic>
        <p:nvPicPr>
          <p:cNvPr id="9" name="Picture 8">
            <a:extLst>
              <a:ext uri="{FF2B5EF4-FFF2-40B4-BE49-F238E27FC236}">
                <a16:creationId xmlns:a16="http://schemas.microsoft.com/office/drawing/2014/main" id="{467E77EA-852D-8808-D8F1-C0E0CEDCD808}"/>
              </a:ext>
            </a:extLst>
          </p:cNvPr>
          <p:cNvPicPr>
            <a:picLocks noChangeAspect="1"/>
          </p:cNvPicPr>
          <p:nvPr/>
        </p:nvPicPr>
        <p:blipFill>
          <a:blip r:embed="rId2"/>
          <a:stretch>
            <a:fillRect/>
          </a:stretch>
        </p:blipFill>
        <p:spPr>
          <a:xfrm>
            <a:off x="818115" y="1518081"/>
            <a:ext cx="10532816" cy="4696286"/>
          </a:xfrm>
          <a:prstGeom prst="rect">
            <a:avLst/>
          </a:prstGeom>
        </p:spPr>
      </p:pic>
      <p:pic>
        <p:nvPicPr>
          <p:cNvPr id="11" name="Picture 10">
            <a:extLst>
              <a:ext uri="{FF2B5EF4-FFF2-40B4-BE49-F238E27FC236}">
                <a16:creationId xmlns:a16="http://schemas.microsoft.com/office/drawing/2014/main" id="{AFEA9FC3-5046-7051-807E-0959E6D97BA9}"/>
              </a:ext>
            </a:extLst>
          </p:cNvPr>
          <p:cNvPicPr>
            <a:picLocks noChangeAspect="1"/>
          </p:cNvPicPr>
          <p:nvPr/>
        </p:nvPicPr>
        <p:blipFill>
          <a:blip r:embed="rId3"/>
          <a:stretch>
            <a:fillRect/>
          </a:stretch>
        </p:blipFill>
        <p:spPr>
          <a:xfrm>
            <a:off x="10774236" y="1123173"/>
            <a:ext cx="426720" cy="243840"/>
          </a:xfrm>
          <a:prstGeom prst="rect">
            <a:avLst/>
          </a:prstGeom>
        </p:spPr>
      </p:pic>
    </p:spTree>
    <p:extLst>
      <p:ext uri="{BB962C8B-B14F-4D97-AF65-F5344CB8AC3E}">
        <p14:creationId xmlns:p14="http://schemas.microsoft.com/office/powerpoint/2010/main" val="170665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780E-8364-DAD1-1A11-2692FFEF4E69}"/>
              </a:ext>
            </a:extLst>
          </p:cNvPr>
          <p:cNvSpPr>
            <a:spLocks noGrp="1"/>
          </p:cNvSpPr>
          <p:nvPr>
            <p:ph type="title"/>
          </p:nvPr>
        </p:nvSpPr>
        <p:spPr>
          <a:xfrm>
            <a:off x="83597" y="0"/>
            <a:ext cx="2473171" cy="932155"/>
          </a:xfrm>
        </p:spPr>
        <p:txBody>
          <a:bodyPr>
            <a:normAutofit fontScale="90000"/>
          </a:bodyPr>
          <a:lstStyle/>
          <a:p>
            <a:r>
              <a:rPr lang="en-US" dirty="0"/>
              <a:t>Menu Options</a:t>
            </a:r>
          </a:p>
        </p:txBody>
      </p:sp>
      <p:pic>
        <p:nvPicPr>
          <p:cNvPr id="21" name="Picture 20">
            <a:extLst>
              <a:ext uri="{FF2B5EF4-FFF2-40B4-BE49-F238E27FC236}">
                <a16:creationId xmlns:a16="http://schemas.microsoft.com/office/drawing/2014/main" id="{1F7AC198-996E-41FC-8EDC-D2F2E07746A2}"/>
              </a:ext>
            </a:extLst>
          </p:cNvPr>
          <p:cNvPicPr>
            <a:picLocks noChangeAspect="1"/>
          </p:cNvPicPr>
          <p:nvPr/>
        </p:nvPicPr>
        <p:blipFill>
          <a:blip r:embed="rId2"/>
          <a:stretch>
            <a:fillRect/>
          </a:stretch>
        </p:blipFill>
        <p:spPr>
          <a:xfrm>
            <a:off x="607084" y="1390059"/>
            <a:ext cx="11049471" cy="1930190"/>
          </a:xfrm>
          <a:prstGeom prst="rect">
            <a:avLst/>
          </a:prstGeom>
        </p:spPr>
      </p:pic>
    </p:spTree>
    <p:extLst>
      <p:ext uri="{BB962C8B-B14F-4D97-AF65-F5344CB8AC3E}">
        <p14:creationId xmlns:p14="http://schemas.microsoft.com/office/powerpoint/2010/main" val="1312750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3042</TotalTime>
  <Words>2329</Words>
  <Application>Microsoft Office PowerPoint</Application>
  <PresentationFormat>Widescreen</PresentationFormat>
  <Paragraphs>150</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Calibri</vt:lpstr>
      <vt:lpstr>Calibri Light</vt:lpstr>
      <vt:lpstr>Office Theme</vt:lpstr>
      <vt:lpstr>Inclusive Alphabet Team Karen Petersen Donald Mains Annelise Blanchard Scott Hansford Alas Ali</vt:lpstr>
      <vt:lpstr>Objectives</vt:lpstr>
      <vt:lpstr>What Changed?</vt:lpstr>
      <vt:lpstr>Growth</vt:lpstr>
      <vt:lpstr>IMPACT</vt:lpstr>
      <vt:lpstr>Demo</vt:lpstr>
      <vt:lpstr>Login or  Create Account</vt:lpstr>
      <vt:lpstr>Home Page</vt:lpstr>
      <vt:lpstr>Menu Options</vt:lpstr>
      <vt:lpstr>Fontset - Create</vt:lpstr>
      <vt:lpstr>Font Set - Modify</vt:lpstr>
      <vt:lpstr>Font Set  - Delete</vt:lpstr>
      <vt:lpstr>Font Set – Default</vt:lpstr>
      <vt:lpstr>File  - Create</vt:lpstr>
      <vt:lpstr>File  - Modify</vt:lpstr>
      <vt:lpstr>File - Delete</vt:lpstr>
      <vt:lpstr>File - Read</vt:lpstr>
      <vt:lpstr>Dictionary –  Add Word Modify Word Delete Word</vt:lpstr>
      <vt:lpstr>Questions?</vt:lpstr>
      <vt:lpstr>Appendix: Rubric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Balo</dc:creator>
  <cp:lastModifiedBy>Petersen, Karen</cp:lastModifiedBy>
  <cp:revision>684</cp:revision>
  <cp:lastPrinted>2016-05-04T23:43:00Z</cp:lastPrinted>
  <dcterms:created xsi:type="dcterms:W3CDTF">2016-03-14T18:20:56Z</dcterms:created>
  <dcterms:modified xsi:type="dcterms:W3CDTF">2023-05-24T21:58:24Z</dcterms:modified>
</cp:coreProperties>
</file>