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75" r:id="rId14"/>
    <p:sldId id="274" r:id="rId15"/>
    <p:sldId id="273" r:id="rId16"/>
    <p:sldId id="272" r:id="rId17"/>
    <p:sldId id="271" r:id="rId18"/>
    <p:sldId id="270" r:id="rId19"/>
    <p:sldId id="269"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42B9-48DE-FB66-72EC-6DA053BE4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ADF23-618A-8520-B442-391F53F1A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331D7-2418-1601-884D-0B4CE3FC9F8A}"/>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3C91BD4F-302D-2DA2-A3A4-B63D5A07E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FDE1-8B66-23E2-DB94-5264B086BCCB}"/>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15625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85DC-D935-28A2-873B-9582BDDE9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D81CC-7920-D36D-5BDF-67951BB79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AAC5-8E9C-0C3F-801F-FC164ECB69D8}"/>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7367FFC6-0183-FD6D-761C-2B0DE7AA7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D81DD-EF75-C77C-6AAE-A48DD267FA8A}"/>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20602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54BB7-8098-3A6C-0294-B6484FD8B6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5FFFD-4440-A966-5BE7-3B8A4A17D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92ED3-7B96-0F67-DB0B-946750BE74DD}"/>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506679B3-D59B-BFC7-CD88-5F393DFA1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D85C8-9C0B-E337-A063-341614DE25C5}"/>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57477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15D7-8108-B4E1-A16A-6A5F06C85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F95CA-F3A4-C04B-4BBF-54B66B741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9DA25-949C-0064-4C81-131131A0D0FB}"/>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EC18F045-CB67-8EBB-C696-5D7A98033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E58F-3BC1-74BC-A2B6-86A45A5577A6}"/>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52830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DFA3-6F8E-9CEA-449E-C6A588473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EC5DB0-6FB6-0818-1528-86A6B7ABC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6B6E8-9475-ED49-21A3-CCD34433E87C}"/>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9B7A5806-FEBB-22DB-B46F-111CBC6FA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83EB8-795A-DB49-8BD9-54175A9228EC}"/>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245443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DA7F-6C40-A696-7551-77253FF2F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92CA1-7D86-6A12-CC84-C38C2F7D8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09E81-5D97-B8BE-F2CA-C7B2901D4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2EF87C-97F1-78B0-2189-97E58AC29869}"/>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6" name="Footer Placeholder 5">
            <a:extLst>
              <a:ext uri="{FF2B5EF4-FFF2-40B4-BE49-F238E27FC236}">
                <a16:creationId xmlns:a16="http://schemas.microsoft.com/office/drawing/2014/main" id="{9AC518D0-6B63-7F13-E500-3059E9A4B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1685E-CA27-CFAE-0E38-0A76E4A19F2D}"/>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302707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72A0-D26C-39F6-1ACE-CE2B0E994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9F991-CBCF-C165-1DB6-9883F5900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81497-4423-BF77-AB73-DABF3DD27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2FA23-5848-2A96-8FF5-1375DC50F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58E6B-87C3-BAC0-17AC-F534A10CB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056B-111B-8637-6AC8-A620F025EDBB}"/>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8" name="Footer Placeholder 7">
            <a:extLst>
              <a:ext uri="{FF2B5EF4-FFF2-40B4-BE49-F238E27FC236}">
                <a16:creationId xmlns:a16="http://schemas.microsoft.com/office/drawing/2014/main" id="{AC15B8A4-82E2-872F-52FB-3F7E58935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DF49AF-CBED-82C6-3665-8A5DFF3A3996}"/>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35055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13AE-D74E-DBEA-4E0C-ECCAC1C3C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F9BCB4-6C23-5168-84D6-D26070A83CDD}"/>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4" name="Footer Placeholder 3">
            <a:extLst>
              <a:ext uri="{FF2B5EF4-FFF2-40B4-BE49-F238E27FC236}">
                <a16:creationId xmlns:a16="http://schemas.microsoft.com/office/drawing/2014/main" id="{0BE60497-DCB8-4C6A-A3BF-727B5EBBCE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DFFFB4-83C9-0E22-4E85-F9BFF8D60B00}"/>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226208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27149-B6B7-CF66-F9D4-765CABFD12A5}"/>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3" name="Footer Placeholder 2">
            <a:extLst>
              <a:ext uri="{FF2B5EF4-FFF2-40B4-BE49-F238E27FC236}">
                <a16:creationId xmlns:a16="http://schemas.microsoft.com/office/drawing/2014/main" id="{51058467-C682-5878-6F47-2A84600268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6F066-BE71-6659-4857-ECA92D651C84}"/>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219510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83D6-984A-32DF-D2F8-76FF26B54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44279-EC4B-62EE-40FC-620AA95A3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E0D6B-53B2-6089-FD4F-6C3B989F3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AC4DD-CC21-CA6A-A6CE-0C932D7ED48D}"/>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6" name="Footer Placeholder 5">
            <a:extLst>
              <a:ext uri="{FF2B5EF4-FFF2-40B4-BE49-F238E27FC236}">
                <a16:creationId xmlns:a16="http://schemas.microsoft.com/office/drawing/2014/main" id="{06AFDF98-144E-33DC-EA69-36D12183A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6839A-6E42-C34A-F661-7B0D2E94C6D6}"/>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166050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07CC-0DF2-84BB-971B-7EE4A62FE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FD2FED-1C13-5814-0CEE-0FBF56DF8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E63D4-00FA-89F3-9561-C0717E20C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31F82-6961-EA6D-F311-6BA013E94FF4}"/>
              </a:ext>
            </a:extLst>
          </p:cNvPr>
          <p:cNvSpPr>
            <a:spLocks noGrp="1"/>
          </p:cNvSpPr>
          <p:nvPr>
            <p:ph type="dt" sz="half" idx="10"/>
          </p:nvPr>
        </p:nvSpPr>
        <p:spPr/>
        <p:txBody>
          <a:bodyPr/>
          <a:lstStyle/>
          <a:p>
            <a:fld id="{091DCC35-6927-486E-870C-1E9E813F005A}" type="datetimeFigureOut">
              <a:rPr lang="en-US" smtClean="0"/>
              <a:t>4/4/2023</a:t>
            </a:fld>
            <a:endParaRPr lang="en-US"/>
          </a:p>
        </p:txBody>
      </p:sp>
      <p:sp>
        <p:nvSpPr>
          <p:cNvPr id="6" name="Footer Placeholder 5">
            <a:extLst>
              <a:ext uri="{FF2B5EF4-FFF2-40B4-BE49-F238E27FC236}">
                <a16:creationId xmlns:a16="http://schemas.microsoft.com/office/drawing/2014/main" id="{78AA4970-E7C2-C714-04E7-13C17F267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93A2C-DAE9-5F07-6546-9F77BE96AE3E}"/>
              </a:ext>
            </a:extLst>
          </p:cNvPr>
          <p:cNvSpPr>
            <a:spLocks noGrp="1"/>
          </p:cNvSpPr>
          <p:nvPr>
            <p:ph type="sldNum" sz="quarter" idx="12"/>
          </p:nvPr>
        </p:nvSpPr>
        <p:spPr/>
        <p:txBody>
          <a:bodyPr/>
          <a:lstStyle/>
          <a:p>
            <a:fld id="{A2BA60E3-C2E4-45CF-935A-DA6F9C0249AF}" type="slidenum">
              <a:rPr lang="en-US" smtClean="0"/>
              <a:t>‹#›</a:t>
            </a:fld>
            <a:endParaRPr lang="en-US"/>
          </a:p>
        </p:txBody>
      </p:sp>
    </p:spTree>
    <p:extLst>
      <p:ext uri="{BB962C8B-B14F-4D97-AF65-F5344CB8AC3E}">
        <p14:creationId xmlns:p14="http://schemas.microsoft.com/office/powerpoint/2010/main" val="414987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A22DE-0FB3-180A-A6FE-45C84F51F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7D3F0-EB76-3A34-25A6-18B038F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AA535-F174-5FB0-7AF7-F78387A80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DCC35-6927-486E-870C-1E9E813F005A}" type="datetimeFigureOut">
              <a:rPr lang="en-US" smtClean="0"/>
              <a:t>4/4/2023</a:t>
            </a:fld>
            <a:endParaRPr lang="en-US"/>
          </a:p>
        </p:txBody>
      </p:sp>
      <p:sp>
        <p:nvSpPr>
          <p:cNvPr id="5" name="Footer Placeholder 4">
            <a:extLst>
              <a:ext uri="{FF2B5EF4-FFF2-40B4-BE49-F238E27FC236}">
                <a16:creationId xmlns:a16="http://schemas.microsoft.com/office/drawing/2014/main" id="{F4553FCB-D0FD-F24D-19F1-CD5DAA8BA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E418B7-E7AB-E031-3383-D1B58953B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A60E3-C2E4-45CF-935A-DA6F9C0249AF}" type="slidenum">
              <a:rPr lang="en-US" smtClean="0"/>
              <a:t>‹#›</a:t>
            </a:fld>
            <a:endParaRPr lang="en-US"/>
          </a:p>
        </p:txBody>
      </p:sp>
    </p:spTree>
    <p:extLst>
      <p:ext uri="{BB962C8B-B14F-4D97-AF65-F5344CB8AC3E}">
        <p14:creationId xmlns:p14="http://schemas.microsoft.com/office/powerpoint/2010/main" val="384304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25.emf"/><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345-532D-A766-851E-EE0D1BF41BC8}"/>
              </a:ext>
            </a:extLst>
          </p:cNvPr>
          <p:cNvSpPr>
            <a:spLocks noGrp="1"/>
          </p:cNvSpPr>
          <p:nvPr>
            <p:ph type="title"/>
          </p:nvPr>
        </p:nvSpPr>
        <p:spPr>
          <a:xfrm>
            <a:off x="0" y="1"/>
            <a:ext cx="1695635" cy="1198484"/>
          </a:xfrm>
        </p:spPr>
        <p:txBody>
          <a:bodyPr>
            <a:normAutofit fontScale="90000"/>
          </a:bodyPr>
          <a:lstStyle/>
          <a:p>
            <a:r>
              <a:rPr lang="en-US" dirty="0"/>
              <a:t>File</a:t>
            </a:r>
            <a:br>
              <a:rPr lang="en-US" dirty="0"/>
            </a:br>
            <a:r>
              <a:rPr lang="en-US" dirty="0"/>
              <a:t>- Read</a:t>
            </a:r>
          </a:p>
        </p:txBody>
      </p:sp>
      <p:sp>
        <p:nvSpPr>
          <p:cNvPr id="4" name="Content Placeholder 2">
            <a:extLst>
              <a:ext uri="{FF2B5EF4-FFF2-40B4-BE49-F238E27FC236}">
                <a16:creationId xmlns:a16="http://schemas.microsoft.com/office/drawing/2014/main" id="{661D8C7E-5BDE-32AB-F4E9-529587DB98FF}"/>
              </a:ext>
            </a:extLst>
          </p:cNvPr>
          <p:cNvSpPr>
            <a:spLocks noGrp="1"/>
          </p:cNvSpPr>
          <p:nvPr>
            <p:ph idx="1"/>
          </p:nvPr>
        </p:nvSpPr>
        <p:spPr>
          <a:xfrm>
            <a:off x="158022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5" name="Picture 4">
            <a:extLst>
              <a:ext uri="{FF2B5EF4-FFF2-40B4-BE49-F238E27FC236}">
                <a16:creationId xmlns:a16="http://schemas.microsoft.com/office/drawing/2014/main" id="{69C5CED2-5E6F-6286-2BA7-B7E8EDBB4E44}"/>
              </a:ext>
            </a:extLst>
          </p:cNvPr>
          <p:cNvPicPr>
            <a:picLocks noChangeAspect="1"/>
          </p:cNvPicPr>
          <p:nvPr/>
        </p:nvPicPr>
        <p:blipFill>
          <a:blip r:embed="rId2"/>
          <a:stretch>
            <a:fillRect/>
          </a:stretch>
        </p:blipFill>
        <p:spPr>
          <a:xfrm>
            <a:off x="313863" y="1198485"/>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584-B928-3654-3F1B-1DC280544A15}"/>
              </a:ext>
            </a:extLst>
          </p:cNvPr>
          <p:cNvSpPr>
            <a:spLocks noGrp="1"/>
          </p:cNvSpPr>
          <p:nvPr>
            <p:ph type="title"/>
          </p:nvPr>
        </p:nvSpPr>
        <p:spPr>
          <a:xfrm>
            <a:off x="0" y="0"/>
            <a:ext cx="2778711" cy="1325563"/>
          </a:xfrm>
        </p:spPr>
        <p:txBody>
          <a:bodyPr/>
          <a:lstStyle/>
          <a:p>
            <a:r>
              <a:rPr lang="en-US" dirty="0"/>
              <a:t>Dictionary – Add Item</a:t>
            </a:r>
          </a:p>
        </p:txBody>
      </p:sp>
      <p:sp>
        <p:nvSpPr>
          <p:cNvPr id="3" name="Content Placeholder 2">
            <a:extLst>
              <a:ext uri="{FF2B5EF4-FFF2-40B4-BE49-F238E27FC236}">
                <a16:creationId xmlns:a16="http://schemas.microsoft.com/office/drawing/2014/main" id="{89968ED9-0721-B09F-7C71-901C76CF2E8D}"/>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E1B1E809-9B6E-8F18-DE63-B62EB9027B9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847080C5-475B-1AB9-2E66-3AED4E5459A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23942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FCBB-BDE9-D1F3-123E-BD56F1EDC2F4}"/>
              </a:ext>
            </a:extLst>
          </p:cNvPr>
          <p:cNvSpPr>
            <a:spLocks noGrp="1"/>
          </p:cNvSpPr>
          <p:nvPr>
            <p:ph type="title"/>
          </p:nvPr>
        </p:nvSpPr>
        <p:spPr>
          <a:xfrm>
            <a:off x="0" y="18255"/>
            <a:ext cx="3000652" cy="1325563"/>
          </a:xfrm>
        </p:spPr>
        <p:txBody>
          <a:bodyPr/>
          <a:lstStyle/>
          <a:p>
            <a:r>
              <a:rPr lang="en-US" dirty="0"/>
              <a:t>Dictionary – Modify Item</a:t>
            </a:r>
          </a:p>
        </p:txBody>
      </p:sp>
      <p:sp>
        <p:nvSpPr>
          <p:cNvPr id="3" name="Content Placeholder 2">
            <a:extLst>
              <a:ext uri="{FF2B5EF4-FFF2-40B4-BE49-F238E27FC236}">
                <a16:creationId xmlns:a16="http://schemas.microsoft.com/office/drawing/2014/main" id="{AA8B30F7-C160-CC10-24D8-309718BBD3A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49292B3-BA47-8F2B-1486-547ECA04FF11}"/>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D6FFAE8-D079-51BC-8C91-7CF23BE0990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85682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C96B-FDFB-A589-B5ED-F858C14E2F23}"/>
              </a:ext>
            </a:extLst>
          </p:cNvPr>
          <p:cNvSpPr>
            <a:spLocks noGrp="1"/>
          </p:cNvSpPr>
          <p:nvPr>
            <p:ph type="title"/>
          </p:nvPr>
        </p:nvSpPr>
        <p:spPr>
          <a:xfrm>
            <a:off x="0" y="0"/>
            <a:ext cx="2956264" cy="1325563"/>
          </a:xfrm>
        </p:spPr>
        <p:txBody>
          <a:bodyPr/>
          <a:lstStyle/>
          <a:p>
            <a:r>
              <a:rPr lang="en-US" dirty="0"/>
              <a:t>Dictionary – Delete Item</a:t>
            </a:r>
          </a:p>
        </p:txBody>
      </p:sp>
      <p:sp>
        <p:nvSpPr>
          <p:cNvPr id="3" name="Content Placeholder 2">
            <a:extLst>
              <a:ext uri="{FF2B5EF4-FFF2-40B4-BE49-F238E27FC236}">
                <a16:creationId xmlns:a16="http://schemas.microsoft.com/office/drawing/2014/main" id="{56D9A0AC-94A3-8B2E-2918-F7FD112DC0D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C7DFA3C5-7E38-409B-CF31-DF060D002B48}"/>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41235F53-F1CA-DED4-C49C-BD42C106914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1350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23EF-E29E-36EF-5F97-8084D6F939FB}"/>
              </a:ext>
            </a:extLst>
          </p:cNvPr>
          <p:cNvSpPr>
            <a:spLocks noGrp="1"/>
          </p:cNvSpPr>
          <p:nvPr>
            <p:ph type="title"/>
          </p:nvPr>
        </p:nvSpPr>
        <p:spPr>
          <a:xfrm>
            <a:off x="0" y="0"/>
            <a:ext cx="4048217" cy="1325563"/>
          </a:xfrm>
        </p:spPr>
        <p:txBody>
          <a:bodyPr/>
          <a:lstStyle/>
          <a:p>
            <a:r>
              <a:rPr lang="en-US" dirty="0"/>
              <a:t>Keyboard – Assign Font Set</a:t>
            </a:r>
          </a:p>
        </p:txBody>
      </p:sp>
      <p:sp>
        <p:nvSpPr>
          <p:cNvPr id="3" name="Content Placeholder 2">
            <a:extLst>
              <a:ext uri="{FF2B5EF4-FFF2-40B4-BE49-F238E27FC236}">
                <a16:creationId xmlns:a16="http://schemas.microsoft.com/office/drawing/2014/main" id="{9CBC753D-BA48-1D2B-3C56-F27A3847EFB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CF573B8-610F-2729-4AAF-F0C804038F3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E3CE408-F722-4604-75EF-65956CF82FF6}"/>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491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7DB8-4CCE-88E5-E6D9-B1F04B62E596}"/>
              </a:ext>
            </a:extLst>
          </p:cNvPr>
          <p:cNvSpPr>
            <a:spLocks noGrp="1"/>
          </p:cNvSpPr>
          <p:nvPr>
            <p:ph type="title"/>
          </p:nvPr>
        </p:nvSpPr>
        <p:spPr>
          <a:xfrm>
            <a:off x="0" y="18255"/>
            <a:ext cx="2459115" cy="1325563"/>
          </a:xfrm>
        </p:spPr>
        <p:txBody>
          <a:bodyPr/>
          <a:lstStyle/>
          <a:p>
            <a:r>
              <a:rPr lang="en-US" dirty="0"/>
              <a:t>Keyboard – Display </a:t>
            </a:r>
          </a:p>
        </p:txBody>
      </p:sp>
      <p:sp>
        <p:nvSpPr>
          <p:cNvPr id="3" name="Content Placeholder 2">
            <a:extLst>
              <a:ext uri="{FF2B5EF4-FFF2-40B4-BE49-F238E27FC236}">
                <a16:creationId xmlns:a16="http://schemas.microsoft.com/office/drawing/2014/main" id="{E5EF5092-7244-318F-878D-5B97CB31484B}"/>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02727B5-8964-4B55-3FCA-CBE92175C92C}"/>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35445741-3EB1-43E6-46A4-AB960406C168}"/>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309889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0FA0-E43E-E095-DFD2-EB9F09A26D4F}"/>
              </a:ext>
            </a:extLst>
          </p:cNvPr>
          <p:cNvSpPr>
            <a:spLocks noGrp="1"/>
          </p:cNvSpPr>
          <p:nvPr>
            <p:ph type="title"/>
          </p:nvPr>
        </p:nvSpPr>
        <p:spPr>
          <a:xfrm>
            <a:off x="0" y="18255"/>
            <a:ext cx="2423604" cy="1325563"/>
          </a:xfrm>
        </p:spPr>
        <p:txBody>
          <a:bodyPr>
            <a:normAutofit/>
          </a:bodyPr>
          <a:lstStyle/>
          <a:p>
            <a:r>
              <a:rPr lang="en-US" dirty="0"/>
              <a:t>Education</a:t>
            </a:r>
            <a:br>
              <a:rPr lang="en-US" dirty="0"/>
            </a:br>
            <a:r>
              <a:rPr lang="en-US" dirty="0"/>
              <a:t>- Links</a:t>
            </a:r>
          </a:p>
        </p:txBody>
      </p:sp>
      <p:sp>
        <p:nvSpPr>
          <p:cNvPr id="3" name="Content Placeholder 2">
            <a:extLst>
              <a:ext uri="{FF2B5EF4-FFF2-40B4-BE49-F238E27FC236}">
                <a16:creationId xmlns:a16="http://schemas.microsoft.com/office/drawing/2014/main" id="{3BFD70B0-75E0-A1EE-0BFF-83588BA9D20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5E1A814-7FAF-AEF2-B7A0-14CCA503E58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A7C9CE09-D263-406C-96ED-7C665BE48FD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0009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D92-9A8F-AA64-6B4D-476003487A2E}"/>
              </a:ext>
            </a:extLst>
          </p:cNvPr>
          <p:cNvSpPr>
            <a:spLocks noGrp="1"/>
          </p:cNvSpPr>
          <p:nvPr>
            <p:ph type="title"/>
          </p:nvPr>
        </p:nvSpPr>
        <p:spPr>
          <a:xfrm>
            <a:off x="0" y="1"/>
            <a:ext cx="2840854" cy="1287262"/>
          </a:xfrm>
        </p:spPr>
        <p:txBody>
          <a:bodyPr>
            <a:normAutofit fontScale="90000"/>
          </a:bodyPr>
          <a:lstStyle/>
          <a:p>
            <a:r>
              <a:rPr lang="en-US" dirty="0"/>
              <a:t>Educational</a:t>
            </a:r>
            <a:br>
              <a:rPr lang="en-US" dirty="0"/>
            </a:br>
            <a:r>
              <a:rPr lang="en-US" dirty="0"/>
              <a:t>- Statistics</a:t>
            </a:r>
          </a:p>
        </p:txBody>
      </p:sp>
      <p:sp>
        <p:nvSpPr>
          <p:cNvPr id="3" name="Content Placeholder 2">
            <a:extLst>
              <a:ext uri="{FF2B5EF4-FFF2-40B4-BE49-F238E27FC236}">
                <a16:creationId xmlns:a16="http://schemas.microsoft.com/office/drawing/2014/main" id="{956CCF30-18B3-561B-0122-EA6610B089A8}"/>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5D5BCCCF-6330-15B8-F669-6A9921BEB577}"/>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E68689A-4D49-2BD0-AD82-CA204AD56B3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124054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lstStyle/>
          <a:p>
            <a:r>
              <a:rPr lang="en-US" dirty="0"/>
              <a:t>Blog</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99DF9318-42A7-EEFB-0E89-BB1C95F8A8DD}"/>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7346E8AA-07BC-CDAF-D002-763E2DB35F80}"/>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405532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normAutofit fontScale="90000"/>
          </a:bodyPr>
          <a:lstStyle/>
          <a:p>
            <a:r>
              <a:rPr lang="en-US" dirty="0"/>
              <a:t>Log Out</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17E96D31-2726-DEA3-2494-BDD1C3569FE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BA3C11A5-034E-7F91-9E55-3DDC79EA2BA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49482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C00000"/>
                </a:solidFill>
              </a:rPr>
              <a:t>When the lower case a is selected, change the color of it to a bright color and put a shape around it.  </a:t>
            </a:r>
          </a:p>
          <a:p>
            <a:endParaRPr lang="en-US" sz="1600" b="1" dirty="0">
              <a:solidFill>
                <a:srgbClr val="C00000"/>
              </a:solidFill>
            </a:endParaRPr>
          </a:p>
          <a:p>
            <a:r>
              <a:rPr lang="en-US" sz="1600" b="1" dirty="0">
                <a:solidFill>
                  <a:srgbClr val="C00000"/>
                </a:solidFill>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endParaRPr lang="en-US" sz="1600" b="1" dirty="0">
              <a:solidFill>
                <a:srgbClr val="C00000"/>
              </a:solidFill>
            </a:endParaRPr>
          </a:p>
          <a:p>
            <a:r>
              <a:rPr lang="en-US" sz="1600" b="1" dirty="0">
                <a:solidFill>
                  <a:srgbClr val="C00000"/>
                </a:solidFill>
              </a:rPr>
              <a:t>Once two or more characters are created, a back button displays on the bottom of the screen.   </a:t>
            </a:r>
          </a:p>
          <a:p>
            <a:endParaRPr lang="en-US" sz="1600" b="1" dirty="0">
              <a:solidFill>
                <a:srgbClr val="C00000"/>
              </a:solidFill>
            </a:endParaRPr>
          </a:p>
          <a:p>
            <a:r>
              <a:rPr lang="en-US" sz="1600" b="1" dirty="0">
                <a:solidFill>
                  <a:srgbClr val="C00000"/>
                </a:solidFill>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endParaRPr lang="en-US" sz="1600" b="1" dirty="0">
              <a:solidFill>
                <a:srgbClr val="C00000"/>
              </a:solidFill>
            </a:endParaRPr>
          </a:p>
          <a:p>
            <a:endParaRPr lang="en-US" sz="1600" b="1" dirty="0">
              <a:solidFill>
                <a:srgbClr val="C00000"/>
              </a:solidFill>
            </a:endParaRPr>
          </a:p>
          <a:p>
            <a:endParaRPr lang="en-US" sz="1600" b="1" dirty="0">
              <a:solidFill>
                <a:srgbClr val="C00000"/>
              </a:solidFill>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C00000"/>
                </a:solidFill>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endParaRPr lang="en-US" sz="1600" b="1" dirty="0">
              <a:solidFill>
                <a:srgbClr val="C00000"/>
              </a:solidFill>
            </a:endParaRPr>
          </a:p>
          <a:p>
            <a:r>
              <a:rPr lang="en-US" sz="1600" b="1" dirty="0">
                <a:solidFill>
                  <a:srgbClr val="C00000"/>
                </a:solidFill>
              </a:rPr>
              <a:t>Next and Back buttons are displayed as appropriate (at first character, only next button, at last character, only back button, at all other characters, next and back buttons are displayed.)  </a:t>
            </a:r>
          </a:p>
          <a:p>
            <a:endParaRPr lang="en-US" sz="1600" b="1" dirty="0">
              <a:solidFill>
                <a:srgbClr val="C00000"/>
              </a:solidFill>
            </a:endParaRPr>
          </a:p>
          <a:p>
            <a:r>
              <a:rPr lang="en-US" sz="1600" b="1" dirty="0">
                <a:solidFill>
                  <a:srgbClr val="C00000"/>
                </a:solidFill>
              </a:rPr>
              <a:t>Drop down menus are displayed for allowing the user to select the exact character to modify so the user doesn’t have to scroll through every character case. Drop downs are categorized by lower case letter, upper case letter, number, or special character.  </a:t>
            </a:r>
          </a:p>
          <a:p>
            <a:endParaRPr lang="en-US" sz="1600" b="1" dirty="0">
              <a:solidFill>
                <a:srgbClr val="C00000"/>
              </a:solidFill>
            </a:endParaRPr>
          </a:p>
          <a:p>
            <a:r>
              <a:rPr lang="en-US" sz="1600" b="1" dirty="0">
                <a:solidFill>
                  <a:srgbClr val="C00000"/>
                </a:solidFill>
              </a:rPr>
              <a:t>Images displayed in drop down menu are the images of the font set that the user created (their dyslexic font set).</a:t>
            </a:r>
          </a:p>
          <a:p>
            <a:endParaRPr lang="en-US" sz="1600" b="1" dirty="0">
              <a:solidFill>
                <a:srgbClr val="C00000"/>
              </a:solidFill>
            </a:endParaRPr>
          </a:p>
          <a:p>
            <a:r>
              <a:rPr lang="en-US" sz="1600" b="1" dirty="0">
                <a:solidFill>
                  <a:srgbClr val="C00000"/>
                </a:solidFill>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endParaRPr lang="en-US" sz="1600" b="1" dirty="0">
              <a:solidFill>
                <a:srgbClr val="C00000"/>
              </a:solidFill>
            </a:endParaRPr>
          </a:p>
          <a:p>
            <a:endParaRPr lang="en-US" sz="1600" b="1" dirty="0">
              <a:solidFill>
                <a:srgbClr val="C00000"/>
              </a:solidFill>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endParaRPr lang="en-US" sz="1600" dirty="0">
              <a:solidFill>
                <a:srgbClr val="C00000"/>
              </a:solidFill>
            </a:endParaRPr>
          </a:p>
          <a:p>
            <a:r>
              <a:rPr lang="en-US" sz="1600" dirty="0">
                <a:solidFill>
                  <a:srgbClr val="C00000"/>
                </a:solidFill>
              </a:rPr>
              <a:t>Error Handling – if there is no font set to delete, a message displays saying there are no font sets to delete.</a:t>
            </a:r>
          </a:p>
          <a:p>
            <a:endParaRPr lang="en-US" sz="1600" dirty="0">
              <a:solidFill>
                <a:srgbClr val="C00000"/>
              </a:solidFill>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When the English and Dyslexic Font sets are selected and saved, these are the font sets used to display Dyslexic and English font sets on the screen, and the Dyslexic font set is mapped to the keyboard keys.</a:t>
            </a:r>
          </a:p>
          <a:p>
            <a:endParaRPr lang="en-US" sz="1600" dirty="0">
              <a:solidFill>
                <a:srgbClr val="C00000"/>
              </a:solidFill>
            </a:endParaRPr>
          </a:p>
          <a:p>
            <a:r>
              <a:rPr lang="en-US" sz="1600" dirty="0">
                <a:solidFill>
                  <a:srgbClr val="C00000"/>
                </a:solidFill>
              </a:rPr>
              <a:t>Error Handling – if there is no Dyslexic font set to select, a message displays saying that there are not any Dyslexic font sets created for this user, and to create a font set.</a:t>
            </a:r>
          </a:p>
          <a:p>
            <a:r>
              <a:rPr lang="en-US" sz="1600" dirty="0">
                <a:solidFill>
                  <a:srgbClr val="C00000"/>
                </a:solidFill>
              </a:rPr>
              <a:t>If they don’t select a default for either option, a message displays saying please select a default font set value for the missing value.</a:t>
            </a:r>
          </a:p>
          <a:p>
            <a:endParaRPr lang="en-US" sz="1600" dirty="0">
              <a:solidFill>
                <a:srgbClr val="C00000"/>
              </a:solidFill>
            </a:endParaRPr>
          </a:p>
        </p:txBody>
      </p:sp>
    </p:spTree>
    <p:extLst>
      <p:ext uri="{BB962C8B-B14F-4D97-AF65-F5344CB8AC3E}">
        <p14:creationId xmlns:p14="http://schemas.microsoft.com/office/powerpoint/2010/main" val="55797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The user can select to just view what they’re typing in their own font set, or View Only a typical English font set as well to compare their font set with an established English font set. When the file is saved, it is saved in the user’s dyslexic font set. </a:t>
            </a:r>
          </a:p>
          <a:p>
            <a:endParaRPr lang="en-US" sz="1600" dirty="0">
              <a:solidFill>
                <a:srgbClr val="C00000"/>
              </a:solidFill>
            </a:endParaRPr>
          </a:p>
          <a:p>
            <a:r>
              <a:rPr lang="en-US" sz="1600" dirty="0">
                <a:solidFill>
                  <a:srgbClr val="C00000"/>
                </a:solidFill>
              </a:rPr>
              <a:t>If the View English and Dyslexic Fonts box is checked, when scrolling from either box, the scrolling should be in sync with each box.  </a:t>
            </a:r>
          </a:p>
          <a:p>
            <a:endParaRPr lang="en-US" sz="1600" dirty="0">
              <a:solidFill>
                <a:srgbClr val="C00000"/>
              </a:solidFill>
            </a:endParaRPr>
          </a:p>
          <a:p>
            <a:r>
              <a:rPr lang="en-US" sz="1600" dirty="0">
                <a:solidFill>
                  <a:srgbClr val="C00000"/>
                </a:solidFill>
              </a:rPr>
              <a:t>Error Handling – if there is no Dyslexic font set to select, a message displays saying that there are not any Dyslexic font sets created for this user, and to create a font set.</a:t>
            </a:r>
          </a:p>
          <a:p>
            <a:endParaRPr lang="en-US" sz="1600" dirty="0">
              <a:solidFill>
                <a:srgbClr val="C00000"/>
              </a:solidFill>
            </a:endParaRPr>
          </a:p>
          <a:p>
            <a:r>
              <a:rPr lang="en-US" sz="1600" dirty="0">
                <a:solidFill>
                  <a:srgbClr val="C00000"/>
                </a:solidFill>
              </a:rPr>
              <a:t>Error Handling - If no default English font set has been saved for the user, the default English Font Set is Kristen ITC.</a:t>
            </a:r>
          </a:p>
          <a:p>
            <a:endParaRPr lang="en-US" sz="1600" dirty="0">
              <a:solidFill>
                <a:srgbClr val="C00000"/>
              </a:solidFill>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4487</TotalTime>
  <Words>1849</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Item</vt:lpstr>
      <vt:lpstr>Dictionary – Modify Item</vt:lpstr>
      <vt:lpstr>Dictionary – Delete Item</vt:lpstr>
      <vt:lpstr>Keyboard – Assign Font Set</vt:lpstr>
      <vt:lpstr>Keyboard – Display </vt:lpstr>
      <vt:lpstr>Education - Links</vt:lpstr>
      <vt:lpstr>Educational - Statistics</vt:lpstr>
      <vt:lpstr>Blog</vt:lpstr>
      <vt:lpstr>Log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or  create account</dc:title>
  <dc:creator>Petersen, Karen</dc:creator>
  <cp:lastModifiedBy>Petersen, Karen</cp:lastModifiedBy>
  <cp:revision>12</cp:revision>
  <dcterms:created xsi:type="dcterms:W3CDTF">2023-04-04T21:53:40Z</dcterms:created>
  <dcterms:modified xsi:type="dcterms:W3CDTF">2023-04-08T00:40:50Z</dcterms:modified>
</cp:coreProperties>
</file>