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63" r:id="rId7"/>
    <p:sldId id="260"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napToGrid="0">
      <p:cViewPr varScale="1">
        <p:scale>
          <a:sx n="86" d="100"/>
          <a:sy n="86"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0685-E13F-4053-934E-775656B263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9F66DA-CF72-45E2-AEE0-A6295E7F51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E31EE70-D791-45A4-B0F9-FA2BA0AF9A31}"/>
              </a:ext>
            </a:extLst>
          </p:cNvPr>
          <p:cNvSpPr>
            <a:spLocks noGrp="1"/>
          </p:cNvSpPr>
          <p:nvPr>
            <p:ph type="dt" sz="half" idx="10"/>
          </p:nvPr>
        </p:nvSpPr>
        <p:spPr/>
        <p:txBody>
          <a:bodyPr/>
          <a:lstStyle/>
          <a:p>
            <a:fld id="{31A723C6-8567-4419-B2C0-5B16AD71621E}" type="datetimeFigureOut">
              <a:rPr lang="en-GB" smtClean="0"/>
              <a:t>21/08/2020</a:t>
            </a:fld>
            <a:endParaRPr lang="en-GB"/>
          </a:p>
        </p:txBody>
      </p:sp>
      <p:sp>
        <p:nvSpPr>
          <p:cNvPr id="5" name="Footer Placeholder 4">
            <a:extLst>
              <a:ext uri="{FF2B5EF4-FFF2-40B4-BE49-F238E27FC236}">
                <a16:creationId xmlns:a16="http://schemas.microsoft.com/office/drawing/2014/main" id="{95DFD256-062E-4779-90D8-8315363AE2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AE55A9-317A-4B2D-9D54-80B1DE25AA9A}"/>
              </a:ext>
            </a:extLst>
          </p:cNvPr>
          <p:cNvSpPr>
            <a:spLocks noGrp="1"/>
          </p:cNvSpPr>
          <p:nvPr>
            <p:ph type="sldNum" sz="quarter" idx="12"/>
          </p:nvPr>
        </p:nvSpPr>
        <p:spPr/>
        <p:txBody>
          <a:bodyPr/>
          <a:lstStyle/>
          <a:p>
            <a:fld id="{0BB6BE62-6A16-41A0-AA0B-D5A420E74B60}" type="slidenum">
              <a:rPr lang="en-GB" smtClean="0"/>
              <a:t>‹#›</a:t>
            </a:fld>
            <a:endParaRPr lang="en-GB"/>
          </a:p>
        </p:txBody>
      </p:sp>
    </p:spTree>
    <p:extLst>
      <p:ext uri="{BB962C8B-B14F-4D97-AF65-F5344CB8AC3E}">
        <p14:creationId xmlns:p14="http://schemas.microsoft.com/office/powerpoint/2010/main" val="182480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59F5-B4BE-425A-8C27-33AE30927FF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1F5544-5227-4048-9C73-7DAC5F067B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B8D7ED-258C-42E0-87F2-710BF364998E}"/>
              </a:ext>
            </a:extLst>
          </p:cNvPr>
          <p:cNvSpPr>
            <a:spLocks noGrp="1"/>
          </p:cNvSpPr>
          <p:nvPr>
            <p:ph type="dt" sz="half" idx="10"/>
          </p:nvPr>
        </p:nvSpPr>
        <p:spPr/>
        <p:txBody>
          <a:bodyPr/>
          <a:lstStyle/>
          <a:p>
            <a:fld id="{31A723C6-8567-4419-B2C0-5B16AD71621E}" type="datetimeFigureOut">
              <a:rPr lang="en-GB" smtClean="0"/>
              <a:t>21/08/2020</a:t>
            </a:fld>
            <a:endParaRPr lang="en-GB"/>
          </a:p>
        </p:txBody>
      </p:sp>
      <p:sp>
        <p:nvSpPr>
          <p:cNvPr id="5" name="Footer Placeholder 4">
            <a:extLst>
              <a:ext uri="{FF2B5EF4-FFF2-40B4-BE49-F238E27FC236}">
                <a16:creationId xmlns:a16="http://schemas.microsoft.com/office/drawing/2014/main" id="{40E8AC19-6149-4B28-9778-DA1EEA9EE0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779939-D926-4FBD-8290-B8302FB58024}"/>
              </a:ext>
            </a:extLst>
          </p:cNvPr>
          <p:cNvSpPr>
            <a:spLocks noGrp="1"/>
          </p:cNvSpPr>
          <p:nvPr>
            <p:ph type="sldNum" sz="quarter" idx="12"/>
          </p:nvPr>
        </p:nvSpPr>
        <p:spPr/>
        <p:txBody>
          <a:bodyPr/>
          <a:lstStyle/>
          <a:p>
            <a:fld id="{0BB6BE62-6A16-41A0-AA0B-D5A420E74B60}" type="slidenum">
              <a:rPr lang="en-GB" smtClean="0"/>
              <a:t>‹#›</a:t>
            </a:fld>
            <a:endParaRPr lang="en-GB"/>
          </a:p>
        </p:txBody>
      </p:sp>
    </p:spTree>
    <p:extLst>
      <p:ext uri="{BB962C8B-B14F-4D97-AF65-F5344CB8AC3E}">
        <p14:creationId xmlns:p14="http://schemas.microsoft.com/office/powerpoint/2010/main" val="345132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FB329A-6567-43F2-A4D4-648224284C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864CD51-6A1E-4D6B-90C4-0AD46F885F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75A371-E3B2-4BC8-9442-0DE9CCB1DF2A}"/>
              </a:ext>
            </a:extLst>
          </p:cNvPr>
          <p:cNvSpPr>
            <a:spLocks noGrp="1"/>
          </p:cNvSpPr>
          <p:nvPr>
            <p:ph type="dt" sz="half" idx="10"/>
          </p:nvPr>
        </p:nvSpPr>
        <p:spPr/>
        <p:txBody>
          <a:bodyPr/>
          <a:lstStyle/>
          <a:p>
            <a:fld id="{31A723C6-8567-4419-B2C0-5B16AD71621E}" type="datetimeFigureOut">
              <a:rPr lang="en-GB" smtClean="0"/>
              <a:t>21/08/2020</a:t>
            </a:fld>
            <a:endParaRPr lang="en-GB"/>
          </a:p>
        </p:txBody>
      </p:sp>
      <p:sp>
        <p:nvSpPr>
          <p:cNvPr id="5" name="Footer Placeholder 4">
            <a:extLst>
              <a:ext uri="{FF2B5EF4-FFF2-40B4-BE49-F238E27FC236}">
                <a16:creationId xmlns:a16="http://schemas.microsoft.com/office/drawing/2014/main" id="{7F0BC6AA-A3F7-4F07-B7E2-4A9232A5DC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698E42-70B7-4D93-9FA9-2EA51182ED3E}"/>
              </a:ext>
            </a:extLst>
          </p:cNvPr>
          <p:cNvSpPr>
            <a:spLocks noGrp="1"/>
          </p:cNvSpPr>
          <p:nvPr>
            <p:ph type="sldNum" sz="quarter" idx="12"/>
          </p:nvPr>
        </p:nvSpPr>
        <p:spPr/>
        <p:txBody>
          <a:bodyPr/>
          <a:lstStyle/>
          <a:p>
            <a:fld id="{0BB6BE62-6A16-41A0-AA0B-D5A420E74B60}" type="slidenum">
              <a:rPr lang="en-GB" smtClean="0"/>
              <a:t>‹#›</a:t>
            </a:fld>
            <a:endParaRPr lang="en-GB"/>
          </a:p>
        </p:txBody>
      </p:sp>
    </p:spTree>
    <p:extLst>
      <p:ext uri="{BB962C8B-B14F-4D97-AF65-F5344CB8AC3E}">
        <p14:creationId xmlns:p14="http://schemas.microsoft.com/office/powerpoint/2010/main" val="4736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5EB8-3E42-4B4F-87F9-F06D6C547E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2641F8-A348-458D-9E6B-D1C60AEE1C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A867BC-C145-4A6F-9080-492FAF9ABFA2}"/>
              </a:ext>
            </a:extLst>
          </p:cNvPr>
          <p:cNvSpPr>
            <a:spLocks noGrp="1"/>
          </p:cNvSpPr>
          <p:nvPr>
            <p:ph type="dt" sz="half" idx="10"/>
          </p:nvPr>
        </p:nvSpPr>
        <p:spPr/>
        <p:txBody>
          <a:bodyPr/>
          <a:lstStyle/>
          <a:p>
            <a:fld id="{31A723C6-8567-4419-B2C0-5B16AD71621E}" type="datetimeFigureOut">
              <a:rPr lang="en-GB" smtClean="0"/>
              <a:t>21/08/2020</a:t>
            </a:fld>
            <a:endParaRPr lang="en-GB"/>
          </a:p>
        </p:txBody>
      </p:sp>
      <p:sp>
        <p:nvSpPr>
          <p:cNvPr id="5" name="Footer Placeholder 4">
            <a:extLst>
              <a:ext uri="{FF2B5EF4-FFF2-40B4-BE49-F238E27FC236}">
                <a16:creationId xmlns:a16="http://schemas.microsoft.com/office/drawing/2014/main" id="{EAC7D4A3-E1D5-4C3C-8BBB-7F28B7EB6F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0FF10E-90BC-49D6-8A51-6A449A917F3F}"/>
              </a:ext>
            </a:extLst>
          </p:cNvPr>
          <p:cNvSpPr>
            <a:spLocks noGrp="1"/>
          </p:cNvSpPr>
          <p:nvPr>
            <p:ph type="sldNum" sz="quarter" idx="12"/>
          </p:nvPr>
        </p:nvSpPr>
        <p:spPr/>
        <p:txBody>
          <a:bodyPr/>
          <a:lstStyle/>
          <a:p>
            <a:fld id="{0BB6BE62-6A16-41A0-AA0B-D5A420E74B60}" type="slidenum">
              <a:rPr lang="en-GB" smtClean="0"/>
              <a:t>‹#›</a:t>
            </a:fld>
            <a:endParaRPr lang="en-GB"/>
          </a:p>
        </p:txBody>
      </p:sp>
    </p:spTree>
    <p:extLst>
      <p:ext uri="{BB962C8B-B14F-4D97-AF65-F5344CB8AC3E}">
        <p14:creationId xmlns:p14="http://schemas.microsoft.com/office/powerpoint/2010/main" val="222668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201B-7C83-4C6E-AB10-2DDA7113AF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A6C6B2-86B4-49FD-BCE0-E857C7B9A4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B98CCA-28A9-493D-8424-8F11F115E656}"/>
              </a:ext>
            </a:extLst>
          </p:cNvPr>
          <p:cNvSpPr>
            <a:spLocks noGrp="1"/>
          </p:cNvSpPr>
          <p:nvPr>
            <p:ph type="dt" sz="half" idx="10"/>
          </p:nvPr>
        </p:nvSpPr>
        <p:spPr/>
        <p:txBody>
          <a:bodyPr/>
          <a:lstStyle/>
          <a:p>
            <a:fld id="{31A723C6-8567-4419-B2C0-5B16AD71621E}" type="datetimeFigureOut">
              <a:rPr lang="en-GB" smtClean="0"/>
              <a:t>21/08/2020</a:t>
            </a:fld>
            <a:endParaRPr lang="en-GB"/>
          </a:p>
        </p:txBody>
      </p:sp>
      <p:sp>
        <p:nvSpPr>
          <p:cNvPr id="5" name="Footer Placeholder 4">
            <a:extLst>
              <a:ext uri="{FF2B5EF4-FFF2-40B4-BE49-F238E27FC236}">
                <a16:creationId xmlns:a16="http://schemas.microsoft.com/office/drawing/2014/main" id="{95B614C4-82C4-473D-AE64-0F524C8018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4F892B-7158-41EB-BE84-E7445AD15049}"/>
              </a:ext>
            </a:extLst>
          </p:cNvPr>
          <p:cNvSpPr>
            <a:spLocks noGrp="1"/>
          </p:cNvSpPr>
          <p:nvPr>
            <p:ph type="sldNum" sz="quarter" idx="12"/>
          </p:nvPr>
        </p:nvSpPr>
        <p:spPr/>
        <p:txBody>
          <a:bodyPr/>
          <a:lstStyle/>
          <a:p>
            <a:fld id="{0BB6BE62-6A16-41A0-AA0B-D5A420E74B60}" type="slidenum">
              <a:rPr lang="en-GB" smtClean="0"/>
              <a:t>‹#›</a:t>
            </a:fld>
            <a:endParaRPr lang="en-GB"/>
          </a:p>
        </p:txBody>
      </p:sp>
    </p:spTree>
    <p:extLst>
      <p:ext uri="{BB962C8B-B14F-4D97-AF65-F5344CB8AC3E}">
        <p14:creationId xmlns:p14="http://schemas.microsoft.com/office/powerpoint/2010/main" val="89692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252E-47BD-41BF-91FA-B0B58961C1B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7CA11F-05FC-4EE2-B41D-428B8F7A4F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D9F480-745A-4DEC-9A3E-D41E210C4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221B0C-08A2-4BCA-8584-771F75F60E09}"/>
              </a:ext>
            </a:extLst>
          </p:cNvPr>
          <p:cNvSpPr>
            <a:spLocks noGrp="1"/>
          </p:cNvSpPr>
          <p:nvPr>
            <p:ph type="dt" sz="half" idx="10"/>
          </p:nvPr>
        </p:nvSpPr>
        <p:spPr/>
        <p:txBody>
          <a:bodyPr/>
          <a:lstStyle/>
          <a:p>
            <a:fld id="{31A723C6-8567-4419-B2C0-5B16AD71621E}" type="datetimeFigureOut">
              <a:rPr lang="en-GB" smtClean="0"/>
              <a:t>21/08/2020</a:t>
            </a:fld>
            <a:endParaRPr lang="en-GB"/>
          </a:p>
        </p:txBody>
      </p:sp>
      <p:sp>
        <p:nvSpPr>
          <p:cNvPr id="6" name="Footer Placeholder 5">
            <a:extLst>
              <a:ext uri="{FF2B5EF4-FFF2-40B4-BE49-F238E27FC236}">
                <a16:creationId xmlns:a16="http://schemas.microsoft.com/office/drawing/2014/main" id="{C0A6CADD-1E88-4CD1-86A7-8F4A64A444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207FC5-2D1F-4B99-98C1-390464A736A2}"/>
              </a:ext>
            </a:extLst>
          </p:cNvPr>
          <p:cNvSpPr>
            <a:spLocks noGrp="1"/>
          </p:cNvSpPr>
          <p:nvPr>
            <p:ph type="sldNum" sz="quarter" idx="12"/>
          </p:nvPr>
        </p:nvSpPr>
        <p:spPr/>
        <p:txBody>
          <a:bodyPr/>
          <a:lstStyle/>
          <a:p>
            <a:fld id="{0BB6BE62-6A16-41A0-AA0B-D5A420E74B60}" type="slidenum">
              <a:rPr lang="en-GB" smtClean="0"/>
              <a:t>‹#›</a:t>
            </a:fld>
            <a:endParaRPr lang="en-GB"/>
          </a:p>
        </p:txBody>
      </p:sp>
    </p:spTree>
    <p:extLst>
      <p:ext uri="{BB962C8B-B14F-4D97-AF65-F5344CB8AC3E}">
        <p14:creationId xmlns:p14="http://schemas.microsoft.com/office/powerpoint/2010/main" val="76820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487F-BFC1-4FFE-A345-8319DB828E6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1DD945-185D-416C-B96B-26920B493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D33A7A-C993-416C-81C7-CCFBAD80C1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CEB4A52-9B96-4BA2-AA23-01CB45061C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61E771-BBE3-47B3-9535-6B70A4584D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284AEEC-7D3A-44FF-82C6-53E8DC34B0E3}"/>
              </a:ext>
            </a:extLst>
          </p:cNvPr>
          <p:cNvSpPr>
            <a:spLocks noGrp="1"/>
          </p:cNvSpPr>
          <p:nvPr>
            <p:ph type="dt" sz="half" idx="10"/>
          </p:nvPr>
        </p:nvSpPr>
        <p:spPr/>
        <p:txBody>
          <a:bodyPr/>
          <a:lstStyle/>
          <a:p>
            <a:fld id="{31A723C6-8567-4419-B2C0-5B16AD71621E}" type="datetimeFigureOut">
              <a:rPr lang="en-GB" smtClean="0"/>
              <a:t>21/08/2020</a:t>
            </a:fld>
            <a:endParaRPr lang="en-GB"/>
          </a:p>
        </p:txBody>
      </p:sp>
      <p:sp>
        <p:nvSpPr>
          <p:cNvPr id="8" name="Footer Placeholder 7">
            <a:extLst>
              <a:ext uri="{FF2B5EF4-FFF2-40B4-BE49-F238E27FC236}">
                <a16:creationId xmlns:a16="http://schemas.microsoft.com/office/drawing/2014/main" id="{E2F5E805-27B4-40FD-BA0B-8DFD7129938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5B4E4BA-2151-4DC1-9292-8C9C32445E6A}"/>
              </a:ext>
            </a:extLst>
          </p:cNvPr>
          <p:cNvSpPr>
            <a:spLocks noGrp="1"/>
          </p:cNvSpPr>
          <p:nvPr>
            <p:ph type="sldNum" sz="quarter" idx="12"/>
          </p:nvPr>
        </p:nvSpPr>
        <p:spPr/>
        <p:txBody>
          <a:bodyPr/>
          <a:lstStyle/>
          <a:p>
            <a:fld id="{0BB6BE62-6A16-41A0-AA0B-D5A420E74B60}" type="slidenum">
              <a:rPr lang="en-GB" smtClean="0"/>
              <a:t>‹#›</a:t>
            </a:fld>
            <a:endParaRPr lang="en-GB"/>
          </a:p>
        </p:txBody>
      </p:sp>
    </p:spTree>
    <p:extLst>
      <p:ext uri="{BB962C8B-B14F-4D97-AF65-F5344CB8AC3E}">
        <p14:creationId xmlns:p14="http://schemas.microsoft.com/office/powerpoint/2010/main" val="3385996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2801B-54CB-4BE0-9EEE-6C3022D07BB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CB2E845-CCB0-4906-B029-52E20D08FA0E}"/>
              </a:ext>
            </a:extLst>
          </p:cNvPr>
          <p:cNvSpPr>
            <a:spLocks noGrp="1"/>
          </p:cNvSpPr>
          <p:nvPr>
            <p:ph type="dt" sz="half" idx="10"/>
          </p:nvPr>
        </p:nvSpPr>
        <p:spPr/>
        <p:txBody>
          <a:bodyPr/>
          <a:lstStyle/>
          <a:p>
            <a:fld id="{31A723C6-8567-4419-B2C0-5B16AD71621E}" type="datetimeFigureOut">
              <a:rPr lang="en-GB" smtClean="0"/>
              <a:t>21/08/2020</a:t>
            </a:fld>
            <a:endParaRPr lang="en-GB"/>
          </a:p>
        </p:txBody>
      </p:sp>
      <p:sp>
        <p:nvSpPr>
          <p:cNvPr id="4" name="Footer Placeholder 3">
            <a:extLst>
              <a:ext uri="{FF2B5EF4-FFF2-40B4-BE49-F238E27FC236}">
                <a16:creationId xmlns:a16="http://schemas.microsoft.com/office/drawing/2014/main" id="{DD5103E8-D819-4763-BFD6-786E55B65F9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F60C8B9-34E2-4A09-BA81-B61C6640DD4B}"/>
              </a:ext>
            </a:extLst>
          </p:cNvPr>
          <p:cNvSpPr>
            <a:spLocks noGrp="1"/>
          </p:cNvSpPr>
          <p:nvPr>
            <p:ph type="sldNum" sz="quarter" idx="12"/>
          </p:nvPr>
        </p:nvSpPr>
        <p:spPr/>
        <p:txBody>
          <a:bodyPr/>
          <a:lstStyle/>
          <a:p>
            <a:fld id="{0BB6BE62-6A16-41A0-AA0B-D5A420E74B60}" type="slidenum">
              <a:rPr lang="en-GB" smtClean="0"/>
              <a:t>‹#›</a:t>
            </a:fld>
            <a:endParaRPr lang="en-GB"/>
          </a:p>
        </p:txBody>
      </p:sp>
    </p:spTree>
    <p:extLst>
      <p:ext uri="{BB962C8B-B14F-4D97-AF65-F5344CB8AC3E}">
        <p14:creationId xmlns:p14="http://schemas.microsoft.com/office/powerpoint/2010/main" val="2773737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096FEB-59C3-40A7-8152-9232E3B5A3F7}"/>
              </a:ext>
            </a:extLst>
          </p:cNvPr>
          <p:cNvSpPr>
            <a:spLocks noGrp="1"/>
          </p:cNvSpPr>
          <p:nvPr>
            <p:ph type="dt" sz="half" idx="10"/>
          </p:nvPr>
        </p:nvSpPr>
        <p:spPr/>
        <p:txBody>
          <a:bodyPr/>
          <a:lstStyle/>
          <a:p>
            <a:fld id="{31A723C6-8567-4419-B2C0-5B16AD71621E}" type="datetimeFigureOut">
              <a:rPr lang="en-GB" smtClean="0"/>
              <a:t>21/08/2020</a:t>
            </a:fld>
            <a:endParaRPr lang="en-GB"/>
          </a:p>
        </p:txBody>
      </p:sp>
      <p:sp>
        <p:nvSpPr>
          <p:cNvPr id="3" name="Footer Placeholder 2">
            <a:extLst>
              <a:ext uri="{FF2B5EF4-FFF2-40B4-BE49-F238E27FC236}">
                <a16:creationId xmlns:a16="http://schemas.microsoft.com/office/drawing/2014/main" id="{5D9EC548-9959-4EBA-AB74-959B564AA29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EE5CD71-D30B-4331-A477-592FD5F155CA}"/>
              </a:ext>
            </a:extLst>
          </p:cNvPr>
          <p:cNvSpPr>
            <a:spLocks noGrp="1"/>
          </p:cNvSpPr>
          <p:nvPr>
            <p:ph type="sldNum" sz="quarter" idx="12"/>
          </p:nvPr>
        </p:nvSpPr>
        <p:spPr/>
        <p:txBody>
          <a:bodyPr/>
          <a:lstStyle/>
          <a:p>
            <a:fld id="{0BB6BE62-6A16-41A0-AA0B-D5A420E74B60}" type="slidenum">
              <a:rPr lang="en-GB" smtClean="0"/>
              <a:t>‹#›</a:t>
            </a:fld>
            <a:endParaRPr lang="en-GB"/>
          </a:p>
        </p:txBody>
      </p:sp>
    </p:spTree>
    <p:extLst>
      <p:ext uri="{BB962C8B-B14F-4D97-AF65-F5344CB8AC3E}">
        <p14:creationId xmlns:p14="http://schemas.microsoft.com/office/powerpoint/2010/main" val="3424027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96AA-F0F0-412B-BCB4-8309E0A4E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899E87F-D81E-4F62-B0FF-950A572140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7AF9CFF-1276-44C0-8893-1A327A42C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A6535-0D5C-4AF3-B6CF-17EEA52E3530}"/>
              </a:ext>
            </a:extLst>
          </p:cNvPr>
          <p:cNvSpPr>
            <a:spLocks noGrp="1"/>
          </p:cNvSpPr>
          <p:nvPr>
            <p:ph type="dt" sz="half" idx="10"/>
          </p:nvPr>
        </p:nvSpPr>
        <p:spPr/>
        <p:txBody>
          <a:bodyPr/>
          <a:lstStyle/>
          <a:p>
            <a:fld id="{31A723C6-8567-4419-B2C0-5B16AD71621E}" type="datetimeFigureOut">
              <a:rPr lang="en-GB" smtClean="0"/>
              <a:t>21/08/2020</a:t>
            </a:fld>
            <a:endParaRPr lang="en-GB"/>
          </a:p>
        </p:txBody>
      </p:sp>
      <p:sp>
        <p:nvSpPr>
          <p:cNvPr id="6" name="Footer Placeholder 5">
            <a:extLst>
              <a:ext uri="{FF2B5EF4-FFF2-40B4-BE49-F238E27FC236}">
                <a16:creationId xmlns:a16="http://schemas.microsoft.com/office/drawing/2014/main" id="{F76A4B8F-C3C9-4099-A814-6CBB199182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92DBD7-9368-457D-91AB-60DF089F7A12}"/>
              </a:ext>
            </a:extLst>
          </p:cNvPr>
          <p:cNvSpPr>
            <a:spLocks noGrp="1"/>
          </p:cNvSpPr>
          <p:nvPr>
            <p:ph type="sldNum" sz="quarter" idx="12"/>
          </p:nvPr>
        </p:nvSpPr>
        <p:spPr/>
        <p:txBody>
          <a:bodyPr/>
          <a:lstStyle/>
          <a:p>
            <a:fld id="{0BB6BE62-6A16-41A0-AA0B-D5A420E74B60}" type="slidenum">
              <a:rPr lang="en-GB" smtClean="0"/>
              <a:t>‹#›</a:t>
            </a:fld>
            <a:endParaRPr lang="en-GB"/>
          </a:p>
        </p:txBody>
      </p:sp>
    </p:spTree>
    <p:extLst>
      <p:ext uri="{BB962C8B-B14F-4D97-AF65-F5344CB8AC3E}">
        <p14:creationId xmlns:p14="http://schemas.microsoft.com/office/powerpoint/2010/main" val="143719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B354-0FAE-40C5-8562-2F35E046D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05BEA2A-7351-4DE4-8029-DFA6C50B6E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5C825CD-BC73-4D53-AA53-D3248D97B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4E714-0C62-49D1-81B9-714CAD9C397A}"/>
              </a:ext>
            </a:extLst>
          </p:cNvPr>
          <p:cNvSpPr>
            <a:spLocks noGrp="1"/>
          </p:cNvSpPr>
          <p:nvPr>
            <p:ph type="dt" sz="half" idx="10"/>
          </p:nvPr>
        </p:nvSpPr>
        <p:spPr/>
        <p:txBody>
          <a:bodyPr/>
          <a:lstStyle/>
          <a:p>
            <a:fld id="{31A723C6-8567-4419-B2C0-5B16AD71621E}" type="datetimeFigureOut">
              <a:rPr lang="en-GB" smtClean="0"/>
              <a:t>21/08/2020</a:t>
            </a:fld>
            <a:endParaRPr lang="en-GB"/>
          </a:p>
        </p:txBody>
      </p:sp>
      <p:sp>
        <p:nvSpPr>
          <p:cNvPr id="6" name="Footer Placeholder 5">
            <a:extLst>
              <a:ext uri="{FF2B5EF4-FFF2-40B4-BE49-F238E27FC236}">
                <a16:creationId xmlns:a16="http://schemas.microsoft.com/office/drawing/2014/main" id="{0FB394A6-B838-47CB-ACBE-27A17A1FE0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E5C4F5-7833-48FD-A7E5-4327F1B707A6}"/>
              </a:ext>
            </a:extLst>
          </p:cNvPr>
          <p:cNvSpPr>
            <a:spLocks noGrp="1"/>
          </p:cNvSpPr>
          <p:nvPr>
            <p:ph type="sldNum" sz="quarter" idx="12"/>
          </p:nvPr>
        </p:nvSpPr>
        <p:spPr/>
        <p:txBody>
          <a:bodyPr/>
          <a:lstStyle/>
          <a:p>
            <a:fld id="{0BB6BE62-6A16-41A0-AA0B-D5A420E74B60}" type="slidenum">
              <a:rPr lang="en-GB" smtClean="0"/>
              <a:t>‹#›</a:t>
            </a:fld>
            <a:endParaRPr lang="en-GB"/>
          </a:p>
        </p:txBody>
      </p:sp>
    </p:spTree>
    <p:extLst>
      <p:ext uri="{BB962C8B-B14F-4D97-AF65-F5344CB8AC3E}">
        <p14:creationId xmlns:p14="http://schemas.microsoft.com/office/powerpoint/2010/main" val="1560266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384443-2693-4892-A0B2-760AEA709D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8713BD4-8566-477C-B221-D3925EE19A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896FE0-1573-4CB2-AE34-53958F1391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723C6-8567-4419-B2C0-5B16AD71621E}" type="datetimeFigureOut">
              <a:rPr lang="en-GB" smtClean="0"/>
              <a:t>21/08/2020</a:t>
            </a:fld>
            <a:endParaRPr lang="en-GB"/>
          </a:p>
        </p:txBody>
      </p:sp>
      <p:sp>
        <p:nvSpPr>
          <p:cNvPr id="5" name="Footer Placeholder 4">
            <a:extLst>
              <a:ext uri="{FF2B5EF4-FFF2-40B4-BE49-F238E27FC236}">
                <a16:creationId xmlns:a16="http://schemas.microsoft.com/office/drawing/2014/main" id="{3E786975-39D1-4E1F-8C35-99370F893F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0E96B7E-DCE7-431F-8D2C-26484123A0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6BE62-6A16-41A0-AA0B-D5A420E74B60}" type="slidenum">
              <a:rPr lang="en-GB" smtClean="0"/>
              <a:t>‹#›</a:t>
            </a:fld>
            <a:endParaRPr lang="en-GB"/>
          </a:p>
        </p:txBody>
      </p:sp>
    </p:spTree>
    <p:extLst>
      <p:ext uri="{BB962C8B-B14F-4D97-AF65-F5344CB8AC3E}">
        <p14:creationId xmlns:p14="http://schemas.microsoft.com/office/powerpoint/2010/main" val="3115989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BCB8-88CB-49D9-A3C6-5FDFC1BAE3BA}"/>
              </a:ext>
            </a:extLst>
          </p:cNvPr>
          <p:cNvSpPr>
            <a:spLocks noGrp="1"/>
          </p:cNvSpPr>
          <p:nvPr>
            <p:ph type="ctrTitle"/>
          </p:nvPr>
        </p:nvSpPr>
        <p:spPr>
          <a:xfrm>
            <a:off x="1524000" y="2509283"/>
            <a:ext cx="9144000" cy="1000679"/>
          </a:xfrm>
        </p:spPr>
        <p:txBody>
          <a:bodyPr/>
          <a:lstStyle/>
          <a:p>
            <a:r>
              <a:rPr lang="en-GB" dirty="0"/>
              <a:t>MSc Dissertation ASF</a:t>
            </a:r>
          </a:p>
        </p:txBody>
      </p:sp>
      <p:sp>
        <p:nvSpPr>
          <p:cNvPr id="3" name="Subtitle 2">
            <a:extLst>
              <a:ext uri="{FF2B5EF4-FFF2-40B4-BE49-F238E27FC236}">
                <a16:creationId xmlns:a16="http://schemas.microsoft.com/office/drawing/2014/main" id="{0D8A5662-08F4-4F71-BF1F-65BDAC8B36E3}"/>
              </a:ext>
            </a:extLst>
          </p:cNvPr>
          <p:cNvSpPr>
            <a:spLocks noGrp="1"/>
          </p:cNvSpPr>
          <p:nvPr>
            <p:ph type="subTitle" idx="1"/>
          </p:nvPr>
        </p:nvSpPr>
        <p:spPr>
          <a:xfrm>
            <a:off x="1524000" y="3602038"/>
            <a:ext cx="9144000" cy="810474"/>
          </a:xfrm>
        </p:spPr>
        <p:txBody>
          <a:bodyPr/>
          <a:lstStyle/>
          <a:p>
            <a:r>
              <a:rPr lang="en-GB" dirty="0"/>
              <a:t>Secure and Privacy Preserving Framework for Connected Living Environments</a:t>
            </a:r>
          </a:p>
        </p:txBody>
      </p:sp>
    </p:spTree>
    <p:extLst>
      <p:ext uri="{BB962C8B-B14F-4D97-AF65-F5344CB8AC3E}">
        <p14:creationId xmlns:p14="http://schemas.microsoft.com/office/powerpoint/2010/main" val="266561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device&#10;&#10;Description automatically generated">
            <a:extLst>
              <a:ext uri="{FF2B5EF4-FFF2-40B4-BE49-F238E27FC236}">
                <a16:creationId xmlns:a16="http://schemas.microsoft.com/office/drawing/2014/main" id="{A359BE3D-21F6-4032-A6C0-9A39772FB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706" y="3851254"/>
            <a:ext cx="7465943" cy="2348960"/>
          </a:xfrm>
          <a:prstGeom prst="rect">
            <a:avLst/>
          </a:prstGeom>
        </p:spPr>
      </p:pic>
      <p:sp>
        <p:nvSpPr>
          <p:cNvPr id="7" name="Rectangle 6">
            <a:extLst>
              <a:ext uri="{FF2B5EF4-FFF2-40B4-BE49-F238E27FC236}">
                <a16:creationId xmlns:a16="http://schemas.microsoft.com/office/drawing/2014/main" id="{CD3CE967-A667-485C-825F-891D5FE18B3C}"/>
              </a:ext>
            </a:extLst>
          </p:cNvPr>
          <p:cNvSpPr/>
          <p:nvPr/>
        </p:nvSpPr>
        <p:spPr>
          <a:xfrm>
            <a:off x="3474828" y="4485714"/>
            <a:ext cx="1867223" cy="1733550"/>
          </a:xfrm>
          <a:prstGeom prst="rect">
            <a:avLst/>
          </a:prstGeom>
          <a:solidFill>
            <a:srgbClr val="FFFFFF">
              <a:alpha val="56078"/>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724CC189-83E4-465A-A099-47B930CE8FD7}"/>
              </a:ext>
            </a:extLst>
          </p:cNvPr>
          <p:cNvSpPr txBox="1"/>
          <p:nvPr/>
        </p:nvSpPr>
        <p:spPr>
          <a:xfrm>
            <a:off x="5342051" y="3644428"/>
            <a:ext cx="4554984" cy="470000"/>
          </a:xfrm>
          <a:prstGeom prst="rect">
            <a:avLst/>
          </a:prstGeom>
          <a:noFill/>
        </p:spPr>
        <p:txBody>
          <a:bodyPr wrap="square">
            <a:spAutoFit/>
          </a:bodyPr>
          <a:lstStyle/>
          <a:p>
            <a:pPr>
              <a:lnSpc>
                <a:spcPct val="107000"/>
              </a:lnSpc>
              <a:spcAft>
                <a:spcPts val="800"/>
              </a:spcAft>
            </a:pPr>
            <a:r>
              <a:rPr lang="en-GB" sz="1600" dirty="0" err="1">
                <a:effectLst/>
                <a:latin typeface="Calibri" panose="020F0502020204030204" pitchFamily="34" charset="0"/>
                <a:ea typeface="Calibri" panose="020F0502020204030204" pitchFamily="34" charset="0"/>
                <a:cs typeface="Times New Roman" panose="02020603050405020304" pitchFamily="18" charset="0"/>
              </a:rPr>
              <a:t>sharedKey</a:t>
            </a:r>
            <a:r>
              <a:rPr lang="en-GB" sz="1600" dirty="0">
                <a:effectLst/>
                <a:latin typeface="Calibri" panose="020F0502020204030204" pitchFamily="34" charset="0"/>
                <a:ea typeface="Calibri" panose="020F0502020204030204" pitchFamily="34" charset="0"/>
                <a:cs typeface="Times New Roman" panose="02020603050405020304" pitchFamily="18" charset="0"/>
              </a:rPr>
              <a:t>,</a:t>
            </a:r>
            <a:r>
              <a:rPr lang="en-GB" sz="2400" dirty="0">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effectLst/>
                <a:latin typeface="Calibri" panose="020F0502020204030204" pitchFamily="34" charset="0"/>
                <a:ea typeface="Calibri" panose="020F0502020204030204" pitchFamily="34" charset="0"/>
                <a:cs typeface="Times New Roman" panose="02020603050405020304" pitchFamily="18" charset="0"/>
              </a:rPr>
              <a:t>id</a:t>
            </a:r>
            <a:r>
              <a:rPr lang="en-GB" baseline="-25000" dirty="0" err="1">
                <a:effectLst/>
                <a:latin typeface="Calibri" panose="020F0502020204030204" pitchFamily="34" charset="0"/>
                <a:ea typeface="Calibri" panose="020F0502020204030204" pitchFamily="34" charset="0"/>
                <a:cs typeface="Times New Roman" panose="02020603050405020304" pitchFamily="18" charset="0"/>
              </a:rPr>
              <a:t>G</a:t>
            </a:r>
            <a:r>
              <a:rPr lang="en-GB" sz="1600" dirty="0">
                <a:effectLst/>
                <a:latin typeface="Calibri" panose="020F0502020204030204" pitchFamily="34" charset="0"/>
                <a:ea typeface="Calibri" panose="020F0502020204030204" pitchFamily="34" charset="0"/>
                <a:cs typeface="Times New Roman" panose="02020603050405020304" pitchFamily="18" charset="0"/>
              </a:rPr>
              <a:t>,</a:t>
            </a:r>
            <a:r>
              <a:rPr lang="en-GB" sz="2400" dirty="0">
                <a:effectLst/>
                <a:latin typeface="Calibri" panose="020F0502020204030204" pitchFamily="34" charset="0"/>
                <a:ea typeface="Calibri" panose="020F0502020204030204" pitchFamily="34" charset="0"/>
                <a:cs typeface="Times New Roman" panose="02020603050405020304" pitchFamily="18" charset="0"/>
              </a:rPr>
              <a:t> </a:t>
            </a:r>
            <a:r>
              <a:rPr lang="en-GB" sz="1600" dirty="0">
                <a:effectLst/>
                <a:latin typeface="Calibri" panose="020F0502020204030204" pitchFamily="34" charset="0"/>
                <a:ea typeface="Calibri" panose="020F0502020204030204" pitchFamily="34" charset="0"/>
                <a:cs typeface="Times New Roman" panose="02020603050405020304" pitchFamily="18" charset="0"/>
              </a:rPr>
              <a:t>H (</a:t>
            </a:r>
            <a:r>
              <a:rPr lang="en-GB" baseline="-25000" dirty="0" err="1">
                <a:effectLst/>
                <a:latin typeface="Calibri" panose="020F0502020204030204" pitchFamily="34" charset="0"/>
                <a:ea typeface="Calibri" panose="020F0502020204030204" pitchFamily="34" charset="0"/>
                <a:cs typeface="Times New Roman" panose="02020603050405020304" pitchFamily="18" charset="0"/>
              </a:rPr>
              <a:t>sharedKey</a:t>
            </a:r>
            <a:r>
              <a:rPr lang="en-GB" sz="1600" dirty="0">
                <a:effectLst/>
                <a:latin typeface="Calibri" panose="020F0502020204030204" pitchFamily="34" charset="0"/>
                <a:ea typeface="Calibri" panose="020F0502020204030204" pitchFamily="34" charset="0"/>
                <a:cs typeface="Times New Roman" panose="02020603050405020304" pitchFamily="18" charset="0"/>
              </a:rPr>
              <a:t>),</a:t>
            </a:r>
            <a:r>
              <a:rPr lang="en-GB" sz="2400" dirty="0">
                <a:effectLst/>
                <a:latin typeface="Calibri" panose="020F0502020204030204" pitchFamily="34" charset="0"/>
                <a:ea typeface="Calibri" panose="020F0502020204030204" pitchFamily="34" charset="0"/>
                <a:cs typeface="Times New Roman" panose="02020603050405020304" pitchFamily="18" charset="0"/>
              </a:rPr>
              <a:t> </a:t>
            </a:r>
            <a:r>
              <a:rPr lang="en-GB" sz="1600" dirty="0">
                <a:effectLst/>
                <a:latin typeface="Calibri" panose="020F0502020204030204" pitchFamily="34" charset="0"/>
                <a:ea typeface="Calibri" panose="020F0502020204030204" pitchFamily="34" charset="0"/>
                <a:cs typeface="Times New Roman" panose="02020603050405020304" pitchFamily="18" charset="0"/>
              </a:rPr>
              <a:t>H(</a:t>
            </a:r>
            <a:r>
              <a:rPr lang="en-GB" sz="1600" dirty="0" err="1">
                <a:effectLst/>
                <a:latin typeface="Calibri" panose="020F0502020204030204" pitchFamily="34" charset="0"/>
                <a:ea typeface="Calibri" panose="020F0502020204030204" pitchFamily="34" charset="0"/>
                <a:cs typeface="Times New Roman" panose="02020603050405020304" pitchFamily="18" charset="0"/>
              </a:rPr>
              <a:t>id</a:t>
            </a:r>
            <a:r>
              <a:rPr lang="en-GB" baseline="-25000" dirty="0" err="1">
                <a:effectLst/>
                <a:latin typeface="Calibri" panose="020F0502020204030204" pitchFamily="34" charset="0"/>
                <a:ea typeface="Calibri" panose="020F0502020204030204" pitchFamily="34" charset="0"/>
                <a:cs typeface="Times New Roman" panose="02020603050405020304" pitchFamily="18" charset="0"/>
              </a:rPr>
              <a:t>G</a:t>
            </a:r>
            <a:r>
              <a:rPr lang="en-GB" sz="1600" dirty="0">
                <a:effectLst/>
                <a:latin typeface="Calibri" panose="020F0502020204030204" pitchFamily="34" charset="0"/>
                <a:ea typeface="Calibri" panose="020F0502020204030204" pitchFamily="34" charset="0"/>
                <a:cs typeface="Times New Roman" panose="02020603050405020304" pitchFamily="18" charset="0"/>
              </a:rPr>
              <a:t>||</a:t>
            </a:r>
            <a:r>
              <a:rPr lang="en-GB" baseline="-25000" dirty="0" err="1">
                <a:effectLst/>
                <a:latin typeface="Calibri" panose="020F0502020204030204" pitchFamily="34" charset="0"/>
                <a:ea typeface="Calibri" panose="020F0502020204030204" pitchFamily="34" charset="0"/>
                <a:cs typeface="Times New Roman" panose="02020603050405020304" pitchFamily="18" charset="0"/>
              </a:rPr>
              <a:t>sharedKey</a:t>
            </a:r>
            <a:r>
              <a:rPr lang="en-GB" sz="1600" dirty="0">
                <a:effectLst/>
                <a:latin typeface="Calibri" panose="020F0502020204030204" pitchFamily="34" charset="0"/>
                <a:ea typeface="Calibri" panose="020F0502020204030204" pitchFamily="34" charset="0"/>
                <a:cs typeface="Times New Roman" panose="02020603050405020304" pitchFamily="18" charset="0"/>
              </a:rPr>
              <a: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0D2D4AF-4D9C-4C01-89D9-18CBFAA492B6}"/>
              </a:ext>
            </a:extLst>
          </p:cNvPr>
          <p:cNvSpPr txBox="1"/>
          <p:nvPr/>
        </p:nvSpPr>
        <p:spPr>
          <a:xfrm>
            <a:off x="328474" y="319596"/>
            <a:ext cx="8780015" cy="369332"/>
          </a:xfrm>
          <a:prstGeom prst="rect">
            <a:avLst/>
          </a:prstGeom>
          <a:noFill/>
        </p:spPr>
        <p:txBody>
          <a:bodyPr wrap="square" rtlCol="0">
            <a:spAutoFit/>
          </a:bodyPr>
          <a:lstStyle/>
          <a:p>
            <a:r>
              <a:rPr lang="en-GB"/>
              <a:t>Anonymous Secure Framework – System Setup</a:t>
            </a:r>
            <a:endParaRPr lang="en-GB" dirty="0"/>
          </a:p>
        </p:txBody>
      </p:sp>
      <p:sp>
        <p:nvSpPr>
          <p:cNvPr id="6" name="TextBox 5">
            <a:extLst>
              <a:ext uri="{FF2B5EF4-FFF2-40B4-BE49-F238E27FC236}">
                <a16:creationId xmlns:a16="http://schemas.microsoft.com/office/drawing/2014/main" id="{91F9645E-DAA0-4F86-952F-211AED7D25D4}"/>
              </a:ext>
            </a:extLst>
          </p:cNvPr>
          <p:cNvSpPr txBox="1"/>
          <p:nvPr/>
        </p:nvSpPr>
        <p:spPr>
          <a:xfrm>
            <a:off x="863100" y="1222191"/>
            <a:ext cx="5648325" cy="1569660"/>
          </a:xfrm>
          <a:prstGeom prst="rect">
            <a:avLst/>
          </a:prstGeom>
          <a:noFill/>
        </p:spPr>
        <p:txBody>
          <a:bodyPr wrap="square" rtlCol="0">
            <a:spAutoFit/>
          </a:bodyPr>
          <a:lstStyle/>
          <a:p>
            <a:r>
              <a:rPr lang="en-GB" sz="1600" dirty="0"/>
              <a:t>The service provider (SP) computes and stores the parameters of the secret key, the ID of the SP, hash of the secret key, and hash of the SP ID and secret key</a:t>
            </a:r>
          </a:p>
          <a:p>
            <a:endParaRPr lang="en-GB" sz="1600" dirty="0"/>
          </a:p>
          <a:p>
            <a:r>
              <a:rPr lang="en-GB" sz="1600" dirty="0"/>
              <a:t>These are communicated with the home gateway to establish connection between the two</a:t>
            </a:r>
          </a:p>
        </p:txBody>
      </p:sp>
    </p:spTree>
    <p:extLst>
      <p:ext uri="{BB962C8B-B14F-4D97-AF65-F5344CB8AC3E}">
        <p14:creationId xmlns:p14="http://schemas.microsoft.com/office/powerpoint/2010/main" val="256951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CC86C6D6-6724-4264-8189-CB83C012D8B4}"/>
              </a:ext>
            </a:extLst>
          </p:cNvPr>
          <p:cNvGrpSpPr/>
          <p:nvPr/>
        </p:nvGrpSpPr>
        <p:grpSpPr>
          <a:xfrm>
            <a:off x="3484768" y="3729318"/>
            <a:ext cx="7465943" cy="2463053"/>
            <a:chOff x="2363028" y="1766047"/>
            <a:chExt cx="7465943" cy="2463053"/>
          </a:xfrm>
        </p:grpSpPr>
        <p:pic>
          <p:nvPicPr>
            <p:cNvPr id="5" name="Picture 4" descr="A close up of a device&#10;&#10;Description automatically generated">
              <a:extLst>
                <a:ext uri="{FF2B5EF4-FFF2-40B4-BE49-F238E27FC236}">
                  <a16:creationId xmlns:a16="http://schemas.microsoft.com/office/drawing/2014/main" id="{4F895811-A27D-4AFA-A7E3-527BA025D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028" y="1880140"/>
              <a:ext cx="7465943" cy="2348960"/>
            </a:xfrm>
            <a:prstGeom prst="rect">
              <a:avLst/>
            </a:prstGeom>
          </p:spPr>
        </p:pic>
        <p:sp>
          <p:nvSpPr>
            <p:cNvPr id="9" name="Rectangle 8">
              <a:extLst>
                <a:ext uri="{FF2B5EF4-FFF2-40B4-BE49-F238E27FC236}">
                  <a16:creationId xmlns:a16="http://schemas.microsoft.com/office/drawing/2014/main" id="{C3A62649-14C4-4554-8773-8D521AF049A9}"/>
                </a:ext>
              </a:extLst>
            </p:cNvPr>
            <p:cNvSpPr/>
            <p:nvPr/>
          </p:nvSpPr>
          <p:spPr>
            <a:xfrm>
              <a:off x="5209953" y="1766047"/>
              <a:ext cx="4619018" cy="2463053"/>
            </a:xfrm>
            <a:prstGeom prst="rect">
              <a:avLst/>
            </a:prstGeom>
            <a:solidFill>
              <a:srgbClr val="FFFFFF">
                <a:alpha val="56078"/>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TextBox 2">
            <a:extLst>
              <a:ext uri="{FF2B5EF4-FFF2-40B4-BE49-F238E27FC236}">
                <a16:creationId xmlns:a16="http://schemas.microsoft.com/office/drawing/2014/main" id="{30530C17-FCA9-4948-B888-7BA2E855AD87}"/>
              </a:ext>
            </a:extLst>
          </p:cNvPr>
          <p:cNvSpPr txBox="1"/>
          <p:nvPr/>
        </p:nvSpPr>
        <p:spPr>
          <a:xfrm>
            <a:off x="328474" y="319596"/>
            <a:ext cx="8780015" cy="369332"/>
          </a:xfrm>
          <a:prstGeom prst="rect">
            <a:avLst/>
          </a:prstGeom>
          <a:noFill/>
        </p:spPr>
        <p:txBody>
          <a:bodyPr wrap="square" rtlCol="0">
            <a:spAutoFit/>
          </a:bodyPr>
          <a:lstStyle/>
          <a:p>
            <a:r>
              <a:rPr lang="en-GB" dirty="0"/>
              <a:t>Anonymous Secure Framework – Connecting Devices</a:t>
            </a:r>
          </a:p>
        </p:txBody>
      </p:sp>
      <p:sp>
        <p:nvSpPr>
          <p:cNvPr id="16" name="TextBox 15">
            <a:extLst>
              <a:ext uri="{FF2B5EF4-FFF2-40B4-BE49-F238E27FC236}">
                <a16:creationId xmlns:a16="http://schemas.microsoft.com/office/drawing/2014/main" id="{51534C58-1779-4BAB-86A2-378760466C17}"/>
              </a:ext>
            </a:extLst>
          </p:cNvPr>
          <p:cNvSpPr txBox="1"/>
          <p:nvPr/>
        </p:nvSpPr>
        <p:spPr>
          <a:xfrm>
            <a:off x="855870" y="1388262"/>
            <a:ext cx="6858096" cy="2123658"/>
          </a:xfrm>
          <a:prstGeom prst="rect">
            <a:avLst/>
          </a:prstGeom>
          <a:noFill/>
        </p:spPr>
        <p:txBody>
          <a:bodyPr wrap="none" rtlCol="0">
            <a:spAutoFit/>
          </a:bodyPr>
          <a:lstStyle/>
          <a:p>
            <a:r>
              <a:rPr lang="en-GB" sz="1600" dirty="0"/>
              <a:t>Checking time stamp of devices to ensure they haven’t</a:t>
            </a:r>
          </a:p>
          <a:p>
            <a:r>
              <a:rPr lang="en-GB" sz="1600" dirty="0"/>
              <a:t>been connected numerous times over</a:t>
            </a:r>
          </a:p>
          <a:p>
            <a:endParaRPr lang="en-GB" sz="1600" dirty="0"/>
          </a:p>
          <a:p>
            <a:r>
              <a:rPr lang="en-GB" sz="1600" dirty="0"/>
              <a:t>Device A stores (</a:t>
            </a:r>
            <a:r>
              <a:rPr lang="en-GB" sz="1800" dirty="0">
                <a:effectLst/>
                <a:latin typeface="Calibri" panose="020F0502020204030204" pitchFamily="34" charset="0"/>
                <a:ea typeface="Calibri" panose="020F0502020204030204" pitchFamily="34" charset="0"/>
                <a:cs typeface="Times New Roman" panose="02020603050405020304" pitchFamily="18" charset="0"/>
              </a:rPr>
              <a:t>B</a:t>
            </a:r>
            <a:r>
              <a:rPr lang="en-GB" sz="1800"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GB" sz="1600" dirty="0"/>
              <a:t>) the hash of key derived by HG after handshaking with the SP</a:t>
            </a:r>
          </a:p>
          <a:p>
            <a:r>
              <a:rPr lang="en-GB" sz="1600" dirty="0">
                <a:effectLst/>
                <a:latin typeface="Calibri" panose="020F0502020204030204" pitchFamily="34" charset="0"/>
                <a:ea typeface="Calibri" panose="020F0502020204030204" pitchFamily="34" charset="0"/>
                <a:cs typeface="Times New Roman" panose="02020603050405020304" pitchFamily="18" charset="0"/>
              </a:rPr>
              <a:t>The </a:t>
            </a:r>
            <a:r>
              <a:rPr lang="en-GB" sz="1600" dirty="0">
                <a:latin typeface="Calibri" panose="020F0502020204030204" pitchFamily="34" charset="0"/>
                <a:ea typeface="Calibri" panose="020F0502020204030204" pitchFamily="34" charset="0"/>
                <a:cs typeface="Times New Roman" panose="02020603050405020304" pitchFamily="18" charset="0"/>
              </a:rPr>
              <a:t>HG should accept devices so that they are not connected to other HGs</a:t>
            </a:r>
          </a:p>
          <a:p>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600" dirty="0">
                <a:latin typeface="Calibri" panose="020F0502020204030204" pitchFamily="34" charset="0"/>
                <a:ea typeface="Calibri" panose="020F0502020204030204" pitchFamily="34" charset="0"/>
                <a:cs typeface="Times New Roman" panose="02020603050405020304" pitchFamily="18" charset="0"/>
              </a:rPr>
              <a:t>The device then stores the following values to conclude the installation</a:t>
            </a:r>
          </a:p>
          <a:p>
            <a:pPr algn="ctr"/>
            <a:r>
              <a:rPr lang="en-GB" sz="1800" dirty="0" err="1">
                <a:effectLst/>
                <a:latin typeface="Calibri" panose="020F0502020204030204" pitchFamily="34" charset="0"/>
                <a:ea typeface="Calibri" panose="020F0502020204030204" pitchFamily="34" charset="0"/>
                <a:cs typeface="Times New Roman" panose="02020603050405020304" pitchFamily="18" charset="0"/>
              </a:rPr>
              <a:t>id</a:t>
            </a:r>
            <a:r>
              <a:rPr lang="en-GB" sz="1800" baseline="-25000" dirty="0" err="1">
                <a:effectLst/>
                <a:latin typeface="Calibri" panose="020F0502020204030204" pitchFamily="34" charset="0"/>
                <a:ea typeface="Calibri" panose="020F0502020204030204" pitchFamily="34" charset="0"/>
                <a:cs typeface="Times New Roman" panose="02020603050405020304" pitchFamily="18" charset="0"/>
              </a:rPr>
              <a:t>G</a:t>
            </a:r>
            <a:r>
              <a:rPr lang="en-GB" sz="1800" dirty="0">
                <a:effectLst/>
                <a:latin typeface="Calibri" panose="020F0502020204030204" pitchFamily="34" charset="0"/>
                <a:ea typeface="Calibri" panose="020F0502020204030204" pitchFamily="34" charset="0"/>
                <a:cs typeface="Times New Roman" panose="02020603050405020304" pitchFamily="18" charset="0"/>
              </a:rPr>
              <a:t>, H(x), H(A</a:t>
            </a:r>
            <a:r>
              <a:rPr lang="en-GB" sz="1800"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GB" sz="1800" dirty="0">
                <a:effectLst/>
                <a:latin typeface="Calibri" panose="020F0502020204030204" pitchFamily="34" charset="0"/>
                <a:ea typeface="Calibri" panose="020F0502020204030204" pitchFamily="34" charset="0"/>
                <a:cs typeface="Times New Roman" panose="02020603050405020304" pitchFamily="18" charset="0"/>
              </a:rPr>
              <a:t>), B</a:t>
            </a:r>
            <a:r>
              <a:rPr lang="en-GB" sz="1800"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GB" sz="1800" dirty="0">
                <a:effectLst/>
                <a:latin typeface="Calibri" panose="020F0502020204030204" pitchFamily="34" charset="0"/>
                <a:ea typeface="Calibri" panose="020F0502020204030204" pitchFamily="34" charset="0"/>
                <a:cs typeface="Times New Roman" panose="02020603050405020304" pitchFamily="18" charset="0"/>
              </a:rPr>
              <a:t>, a,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id</a:t>
            </a:r>
            <a:r>
              <a:rPr lang="en-GB" sz="1800" baseline="-25000" dirty="0" err="1">
                <a:effectLst/>
                <a:latin typeface="Calibri" panose="020F0502020204030204" pitchFamily="34" charset="0"/>
                <a:ea typeface="Calibri" panose="020F0502020204030204" pitchFamily="34" charset="0"/>
                <a:cs typeface="Times New Roman" panose="02020603050405020304" pitchFamily="18" charset="0"/>
              </a:rPr>
              <a:t>A</a:t>
            </a:r>
            <a:endParaRPr lang="en-GB" sz="1800" baseline="-25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350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530C17-FCA9-4948-B888-7BA2E855AD87}"/>
              </a:ext>
            </a:extLst>
          </p:cNvPr>
          <p:cNvSpPr txBox="1"/>
          <p:nvPr/>
        </p:nvSpPr>
        <p:spPr>
          <a:xfrm>
            <a:off x="328474" y="319596"/>
            <a:ext cx="8780015" cy="369332"/>
          </a:xfrm>
          <a:prstGeom prst="rect">
            <a:avLst/>
          </a:prstGeom>
          <a:noFill/>
        </p:spPr>
        <p:txBody>
          <a:bodyPr wrap="square" rtlCol="0">
            <a:spAutoFit/>
          </a:bodyPr>
          <a:lstStyle/>
          <a:p>
            <a:r>
              <a:rPr lang="en-GB" dirty="0"/>
              <a:t>Anonymous Secure Framework – Device Communication</a:t>
            </a:r>
          </a:p>
        </p:txBody>
      </p:sp>
      <p:grpSp>
        <p:nvGrpSpPr>
          <p:cNvPr id="4" name="Group 3">
            <a:extLst>
              <a:ext uri="{FF2B5EF4-FFF2-40B4-BE49-F238E27FC236}">
                <a16:creationId xmlns:a16="http://schemas.microsoft.com/office/drawing/2014/main" id="{B48EF8D2-DEC1-4CCF-BDF5-033F058A4CFE}"/>
              </a:ext>
            </a:extLst>
          </p:cNvPr>
          <p:cNvGrpSpPr/>
          <p:nvPr/>
        </p:nvGrpSpPr>
        <p:grpSpPr>
          <a:xfrm>
            <a:off x="3484769" y="3765176"/>
            <a:ext cx="7465943" cy="2427194"/>
            <a:chOff x="2363028" y="1801906"/>
            <a:chExt cx="7465943" cy="2427194"/>
          </a:xfrm>
        </p:grpSpPr>
        <p:pic>
          <p:nvPicPr>
            <p:cNvPr id="5" name="Picture 4" descr="A close up of a device&#10;&#10;Description automatically generated">
              <a:extLst>
                <a:ext uri="{FF2B5EF4-FFF2-40B4-BE49-F238E27FC236}">
                  <a16:creationId xmlns:a16="http://schemas.microsoft.com/office/drawing/2014/main" id="{4F895811-A27D-4AFA-A7E3-527BA025D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028" y="1880140"/>
              <a:ext cx="7465943" cy="2348960"/>
            </a:xfrm>
            <a:prstGeom prst="rect">
              <a:avLst/>
            </a:prstGeom>
          </p:spPr>
        </p:pic>
        <p:sp>
          <p:nvSpPr>
            <p:cNvPr id="9" name="Rectangle 8">
              <a:extLst>
                <a:ext uri="{FF2B5EF4-FFF2-40B4-BE49-F238E27FC236}">
                  <a16:creationId xmlns:a16="http://schemas.microsoft.com/office/drawing/2014/main" id="{C3A62649-14C4-4554-8773-8D521AF049A9}"/>
                </a:ext>
              </a:extLst>
            </p:cNvPr>
            <p:cNvSpPr/>
            <p:nvPr/>
          </p:nvSpPr>
          <p:spPr>
            <a:xfrm>
              <a:off x="5209953" y="1801906"/>
              <a:ext cx="4619018" cy="2427194"/>
            </a:xfrm>
            <a:prstGeom prst="rect">
              <a:avLst/>
            </a:prstGeom>
            <a:solidFill>
              <a:srgbClr val="FFFFFF">
                <a:alpha val="56078"/>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id="{51534C58-1779-4BAB-86A2-378760466C17}"/>
              </a:ext>
            </a:extLst>
          </p:cNvPr>
          <p:cNvSpPr txBox="1"/>
          <p:nvPr/>
        </p:nvSpPr>
        <p:spPr>
          <a:xfrm>
            <a:off x="882502" y="1205428"/>
            <a:ext cx="10068210" cy="615553"/>
          </a:xfrm>
          <a:prstGeom prst="rect">
            <a:avLst/>
          </a:prstGeom>
          <a:noFill/>
        </p:spPr>
        <p:txBody>
          <a:bodyPr wrap="square" rtlCol="0">
            <a:spAutoFit/>
          </a:bodyPr>
          <a:lstStyle/>
          <a:p>
            <a:r>
              <a:rPr lang="en-GB" sz="1600" dirty="0"/>
              <a:t>Check time matches for mgs to avoid replay and ensure device has real identity to authenticate the transaction</a:t>
            </a:r>
          </a:p>
          <a:p>
            <a:pPr algn="r"/>
            <a:r>
              <a:rPr lang="en-GB" sz="1800" dirty="0">
                <a:effectLst/>
                <a:latin typeface="Calibri" panose="020F0502020204030204" pitchFamily="34" charset="0"/>
                <a:ea typeface="Calibri" panose="020F0502020204030204" pitchFamily="34" charset="0"/>
                <a:cs typeface="Times New Roman" panose="02020603050405020304" pitchFamily="18" charset="0"/>
              </a:rPr>
              <a:t>(T2 - T1) </a:t>
            </a:r>
            <a:r>
              <a:rPr lang="en-GB" sz="1800" dirty="0">
                <a:effectLst/>
                <a:latin typeface="Calibri" panose="020F0502020204030204" pitchFamily="34" charset="0"/>
                <a:ea typeface="Calibri" panose="020F0502020204030204" pitchFamily="34" charset="0"/>
                <a:cs typeface="Calibri" panose="020F0502020204030204" pitchFamily="34"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Calibri" panose="020F0502020204030204" pitchFamily="34" charset="0"/>
              </a:rPr>
              <a:t>ΔT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AA4D833-AD43-4911-839E-602B9647E79F}"/>
              </a:ext>
            </a:extLst>
          </p:cNvPr>
          <p:cNvSpPr txBox="1"/>
          <p:nvPr/>
        </p:nvSpPr>
        <p:spPr>
          <a:xfrm>
            <a:off x="882503" y="2060482"/>
            <a:ext cx="5751380" cy="1908215"/>
          </a:xfrm>
          <a:prstGeom prst="rect">
            <a:avLst/>
          </a:prstGeom>
          <a:noFill/>
        </p:spPr>
        <p:txBody>
          <a:bodyPr wrap="square" rtlCol="0">
            <a:spAutoFit/>
          </a:bodyPr>
          <a:lstStyle/>
          <a:p>
            <a:r>
              <a:rPr lang="en-GB" sz="1600" dirty="0"/>
              <a:t>The home gateway defines the shared symmetric key with device A</a:t>
            </a:r>
          </a:p>
          <a:p>
            <a:pPr algn="ctr"/>
            <a:r>
              <a:rPr lang="en-GB" sz="1800" dirty="0">
                <a:effectLst/>
                <a:latin typeface="Calibri" panose="020F0502020204030204" pitchFamily="34" charset="0"/>
                <a:ea typeface="Calibri" panose="020F0502020204030204" pitchFamily="34" charset="0"/>
                <a:cs typeface="Times New Roman" panose="02020603050405020304" pitchFamily="18" charset="0"/>
              </a:rPr>
              <a:t>SK = H (R</a:t>
            </a:r>
            <a:r>
              <a:rPr lang="en-GB" sz="1800" baseline="-25000" dirty="0">
                <a:effectLst/>
                <a:latin typeface="Calibri" panose="020F0502020204030204" pitchFamily="34" charset="0"/>
                <a:ea typeface="Calibri" panose="020F0502020204030204" pitchFamily="34" charset="0"/>
                <a:cs typeface="Times New Roman" panose="02020603050405020304" pitchFamily="18" charset="0"/>
              </a:rPr>
              <a:t>a</a:t>
            </a:r>
            <a:r>
              <a:rPr lang="en-GB" sz="1800" dirty="0">
                <a:effectLst/>
                <a:latin typeface="Calibri" panose="020F0502020204030204" pitchFamily="34" charset="0"/>
                <a:ea typeface="Calibri" panose="020F0502020204030204" pitchFamily="34" charset="0"/>
                <a:cs typeface="Times New Roman" panose="02020603050405020304" pitchFamily="18" charset="0"/>
              </a:rPr>
              <a:t>||R</a:t>
            </a:r>
            <a:r>
              <a:rPr lang="en-GB" sz="1800" baseline="-25000" dirty="0">
                <a:effectLst/>
                <a:latin typeface="Calibri" panose="020F0502020204030204" pitchFamily="34" charset="0"/>
                <a:ea typeface="Calibri" panose="020F0502020204030204" pitchFamily="34" charset="0"/>
                <a:cs typeface="Times New Roman" panose="02020603050405020304" pitchFamily="18" charset="0"/>
              </a:rPr>
              <a:t>HG</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id</a:t>
            </a:r>
            <a:r>
              <a:rPr lang="en-GB" sz="1800" baseline="-25000" dirty="0" err="1">
                <a:effectLst/>
                <a:latin typeface="Calibri" panose="020F0502020204030204" pitchFamily="34" charset="0"/>
                <a:ea typeface="Calibri" panose="020F0502020204030204" pitchFamily="34" charset="0"/>
                <a:cs typeface="Times New Roman" panose="02020603050405020304" pitchFamily="18" charset="0"/>
              </a:rPr>
              <a:t>G</a:t>
            </a:r>
            <a:r>
              <a:rPr lang="en-GB" sz="1800" dirty="0">
                <a:effectLst/>
                <a:latin typeface="Calibri" panose="020F0502020204030204" pitchFamily="34" charset="0"/>
                <a:ea typeface="Calibri" panose="020F0502020204030204" pitchFamily="34" charset="0"/>
                <a:cs typeface="Times New Roman" panose="02020603050405020304" pitchFamily="18" charset="0"/>
              </a:rPr>
              <a:t>||a)</a:t>
            </a:r>
          </a:p>
          <a:p>
            <a:r>
              <a:rPr lang="en-GB" sz="1600" dirty="0">
                <a:latin typeface="Calibri" panose="020F0502020204030204" pitchFamily="34" charset="0"/>
                <a:ea typeface="Calibri" panose="020F0502020204030204" pitchFamily="34" charset="0"/>
                <a:cs typeface="Times New Roman" panose="02020603050405020304" pitchFamily="18" charset="0"/>
              </a:rPr>
              <a:t>The home gateway generates a random number HG -&gt; A</a:t>
            </a:r>
          </a:p>
          <a:p>
            <a:pPr algn="ctr"/>
            <a:r>
              <a:rPr lang="en-GB" sz="1800" dirty="0">
                <a:effectLst/>
                <a:latin typeface="Calibri" panose="020F0502020204030204" pitchFamily="34" charset="0"/>
                <a:ea typeface="Calibri" panose="020F0502020204030204" pitchFamily="34" charset="0"/>
                <a:cs typeface="Times New Roman" panose="02020603050405020304" pitchFamily="18" charset="0"/>
              </a:rPr>
              <a:t>V</a:t>
            </a:r>
            <a:r>
              <a:rPr lang="en-GB"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GB" sz="1800" dirty="0">
                <a:effectLst/>
                <a:latin typeface="Calibri" panose="020F0502020204030204" pitchFamily="34" charset="0"/>
                <a:ea typeface="Calibri" panose="020F0502020204030204" pitchFamily="34" charset="0"/>
                <a:cs typeface="Times New Roman" panose="02020603050405020304" pitchFamily="18" charset="0"/>
              </a:rPr>
              <a:t> = R</a:t>
            </a:r>
            <a:r>
              <a:rPr lang="en-GB" sz="1800" baseline="-25000" dirty="0">
                <a:effectLst/>
                <a:latin typeface="Calibri" panose="020F0502020204030204" pitchFamily="34" charset="0"/>
                <a:ea typeface="Calibri" panose="020F0502020204030204" pitchFamily="34" charset="0"/>
                <a:cs typeface="Times New Roman" panose="02020603050405020304" pitchFamily="18" charset="0"/>
              </a:rPr>
              <a:t>HG</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400" dirty="0">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B</a:t>
            </a:r>
            <a:r>
              <a:rPr lang="en-GB" sz="1800"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400" dirty="0">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H (A</a:t>
            </a:r>
            <a:r>
              <a:rPr lang="en-GB" sz="1800"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400" dirty="0">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T2 </a:t>
            </a:r>
          </a:p>
          <a:p>
            <a:pPr algn="ctr"/>
            <a:r>
              <a:rPr lang="en-GB" sz="1800" dirty="0">
                <a:effectLst/>
                <a:latin typeface="Calibri" panose="020F0502020204030204" pitchFamily="34" charset="0"/>
                <a:ea typeface="Calibri" panose="020F0502020204030204" pitchFamily="34" charset="0"/>
                <a:cs typeface="Times New Roman" panose="02020603050405020304" pitchFamily="18" charset="0"/>
              </a:rPr>
              <a:t>C</a:t>
            </a:r>
            <a:r>
              <a:rPr lang="en-GB"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GB" sz="1800" dirty="0">
                <a:effectLst/>
                <a:latin typeface="Calibri" panose="020F0502020204030204" pitchFamily="34" charset="0"/>
                <a:ea typeface="Calibri" panose="020F0502020204030204" pitchFamily="34" charset="0"/>
                <a:cs typeface="Times New Roman" panose="02020603050405020304" pitchFamily="18" charset="0"/>
              </a:rPr>
              <a:t> = E</a:t>
            </a:r>
            <a:r>
              <a:rPr lang="en-GB" sz="1800" baseline="-25000" dirty="0">
                <a:effectLst/>
                <a:latin typeface="Calibri" panose="020F0502020204030204" pitchFamily="34" charset="0"/>
                <a:ea typeface="Calibri" panose="020F0502020204030204" pitchFamily="34" charset="0"/>
                <a:cs typeface="Times New Roman" panose="02020603050405020304" pitchFamily="18" charset="0"/>
              </a:rPr>
              <a:t>SK</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id</a:t>
            </a:r>
            <a:r>
              <a:rPr lang="en-GB" sz="1800" baseline="-25000" dirty="0" err="1">
                <a:effectLst/>
                <a:latin typeface="Calibri" panose="020F0502020204030204" pitchFamily="34" charset="0"/>
                <a:ea typeface="Calibri" panose="020F0502020204030204" pitchFamily="34" charset="0"/>
                <a:cs typeface="Times New Roman" panose="02020603050405020304" pitchFamily="18" charset="0"/>
              </a:rPr>
              <a:t>G</a:t>
            </a:r>
            <a:r>
              <a:rPr lang="en-GB" sz="1800" dirty="0">
                <a:effectLst/>
                <a:latin typeface="Calibri" panose="020F0502020204030204" pitchFamily="34" charset="0"/>
                <a:ea typeface="Calibri" panose="020F0502020204030204" pitchFamily="34" charset="0"/>
                <a:cs typeface="Times New Roman" panose="02020603050405020304" pitchFamily="18" charset="0"/>
              </a:rPr>
              <a:t>, T1, T2]</a:t>
            </a:r>
          </a:p>
          <a:p>
            <a:endParaRPr lang="en-GB" sz="1600" dirty="0">
              <a:latin typeface="Calibri" panose="020F0502020204030204" pitchFamily="34" charset="0"/>
              <a:ea typeface="Calibri" panose="020F0502020204030204" pitchFamily="34" charset="0"/>
              <a:cs typeface="Times New Roman" panose="02020603050405020304" pitchFamily="18" charset="0"/>
            </a:endParaRPr>
          </a:p>
          <a:p>
            <a:r>
              <a:rPr lang="en-GB" sz="1600" dirty="0">
                <a:latin typeface="Calibri" panose="020F0502020204030204" pitchFamily="34" charset="0"/>
                <a:ea typeface="Calibri" panose="020F0502020204030204" pitchFamily="34" charset="0"/>
                <a:cs typeface="Times New Roman" panose="02020603050405020304" pitchFamily="18" charset="0"/>
              </a:rPr>
              <a:t>The HG sends </a:t>
            </a:r>
            <a:r>
              <a:rPr lang="en-GB" sz="1600" dirty="0">
                <a:effectLst/>
                <a:latin typeface="Calibri" panose="020F0502020204030204" pitchFamily="34" charset="0"/>
                <a:ea typeface="Calibri" panose="020F0502020204030204" pitchFamily="34" charset="0"/>
                <a:cs typeface="Times New Roman" panose="02020603050405020304" pitchFamily="18" charset="0"/>
              </a:rPr>
              <a:t>C</a:t>
            </a:r>
            <a:r>
              <a:rPr lang="en-GB" sz="16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dirty="0">
                <a:effectLst/>
                <a:latin typeface="Calibri" panose="020F0502020204030204" pitchFamily="34" charset="0"/>
                <a:ea typeface="Calibri" panose="020F0502020204030204" pitchFamily="34" charset="0"/>
                <a:cs typeface="Times New Roman" panose="02020603050405020304" pitchFamily="18" charset="0"/>
              </a:rPr>
              <a:t>V</a:t>
            </a:r>
            <a:r>
              <a:rPr lang="en-GB" sz="16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GB" sz="1600" dirty="0">
                <a:latin typeface="Calibri" panose="020F0502020204030204" pitchFamily="34" charset="0"/>
                <a:ea typeface="Calibri" panose="020F0502020204030204" pitchFamily="34" charset="0"/>
                <a:cs typeface="Times New Roman" panose="02020603050405020304" pitchFamily="18" charset="0"/>
              </a:rPr>
              <a:t>, T2 to the device 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6976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530C17-FCA9-4948-B888-7BA2E855AD87}"/>
              </a:ext>
            </a:extLst>
          </p:cNvPr>
          <p:cNvSpPr txBox="1"/>
          <p:nvPr/>
        </p:nvSpPr>
        <p:spPr>
          <a:xfrm>
            <a:off x="328474" y="319596"/>
            <a:ext cx="8780015" cy="369332"/>
          </a:xfrm>
          <a:prstGeom prst="rect">
            <a:avLst/>
          </a:prstGeom>
          <a:noFill/>
        </p:spPr>
        <p:txBody>
          <a:bodyPr wrap="square" rtlCol="0">
            <a:spAutoFit/>
          </a:bodyPr>
          <a:lstStyle/>
          <a:p>
            <a:r>
              <a:rPr lang="en-GB" dirty="0"/>
              <a:t>Anonymous Secure Framework – Device Communication pt2</a:t>
            </a:r>
          </a:p>
        </p:txBody>
      </p:sp>
      <p:grpSp>
        <p:nvGrpSpPr>
          <p:cNvPr id="4" name="Group 3">
            <a:extLst>
              <a:ext uri="{FF2B5EF4-FFF2-40B4-BE49-F238E27FC236}">
                <a16:creationId xmlns:a16="http://schemas.microsoft.com/office/drawing/2014/main" id="{B48EF8D2-DEC1-4CCF-BDF5-033F058A4CFE}"/>
              </a:ext>
            </a:extLst>
          </p:cNvPr>
          <p:cNvGrpSpPr/>
          <p:nvPr/>
        </p:nvGrpSpPr>
        <p:grpSpPr>
          <a:xfrm>
            <a:off x="3484769" y="3765176"/>
            <a:ext cx="7465943" cy="2427194"/>
            <a:chOff x="2363028" y="1801906"/>
            <a:chExt cx="7465943" cy="2427194"/>
          </a:xfrm>
        </p:grpSpPr>
        <p:pic>
          <p:nvPicPr>
            <p:cNvPr id="5" name="Picture 4" descr="A close up of a device&#10;&#10;Description automatically generated">
              <a:extLst>
                <a:ext uri="{FF2B5EF4-FFF2-40B4-BE49-F238E27FC236}">
                  <a16:creationId xmlns:a16="http://schemas.microsoft.com/office/drawing/2014/main" id="{4F895811-A27D-4AFA-A7E3-527BA025D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028" y="1880140"/>
              <a:ext cx="7465943" cy="2348960"/>
            </a:xfrm>
            <a:prstGeom prst="rect">
              <a:avLst/>
            </a:prstGeom>
          </p:spPr>
        </p:pic>
        <p:sp>
          <p:nvSpPr>
            <p:cNvPr id="9" name="Rectangle 8">
              <a:extLst>
                <a:ext uri="{FF2B5EF4-FFF2-40B4-BE49-F238E27FC236}">
                  <a16:creationId xmlns:a16="http://schemas.microsoft.com/office/drawing/2014/main" id="{C3A62649-14C4-4554-8773-8D521AF049A9}"/>
                </a:ext>
              </a:extLst>
            </p:cNvPr>
            <p:cNvSpPr/>
            <p:nvPr/>
          </p:nvSpPr>
          <p:spPr>
            <a:xfrm>
              <a:off x="5209953" y="1801906"/>
              <a:ext cx="4619018" cy="2427194"/>
            </a:xfrm>
            <a:prstGeom prst="rect">
              <a:avLst/>
            </a:prstGeom>
            <a:solidFill>
              <a:srgbClr val="FFFFFF">
                <a:alpha val="56078"/>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id="{51534C58-1779-4BAB-86A2-378760466C17}"/>
              </a:ext>
            </a:extLst>
          </p:cNvPr>
          <p:cNvSpPr txBox="1"/>
          <p:nvPr/>
        </p:nvSpPr>
        <p:spPr>
          <a:xfrm>
            <a:off x="882502" y="1205428"/>
            <a:ext cx="7069192" cy="615553"/>
          </a:xfrm>
          <a:prstGeom prst="rect">
            <a:avLst/>
          </a:prstGeom>
          <a:noFill/>
        </p:spPr>
        <p:txBody>
          <a:bodyPr wrap="square" rtlCol="0">
            <a:spAutoFit/>
          </a:bodyPr>
          <a:lstStyle/>
          <a:p>
            <a:r>
              <a:rPr lang="en-GB" sz="1600" dirty="0"/>
              <a:t>Check time matches for mgs, if not true then abort the transaction</a:t>
            </a:r>
          </a:p>
          <a:p>
            <a:pPr algn="r"/>
            <a:r>
              <a:rPr lang="en-GB" sz="1800" dirty="0">
                <a:effectLst/>
                <a:latin typeface="Calibri" panose="020F0502020204030204" pitchFamily="34" charset="0"/>
                <a:ea typeface="Calibri" panose="020F0502020204030204" pitchFamily="34" charset="0"/>
                <a:cs typeface="Times New Roman" panose="02020603050405020304" pitchFamily="18" charset="0"/>
              </a:rPr>
              <a:t>(T3 – T2) </a:t>
            </a:r>
            <a:r>
              <a:rPr lang="en-GB" sz="1800" dirty="0">
                <a:effectLst/>
                <a:latin typeface="Calibri" panose="020F0502020204030204" pitchFamily="34" charset="0"/>
                <a:ea typeface="Calibri" panose="020F0502020204030204" pitchFamily="34" charset="0"/>
                <a:cs typeface="Calibri" panose="020F0502020204030204" pitchFamily="34"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Calibri" panose="020F0502020204030204" pitchFamily="34" charset="0"/>
              </a:rPr>
              <a:t>ΔT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AA4D833-AD43-4911-839E-602B9647E79F}"/>
              </a:ext>
            </a:extLst>
          </p:cNvPr>
          <p:cNvSpPr txBox="1"/>
          <p:nvPr/>
        </p:nvSpPr>
        <p:spPr>
          <a:xfrm>
            <a:off x="882502" y="2060482"/>
            <a:ext cx="6002392" cy="1266950"/>
          </a:xfrm>
          <a:prstGeom prst="rect">
            <a:avLst/>
          </a:prstGeom>
          <a:noFill/>
        </p:spPr>
        <p:txBody>
          <a:bodyPr wrap="square" rtlCol="0">
            <a:spAutoFit/>
          </a:bodyPr>
          <a:lstStyle/>
          <a:p>
            <a:r>
              <a:rPr lang="en-GB" sz="1600" dirty="0"/>
              <a:t>The device A receives HG </a:t>
            </a:r>
            <a:r>
              <a:rPr lang="en-GB" sz="1600" dirty="0" err="1"/>
              <a:t>msg</a:t>
            </a:r>
            <a:r>
              <a:rPr lang="en-GB" sz="1600" dirty="0"/>
              <a:t> and calculates the shared session key</a:t>
            </a:r>
          </a:p>
          <a:p>
            <a:pPr algn="ct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SK = H (R</a:t>
            </a:r>
            <a:r>
              <a:rPr lang="en-GB" sz="1800" baseline="-25000" dirty="0">
                <a:effectLst/>
                <a:latin typeface="Calibri" panose="020F0502020204030204" pitchFamily="34" charset="0"/>
                <a:ea typeface="Calibri" panose="020F0502020204030204" pitchFamily="34" charset="0"/>
                <a:cs typeface="Times New Roman" panose="02020603050405020304" pitchFamily="18" charset="0"/>
              </a:rPr>
              <a:t>a</a:t>
            </a:r>
            <a:r>
              <a:rPr lang="en-GB" sz="1800" dirty="0">
                <a:effectLst/>
                <a:latin typeface="Calibri" panose="020F0502020204030204" pitchFamily="34" charset="0"/>
                <a:ea typeface="Calibri" panose="020F0502020204030204" pitchFamily="34" charset="0"/>
                <a:cs typeface="Times New Roman" panose="02020603050405020304" pitchFamily="18" charset="0"/>
              </a:rPr>
              <a:t>||R</a:t>
            </a:r>
            <a:r>
              <a:rPr lang="en-GB" sz="1800" baseline="-25000" dirty="0">
                <a:effectLst/>
                <a:latin typeface="Calibri" panose="020F0502020204030204" pitchFamily="34" charset="0"/>
                <a:ea typeface="Calibri" panose="020F0502020204030204" pitchFamily="34" charset="0"/>
                <a:cs typeface="Times New Roman" panose="02020603050405020304" pitchFamily="18" charset="0"/>
              </a:rPr>
              <a:t>HG</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id</a:t>
            </a:r>
            <a:r>
              <a:rPr lang="en-GB" sz="1800" baseline="-25000" dirty="0" err="1">
                <a:effectLst/>
                <a:latin typeface="Calibri" panose="020F0502020204030204" pitchFamily="34" charset="0"/>
                <a:ea typeface="Calibri" panose="020F0502020204030204" pitchFamily="34" charset="0"/>
                <a:cs typeface="Times New Roman" panose="02020603050405020304" pitchFamily="18" charset="0"/>
              </a:rPr>
              <a:t>G</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id</a:t>
            </a:r>
            <a:r>
              <a:rPr lang="en-GB" sz="1800" baseline="-25000" dirty="0" err="1">
                <a:effectLst/>
                <a:latin typeface="Calibri" panose="020F0502020204030204" pitchFamily="34" charset="0"/>
                <a:ea typeface="Calibri" panose="020F0502020204030204" pitchFamily="34" charset="0"/>
                <a:cs typeface="Times New Roman" panose="02020603050405020304" pitchFamily="18" charset="0"/>
              </a:rPr>
              <a:t>a</a:t>
            </a:r>
            <a:r>
              <a:rPr lang="en-GB" sz="1800" dirty="0">
                <a:effectLst/>
                <a:latin typeface="Calibri" panose="020F0502020204030204" pitchFamily="34" charset="0"/>
                <a:ea typeface="Calibri" panose="020F0502020204030204" pitchFamily="34" charset="0"/>
                <a:cs typeface="Times New Roman" panose="02020603050405020304" pitchFamily="18" charset="0"/>
              </a:rPr>
              <a:t>||a)</a:t>
            </a:r>
          </a:p>
          <a:p>
            <a:r>
              <a:rPr lang="en-GB" sz="1600" dirty="0">
                <a:latin typeface="Calibri" panose="020F0502020204030204" pitchFamily="34" charset="0"/>
                <a:ea typeface="Calibri" panose="020F0502020204030204" pitchFamily="34" charset="0"/>
                <a:cs typeface="Times New Roman" panose="02020603050405020304" pitchFamily="18" charset="0"/>
              </a:rPr>
              <a:t>After generating the shared session key, check the transactions match</a:t>
            </a:r>
          </a:p>
          <a:p>
            <a:pPr algn="ct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Check</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600" dirty="0">
                <a:effectLst/>
                <a:latin typeface="Calibri" panose="020F0502020204030204" pitchFamily="34" charset="0"/>
                <a:ea typeface="Calibri" panose="020F0502020204030204" pitchFamily="34" charset="0"/>
                <a:cs typeface="Times New Roman" panose="02020603050405020304" pitchFamily="18" charset="0"/>
              </a:rPr>
              <a:t>if</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id</a:t>
            </a:r>
            <a:r>
              <a:rPr lang="en-GB" sz="1800" baseline="-25000" dirty="0" err="1">
                <a:effectLst/>
                <a:latin typeface="Calibri" panose="020F0502020204030204" pitchFamily="34" charset="0"/>
                <a:ea typeface="Calibri" panose="020F0502020204030204" pitchFamily="34" charset="0"/>
                <a:cs typeface="Times New Roman" panose="02020603050405020304" pitchFamily="18" charset="0"/>
              </a:rPr>
              <a:t>G</a:t>
            </a:r>
            <a:r>
              <a:rPr lang="en-GB" sz="1800" dirty="0">
                <a:effectLst/>
                <a:latin typeface="Calibri" panose="020F0502020204030204" pitchFamily="34" charset="0"/>
                <a:ea typeface="Calibri" panose="020F0502020204030204" pitchFamily="34" charset="0"/>
                <a:cs typeface="Times New Roman" panose="02020603050405020304" pitchFamily="18" charset="0"/>
              </a:rPr>
              <a:t> == id*</a:t>
            </a:r>
            <a:r>
              <a:rPr lang="en-GB" sz="1800" baseline="-25000" dirty="0">
                <a:effectLst/>
                <a:latin typeface="Calibri" panose="020F0502020204030204" pitchFamily="34" charset="0"/>
                <a:ea typeface="Calibri" panose="020F0502020204030204" pitchFamily="34" charset="0"/>
                <a:cs typeface="Times New Roman" panose="02020603050405020304" pitchFamily="18" charset="0"/>
              </a:rPr>
              <a:t>G</a:t>
            </a:r>
            <a:r>
              <a:rPr lang="en-GB" sz="1800" dirty="0">
                <a:effectLst/>
                <a:latin typeface="Calibri" panose="020F0502020204030204" pitchFamily="34" charset="0"/>
                <a:ea typeface="Calibri" panose="020F0502020204030204" pitchFamily="34" charset="0"/>
                <a:cs typeface="Times New Roman" panose="02020603050405020304" pitchFamily="18" charset="0"/>
              </a:rPr>
              <a:t>, T1 == T1*, T2 == T2*</a:t>
            </a:r>
          </a:p>
        </p:txBody>
      </p:sp>
    </p:spTree>
    <p:extLst>
      <p:ext uri="{BB962C8B-B14F-4D97-AF65-F5344CB8AC3E}">
        <p14:creationId xmlns:p14="http://schemas.microsoft.com/office/powerpoint/2010/main" val="2582252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530C17-FCA9-4948-B888-7BA2E855AD87}"/>
              </a:ext>
            </a:extLst>
          </p:cNvPr>
          <p:cNvSpPr txBox="1"/>
          <p:nvPr/>
        </p:nvSpPr>
        <p:spPr>
          <a:xfrm>
            <a:off x="328474" y="319596"/>
            <a:ext cx="8780015" cy="369332"/>
          </a:xfrm>
          <a:prstGeom prst="rect">
            <a:avLst/>
          </a:prstGeom>
          <a:noFill/>
        </p:spPr>
        <p:txBody>
          <a:bodyPr wrap="square" rtlCol="0">
            <a:spAutoFit/>
          </a:bodyPr>
          <a:lstStyle/>
          <a:p>
            <a:r>
              <a:rPr lang="en-GB" dirty="0"/>
              <a:t>Anonymous Secure Framework – Device Communication pt3</a:t>
            </a:r>
          </a:p>
        </p:txBody>
      </p:sp>
      <p:grpSp>
        <p:nvGrpSpPr>
          <p:cNvPr id="4" name="Group 3">
            <a:extLst>
              <a:ext uri="{FF2B5EF4-FFF2-40B4-BE49-F238E27FC236}">
                <a16:creationId xmlns:a16="http://schemas.microsoft.com/office/drawing/2014/main" id="{B48EF8D2-DEC1-4CCF-BDF5-033F058A4CFE}"/>
              </a:ext>
            </a:extLst>
          </p:cNvPr>
          <p:cNvGrpSpPr/>
          <p:nvPr/>
        </p:nvGrpSpPr>
        <p:grpSpPr>
          <a:xfrm>
            <a:off x="3484769" y="3765176"/>
            <a:ext cx="7465943" cy="2427194"/>
            <a:chOff x="2363028" y="1801906"/>
            <a:chExt cx="7465943" cy="2427194"/>
          </a:xfrm>
        </p:grpSpPr>
        <p:pic>
          <p:nvPicPr>
            <p:cNvPr id="5" name="Picture 4" descr="A close up of a device&#10;&#10;Description automatically generated">
              <a:extLst>
                <a:ext uri="{FF2B5EF4-FFF2-40B4-BE49-F238E27FC236}">
                  <a16:creationId xmlns:a16="http://schemas.microsoft.com/office/drawing/2014/main" id="{4F895811-A27D-4AFA-A7E3-527BA025D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028" y="1880140"/>
              <a:ext cx="7465943" cy="2348960"/>
            </a:xfrm>
            <a:prstGeom prst="rect">
              <a:avLst/>
            </a:prstGeom>
          </p:spPr>
        </p:pic>
        <p:sp>
          <p:nvSpPr>
            <p:cNvPr id="9" name="Rectangle 8">
              <a:extLst>
                <a:ext uri="{FF2B5EF4-FFF2-40B4-BE49-F238E27FC236}">
                  <a16:creationId xmlns:a16="http://schemas.microsoft.com/office/drawing/2014/main" id="{C3A62649-14C4-4554-8773-8D521AF049A9}"/>
                </a:ext>
              </a:extLst>
            </p:cNvPr>
            <p:cNvSpPr/>
            <p:nvPr/>
          </p:nvSpPr>
          <p:spPr>
            <a:xfrm>
              <a:off x="5209953" y="1801906"/>
              <a:ext cx="4619018" cy="2427194"/>
            </a:xfrm>
            <a:prstGeom prst="rect">
              <a:avLst/>
            </a:prstGeom>
            <a:solidFill>
              <a:srgbClr val="FFFFFF">
                <a:alpha val="56078"/>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id="{51534C58-1779-4BAB-86A2-378760466C17}"/>
              </a:ext>
            </a:extLst>
          </p:cNvPr>
          <p:cNvSpPr txBox="1"/>
          <p:nvPr/>
        </p:nvSpPr>
        <p:spPr>
          <a:xfrm>
            <a:off x="882502" y="1205428"/>
            <a:ext cx="7069192" cy="615553"/>
          </a:xfrm>
          <a:prstGeom prst="rect">
            <a:avLst/>
          </a:prstGeom>
          <a:noFill/>
        </p:spPr>
        <p:txBody>
          <a:bodyPr wrap="square" rtlCol="0">
            <a:spAutoFit/>
          </a:bodyPr>
          <a:lstStyle/>
          <a:p>
            <a:r>
              <a:rPr lang="en-GB" sz="1600" dirty="0"/>
              <a:t>Once the HG has established connection with the device, they can communicate</a:t>
            </a:r>
          </a:p>
          <a:p>
            <a:pPr algn="r"/>
            <a:r>
              <a:rPr lang="en-GB" sz="1800" dirty="0">
                <a:effectLst/>
                <a:latin typeface="Calibri" panose="020F0502020204030204" pitchFamily="34" charset="0"/>
                <a:ea typeface="Calibri" panose="020F0502020204030204" pitchFamily="34" charset="0"/>
                <a:cs typeface="Times New Roman" panose="02020603050405020304" pitchFamily="18" charset="0"/>
              </a:rPr>
              <a:t>A &lt;-&gt; HG</a:t>
            </a:r>
          </a:p>
        </p:txBody>
      </p:sp>
      <p:sp>
        <p:nvSpPr>
          <p:cNvPr id="2" name="TextBox 1">
            <a:extLst>
              <a:ext uri="{FF2B5EF4-FFF2-40B4-BE49-F238E27FC236}">
                <a16:creationId xmlns:a16="http://schemas.microsoft.com/office/drawing/2014/main" id="{FAA4D833-AD43-4911-839E-602B9647E79F}"/>
              </a:ext>
            </a:extLst>
          </p:cNvPr>
          <p:cNvSpPr txBox="1"/>
          <p:nvPr/>
        </p:nvSpPr>
        <p:spPr>
          <a:xfrm>
            <a:off x="882502" y="1840261"/>
            <a:ext cx="6002392" cy="2062103"/>
          </a:xfrm>
          <a:prstGeom prst="rect">
            <a:avLst/>
          </a:prstGeom>
          <a:noFill/>
        </p:spPr>
        <p:txBody>
          <a:bodyPr wrap="square" rtlCol="0">
            <a:spAutoFit/>
          </a:bodyPr>
          <a:lstStyle/>
          <a:p>
            <a:r>
              <a:rPr lang="en-GB" sz="1600" dirty="0"/>
              <a:t>After the key establishment, the device A shares a dynamic symmetric session key (SK) with the HG, which is now used to securely send its information to the HG</a:t>
            </a:r>
          </a:p>
          <a:p>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600" dirty="0">
                <a:latin typeface="Calibri" panose="020F0502020204030204" pitchFamily="34" charset="0"/>
                <a:ea typeface="Calibri" panose="020F0502020204030204" pitchFamily="34" charset="0"/>
                <a:cs typeface="Times New Roman" panose="02020603050405020304" pitchFamily="18" charset="0"/>
              </a:rPr>
              <a:t>Implementing these features ensures the communication can be achieved anonymously. This includes authentication and integrity mechanism (checking time stamps and so forth) to check messages and secure the home area network (HAN)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169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450159-4155-41C0-9050-EE8BC02A84AD}"/>
              </a:ext>
            </a:extLst>
          </p:cNvPr>
          <p:cNvSpPr txBox="1"/>
          <p:nvPr/>
        </p:nvSpPr>
        <p:spPr>
          <a:xfrm>
            <a:off x="328474" y="319596"/>
            <a:ext cx="8780015" cy="369332"/>
          </a:xfrm>
          <a:prstGeom prst="rect">
            <a:avLst/>
          </a:prstGeom>
          <a:noFill/>
        </p:spPr>
        <p:txBody>
          <a:bodyPr wrap="square" rtlCol="0">
            <a:spAutoFit/>
          </a:bodyPr>
          <a:lstStyle/>
          <a:p>
            <a:r>
              <a:rPr lang="en-GB" dirty="0"/>
              <a:t>Anonymous Secure Framework – Communicating with Secret Keys</a:t>
            </a:r>
          </a:p>
        </p:txBody>
      </p:sp>
      <p:pic>
        <p:nvPicPr>
          <p:cNvPr id="5" name="Picture 4" descr="A close up of a device&#10;&#10;Description automatically generated">
            <a:extLst>
              <a:ext uri="{FF2B5EF4-FFF2-40B4-BE49-F238E27FC236}">
                <a16:creationId xmlns:a16="http://schemas.microsoft.com/office/drawing/2014/main" id="{E8F3B50D-1BDC-48DA-81D6-51C25ACC2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028" y="1880140"/>
            <a:ext cx="7465943" cy="2348960"/>
          </a:xfrm>
          <a:prstGeom prst="rect">
            <a:avLst/>
          </a:prstGeom>
        </p:spPr>
      </p:pic>
      <p:sp>
        <p:nvSpPr>
          <p:cNvPr id="7" name="TextBox 6">
            <a:extLst>
              <a:ext uri="{FF2B5EF4-FFF2-40B4-BE49-F238E27FC236}">
                <a16:creationId xmlns:a16="http://schemas.microsoft.com/office/drawing/2014/main" id="{7B64561E-B6C8-4597-8D7E-0D6ECEFE25BA}"/>
              </a:ext>
            </a:extLst>
          </p:cNvPr>
          <p:cNvSpPr txBox="1"/>
          <p:nvPr/>
        </p:nvSpPr>
        <p:spPr>
          <a:xfrm>
            <a:off x="5762624" y="4713755"/>
            <a:ext cx="5648325" cy="1077218"/>
          </a:xfrm>
          <a:prstGeom prst="rect">
            <a:avLst/>
          </a:prstGeom>
          <a:noFill/>
        </p:spPr>
        <p:txBody>
          <a:bodyPr wrap="square" rtlCol="0">
            <a:spAutoFit/>
          </a:bodyPr>
          <a:lstStyle/>
          <a:p>
            <a:r>
              <a:rPr lang="en-GB" sz="1600" dirty="0"/>
              <a:t>SP generates secret key with the identity of the HG</a:t>
            </a:r>
          </a:p>
          <a:p>
            <a:r>
              <a:rPr lang="en-GB" sz="1600" dirty="0"/>
              <a:t>The SP computes and stores the parameters of the secret key, the ID of the service provider, hash of the secret key and hash of the service provider ID and secret key</a:t>
            </a:r>
          </a:p>
        </p:txBody>
      </p:sp>
      <p:sp>
        <p:nvSpPr>
          <p:cNvPr id="10" name="TextBox 9">
            <a:extLst>
              <a:ext uri="{FF2B5EF4-FFF2-40B4-BE49-F238E27FC236}">
                <a16:creationId xmlns:a16="http://schemas.microsoft.com/office/drawing/2014/main" id="{B3988FBD-7F48-4933-8DD5-E51CED693105}"/>
              </a:ext>
            </a:extLst>
          </p:cNvPr>
          <p:cNvSpPr txBox="1"/>
          <p:nvPr/>
        </p:nvSpPr>
        <p:spPr>
          <a:xfrm>
            <a:off x="1297172" y="2083981"/>
            <a:ext cx="1275907" cy="375552"/>
          </a:xfrm>
          <a:prstGeom prst="rect">
            <a:avLst/>
          </a:prstGeom>
          <a:noFill/>
        </p:spPr>
        <p:txBody>
          <a:bodyPr wrap="square" rtlCol="0">
            <a:spAutoFit/>
          </a:bodyPr>
          <a:lstStyle/>
          <a:p>
            <a:pPr>
              <a:lnSpc>
                <a:spcPct val="107000"/>
              </a:lnSpc>
              <a:spcAft>
                <a:spcPts val="800"/>
              </a:spcAf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E</a:t>
            </a:r>
            <a:r>
              <a:rPr lang="en-GB" sz="1800" baseline="-25000" dirty="0" err="1">
                <a:effectLst/>
                <a:latin typeface="Calibri" panose="020F0502020204030204" pitchFamily="34" charset="0"/>
                <a:ea typeface="Calibri" panose="020F0502020204030204" pitchFamily="34" charset="0"/>
                <a:cs typeface="Times New Roman" panose="02020603050405020304" pitchFamily="18" charset="0"/>
              </a:rPr>
              <a:t>secretKey</a:t>
            </a:r>
            <a:r>
              <a:rPr lang="en-GB" sz="1800" dirty="0">
                <a:effectLst/>
                <a:latin typeface="Calibri" panose="020F0502020204030204" pitchFamily="34" charset="0"/>
                <a:ea typeface="Calibri" panose="020F0502020204030204" pitchFamily="34" charset="0"/>
                <a:cs typeface="Times New Roman" panose="02020603050405020304" pitchFamily="18" charset="0"/>
              </a:rPr>
              <a:t>(M)</a:t>
            </a:r>
          </a:p>
        </p:txBody>
      </p:sp>
      <p:sp>
        <p:nvSpPr>
          <p:cNvPr id="12" name="TextBox 11">
            <a:extLst>
              <a:ext uri="{FF2B5EF4-FFF2-40B4-BE49-F238E27FC236}">
                <a16:creationId xmlns:a16="http://schemas.microsoft.com/office/drawing/2014/main" id="{FDFF124C-C6AB-4889-B919-C7710422946F}"/>
              </a:ext>
            </a:extLst>
          </p:cNvPr>
          <p:cNvSpPr txBox="1"/>
          <p:nvPr/>
        </p:nvSpPr>
        <p:spPr>
          <a:xfrm>
            <a:off x="3848986" y="4167873"/>
            <a:ext cx="1275907" cy="375552"/>
          </a:xfrm>
          <a:prstGeom prst="rect">
            <a:avLst/>
          </a:prstGeom>
          <a:noFill/>
        </p:spPr>
        <p:txBody>
          <a:bodyPr wrap="square" rtlCol="0">
            <a:spAutoFit/>
          </a:bodyPr>
          <a:lstStyle/>
          <a:p>
            <a:pPr>
              <a:lnSpc>
                <a:spcPct val="107000"/>
              </a:lnSpc>
              <a:spcAft>
                <a:spcPts val="800"/>
              </a:spcAf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D</a:t>
            </a:r>
            <a:r>
              <a:rPr lang="en-GB" sz="1800" baseline="-25000" dirty="0" err="1">
                <a:effectLst/>
                <a:latin typeface="Calibri" panose="020F0502020204030204" pitchFamily="34" charset="0"/>
                <a:ea typeface="Calibri" panose="020F0502020204030204" pitchFamily="34" charset="0"/>
                <a:cs typeface="Times New Roman" panose="02020603050405020304" pitchFamily="18" charset="0"/>
              </a:rPr>
              <a:t>secretKey</a:t>
            </a:r>
            <a:r>
              <a:rPr lang="en-GB" sz="1800" dirty="0">
                <a:effectLst/>
                <a:latin typeface="Calibri" panose="020F0502020204030204" pitchFamily="34" charset="0"/>
                <a:ea typeface="Calibri" panose="020F0502020204030204" pitchFamily="34" charset="0"/>
                <a:cs typeface="Times New Roman" panose="02020603050405020304" pitchFamily="18" charset="0"/>
              </a:rPr>
              <a:t>(M)</a:t>
            </a:r>
          </a:p>
        </p:txBody>
      </p:sp>
    </p:spTree>
    <p:extLst>
      <p:ext uri="{BB962C8B-B14F-4D97-AF65-F5344CB8AC3E}">
        <p14:creationId xmlns:p14="http://schemas.microsoft.com/office/powerpoint/2010/main" val="160036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DED20-A3E7-4EC4-B9CC-A9CEE355EE88}"/>
              </a:ext>
            </a:extLst>
          </p:cNvPr>
          <p:cNvSpPr txBox="1"/>
          <p:nvPr/>
        </p:nvSpPr>
        <p:spPr>
          <a:xfrm>
            <a:off x="328474" y="319596"/>
            <a:ext cx="8780015" cy="369332"/>
          </a:xfrm>
          <a:prstGeom prst="rect">
            <a:avLst/>
          </a:prstGeom>
          <a:noFill/>
        </p:spPr>
        <p:txBody>
          <a:bodyPr wrap="square" rtlCol="0">
            <a:spAutoFit/>
          </a:bodyPr>
          <a:lstStyle/>
          <a:p>
            <a:r>
              <a:rPr lang="en-GB" dirty="0"/>
              <a:t>Detecting Problems with Current IoT Architecture</a:t>
            </a:r>
          </a:p>
        </p:txBody>
      </p:sp>
      <p:sp>
        <p:nvSpPr>
          <p:cNvPr id="4" name="TextBox 3">
            <a:extLst>
              <a:ext uri="{FF2B5EF4-FFF2-40B4-BE49-F238E27FC236}">
                <a16:creationId xmlns:a16="http://schemas.microsoft.com/office/drawing/2014/main" id="{27B82B1A-2ECA-4139-AE45-5702D90C1941}"/>
              </a:ext>
            </a:extLst>
          </p:cNvPr>
          <p:cNvSpPr txBox="1"/>
          <p:nvPr/>
        </p:nvSpPr>
        <p:spPr>
          <a:xfrm>
            <a:off x="7511510" y="1088642"/>
            <a:ext cx="4554984" cy="1568186"/>
          </a:xfrm>
          <a:prstGeom prst="rect">
            <a:avLst/>
          </a:prstGeom>
          <a:noFill/>
        </p:spPr>
        <p:txBody>
          <a:bodyPr wrap="square">
            <a:spAutoFit/>
          </a:bodyPr>
          <a:lstStyle/>
          <a:p>
            <a:pPr>
              <a:lnSpc>
                <a:spcPct val="107000"/>
              </a:lnSpc>
              <a:spcAft>
                <a:spcPts val="800"/>
              </a:spcAft>
            </a:pPr>
            <a:r>
              <a:rPr lang="en-GB" sz="1600" dirty="0">
                <a:latin typeface="Calibri" panose="020F0502020204030204" pitchFamily="34" charset="0"/>
                <a:ea typeface="Calibri" panose="020F0502020204030204" pitchFamily="34" charset="0"/>
                <a:cs typeface="Times New Roman" panose="02020603050405020304" pitchFamily="18" charset="0"/>
              </a:rPr>
              <a:t>Table of Contents</a:t>
            </a: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H = Hash of</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SK = Shared Key</a:t>
            </a:r>
          </a:p>
          <a:p>
            <a:pPr>
              <a:lnSpc>
                <a:spcPct val="107000"/>
              </a:lnSpc>
              <a:spcAft>
                <a:spcPts val="800"/>
              </a:spcAft>
            </a:pPr>
            <a:r>
              <a:rPr lang="en-GB" sz="1600" dirty="0" err="1">
                <a:effectLst/>
                <a:latin typeface="Calibri" panose="020F0502020204030204" pitchFamily="34" charset="0"/>
                <a:ea typeface="Calibri" panose="020F0502020204030204" pitchFamily="34" charset="0"/>
                <a:cs typeface="Times New Roman" panose="02020603050405020304" pitchFamily="18" charset="0"/>
              </a:rPr>
              <a:t>id</a:t>
            </a:r>
            <a:r>
              <a:rPr lang="en-GB" sz="1600" baseline="-25000" dirty="0" err="1">
                <a:effectLst/>
                <a:latin typeface="Calibri" panose="020F0502020204030204" pitchFamily="34" charset="0"/>
                <a:ea typeface="Calibri" panose="020F0502020204030204" pitchFamily="34" charset="0"/>
                <a:cs typeface="Times New Roman" panose="02020603050405020304" pitchFamily="18" charset="0"/>
              </a:rPr>
              <a:t>G</a:t>
            </a:r>
            <a:r>
              <a:rPr lang="en-GB" sz="16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GB" sz="1600" dirty="0">
                <a:effectLst/>
                <a:latin typeface="Calibri" panose="020F0502020204030204" pitchFamily="34" charset="0"/>
                <a:ea typeface="Calibri" panose="020F0502020204030204" pitchFamily="34" charset="0"/>
                <a:cs typeface="Times New Roman" panose="02020603050405020304" pitchFamily="18" charset="0"/>
              </a:rPr>
              <a:t>= ID of</a:t>
            </a:r>
            <a:r>
              <a:rPr lang="en-GB" sz="2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46779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512</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MSc Dissertation ASF</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Dissertation Updates</dc:title>
  <dc:creator>DANIELS K. (908306)</dc:creator>
  <cp:lastModifiedBy>DANIELS K. (908306)</cp:lastModifiedBy>
  <cp:revision>13</cp:revision>
  <dcterms:created xsi:type="dcterms:W3CDTF">2020-08-20T16:03:32Z</dcterms:created>
  <dcterms:modified xsi:type="dcterms:W3CDTF">2020-08-21T09:53:17Z</dcterms:modified>
</cp:coreProperties>
</file>