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65" r:id="rId4"/>
    <p:sldId id="266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DB1D0-C85A-408F-A864-75E12638DE1E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21BA-7ABA-4F4A-8620-909F74648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8439E1-DCEF-45A7-BDE1-C104A95358EB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231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441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441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441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441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441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4410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441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4EDEA6-62A6-400D-8371-94853E53A5DE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441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C7F-1439-4301-8037-F5674F611AB0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96BB-246D-4220-AE00-74295307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1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C7F-1439-4301-8037-F5674F611AB0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96BB-246D-4220-AE00-74295307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C7F-1439-4301-8037-F5674F611AB0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96BB-246D-4220-AE00-74295307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6481" y="6470599"/>
            <a:ext cx="2128320" cy="24770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BD80C-F759-47C0-B8CE-125686B953FC}" type="datetime1">
              <a:rPr lang="el-GR" altLang="en-US" smtClean="0"/>
              <a:t>25/6/2019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2705760" y="6470599"/>
            <a:ext cx="3732480" cy="24770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HRY591 - </a:t>
            </a:r>
            <a:r>
              <a:rPr lang="el-GR" altLang="en-US" smtClean="0"/>
              <a:t>Αναδιατασσόμενα ψηφιακά συστήματα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6321" y="6470599"/>
            <a:ext cx="2128320" cy="24770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E5853-4A2F-4836-AD05-ECCC0E410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38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C7F-1439-4301-8037-F5674F611AB0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96BB-246D-4220-AE00-74295307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C7F-1439-4301-8037-F5674F611AB0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96BB-246D-4220-AE00-74295307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C7F-1439-4301-8037-F5674F611AB0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96BB-246D-4220-AE00-74295307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7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C7F-1439-4301-8037-F5674F611AB0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96BB-246D-4220-AE00-74295307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C7F-1439-4301-8037-F5674F611AB0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96BB-246D-4220-AE00-74295307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1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C7F-1439-4301-8037-F5674F611AB0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96BB-246D-4220-AE00-74295307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C7F-1439-4301-8037-F5674F611AB0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96BB-246D-4220-AE00-74295307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C7F-1439-4301-8037-F5674F611AB0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96BB-246D-4220-AE00-74295307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2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76C7F-1439-4301-8037-F5674F611AB0}" type="datetimeFigureOut">
              <a:rPr lang="en-US" smtClean="0"/>
              <a:t>25/06//2019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96BB-246D-4220-AE00-74295307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456481" y="1604329"/>
            <a:ext cx="8228160" cy="3977698"/>
          </a:xfrm>
        </p:spPr>
        <p:txBody>
          <a:bodyPr tIns="25805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n-US" altLang="en-US" sz="2900" b="1" dirty="0" smtClean="0"/>
              <a:t>Handwritten Text Recognition</a:t>
            </a:r>
            <a:endParaRPr lang="en-US" altLang="en-US" sz="2200" dirty="0"/>
          </a:p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endParaRPr lang="en-US" altLang="en-US" sz="2200" dirty="0"/>
          </a:p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endParaRPr lang="en-US" altLang="en-US" sz="2200" dirty="0"/>
          </a:p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l-GR" altLang="en-US" sz="2200" dirty="0"/>
              <a:t>Αλέξανδρος </a:t>
            </a:r>
            <a:r>
              <a:rPr lang="el-GR" altLang="en-US" sz="2200" dirty="0" err="1" smtClean="0"/>
              <a:t>Πουπάκης</a:t>
            </a:r>
            <a:endParaRPr lang="en-US" altLang="en-US" sz="2200" dirty="0"/>
          </a:p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endParaRPr lang="el-GR" altLang="en-US" sz="2200" dirty="0"/>
          </a:p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n-US" sz="2200" dirty="0"/>
              <a:t>LAB31141439 </a:t>
            </a:r>
            <a:endParaRPr lang="en-US" altLang="en-US" sz="2200" dirty="0"/>
          </a:p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endParaRPr lang="en-US" altLang="en-US" sz="2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6" y="110891"/>
            <a:ext cx="1900800" cy="95914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12BCB8A-B498-468C-9C23-15601E7668E7}" type="datetime1">
              <a:rPr lang="el-GR" altLang="en-US" smtClean="0"/>
              <a:t>25/6/2019</a:t>
            </a:fld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2286000" y="6470599"/>
            <a:ext cx="4572000" cy="247707"/>
          </a:xfrm>
        </p:spPr>
        <p:txBody>
          <a:bodyPr/>
          <a:lstStyle/>
          <a:p>
            <a:pPr>
              <a:defRPr/>
            </a:pPr>
            <a:r>
              <a:rPr lang="el-GR" altLang="en-US" dirty="0" smtClean="0"/>
              <a:t>ΤΗΛ311</a:t>
            </a:r>
            <a:r>
              <a:rPr lang="en-US" altLang="en-US" dirty="0" smtClean="0"/>
              <a:t> – </a:t>
            </a:r>
            <a:r>
              <a:rPr lang="el-GR" altLang="en-US" dirty="0" smtClean="0"/>
              <a:t>Στατιστική μοντελοποίηση και Αναγνώριση Προτύπων</a:t>
            </a:r>
          </a:p>
        </p:txBody>
      </p:sp>
    </p:spTree>
    <p:extLst>
      <p:ext uri="{BB962C8B-B14F-4D97-AF65-F5344CB8AC3E}">
        <p14:creationId xmlns:p14="http://schemas.microsoft.com/office/powerpoint/2010/main" val="2639886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76200" y="1066800"/>
            <a:ext cx="892656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5805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>
              <a:spcBef>
                <a:spcPct val="0"/>
              </a:spcBef>
              <a:spcAft>
                <a:spcPts val="2721"/>
              </a:spcAft>
            </a:pPr>
            <a:r>
              <a:rPr lang="el-GR" altLang="en-US" dirty="0" smtClean="0"/>
              <a:t>												</a:t>
            </a:r>
            <a:endParaRPr lang="en-US" altLang="en-US" dirty="0"/>
          </a:p>
          <a:p>
            <a:pPr marL="0" indent="0">
              <a:spcBef>
                <a:spcPct val="0"/>
              </a:spcBef>
              <a:spcAft>
                <a:spcPts val="2721"/>
              </a:spcAft>
            </a:pPr>
            <a:endParaRPr lang="el-GR" altLang="en-US" dirty="0" smtClean="0"/>
          </a:p>
          <a:p>
            <a:pPr lvl="1"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217440" y="0"/>
            <a:ext cx="8926560" cy="622145"/>
          </a:xfrm>
        </p:spPr>
        <p:txBody>
          <a:bodyPr tIns="25805"/>
          <a:lstStyle/>
          <a:p>
            <a:pPr algn="l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l-GR" altLang="en-US" sz="2900" b="1" u="sng" dirty="0" smtClean="0"/>
              <a:t>Το πρόβλημα</a:t>
            </a:r>
            <a:endParaRPr lang="en-US" altLang="en-US" sz="2900" b="1" u="sng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25/6/2019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9" y="3531272"/>
            <a:ext cx="26574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41304"/>
            <a:ext cx="2667000" cy="570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2806"/>
            <a:ext cx="3352800" cy="732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539480" y="1508817"/>
            <a:ext cx="13716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3475" y="1247207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“information”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39480" y="3839455"/>
            <a:ext cx="13716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8400" y="3531272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??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39480" y="2720288"/>
            <a:ext cx="13716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3475" y="2458678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“Information”</a:t>
            </a:r>
            <a:endParaRPr 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714375" cy="71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68784"/>
            <a:ext cx="757152" cy="1253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67" y="5284453"/>
            <a:ext cx="1311415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05475"/>
            <a:ext cx="762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5036803"/>
            <a:ext cx="180975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oter Placeholder 4"/>
          <p:cNvSpPr>
            <a:spLocks noGrp="1"/>
          </p:cNvSpPr>
          <p:nvPr>
            <p:ph type="ftr" idx="11"/>
          </p:nvPr>
        </p:nvSpPr>
        <p:spPr>
          <a:xfrm>
            <a:off x="2286000" y="6470599"/>
            <a:ext cx="4572000" cy="247707"/>
          </a:xfrm>
        </p:spPr>
        <p:txBody>
          <a:bodyPr/>
          <a:lstStyle/>
          <a:p>
            <a:pPr>
              <a:defRPr/>
            </a:pPr>
            <a:r>
              <a:rPr lang="el-GR" altLang="en-US" dirty="0" smtClean="0"/>
              <a:t>ΤΗΛ311</a:t>
            </a:r>
            <a:r>
              <a:rPr lang="en-US" altLang="en-US" dirty="0" smtClean="0"/>
              <a:t> – </a:t>
            </a:r>
            <a:r>
              <a:rPr lang="el-GR" altLang="en-US" dirty="0" smtClean="0"/>
              <a:t>Στατιστική μοντελοποίηση και Αναγνώριση Προτύπων</a:t>
            </a:r>
          </a:p>
        </p:txBody>
      </p:sp>
    </p:spTree>
    <p:extLst>
      <p:ext uri="{BB962C8B-B14F-4D97-AF65-F5344CB8AC3E}">
        <p14:creationId xmlns:p14="http://schemas.microsoft.com/office/powerpoint/2010/main" val="3003125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76200" y="1066800"/>
            <a:ext cx="892656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5805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>
              <a:spcBef>
                <a:spcPct val="0"/>
              </a:spcBef>
              <a:spcAft>
                <a:spcPts val="2721"/>
              </a:spcAft>
            </a:pPr>
            <a:r>
              <a:rPr lang="el-GR" altLang="en-US" dirty="0" smtClean="0"/>
              <a:t>												</a:t>
            </a:r>
            <a:endParaRPr lang="en-US" altLang="en-US" dirty="0"/>
          </a:p>
          <a:p>
            <a:pPr marL="0" indent="0">
              <a:spcBef>
                <a:spcPct val="0"/>
              </a:spcBef>
              <a:spcAft>
                <a:spcPts val="2721"/>
              </a:spcAft>
            </a:pPr>
            <a:endParaRPr lang="el-GR" altLang="en-US" dirty="0" smtClean="0"/>
          </a:p>
          <a:p>
            <a:pPr lvl="1"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217440" y="0"/>
            <a:ext cx="8926560" cy="622145"/>
          </a:xfrm>
        </p:spPr>
        <p:txBody>
          <a:bodyPr tIns="25805"/>
          <a:lstStyle/>
          <a:p>
            <a:pPr algn="l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l-GR" altLang="en-US" sz="2900" b="1" u="sng" dirty="0" smtClean="0"/>
              <a:t>Το μοντέλο</a:t>
            </a:r>
            <a:endParaRPr lang="en-US" altLang="en-US" sz="2900" b="1" u="sng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25/6/2019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5944430" cy="3858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029200"/>
            <a:ext cx="2438741" cy="609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Footer Placeholder 4"/>
          <p:cNvSpPr>
            <a:spLocks noGrp="1"/>
          </p:cNvSpPr>
          <p:nvPr>
            <p:ph type="ftr" idx="11"/>
          </p:nvPr>
        </p:nvSpPr>
        <p:spPr>
          <a:xfrm>
            <a:off x="2286000" y="6470599"/>
            <a:ext cx="4572000" cy="247707"/>
          </a:xfrm>
        </p:spPr>
        <p:txBody>
          <a:bodyPr/>
          <a:lstStyle/>
          <a:p>
            <a:pPr>
              <a:defRPr/>
            </a:pPr>
            <a:r>
              <a:rPr lang="el-GR" altLang="en-US" dirty="0" smtClean="0"/>
              <a:t>ΤΗΛ311</a:t>
            </a:r>
            <a:r>
              <a:rPr lang="en-US" altLang="en-US" dirty="0" smtClean="0"/>
              <a:t> – </a:t>
            </a:r>
            <a:r>
              <a:rPr lang="el-GR" altLang="en-US" dirty="0" smtClean="0"/>
              <a:t>Στατιστική μοντελοποίηση και Αναγνώριση Προτύπων</a:t>
            </a:r>
          </a:p>
        </p:txBody>
      </p:sp>
    </p:spTree>
    <p:extLst>
      <p:ext uri="{BB962C8B-B14F-4D97-AF65-F5344CB8AC3E}">
        <p14:creationId xmlns:p14="http://schemas.microsoft.com/office/powerpoint/2010/main" val="294648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76200" y="1066800"/>
            <a:ext cx="892656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5805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ct val="0"/>
              </a:spcBef>
              <a:spcAft>
                <a:spcPts val="2721"/>
              </a:spcAft>
              <a:buFont typeface="Arial" pitchFamily="34" charset="0"/>
              <a:buChar char="•"/>
            </a:pPr>
            <a:r>
              <a:rPr lang="en-US" altLang="en-US" dirty="0" smtClean="0"/>
              <a:t>Best Path Decoding (Greedy Decoder)</a:t>
            </a:r>
          </a:p>
          <a:p>
            <a:pPr>
              <a:spcBef>
                <a:spcPct val="0"/>
              </a:spcBef>
              <a:spcAft>
                <a:spcPts val="2721"/>
              </a:spcAft>
              <a:buFont typeface="Arial" pitchFamily="34" charset="0"/>
              <a:buChar char="•"/>
            </a:pPr>
            <a:r>
              <a:rPr lang="en-US" altLang="en-US" dirty="0" smtClean="0"/>
              <a:t>Beam Search Decoding</a:t>
            </a:r>
          </a:p>
          <a:p>
            <a:pPr>
              <a:spcBef>
                <a:spcPct val="0"/>
              </a:spcBef>
              <a:spcAft>
                <a:spcPts val="2721"/>
              </a:spcAft>
              <a:buFont typeface="Arial" pitchFamily="34" charset="0"/>
              <a:buChar char="•"/>
            </a:pPr>
            <a:r>
              <a:rPr lang="en-US" altLang="en-US" dirty="0" smtClean="0"/>
              <a:t>Word Beam Search Decoding</a:t>
            </a:r>
            <a:r>
              <a:rPr lang="el-GR" altLang="en-US" dirty="0" smtClean="0"/>
              <a:t>						</a:t>
            </a:r>
            <a:endParaRPr lang="en-US" altLang="en-US" dirty="0"/>
          </a:p>
          <a:p>
            <a:pPr marL="0" indent="0">
              <a:spcBef>
                <a:spcPct val="0"/>
              </a:spcBef>
              <a:spcAft>
                <a:spcPts val="2721"/>
              </a:spcAft>
            </a:pPr>
            <a:endParaRPr lang="el-GR" altLang="en-US" dirty="0" smtClean="0"/>
          </a:p>
          <a:p>
            <a:pPr lvl="1"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217440" y="0"/>
            <a:ext cx="8926560" cy="622145"/>
          </a:xfrm>
        </p:spPr>
        <p:txBody>
          <a:bodyPr tIns="25805"/>
          <a:lstStyle/>
          <a:p>
            <a:pPr algn="l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l-GR" altLang="en-US" sz="2900" b="1" u="sng" dirty="0" smtClean="0"/>
              <a:t>Αλγόριθμοι αποκωδικοποίησης</a:t>
            </a:r>
            <a:endParaRPr lang="en-US" altLang="en-US" sz="2900" b="1" u="sng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25/6/2019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86200"/>
            <a:ext cx="4267202" cy="1066800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idx="11"/>
          </p:nvPr>
        </p:nvSpPr>
        <p:spPr>
          <a:xfrm>
            <a:off x="2286000" y="6470599"/>
            <a:ext cx="4572000" cy="247707"/>
          </a:xfrm>
        </p:spPr>
        <p:txBody>
          <a:bodyPr/>
          <a:lstStyle/>
          <a:p>
            <a:pPr>
              <a:defRPr/>
            </a:pPr>
            <a:r>
              <a:rPr lang="el-GR" altLang="en-US" dirty="0" smtClean="0"/>
              <a:t>ΤΗΛ311</a:t>
            </a:r>
            <a:r>
              <a:rPr lang="en-US" altLang="en-US" dirty="0" smtClean="0"/>
              <a:t> – </a:t>
            </a:r>
            <a:r>
              <a:rPr lang="el-GR" altLang="en-US" dirty="0" smtClean="0"/>
              <a:t>Στατιστική μοντελοποίηση και Αναγνώριση Προτύπων</a:t>
            </a:r>
          </a:p>
        </p:txBody>
      </p:sp>
    </p:spTree>
    <p:extLst>
      <p:ext uri="{BB962C8B-B14F-4D97-AF65-F5344CB8AC3E}">
        <p14:creationId xmlns:p14="http://schemas.microsoft.com/office/powerpoint/2010/main" val="1129121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76200" y="1066800"/>
            <a:ext cx="892656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5805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l-GR" altLang="en-US" dirty="0" smtClean="0"/>
              <a:t>Τυχαίες μετατοπίσεις + θόρυβος</a:t>
            </a:r>
            <a:endParaRPr lang="en-US" altLang="en-US" dirty="0" smtClean="0"/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l-GR" altLang="en-US" dirty="0" smtClean="0"/>
              <a:t>Μείωση των </a:t>
            </a:r>
            <a:r>
              <a:rPr lang="en-US" altLang="en-US" dirty="0" smtClean="0"/>
              <a:t>time steps</a:t>
            </a:r>
            <a:endParaRPr lang="el-GR" altLang="en-US" dirty="0" smtClean="0"/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Fully connected layer</a:t>
            </a:r>
            <a:r>
              <a:rPr lang="en-US" altLang="en-US" dirty="0"/>
              <a:t>s</a:t>
            </a:r>
            <a:r>
              <a:rPr lang="en-US" altLang="en-US" dirty="0" smtClean="0"/>
              <a:t> </a:t>
            </a:r>
            <a:r>
              <a:rPr lang="el-GR" altLang="en-US" dirty="0" smtClean="0"/>
              <a:t>στην έξοδο του </a:t>
            </a:r>
            <a:r>
              <a:rPr lang="en-US" altLang="en-US" dirty="0" smtClean="0"/>
              <a:t>LSTM</a:t>
            </a:r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l-GR" altLang="en-US" dirty="0" smtClean="0"/>
              <a:t>Εκτίμηση εξόδου ως τον μέσο όρο πολλαπλών εισαγωγών μιας εικόνας στο δίκτυο</a:t>
            </a:r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L1, L2, L1L2 regularization, Dropout</a:t>
            </a:r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endParaRPr lang="el-GR" altLang="en-US" dirty="0" smtClean="0"/>
          </a:p>
          <a:p>
            <a:pPr lvl="1"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217440" y="0"/>
            <a:ext cx="8926560" cy="622145"/>
          </a:xfrm>
        </p:spPr>
        <p:txBody>
          <a:bodyPr tIns="25805"/>
          <a:lstStyle/>
          <a:p>
            <a:pPr algn="l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l-GR" altLang="en-US" sz="2900" b="1" u="sng" dirty="0" smtClean="0"/>
              <a:t>Τεχνικές που εφαρμόστηκαν</a:t>
            </a:r>
            <a:endParaRPr lang="en-US" altLang="en-US" sz="2900" b="1" u="sng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25/6/2019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>
          <a:xfrm>
            <a:off x="2286000" y="6470599"/>
            <a:ext cx="4572000" cy="247707"/>
          </a:xfrm>
        </p:spPr>
        <p:txBody>
          <a:bodyPr/>
          <a:lstStyle/>
          <a:p>
            <a:pPr>
              <a:defRPr/>
            </a:pPr>
            <a:r>
              <a:rPr lang="el-GR" altLang="en-US" dirty="0" smtClean="0"/>
              <a:t>ΤΗΛ311</a:t>
            </a:r>
            <a:r>
              <a:rPr lang="en-US" altLang="en-US" dirty="0" smtClean="0"/>
              <a:t> – </a:t>
            </a:r>
            <a:r>
              <a:rPr lang="el-GR" altLang="en-US" dirty="0" smtClean="0"/>
              <a:t>Στατιστική μοντελοποίηση και Αναγνώριση Προτύπων</a:t>
            </a:r>
          </a:p>
        </p:txBody>
      </p:sp>
    </p:spTree>
    <p:extLst>
      <p:ext uri="{BB962C8B-B14F-4D97-AF65-F5344CB8AC3E}">
        <p14:creationId xmlns:p14="http://schemas.microsoft.com/office/powerpoint/2010/main" val="3288762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1"/>
              <p:cNvSpPr txBox="1">
                <a:spLocks noChangeArrowheads="1"/>
              </p:cNvSpPr>
              <p:nvPr/>
            </p:nvSpPr>
            <p:spPr bwMode="auto">
              <a:xfrm>
                <a:off x="76200" y="914400"/>
                <a:ext cx="8926560" cy="5257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25805" rIns="0" bIns="0"/>
              <a:lstStyle>
                <a:lvl1pPr marL="457200" indent="-457200">
                  <a:lnSpc>
                    <a:spcPct val="93000"/>
                  </a:lnSpc>
                  <a:spcBef>
                    <a:spcPts val="142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 marL="1200150" indent="-457200">
                  <a:lnSpc>
                    <a:spcPct val="93000"/>
                  </a:lnSpc>
                  <a:spcBef>
                    <a:spcPts val="113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 marL="1600200" indent="-457200">
                  <a:lnSpc>
                    <a:spcPct val="93000"/>
                  </a:lnSpc>
                  <a:spcBef>
                    <a:spcPts val="8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lnSpc>
                    <a:spcPct val="93000"/>
                  </a:lnSpc>
                  <a:spcBef>
                    <a:spcPts val="575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lnSpc>
                    <a:spcPct val="93000"/>
                  </a:lnSpc>
                  <a:spcBef>
                    <a:spcPts val="2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2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ts val="2721"/>
                  </a:spcAft>
                  <a:buFont typeface="Arial" panose="020B0604020202020204" pitchFamily="34" charset="0"/>
                  <a:buChar char="•"/>
                </a:pPr>
                <a:r>
                  <a:rPr lang="el-GR" altLang="en-US" sz="2800" dirty="0" smtClean="0"/>
                  <a:t>Τροποποίηση συνάρτησης κόστους ως</a:t>
                </a:r>
                <a:br>
                  <a:rPr lang="el-GR" altLang="en-US" sz="2800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l-GR" alt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alt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en-US" sz="2800" b="0" i="0" smtClean="0">
                            <a:latin typeface="Cambria Math"/>
                          </a:rPr>
                          <m:t>Ν</m:t>
                        </m:r>
                      </m:den>
                    </m:f>
                    <m:nary>
                      <m:naryPr>
                        <m:chr m:val="∑"/>
                        <m:ctrlPr>
                          <a:rPr lang="el-GR" alt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l-GR" altLang="en-US" sz="28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en-US" sz="28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l-GR" alt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/>
                              </a:rPr>
                              <m:t>𝐶𝑇𝐶</m:t>
                            </m:r>
                            <m:r>
                              <a:rPr lang="en-US" altLang="en-US" sz="2800" i="1">
                                <a:latin typeface="Cambria Math"/>
                              </a:rPr>
                              <m:t>_</m:t>
                            </m:r>
                            <m:r>
                              <a:rPr lang="en-US" altLang="en-US" sz="2800" i="1">
                                <a:latin typeface="Cambria Math"/>
                              </a:rPr>
                              <m:t>𝑙𝑜𝑠𝑠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l-GR" altLang="en-US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en-US" sz="2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/>
                                <a:ea typeface="Cambria Math"/>
                              </a:rPr>
                              <m:t>𝑒𝑑𝑖𝑡</m:t>
                            </m:r>
                            <m:r>
                              <a:rPr lang="en-US" altLang="en-US" sz="2800" i="1">
                                <a:latin typeface="Cambria Math"/>
                                <a:ea typeface="Cambria Math"/>
                              </a:rPr>
                              <m:t>_</m:t>
                            </m:r>
                            <m:r>
                              <a:rPr lang="en-US" altLang="en-US" sz="2800" i="1">
                                <a:latin typeface="Cambria Math"/>
                                <a:ea typeface="Cambria Math"/>
                              </a:rPr>
                              <m:t>𝑑𝑖𝑠𝑡𝑎𝑛𝑐𝑒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800" b="0" i="1" smtClean="0">
                            <a:latin typeface="Cambria Math"/>
                            <a:ea typeface="Cambria Math"/>
                          </a:rPr>
                          <m:t>+1)</m:t>
                        </m:r>
                      </m:e>
                    </m:nary>
                  </m:oMath>
                </a14:m>
                <a:endParaRPr lang="el-GR" altLang="en-US" sz="2800" dirty="0" smtClean="0"/>
              </a:p>
              <a:p>
                <a:pPr>
                  <a:spcBef>
                    <a:spcPct val="0"/>
                  </a:spcBef>
                  <a:spcAft>
                    <a:spcPts val="2721"/>
                  </a:spcAft>
                  <a:buFont typeface="Arial" panose="020B0604020202020204" pitchFamily="34" charset="0"/>
                  <a:buChar char="•"/>
                </a:pPr>
                <a:r>
                  <a:rPr lang="el-GR" altLang="en-US" sz="2800" dirty="0" smtClean="0"/>
                  <a:t>Πεπλατυσμένη 2</a:t>
                </a:r>
                <a:r>
                  <a:rPr lang="en-US" altLang="en-US" sz="2800" dirty="0" smtClean="0"/>
                  <a:t>D </a:t>
                </a:r>
                <a:r>
                  <a:rPr lang="el-GR" altLang="en-US" sz="2800" dirty="0" smtClean="0"/>
                  <a:t/>
                </a:r>
                <a:br>
                  <a:rPr lang="el-GR" altLang="en-US" sz="2800" dirty="0" smtClean="0"/>
                </a:br>
                <a:r>
                  <a:rPr lang="el-GR" altLang="en-US" sz="2800" dirty="0" smtClean="0"/>
                  <a:t>έξοδος του </a:t>
                </a:r>
                <a:r>
                  <a:rPr lang="en-US" altLang="en-US" sz="2800" dirty="0" smtClean="0"/>
                  <a:t>CNN</a:t>
                </a:r>
                <a:r>
                  <a:rPr lang="el-GR" altLang="en-US" sz="2800" dirty="0" smtClean="0"/>
                  <a:t> και</a:t>
                </a:r>
                <a:br>
                  <a:rPr lang="el-GR" altLang="en-US" sz="2800" dirty="0" smtClean="0"/>
                </a:br>
                <a:r>
                  <a:rPr lang="el-GR" altLang="en-US" sz="2800" dirty="0" smtClean="0"/>
                  <a:t>είσοδος στο </a:t>
                </a:r>
                <a:r>
                  <a:rPr lang="en-US" altLang="en-US" sz="2800" dirty="0" smtClean="0"/>
                  <a:t>LSTM </a:t>
                </a:r>
                <a:r>
                  <a:rPr lang="el-GR" altLang="en-US" sz="2800" dirty="0" smtClean="0"/>
                  <a:t>(1</a:t>
                </a:r>
                <a:r>
                  <a:rPr lang="en-US" altLang="en-US" sz="2800" dirty="0" smtClean="0"/>
                  <a:t>D) </a:t>
                </a:r>
              </a:p>
              <a:p>
                <a:pPr>
                  <a:spcBef>
                    <a:spcPct val="0"/>
                  </a:spcBef>
                  <a:spcAft>
                    <a:spcPts val="2721"/>
                  </a:spcAft>
                  <a:buFont typeface="Arial" panose="020B0604020202020204" pitchFamily="34" charset="0"/>
                  <a:buChar char="•"/>
                </a:pPr>
                <a:r>
                  <a:rPr lang="el-GR" altLang="en-US" sz="2800" dirty="0" smtClean="0"/>
                  <a:t>Γλωσσικό μοντέλο </a:t>
                </a:r>
                <a:br>
                  <a:rPr lang="el-GR" altLang="en-US" sz="2800" dirty="0" smtClean="0"/>
                </a:br>
                <a:r>
                  <a:rPr lang="el-GR" altLang="en-US" sz="2800" dirty="0" smtClean="0"/>
                  <a:t>συλλαβών</a:t>
                </a:r>
                <a:endParaRPr lang="en-US" altLang="en-US" sz="2800" dirty="0" smtClean="0"/>
              </a:p>
              <a:p>
                <a:pPr>
                  <a:spcBef>
                    <a:spcPct val="0"/>
                  </a:spcBef>
                  <a:spcAft>
                    <a:spcPts val="2721"/>
                  </a:spcAft>
                  <a:buFont typeface="Arial" panose="020B0604020202020204" pitchFamily="34" charset="0"/>
                  <a:buChar char="•"/>
                </a:pPr>
                <a:endParaRPr lang="el-GR" altLang="en-US" dirty="0" smtClean="0"/>
              </a:p>
              <a:p>
                <a:pPr lvl="1">
                  <a:spcBef>
                    <a:spcPct val="0"/>
                  </a:spcBef>
                  <a:spcAft>
                    <a:spcPts val="2721"/>
                  </a:spcAft>
                  <a:buFont typeface="Arial" panose="020B0604020202020204" pitchFamily="34" charset="0"/>
                  <a:buChar char="•"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7170" name="Rectang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914400"/>
                <a:ext cx="8926560" cy="5257800"/>
              </a:xfrm>
              <a:prstGeom prst="rect">
                <a:avLst/>
              </a:prstGeom>
              <a:blipFill rotWithShape="1">
                <a:blip r:embed="rId3"/>
                <a:stretch>
                  <a:fillRect l="-2254" t="-2086" b="-133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217440" y="0"/>
            <a:ext cx="8926560" cy="622145"/>
          </a:xfrm>
        </p:spPr>
        <p:txBody>
          <a:bodyPr tIns="25805"/>
          <a:lstStyle/>
          <a:p>
            <a:pPr algn="l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l-GR" altLang="en-US" sz="2900" b="1" u="sng" dirty="0" smtClean="0"/>
              <a:t>Τεχνικές που εφαρμόστηκαν</a:t>
            </a:r>
            <a:endParaRPr lang="en-US" altLang="en-US" sz="2900" b="1" u="sng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25/6/2019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80" y="2590800"/>
            <a:ext cx="3886200" cy="369807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2286000" y="6470599"/>
            <a:ext cx="4572000" cy="247707"/>
          </a:xfrm>
        </p:spPr>
        <p:txBody>
          <a:bodyPr/>
          <a:lstStyle/>
          <a:p>
            <a:pPr>
              <a:defRPr/>
            </a:pPr>
            <a:r>
              <a:rPr lang="el-GR" altLang="en-US" dirty="0" smtClean="0"/>
              <a:t>ΤΗΛ311</a:t>
            </a:r>
            <a:r>
              <a:rPr lang="en-US" altLang="en-US" dirty="0" smtClean="0"/>
              <a:t> – </a:t>
            </a:r>
            <a:r>
              <a:rPr lang="el-GR" altLang="en-US" dirty="0" smtClean="0"/>
              <a:t>Στατιστική μοντελοποίηση και Αναγνώριση Προτύπων</a:t>
            </a:r>
          </a:p>
        </p:txBody>
      </p:sp>
    </p:spTree>
    <p:extLst>
      <p:ext uri="{BB962C8B-B14F-4D97-AF65-F5344CB8AC3E}">
        <p14:creationId xmlns:p14="http://schemas.microsoft.com/office/powerpoint/2010/main" val="205860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76200" y="1066800"/>
            <a:ext cx="892656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5805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>
              <a:spcBef>
                <a:spcPct val="0"/>
              </a:spcBef>
              <a:spcAft>
                <a:spcPts val="2721"/>
              </a:spcAft>
            </a:pPr>
            <a:endParaRPr lang="en-US" altLang="en-US" dirty="0" smtClean="0"/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Baseline</a:t>
            </a:r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l-GR" altLang="en-US" sz="2800" dirty="0" smtClean="0"/>
              <a:t>Αντιπροσωπευτικό</a:t>
            </a:r>
            <a:br>
              <a:rPr lang="el-GR" altLang="en-US" sz="2800" dirty="0" smtClean="0"/>
            </a:br>
            <a:r>
              <a:rPr lang="el-GR" altLang="en-US" sz="2800" dirty="0" smtClean="0"/>
              <a:t>υποσύνολο</a:t>
            </a:r>
            <a:br>
              <a:rPr lang="el-GR" altLang="en-US" sz="2800" dirty="0" smtClean="0"/>
            </a:br>
            <a:r>
              <a:rPr lang="el-GR" altLang="en-US" sz="2800" dirty="0" smtClean="0"/>
              <a:t>καλύτερων μοντέλων</a:t>
            </a:r>
            <a:endParaRPr lang="en-US" altLang="en-US" sz="2800" dirty="0" smtClean="0"/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endParaRPr lang="el-GR" altLang="en-US" dirty="0" smtClean="0"/>
          </a:p>
          <a:p>
            <a:pPr lvl="1"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217440" y="0"/>
            <a:ext cx="8926560" cy="622145"/>
          </a:xfrm>
        </p:spPr>
        <p:txBody>
          <a:bodyPr tIns="25805"/>
          <a:lstStyle/>
          <a:p>
            <a:pPr algn="l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l-GR" altLang="en-US" sz="2900" b="1" u="sng" dirty="0" smtClean="0"/>
              <a:t>Πειραματικά αποτελέσματα</a:t>
            </a:r>
            <a:endParaRPr lang="en-US" altLang="en-US" sz="2900" b="1" u="sng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25/6/2019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4" y="935765"/>
            <a:ext cx="3141540" cy="225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46" y="3276600"/>
            <a:ext cx="4784412" cy="276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2286000" y="6470599"/>
            <a:ext cx="4572000" cy="247707"/>
          </a:xfrm>
        </p:spPr>
        <p:txBody>
          <a:bodyPr/>
          <a:lstStyle/>
          <a:p>
            <a:pPr>
              <a:defRPr/>
            </a:pPr>
            <a:r>
              <a:rPr lang="el-GR" altLang="en-US" dirty="0" smtClean="0"/>
              <a:t>ΤΗΛ311</a:t>
            </a:r>
            <a:r>
              <a:rPr lang="en-US" altLang="en-US" dirty="0" smtClean="0"/>
              <a:t> – </a:t>
            </a:r>
            <a:r>
              <a:rPr lang="el-GR" altLang="en-US" dirty="0" smtClean="0"/>
              <a:t>Στατιστική μοντελοποίηση και Αναγνώριση Προτύπων</a:t>
            </a:r>
          </a:p>
        </p:txBody>
      </p:sp>
    </p:spTree>
    <p:extLst>
      <p:ext uri="{BB962C8B-B14F-4D97-AF65-F5344CB8AC3E}">
        <p14:creationId xmlns:p14="http://schemas.microsoft.com/office/powerpoint/2010/main" val="3368353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76200" y="1066800"/>
            <a:ext cx="892656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5805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l-GR" altLang="en-US" sz="2800" dirty="0" smtClean="0"/>
              <a:t>Τροποποιημένης συνάρτησης κόστους (</a:t>
            </a:r>
            <a:r>
              <a:rPr lang="en-US" altLang="en-US" sz="2800" dirty="0" smtClean="0"/>
              <a:t>MLF) </a:t>
            </a:r>
            <a:r>
              <a:rPr lang="el-GR" altLang="en-US" sz="2800" dirty="0" smtClean="0"/>
              <a:t>και γλωσσικού μοντέλου</a:t>
            </a:r>
            <a:r>
              <a:rPr lang="en-US" altLang="en-US" sz="2800" dirty="0" smtClean="0"/>
              <a:t> (LM)</a:t>
            </a:r>
            <a:r>
              <a:rPr lang="el-GR" altLang="en-US" sz="2800" dirty="0" smtClean="0"/>
              <a:t>.</a:t>
            </a:r>
          </a:p>
          <a:p>
            <a:pPr marL="0" indent="0">
              <a:spcBef>
                <a:spcPct val="0"/>
              </a:spcBef>
              <a:spcAft>
                <a:spcPts val="2721"/>
              </a:spcAft>
            </a:pPr>
            <a:endParaRPr lang="el-GR" altLang="en-US" sz="2800" dirty="0" smtClean="0"/>
          </a:p>
          <a:p>
            <a:pPr marL="0" indent="0">
              <a:spcBef>
                <a:spcPct val="0"/>
              </a:spcBef>
              <a:spcAft>
                <a:spcPts val="1200"/>
              </a:spcAft>
            </a:pPr>
            <a:endParaRPr lang="el-GR" altLang="en-US" sz="2800" dirty="0" smtClean="0"/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l-GR" altLang="en-US" sz="2800" dirty="0" smtClean="0"/>
              <a:t>Συνολική σύγκριση μοντέλων</a:t>
            </a:r>
          </a:p>
          <a:p>
            <a:pPr lvl="1"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217440" y="0"/>
            <a:ext cx="8926560" cy="622145"/>
          </a:xfrm>
        </p:spPr>
        <p:txBody>
          <a:bodyPr tIns="25805"/>
          <a:lstStyle/>
          <a:p>
            <a:pPr algn="l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l-GR" altLang="en-US" sz="2900" b="1" u="sng" dirty="0" smtClean="0"/>
              <a:t>Πειραματικά αποτελέσματα</a:t>
            </a:r>
            <a:endParaRPr lang="en-US" altLang="en-US" sz="2900" b="1" u="sng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25/6/2019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3048000" cy="120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99" y="4130267"/>
            <a:ext cx="5184701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>
          <a:xfrm>
            <a:off x="2286000" y="6470599"/>
            <a:ext cx="4572000" cy="247707"/>
          </a:xfrm>
        </p:spPr>
        <p:txBody>
          <a:bodyPr/>
          <a:lstStyle/>
          <a:p>
            <a:pPr>
              <a:defRPr/>
            </a:pPr>
            <a:r>
              <a:rPr lang="el-GR" altLang="en-US" dirty="0" smtClean="0"/>
              <a:t>ΤΗΛ311</a:t>
            </a:r>
            <a:r>
              <a:rPr lang="en-US" altLang="en-US" dirty="0" smtClean="0"/>
              <a:t> – </a:t>
            </a:r>
            <a:r>
              <a:rPr lang="el-GR" altLang="en-US" dirty="0" smtClean="0"/>
              <a:t>Στατιστική μοντελοποίηση και Αναγνώριση Προτύπων</a:t>
            </a:r>
          </a:p>
        </p:txBody>
      </p:sp>
    </p:spTree>
    <p:extLst>
      <p:ext uri="{BB962C8B-B14F-4D97-AF65-F5344CB8AC3E}">
        <p14:creationId xmlns:p14="http://schemas.microsoft.com/office/powerpoint/2010/main" val="107553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ChangeArrowheads="1"/>
          </p:cNvSpPr>
          <p:nvPr/>
        </p:nvSpPr>
        <p:spPr bwMode="auto">
          <a:xfrm>
            <a:off x="76200" y="1066800"/>
            <a:ext cx="892656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5805" rIns="0" bIns="0"/>
          <a:lstStyle>
            <a:lvl1pPr marL="457200" indent="-457200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1200150" indent="-457200"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1600200" indent="-457200"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l-GR" altLang="en-US" sz="2800" dirty="0"/>
              <a:t>Πιο </a:t>
            </a:r>
            <a:r>
              <a:rPr lang="en-US" altLang="en-US" sz="2800" dirty="0"/>
              <a:t>robust </a:t>
            </a:r>
            <a:r>
              <a:rPr lang="el-GR" altLang="en-US" sz="2800" dirty="0"/>
              <a:t>μοντέλο </a:t>
            </a:r>
            <a:r>
              <a:rPr lang="el-GR" altLang="en-US" sz="2800" dirty="0" smtClean="0"/>
              <a:t>με τυχαίες μετατοπίσεις + θόρυβο</a:t>
            </a:r>
            <a:endParaRPr lang="el-GR" altLang="en-US" sz="2800" dirty="0"/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l-GR" altLang="en-US" sz="2800" dirty="0" smtClean="0"/>
              <a:t>Κακή επιλογή το γλωσσικό μοντέλο συλλαβών</a:t>
            </a:r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l-GR" altLang="en-US" sz="2800" dirty="0" smtClean="0"/>
              <a:t>Βέλτιστο το </a:t>
            </a:r>
            <a:r>
              <a:rPr lang="en-US" altLang="en-US" sz="2800" dirty="0" smtClean="0"/>
              <a:t>WBS</a:t>
            </a:r>
            <a:r>
              <a:rPr lang="el-GR" altLang="en-US" sz="2800" dirty="0" smtClean="0"/>
              <a:t>, αλλά</a:t>
            </a:r>
            <a:br>
              <a:rPr lang="el-GR" altLang="en-US" sz="2800" dirty="0" smtClean="0"/>
            </a:br>
            <a:r>
              <a:rPr lang="el-GR" altLang="en-US" sz="2800" dirty="0" smtClean="0"/>
              <a:t>περιορίζεται από τις </a:t>
            </a:r>
            <a:br>
              <a:rPr lang="el-GR" altLang="en-US" sz="2800" dirty="0" smtClean="0"/>
            </a:br>
            <a:r>
              <a:rPr lang="el-GR" altLang="en-US" sz="2800" dirty="0" smtClean="0"/>
              <a:t>λέξεις του </a:t>
            </a:r>
            <a:r>
              <a:rPr lang="en-US" altLang="en-US" sz="2800" dirty="0" smtClean="0"/>
              <a:t>training set</a:t>
            </a:r>
            <a:endParaRPr lang="el-GR" altLang="en-US" sz="2800" dirty="0" smtClean="0"/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l-GR" altLang="en-US" sz="2800" dirty="0" smtClean="0"/>
              <a:t>Το πρόβλημα δεν είναι </a:t>
            </a:r>
            <a:br>
              <a:rPr lang="el-GR" altLang="en-US" sz="2800" dirty="0" smtClean="0"/>
            </a:br>
            <a:r>
              <a:rPr lang="el-GR" altLang="en-US" sz="2800" dirty="0" smtClean="0"/>
              <a:t>απλό, ίσως χρειάζονται</a:t>
            </a:r>
            <a:br>
              <a:rPr lang="el-GR" altLang="en-US" sz="2800" dirty="0" smtClean="0"/>
            </a:br>
            <a:r>
              <a:rPr lang="el-GR" altLang="en-US" sz="2800" dirty="0" smtClean="0"/>
              <a:t>άλλοι τύποι δικτύων</a:t>
            </a:r>
            <a:endParaRPr lang="en-US" altLang="en-US" sz="2800" dirty="0" smtClean="0"/>
          </a:p>
          <a:p>
            <a:pPr>
              <a:spcBef>
                <a:spcPct val="0"/>
              </a:spcBef>
              <a:spcAft>
                <a:spcPts val="2721"/>
              </a:spcAft>
              <a:buFont typeface="Arial" panose="020B0604020202020204" pitchFamily="34" charset="0"/>
              <a:buChar char="•"/>
            </a:pPr>
            <a:r>
              <a:rPr lang="el-GR" altLang="en-US" sz="2800" dirty="0" smtClean="0"/>
              <a:t>Επεκτάσιμο σε άλλες γλώσσες (ίδιο μοντέλο/τεχνικές)</a:t>
            </a: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217440" y="0"/>
            <a:ext cx="8926560" cy="622145"/>
          </a:xfrm>
        </p:spPr>
        <p:txBody>
          <a:bodyPr tIns="25805"/>
          <a:lstStyle/>
          <a:p>
            <a:pPr algn="l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l-GR" altLang="en-US" sz="2900" b="1" u="sng" dirty="0" smtClean="0"/>
              <a:t>Συμπεράσματα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4F14A6-07DA-4067-851D-A87F8A5D4135}" type="datetime1">
              <a:rPr lang="el-GR" altLang="en-US" smtClean="0"/>
              <a:t>25/6/2019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14E5853-4A2F-4836-AD05-ECCC0E4103D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2438400"/>
            <a:ext cx="450426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2286000" y="6470599"/>
            <a:ext cx="4572000" cy="247707"/>
          </a:xfrm>
        </p:spPr>
        <p:txBody>
          <a:bodyPr/>
          <a:lstStyle/>
          <a:p>
            <a:pPr>
              <a:defRPr/>
            </a:pPr>
            <a:r>
              <a:rPr lang="el-GR" altLang="en-US" dirty="0" smtClean="0"/>
              <a:t>ΤΗΛ311</a:t>
            </a:r>
            <a:r>
              <a:rPr lang="en-US" altLang="en-US" dirty="0" smtClean="0"/>
              <a:t> – </a:t>
            </a:r>
            <a:r>
              <a:rPr lang="el-GR" altLang="en-US" dirty="0" smtClean="0"/>
              <a:t>Στατιστική μοντελοποίηση και Αναγνώριση Προτύπων</a:t>
            </a:r>
          </a:p>
        </p:txBody>
      </p:sp>
    </p:spTree>
    <p:extLst>
      <p:ext uri="{BB962C8B-B14F-4D97-AF65-F5344CB8AC3E}">
        <p14:creationId xmlns:p14="http://schemas.microsoft.com/office/powerpoint/2010/main" val="2127740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210</Words>
  <Application>Microsoft Office PowerPoint</Application>
  <PresentationFormat>On-screen Show (4:3)</PresentationFormat>
  <Paragraphs>80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01001001</dc:creator>
  <cp:lastModifiedBy>01001001</cp:lastModifiedBy>
  <cp:revision>23</cp:revision>
  <dcterms:created xsi:type="dcterms:W3CDTF">2019-06-22T19:08:07Z</dcterms:created>
  <dcterms:modified xsi:type="dcterms:W3CDTF">2019-06-25T00:39:55Z</dcterms:modified>
</cp:coreProperties>
</file>